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6" r:id="rId4"/>
    <p:sldId id="275" r:id="rId5"/>
    <p:sldId id="258" r:id="rId6"/>
    <p:sldId id="259" r:id="rId7"/>
    <p:sldId id="280" r:id="rId8"/>
    <p:sldId id="279" r:id="rId9"/>
    <p:sldId id="281" r:id="rId10"/>
    <p:sldId id="260" r:id="rId11"/>
    <p:sldId id="261" r:id="rId12"/>
    <p:sldId id="278" r:id="rId13"/>
    <p:sldId id="267" r:id="rId14"/>
    <p:sldId id="282" r:id="rId15"/>
    <p:sldId id="283" r:id="rId16"/>
    <p:sldId id="284" r:id="rId17"/>
    <p:sldId id="287" r:id="rId18"/>
    <p:sldId id="286" r:id="rId19"/>
    <p:sldId id="266" r:id="rId20"/>
    <p:sldId id="28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E306-C877-430D-A66B-C9C6C7564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103596-A771-4163-B81A-74D5393E8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44A00D-452C-4B34-9FCB-DB52B11675E1}"/>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A30AA21B-0A59-4701-B72A-949D948B6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108D9-C83F-4D8B-9C53-1C6965732A7C}"/>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100925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4635-29A7-41B6-B251-B9D808E3A5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BE32F8-DA41-4EB8-841B-5C7D192A4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D381A-373C-43F8-9ADA-F1D31DDB1B3B}"/>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F90F3A86-883B-433D-B2D6-0A08D67CB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7FF27-7D33-41CD-A065-835FF7E80717}"/>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5933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6B2FE-45C7-4958-A3AE-DA5D3D220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2E1025-E315-40DB-B4D8-CEB282E66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A930F-82FC-4C83-89EB-6DF17C287B88}"/>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4A7D98A3-14F9-4CA7-9490-E3DDEB2A4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D13C0-E4D9-431D-9070-FA1E4691C66B}"/>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3460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FB03-0519-410E-9573-74213C5E5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9A85D-976F-4324-AA7A-B30FE435C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C87A0-F467-4138-B3A0-BB9DBA9BB337}"/>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33C7E66D-266F-4268-9186-FFAD9F960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1039B-7744-4548-AF07-155EEEC15A7C}"/>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179721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9A07-84BF-42CD-907A-ABF5AE34A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50272-6E30-4CB0-B1D8-700FC5FB7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394EF9-70A4-4D7F-95E7-41F532E0A38E}"/>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BDCF19BD-C01D-43B5-9ED9-9641AC814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1824D-777D-4F03-8C85-A1548B2FCBC5}"/>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317442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30B6-B4BD-4369-8549-B39C0A790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C8CF0-4371-4CA3-98D3-832998236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67A2B3-74C1-4F72-9966-1274D64B7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3C25F9-249B-4522-A283-1731D12B8D94}"/>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6" name="Footer Placeholder 5">
            <a:extLst>
              <a:ext uri="{FF2B5EF4-FFF2-40B4-BE49-F238E27FC236}">
                <a16:creationId xmlns:a16="http://schemas.microsoft.com/office/drawing/2014/main" id="{7B040E7A-7479-4FEB-92D8-0B76DA5D1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68311-6EA7-4CC3-BF60-7342001A1423}"/>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147804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AE6D-7D9F-4BBE-A59D-111D3A969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DB6A4-BED2-4435-AFD8-F51469878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2B317-EDDB-4D7C-9D8E-04AF99BD4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EB1159-7A74-40D0-BB4F-AA26F1295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54AAB-792A-49A3-8465-408C7C146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006BDC-A1C7-4194-9E89-EA622A2FC039}"/>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8" name="Footer Placeholder 7">
            <a:extLst>
              <a:ext uri="{FF2B5EF4-FFF2-40B4-BE49-F238E27FC236}">
                <a16:creationId xmlns:a16="http://schemas.microsoft.com/office/drawing/2014/main" id="{4BB60D4D-07E2-4DE8-8956-D6D7989164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FEE125-F346-4D79-8D6F-321B8DE74BE1}"/>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7144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47AF-50F3-4BE9-991C-8E5E8E90AA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A1DD02-63BD-4CF4-95E4-701211AB9592}"/>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4" name="Footer Placeholder 3">
            <a:extLst>
              <a:ext uri="{FF2B5EF4-FFF2-40B4-BE49-F238E27FC236}">
                <a16:creationId xmlns:a16="http://schemas.microsoft.com/office/drawing/2014/main" id="{8C4CAE2F-BBBD-4A70-9A6E-15DB4A435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6E036A-512C-4FE3-87FB-7A47251F45CB}"/>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19932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7B517E-4087-4842-8B93-8A3F5712DAB5}"/>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3" name="Footer Placeholder 2">
            <a:extLst>
              <a:ext uri="{FF2B5EF4-FFF2-40B4-BE49-F238E27FC236}">
                <a16:creationId xmlns:a16="http://schemas.microsoft.com/office/drawing/2014/main" id="{FEE031B1-B902-49F1-A50E-53895E3BC4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845A29-9402-43DA-8E49-B883F9850F50}"/>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277169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8D53-74AF-48A5-AA8B-220014978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471187-578E-4F4D-87C3-86F7FF97F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BC7F04-A93D-4E3B-B984-84ECAD92B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97BF9-102F-48FC-8A24-33DD19EC28C5}"/>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6" name="Footer Placeholder 5">
            <a:extLst>
              <a:ext uri="{FF2B5EF4-FFF2-40B4-BE49-F238E27FC236}">
                <a16:creationId xmlns:a16="http://schemas.microsoft.com/office/drawing/2014/main" id="{502D0CA7-44D9-4DBF-8315-CD784B045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79699-D24E-49F3-A184-CBA12A89D3D4}"/>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55864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3161-F879-4479-BF50-5955DD026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E1AFA8-F020-4461-9C6B-4FB3BB980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E9B4F7-6B86-427E-A5F0-3BDB8A2AD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B746C-EB3A-49B6-A48C-CD54BE214DCC}"/>
              </a:ext>
            </a:extLst>
          </p:cNvPr>
          <p:cNvSpPr>
            <a:spLocks noGrp="1"/>
          </p:cNvSpPr>
          <p:nvPr>
            <p:ph type="dt" sz="half" idx="10"/>
          </p:nvPr>
        </p:nvSpPr>
        <p:spPr/>
        <p:txBody>
          <a:bodyPr/>
          <a:lstStyle/>
          <a:p>
            <a:fld id="{7CADC478-C122-4740-9122-B9D5E27955C3}" type="datetimeFigureOut">
              <a:rPr lang="en-IN" smtClean="0"/>
              <a:t>26-11-2020</a:t>
            </a:fld>
            <a:endParaRPr lang="en-IN"/>
          </a:p>
        </p:txBody>
      </p:sp>
      <p:sp>
        <p:nvSpPr>
          <p:cNvPr id="6" name="Footer Placeholder 5">
            <a:extLst>
              <a:ext uri="{FF2B5EF4-FFF2-40B4-BE49-F238E27FC236}">
                <a16:creationId xmlns:a16="http://schemas.microsoft.com/office/drawing/2014/main" id="{84477DC7-57E7-4135-A782-BF3E693F6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2B29C-DA39-4DD3-962B-BEA2A8B82B04}"/>
              </a:ext>
            </a:extLst>
          </p:cNvPr>
          <p:cNvSpPr>
            <a:spLocks noGrp="1"/>
          </p:cNvSpPr>
          <p:nvPr>
            <p:ph type="sldNum" sz="quarter" idx="12"/>
          </p:nvPr>
        </p:nvSpPr>
        <p:spPr/>
        <p:txBody>
          <a:bodyPr/>
          <a:lstStyle/>
          <a:p>
            <a:fld id="{FB13338A-86A5-4384-ABE7-3A379D70C2D6}" type="slidenum">
              <a:rPr lang="en-IN" smtClean="0"/>
              <a:t>‹#›</a:t>
            </a:fld>
            <a:endParaRPr lang="en-IN"/>
          </a:p>
        </p:txBody>
      </p:sp>
    </p:spTree>
    <p:extLst>
      <p:ext uri="{BB962C8B-B14F-4D97-AF65-F5344CB8AC3E}">
        <p14:creationId xmlns:p14="http://schemas.microsoft.com/office/powerpoint/2010/main" val="7100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141D6-1542-4EB7-8B87-D6EC6556E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7C72D-6364-4491-82A2-0F68EF5F9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7DF9C-A0C4-436C-9054-2B637001D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DC478-C122-4740-9122-B9D5E27955C3}" type="datetimeFigureOut">
              <a:rPr lang="en-IN" smtClean="0"/>
              <a:t>26-11-2020</a:t>
            </a:fld>
            <a:endParaRPr lang="en-IN"/>
          </a:p>
        </p:txBody>
      </p:sp>
      <p:sp>
        <p:nvSpPr>
          <p:cNvPr id="5" name="Footer Placeholder 4">
            <a:extLst>
              <a:ext uri="{FF2B5EF4-FFF2-40B4-BE49-F238E27FC236}">
                <a16:creationId xmlns:a16="http://schemas.microsoft.com/office/drawing/2014/main" id="{0A5A1A5A-2B9C-444D-AF0F-7C69ADBDA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CC8701-E2AE-4997-988F-2B7426B05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3338A-86A5-4384-ABE7-3A379D70C2D6}" type="slidenum">
              <a:rPr lang="en-IN" smtClean="0"/>
              <a:t>‹#›</a:t>
            </a:fld>
            <a:endParaRPr lang="en-IN"/>
          </a:p>
        </p:txBody>
      </p:sp>
    </p:spTree>
    <p:extLst>
      <p:ext uri="{BB962C8B-B14F-4D97-AF65-F5344CB8AC3E}">
        <p14:creationId xmlns:p14="http://schemas.microsoft.com/office/powerpoint/2010/main" val="311047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inary_classification" TargetMode="External"/><Relationship Id="rId2" Type="http://schemas.openxmlformats.org/officeDocument/2006/relationships/hyperlink" Target="https://en.wikipedia.org/wiki/Supervised_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B3B3-9BFA-4BEF-9688-46136C66BA44}"/>
              </a:ext>
            </a:extLst>
          </p:cNvPr>
          <p:cNvSpPr>
            <a:spLocks noGrp="1"/>
          </p:cNvSpPr>
          <p:nvPr>
            <p:ph type="ctrTitle"/>
          </p:nvPr>
        </p:nvSpPr>
        <p:spPr>
          <a:xfrm>
            <a:off x="1524000" y="249374"/>
            <a:ext cx="9144000" cy="1002287"/>
          </a:xfrm>
        </p:spPr>
        <p:txBody>
          <a:bodyPr/>
          <a:lstStyle/>
          <a:p>
            <a:r>
              <a:rPr lang="en-US" dirty="0"/>
              <a:t>Neural Networks</a:t>
            </a:r>
            <a:endParaRPr lang="en-IN" dirty="0"/>
          </a:p>
        </p:txBody>
      </p:sp>
      <p:sp>
        <p:nvSpPr>
          <p:cNvPr id="3" name="Subtitle 2">
            <a:extLst>
              <a:ext uri="{FF2B5EF4-FFF2-40B4-BE49-F238E27FC236}">
                <a16:creationId xmlns:a16="http://schemas.microsoft.com/office/drawing/2014/main" id="{C1D9CCAB-3D5A-429A-A112-1B36C043ED48}"/>
              </a:ext>
            </a:extLst>
          </p:cNvPr>
          <p:cNvSpPr>
            <a:spLocks noGrp="1"/>
          </p:cNvSpPr>
          <p:nvPr>
            <p:ph type="subTitle" idx="1"/>
          </p:nvPr>
        </p:nvSpPr>
        <p:spPr>
          <a:xfrm>
            <a:off x="1524000" y="1122069"/>
            <a:ext cx="9144000" cy="1655762"/>
          </a:xfrm>
        </p:spPr>
        <p:txBody>
          <a:bodyPr/>
          <a:lstStyle/>
          <a:p>
            <a:r>
              <a:rPr lang="en-US" dirty="0"/>
              <a:t>Session 2 &amp; 3: Perceptron</a:t>
            </a:r>
            <a:endParaRPr lang="en-IN" dirty="0"/>
          </a:p>
        </p:txBody>
      </p:sp>
      <p:pic>
        <p:nvPicPr>
          <p:cNvPr id="5" name="Picture 4">
            <a:extLst>
              <a:ext uri="{FF2B5EF4-FFF2-40B4-BE49-F238E27FC236}">
                <a16:creationId xmlns:a16="http://schemas.microsoft.com/office/drawing/2014/main" id="{BD875B50-DF7F-4A3B-8050-81714131F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1287"/>
            <a:ext cx="12191999" cy="4176713"/>
          </a:xfrm>
          <a:prstGeom prst="rect">
            <a:avLst/>
          </a:prstGeom>
        </p:spPr>
      </p:pic>
    </p:spTree>
    <p:extLst>
      <p:ext uri="{BB962C8B-B14F-4D97-AF65-F5344CB8AC3E}">
        <p14:creationId xmlns:p14="http://schemas.microsoft.com/office/powerpoint/2010/main" val="77191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C8A7AC-C886-47D9-B97E-D60294C3A14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8273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DE8794-7DB3-4E1C-8313-535C59C3AB9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6133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841C9-D245-4DCB-9F5C-3FC079802A01}"/>
              </a:ext>
            </a:extLst>
          </p:cNvPr>
          <p:cNvSpPr>
            <a:spLocks noGrp="1"/>
          </p:cNvSpPr>
          <p:nvPr>
            <p:ph idx="1"/>
          </p:nvPr>
        </p:nvSpPr>
        <p:spPr>
          <a:xfrm>
            <a:off x="838200" y="1825625"/>
            <a:ext cx="3468757" cy="2428323"/>
          </a:xfrm>
        </p:spPr>
        <p:txBody>
          <a:bodyPr>
            <a:normAutofit fontScale="92500" lnSpcReduction="20000"/>
          </a:bodyPr>
          <a:lstStyle/>
          <a:p>
            <a:pPr marL="0" indent="0">
              <a:buNone/>
            </a:pPr>
            <a:r>
              <a:rPr lang="en-US" dirty="0"/>
              <a:t>Notations: </a:t>
            </a:r>
          </a:p>
          <a:p>
            <a:pPr marL="0" indent="0">
              <a:buNone/>
            </a:pPr>
            <a:r>
              <a:rPr lang="en-US" dirty="0"/>
              <a:t>W- weight</a:t>
            </a:r>
          </a:p>
          <a:p>
            <a:pPr marL="0" indent="0">
              <a:buNone/>
            </a:pPr>
            <a:r>
              <a:rPr lang="en-US" dirty="0"/>
              <a:t>Alpha – learning rate</a:t>
            </a:r>
          </a:p>
          <a:p>
            <a:pPr marL="0" indent="0">
              <a:buNone/>
            </a:pPr>
            <a:r>
              <a:rPr lang="en-US" dirty="0"/>
              <a:t>X –input</a:t>
            </a:r>
          </a:p>
          <a:p>
            <a:pPr marL="0" indent="0">
              <a:buNone/>
            </a:pPr>
            <a:r>
              <a:rPr lang="en-US" dirty="0"/>
              <a:t>Target – actual output</a:t>
            </a:r>
          </a:p>
          <a:p>
            <a:pPr marL="0" indent="0">
              <a:buNone/>
            </a:pPr>
            <a:r>
              <a:rPr lang="en-US" dirty="0"/>
              <a:t>b - Bias</a:t>
            </a:r>
          </a:p>
        </p:txBody>
      </p:sp>
      <p:sp>
        <p:nvSpPr>
          <p:cNvPr id="5" name="Rectangle: Diagonal Corners Rounded 4">
            <a:extLst>
              <a:ext uri="{FF2B5EF4-FFF2-40B4-BE49-F238E27FC236}">
                <a16:creationId xmlns:a16="http://schemas.microsoft.com/office/drawing/2014/main" id="{87790072-9C7E-41D9-9D1F-7D192504FC48}"/>
              </a:ext>
            </a:extLst>
          </p:cNvPr>
          <p:cNvSpPr/>
          <p:nvPr/>
        </p:nvSpPr>
        <p:spPr>
          <a:xfrm>
            <a:off x="5552661" y="1258956"/>
            <a:ext cx="6414052" cy="3908356"/>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u="sng" dirty="0">
                <a:solidFill>
                  <a:schemeClr val="tx1"/>
                </a:solidFill>
              </a:rPr>
              <a:t>Formulas</a:t>
            </a:r>
            <a:endParaRPr lang="en-US" sz="4000" u="sng" dirty="0">
              <a:solidFill>
                <a:schemeClr val="tx1"/>
              </a:solidFill>
              <a:latin typeface="Arial Rounded MT Bold" panose="020F0704030504030204" pitchFamily="34" charset="0"/>
            </a:endParaRPr>
          </a:p>
          <a:p>
            <a:r>
              <a:rPr lang="en-US" sz="2400" u="sng" dirty="0">
                <a:latin typeface="Arial Rounded MT Bold" panose="020F0704030504030204" pitchFamily="34" charset="0"/>
              </a:rPr>
              <a:t>Update Weight</a:t>
            </a:r>
          </a:p>
          <a:p>
            <a:endParaRPr lang="en-US" sz="2400" dirty="0">
              <a:latin typeface="Arial Rounded MT Bold" panose="020F0704030504030204" pitchFamily="34" charset="0"/>
            </a:endParaRPr>
          </a:p>
          <a:p>
            <a:r>
              <a:rPr lang="en-US" sz="2400" dirty="0">
                <a:latin typeface="Arial Rounded MT Bold" panose="020F0704030504030204" pitchFamily="34" charset="0"/>
              </a:rPr>
              <a:t>  W</a:t>
            </a:r>
            <a:r>
              <a:rPr lang="en-US" sz="2400" baseline="-25000" dirty="0">
                <a:latin typeface="Arial Rounded MT Bold" panose="020F0704030504030204" pitchFamily="34" charset="0"/>
              </a:rPr>
              <a:t>i</a:t>
            </a:r>
            <a:r>
              <a:rPr lang="en-US" sz="2400" dirty="0">
                <a:latin typeface="Arial Rounded MT Bold" panose="020F0704030504030204" pitchFamily="34" charset="0"/>
              </a:rPr>
              <a:t>(new) = W(old) + alpha * target * X</a:t>
            </a:r>
            <a:r>
              <a:rPr lang="en-US" sz="2400" baseline="-25000" dirty="0">
                <a:latin typeface="Arial Rounded MT Bold" panose="020F0704030504030204" pitchFamily="34" charset="0"/>
              </a:rPr>
              <a:t>i</a:t>
            </a:r>
          </a:p>
          <a:p>
            <a:r>
              <a:rPr lang="en-US" sz="2400" dirty="0">
                <a:latin typeface="Arial Rounded MT Bold" panose="020F0704030504030204" pitchFamily="34" charset="0"/>
              </a:rPr>
              <a:t> </a:t>
            </a:r>
          </a:p>
          <a:p>
            <a:r>
              <a:rPr lang="en-US" sz="2400" u="sng" dirty="0">
                <a:latin typeface="Arial Rounded MT Bold" panose="020F0704030504030204" pitchFamily="34" charset="0"/>
              </a:rPr>
              <a:t>Update Bias</a:t>
            </a:r>
          </a:p>
          <a:p>
            <a:endParaRPr lang="en-US" sz="2400" dirty="0">
              <a:latin typeface="Arial Rounded MT Bold" panose="020F0704030504030204" pitchFamily="34" charset="0"/>
            </a:endParaRPr>
          </a:p>
          <a:p>
            <a:r>
              <a:rPr lang="en-US" sz="2400" dirty="0">
                <a:latin typeface="Arial Rounded MT Bold" panose="020F0704030504030204" pitchFamily="34" charset="0"/>
              </a:rPr>
              <a:t>b(new) = b(old)+alpha * target</a:t>
            </a:r>
            <a:endParaRPr lang="en-IN" sz="2400" dirty="0">
              <a:latin typeface="Arial Rounded MT Bold" panose="020F0704030504030204" pitchFamily="34" charset="0"/>
            </a:endParaRPr>
          </a:p>
        </p:txBody>
      </p:sp>
      <p:sp>
        <p:nvSpPr>
          <p:cNvPr id="6" name="TextBox 5">
            <a:extLst>
              <a:ext uri="{FF2B5EF4-FFF2-40B4-BE49-F238E27FC236}">
                <a16:creationId xmlns:a16="http://schemas.microsoft.com/office/drawing/2014/main" id="{1905A445-C300-4CC9-BA52-229418AC061A}"/>
              </a:ext>
            </a:extLst>
          </p:cNvPr>
          <p:cNvSpPr txBox="1"/>
          <p:nvPr/>
        </p:nvSpPr>
        <p:spPr>
          <a:xfrm>
            <a:off x="556591" y="5393635"/>
            <a:ext cx="11410122" cy="923330"/>
          </a:xfrm>
          <a:prstGeom prst="rect">
            <a:avLst/>
          </a:prstGeom>
          <a:noFill/>
        </p:spPr>
        <p:txBody>
          <a:bodyPr wrap="square" rtlCol="0">
            <a:spAutoFit/>
          </a:bodyPr>
          <a:lstStyle/>
          <a:p>
            <a:r>
              <a:rPr lang="en-US" dirty="0"/>
              <a:t>The input values are presented to the perceptron, and if the predicted output is the same as the desired output, then the performance is considered satisfactory and no changes to the weights are made. However, if the output does not match the desired output, then the weights need to be changed to reduce the error. </a:t>
            </a:r>
            <a:endParaRPr lang="en-IN" dirty="0"/>
          </a:p>
        </p:txBody>
      </p:sp>
    </p:spTree>
    <p:extLst>
      <p:ext uri="{BB962C8B-B14F-4D97-AF65-F5344CB8AC3E}">
        <p14:creationId xmlns:p14="http://schemas.microsoft.com/office/powerpoint/2010/main" val="379558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2EF4-C9E3-421E-9F95-94BE9FFBAC3F}"/>
              </a:ext>
            </a:extLst>
          </p:cNvPr>
          <p:cNvSpPr>
            <a:spLocks noGrp="1"/>
          </p:cNvSpPr>
          <p:nvPr>
            <p:ph type="title"/>
          </p:nvPr>
        </p:nvSpPr>
        <p:spPr/>
        <p:txBody>
          <a:bodyPr/>
          <a:lstStyle/>
          <a:p>
            <a:r>
              <a:rPr lang="en-US" dirty="0"/>
              <a:t>Perceptron : Classification (disease Diagnosis)</a:t>
            </a:r>
            <a:endParaRPr lang="en-IN" dirty="0"/>
          </a:p>
        </p:txBody>
      </p:sp>
      <p:pic>
        <p:nvPicPr>
          <p:cNvPr id="4" name="Picture 3">
            <a:extLst>
              <a:ext uri="{FF2B5EF4-FFF2-40B4-BE49-F238E27FC236}">
                <a16:creationId xmlns:a16="http://schemas.microsoft.com/office/drawing/2014/main" id="{D824962C-05AA-4444-9AD2-CE27CADB4FD4}"/>
              </a:ext>
            </a:extLst>
          </p:cNvPr>
          <p:cNvPicPr>
            <a:picLocks noChangeAspect="1"/>
          </p:cNvPicPr>
          <p:nvPr/>
        </p:nvPicPr>
        <p:blipFill rotWithShape="1">
          <a:blip r:embed="rId2"/>
          <a:srcRect l="15434" t="28781" r="15000" b="7739"/>
          <a:stretch/>
        </p:blipFill>
        <p:spPr>
          <a:xfrm>
            <a:off x="1881808" y="1983452"/>
            <a:ext cx="8481391" cy="4351338"/>
          </a:xfrm>
          <a:prstGeom prst="rect">
            <a:avLst/>
          </a:prstGeom>
        </p:spPr>
      </p:pic>
    </p:spTree>
    <p:extLst>
      <p:ext uri="{BB962C8B-B14F-4D97-AF65-F5344CB8AC3E}">
        <p14:creationId xmlns:p14="http://schemas.microsoft.com/office/powerpoint/2010/main" val="388118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F3B9-8516-4C9C-8B11-3702056C7764}"/>
              </a:ext>
            </a:extLst>
          </p:cNvPr>
          <p:cNvSpPr>
            <a:spLocks noGrp="1"/>
          </p:cNvSpPr>
          <p:nvPr>
            <p:ph type="title"/>
          </p:nvPr>
        </p:nvSpPr>
        <p:spPr>
          <a:xfrm>
            <a:off x="838200" y="365125"/>
            <a:ext cx="10585174" cy="1325563"/>
          </a:xfrm>
        </p:spPr>
        <p:txBody>
          <a:bodyPr>
            <a:normAutofit/>
          </a:bodyPr>
          <a:lstStyle/>
          <a:p>
            <a:r>
              <a:rPr lang="en-IN" b="1" dirty="0"/>
              <a:t>Multi-layer Perceptron - Backpropagation algorithm</a:t>
            </a:r>
            <a:endParaRPr lang="en-IN" dirty="0"/>
          </a:p>
        </p:txBody>
      </p:sp>
      <p:sp>
        <p:nvSpPr>
          <p:cNvPr id="6" name="Content Placeholder 5">
            <a:extLst>
              <a:ext uri="{FF2B5EF4-FFF2-40B4-BE49-F238E27FC236}">
                <a16:creationId xmlns:a16="http://schemas.microsoft.com/office/drawing/2014/main" id="{D5BACA65-41EF-48DD-96C6-3D3A4E2CD81A}"/>
              </a:ext>
            </a:extLst>
          </p:cNvPr>
          <p:cNvSpPr>
            <a:spLocks noGrp="1"/>
          </p:cNvSpPr>
          <p:nvPr>
            <p:ph idx="1"/>
          </p:nvPr>
        </p:nvSpPr>
        <p:spPr>
          <a:xfrm>
            <a:off x="838200" y="1825625"/>
            <a:ext cx="10585174" cy="4351338"/>
          </a:xfrm>
        </p:spPr>
        <p:txBody>
          <a:bodyPr>
            <a:normAutofit/>
          </a:bodyPr>
          <a:lstStyle/>
          <a:p>
            <a:pPr algn="just"/>
            <a:r>
              <a:rPr lang="en-US" sz="2400" dirty="0">
                <a:latin typeface="Calibri" panose="020F0502020204030204" pitchFamily="34" charset="0"/>
              </a:rPr>
              <a:t>A multi-layer perceptron (</a:t>
            </a:r>
            <a:r>
              <a:rPr lang="en-US" sz="2400" b="1" dirty="0">
                <a:latin typeface="Calibri" panose="020F0502020204030204" pitchFamily="34" charset="0"/>
              </a:rPr>
              <a:t>MLP</a:t>
            </a:r>
            <a:r>
              <a:rPr lang="en-US" sz="2400" dirty="0">
                <a:latin typeface="Calibri" panose="020F0502020204030204" pitchFamily="34" charset="0"/>
              </a:rPr>
              <a:t>) has the same structure of a single layer perceptron with one or more hidden layers. The backpropagation algorithm consists of two phases: the forward phase where the activations are propagated from the input to the output layer, and the backward phase, where the error between the observed actual and the requested nominal value in the output layer is propagated backwards in order to modify the weights and bias values. </a:t>
            </a:r>
            <a:endParaRPr lang="en-US" sz="2400" dirty="0"/>
          </a:p>
          <a:p>
            <a:pPr algn="just"/>
            <a:endParaRPr lang="en-IN" sz="2400" dirty="0"/>
          </a:p>
        </p:txBody>
      </p:sp>
    </p:spTree>
    <p:extLst>
      <p:ext uri="{BB962C8B-B14F-4D97-AF65-F5344CB8AC3E}">
        <p14:creationId xmlns:p14="http://schemas.microsoft.com/office/powerpoint/2010/main" val="374747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8E3-6DEC-4E54-A471-D001A047870C}"/>
              </a:ext>
            </a:extLst>
          </p:cNvPr>
          <p:cNvSpPr>
            <a:spLocks noGrp="1"/>
          </p:cNvSpPr>
          <p:nvPr>
            <p:ph type="title"/>
          </p:nvPr>
        </p:nvSpPr>
        <p:spPr/>
        <p:txBody>
          <a:bodyPr/>
          <a:lstStyle/>
          <a:p>
            <a:r>
              <a:rPr lang="en-US" dirty="0"/>
              <a:t>Forward Propagation</a:t>
            </a:r>
            <a:endParaRPr lang="en-IN" dirty="0"/>
          </a:p>
        </p:txBody>
      </p:sp>
      <p:pic>
        <p:nvPicPr>
          <p:cNvPr id="5" name="Picture 4">
            <a:extLst>
              <a:ext uri="{FF2B5EF4-FFF2-40B4-BE49-F238E27FC236}">
                <a16:creationId xmlns:a16="http://schemas.microsoft.com/office/drawing/2014/main" id="{9ACAABA1-C610-4D03-B6A8-E0512BE7A621}"/>
              </a:ext>
            </a:extLst>
          </p:cNvPr>
          <p:cNvPicPr>
            <a:picLocks noChangeAspect="1"/>
          </p:cNvPicPr>
          <p:nvPr/>
        </p:nvPicPr>
        <p:blipFill rotWithShape="1">
          <a:blip r:embed="rId2"/>
          <a:srcRect t="31506" r="41250" b="16751"/>
          <a:stretch/>
        </p:blipFill>
        <p:spPr>
          <a:xfrm>
            <a:off x="1496293" y="1625383"/>
            <a:ext cx="9781309" cy="4843357"/>
          </a:xfrm>
          <a:prstGeom prst="rect">
            <a:avLst/>
          </a:prstGeom>
        </p:spPr>
      </p:pic>
    </p:spTree>
    <p:extLst>
      <p:ext uri="{BB962C8B-B14F-4D97-AF65-F5344CB8AC3E}">
        <p14:creationId xmlns:p14="http://schemas.microsoft.com/office/powerpoint/2010/main" val="143778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2F41-AAC4-49B8-9639-AB7E106C0E31}"/>
              </a:ext>
            </a:extLst>
          </p:cNvPr>
          <p:cNvSpPr>
            <a:spLocks noGrp="1"/>
          </p:cNvSpPr>
          <p:nvPr>
            <p:ph type="title"/>
          </p:nvPr>
        </p:nvSpPr>
        <p:spPr>
          <a:xfrm>
            <a:off x="838200" y="374003"/>
            <a:ext cx="10515600" cy="1325563"/>
          </a:xfrm>
        </p:spPr>
        <p:txBody>
          <a:bodyPr/>
          <a:lstStyle/>
          <a:p>
            <a:r>
              <a:rPr lang="en-US" dirty="0"/>
              <a:t>Multilayer Neural Network training (in Health care Industry)</a:t>
            </a:r>
            <a:endParaRPr lang="en-IN" dirty="0"/>
          </a:p>
        </p:txBody>
      </p:sp>
      <p:sp>
        <p:nvSpPr>
          <p:cNvPr id="50" name="TextBox 49">
            <a:extLst>
              <a:ext uri="{FF2B5EF4-FFF2-40B4-BE49-F238E27FC236}">
                <a16:creationId xmlns:a16="http://schemas.microsoft.com/office/drawing/2014/main" id="{9BD758E8-7DE6-4982-9A0C-7E229A756169}"/>
              </a:ext>
            </a:extLst>
          </p:cNvPr>
          <p:cNvSpPr txBox="1"/>
          <p:nvPr/>
        </p:nvSpPr>
        <p:spPr>
          <a:xfrm>
            <a:off x="96983" y="3103853"/>
            <a:ext cx="533400" cy="369332"/>
          </a:xfrm>
          <a:prstGeom prst="rect">
            <a:avLst/>
          </a:prstGeom>
          <a:noFill/>
        </p:spPr>
        <p:txBody>
          <a:bodyPr wrap="square" rtlCol="0">
            <a:spAutoFit/>
          </a:bodyPr>
          <a:lstStyle/>
          <a:p>
            <a:r>
              <a:rPr lang="en-US" dirty="0"/>
              <a:t>x2</a:t>
            </a:r>
            <a:endParaRPr lang="en-IN" dirty="0"/>
          </a:p>
        </p:txBody>
      </p:sp>
      <p:grpSp>
        <p:nvGrpSpPr>
          <p:cNvPr id="90" name="Group 89">
            <a:extLst>
              <a:ext uri="{FF2B5EF4-FFF2-40B4-BE49-F238E27FC236}">
                <a16:creationId xmlns:a16="http://schemas.microsoft.com/office/drawing/2014/main" id="{BF36A1C6-4BC5-48D7-8A00-2D2C7537F073}"/>
              </a:ext>
            </a:extLst>
          </p:cNvPr>
          <p:cNvGrpSpPr/>
          <p:nvPr/>
        </p:nvGrpSpPr>
        <p:grpSpPr>
          <a:xfrm>
            <a:off x="207818" y="1773818"/>
            <a:ext cx="8555179" cy="4446874"/>
            <a:chOff x="207818" y="1773818"/>
            <a:chExt cx="8555179" cy="4446874"/>
          </a:xfrm>
        </p:grpSpPr>
        <p:grpSp>
          <p:nvGrpSpPr>
            <p:cNvPr id="15" name="Group 14">
              <a:extLst>
                <a:ext uri="{FF2B5EF4-FFF2-40B4-BE49-F238E27FC236}">
                  <a16:creationId xmlns:a16="http://schemas.microsoft.com/office/drawing/2014/main" id="{CAA3932F-9009-4EF1-AAB8-506700CE5158}"/>
                </a:ext>
              </a:extLst>
            </p:cNvPr>
            <p:cNvGrpSpPr/>
            <p:nvPr/>
          </p:nvGrpSpPr>
          <p:grpSpPr>
            <a:xfrm>
              <a:off x="824343" y="1773818"/>
              <a:ext cx="7169731" cy="4446874"/>
              <a:chOff x="824343" y="1773818"/>
              <a:chExt cx="7169731" cy="4446874"/>
            </a:xfrm>
          </p:grpSpPr>
          <p:sp>
            <p:nvSpPr>
              <p:cNvPr id="5" name="Oval 4">
                <a:extLst>
                  <a:ext uri="{FF2B5EF4-FFF2-40B4-BE49-F238E27FC236}">
                    <a16:creationId xmlns:a16="http://schemas.microsoft.com/office/drawing/2014/main" id="{3ABE196C-D5BE-4C2D-BE22-69A7CC438B10}"/>
                  </a:ext>
                </a:extLst>
              </p:cNvPr>
              <p:cNvSpPr/>
              <p:nvPr/>
            </p:nvSpPr>
            <p:spPr>
              <a:xfrm>
                <a:off x="838200" y="1773818"/>
                <a:ext cx="935182" cy="844694"/>
              </a:xfrm>
              <a:prstGeom prst="ellipse">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5B377BE9-5E4D-4690-8205-FD3CCDCE8969}"/>
                  </a:ext>
                </a:extLst>
              </p:cNvPr>
              <p:cNvSpPr/>
              <p:nvPr/>
            </p:nvSpPr>
            <p:spPr>
              <a:xfrm>
                <a:off x="824343" y="3006875"/>
                <a:ext cx="935182" cy="844694"/>
              </a:xfrm>
              <a:prstGeom prst="ellipse">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E9B49972-7C87-4013-AEF9-3F5D1370F172}"/>
                  </a:ext>
                </a:extLst>
              </p:cNvPr>
              <p:cNvSpPr/>
              <p:nvPr/>
            </p:nvSpPr>
            <p:spPr>
              <a:xfrm>
                <a:off x="852050" y="4226073"/>
                <a:ext cx="935182" cy="844694"/>
              </a:xfrm>
              <a:prstGeom prst="ellipse">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Oval 7">
                <a:extLst>
                  <a:ext uri="{FF2B5EF4-FFF2-40B4-BE49-F238E27FC236}">
                    <a16:creationId xmlns:a16="http://schemas.microsoft.com/office/drawing/2014/main" id="{C8CB4E18-C2FA-4926-801D-CBFAFC2439E6}"/>
                  </a:ext>
                </a:extLst>
              </p:cNvPr>
              <p:cNvSpPr/>
              <p:nvPr/>
            </p:nvSpPr>
            <p:spPr>
              <a:xfrm>
                <a:off x="907470" y="5375998"/>
                <a:ext cx="935182" cy="844694"/>
              </a:xfrm>
              <a:prstGeom prst="ellipse">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8F014EC4-17CE-4A72-9023-C0618F5111C1}"/>
                  </a:ext>
                </a:extLst>
              </p:cNvPr>
              <p:cNvSpPr/>
              <p:nvPr/>
            </p:nvSpPr>
            <p:spPr>
              <a:xfrm>
                <a:off x="3484419" y="4489303"/>
                <a:ext cx="935182" cy="844694"/>
              </a:xfrm>
              <a:prstGeom prst="ellipse">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f13</a:t>
                </a:r>
                <a:endParaRPr lang="en-IN" dirty="0">
                  <a:solidFill>
                    <a:schemeClr val="bg1"/>
                  </a:solidFill>
                </a:endParaRPr>
              </a:p>
            </p:txBody>
          </p:sp>
          <p:sp>
            <p:nvSpPr>
              <p:cNvPr id="10" name="Oval 9">
                <a:extLst>
                  <a:ext uri="{FF2B5EF4-FFF2-40B4-BE49-F238E27FC236}">
                    <a16:creationId xmlns:a16="http://schemas.microsoft.com/office/drawing/2014/main" id="{419ABB75-2BCD-447D-A7FC-D75E81634C4C}"/>
                  </a:ext>
                </a:extLst>
              </p:cNvPr>
              <p:cNvSpPr/>
              <p:nvPr/>
            </p:nvSpPr>
            <p:spPr>
              <a:xfrm>
                <a:off x="3498267" y="3325523"/>
                <a:ext cx="935182" cy="844694"/>
              </a:xfrm>
              <a:prstGeom prst="ellipse">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f12</a:t>
                </a:r>
                <a:endParaRPr lang="en-IN" dirty="0">
                  <a:solidFill>
                    <a:schemeClr val="bg1"/>
                  </a:solidFill>
                </a:endParaRPr>
              </a:p>
            </p:txBody>
          </p:sp>
          <p:sp>
            <p:nvSpPr>
              <p:cNvPr id="11" name="Oval 10">
                <a:extLst>
                  <a:ext uri="{FF2B5EF4-FFF2-40B4-BE49-F238E27FC236}">
                    <a16:creationId xmlns:a16="http://schemas.microsoft.com/office/drawing/2014/main" id="{BED67E59-5D4B-406D-B5DD-BF483125E54B}"/>
                  </a:ext>
                </a:extLst>
              </p:cNvPr>
              <p:cNvSpPr/>
              <p:nvPr/>
            </p:nvSpPr>
            <p:spPr>
              <a:xfrm>
                <a:off x="3484410" y="2272571"/>
                <a:ext cx="935182" cy="844694"/>
              </a:xfrm>
              <a:prstGeom prst="ellipse">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f11</a:t>
                </a:r>
                <a:endParaRPr lang="en-IN" dirty="0">
                  <a:solidFill>
                    <a:schemeClr val="bg1"/>
                  </a:solidFill>
                </a:endParaRPr>
              </a:p>
            </p:txBody>
          </p:sp>
          <p:sp>
            <p:nvSpPr>
              <p:cNvPr id="12" name="Oval 11">
                <a:extLst>
                  <a:ext uri="{FF2B5EF4-FFF2-40B4-BE49-F238E27FC236}">
                    <a16:creationId xmlns:a16="http://schemas.microsoft.com/office/drawing/2014/main" id="{E8A52476-B06B-4244-A9FC-D7092CAC1D5B}"/>
                  </a:ext>
                </a:extLst>
              </p:cNvPr>
              <p:cNvSpPr/>
              <p:nvPr/>
            </p:nvSpPr>
            <p:spPr>
              <a:xfrm>
                <a:off x="5396348" y="4073660"/>
                <a:ext cx="935182" cy="844694"/>
              </a:xfrm>
              <a:prstGeom prst="ellipse">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f22</a:t>
                </a:r>
                <a:endParaRPr lang="en-IN" dirty="0">
                  <a:solidFill>
                    <a:schemeClr val="bg1"/>
                  </a:solidFill>
                </a:endParaRPr>
              </a:p>
            </p:txBody>
          </p:sp>
          <p:sp>
            <p:nvSpPr>
              <p:cNvPr id="13" name="Oval 12">
                <a:extLst>
                  <a:ext uri="{FF2B5EF4-FFF2-40B4-BE49-F238E27FC236}">
                    <a16:creationId xmlns:a16="http://schemas.microsoft.com/office/drawing/2014/main" id="{695DBC8B-A40A-46B8-87DE-5AFB072AF0FF}"/>
                  </a:ext>
                </a:extLst>
              </p:cNvPr>
              <p:cNvSpPr/>
              <p:nvPr/>
            </p:nvSpPr>
            <p:spPr>
              <a:xfrm>
                <a:off x="5382490" y="2909875"/>
                <a:ext cx="935182" cy="844694"/>
              </a:xfrm>
              <a:prstGeom prst="ellipse">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f21</a:t>
                </a:r>
                <a:endParaRPr lang="en-IN" dirty="0">
                  <a:solidFill>
                    <a:schemeClr val="bg1"/>
                  </a:solidFill>
                </a:endParaRPr>
              </a:p>
            </p:txBody>
          </p:sp>
          <p:sp>
            <p:nvSpPr>
              <p:cNvPr id="14" name="Oval 13">
                <a:extLst>
                  <a:ext uri="{FF2B5EF4-FFF2-40B4-BE49-F238E27FC236}">
                    <a16:creationId xmlns:a16="http://schemas.microsoft.com/office/drawing/2014/main" id="{8F3EDBA5-DB46-4C5D-BBC2-4264C011CF9A}"/>
                  </a:ext>
                </a:extLst>
              </p:cNvPr>
              <p:cNvSpPr/>
              <p:nvPr/>
            </p:nvSpPr>
            <p:spPr>
              <a:xfrm>
                <a:off x="7058892" y="3464060"/>
                <a:ext cx="935182" cy="844694"/>
              </a:xfrm>
              <a:prstGeom prst="ellipse">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f31</a:t>
                </a:r>
                <a:endParaRPr lang="en-IN" dirty="0"/>
              </a:p>
            </p:txBody>
          </p:sp>
        </p:grpSp>
        <p:cxnSp>
          <p:nvCxnSpPr>
            <p:cNvPr id="17" name="Straight Arrow Connector 16">
              <a:extLst>
                <a:ext uri="{FF2B5EF4-FFF2-40B4-BE49-F238E27FC236}">
                  <a16:creationId xmlns:a16="http://schemas.microsoft.com/office/drawing/2014/main" id="{B708930F-D9BC-47FF-AB9B-F5289E9322B5}"/>
                </a:ext>
              </a:extLst>
            </p:cNvPr>
            <p:cNvCxnSpPr>
              <a:stCxn id="5" idx="6"/>
              <a:endCxn id="11" idx="2"/>
            </p:cNvCxnSpPr>
            <p:nvPr/>
          </p:nvCxnSpPr>
          <p:spPr>
            <a:xfrm>
              <a:off x="1773382" y="2196165"/>
              <a:ext cx="1711028" cy="49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F29532-E05C-495E-8322-801439A932D6}"/>
                </a:ext>
              </a:extLst>
            </p:cNvPr>
            <p:cNvCxnSpPr>
              <a:stCxn id="5" idx="6"/>
              <a:endCxn id="10" idx="2"/>
            </p:cNvCxnSpPr>
            <p:nvPr/>
          </p:nvCxnSpPr>
          <p:spPr>
            <a:xfrm>
              <a:off x="1773382" y="2196165"/>
              <a:ext cx="1724885" cy="155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45E624-BCC6-44FA-9160-C9F34DF0DE81}"/>
                </a:ext>
              </a:extLst>
            </p:cNvPr>
            <p:cNvCxnSpPr>
              <a:stCxn id="5" idx="6"/>
              <a:endCxn id="9" idx="2"/>
            </p:cNvCxnSpPr>
            <p:nvPr/>
          </p:nvCxnSpPr>
          <p:spPr>
            <a:xfrm>
              <a:off x="1773382" y="2196165"/>
              <a:ext cx="1711037" cy="2715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A0F1D3-ED08-4416-84BB-F16FF050B60B}"/>
                </a:ext>
              </a:extLst>
            </p:cNvPr>
            <p:cNvCxnSpPr>
              <a:cxnSpLocks/>
              <a:stCxn id="6" idx="6"/>
              <a:endCxn id="11" idx="2"/>
            </p:cNvCxnSpPr>
            <p:nvPr/>
          </p:nvCxnSpPr>
          <p:spPr>
            <a:xfrm flipV="1">
              <a:off x="1759525" y="2694918"/>
              <a:ext cx="1724885" cy="7343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DCFFCE9B-A570-4D33-A622-AE143F0A222D}"/>
                </a:ext>
              </a:extLst>
            </p:cNvPr>
            <p:cNvCxnSpPr>
              <a:stCxn id="6" idx="6"/>
              <a:endCxn id="10" idx="2"/>
            </p:cNvCxnSpPr>
            <p:nvPr/>
          </p:nvCxnSpPr>
          <p:spPr>
            <a:xfrm>
              <a:off x="1759525" y="3429222"/>
              <a:ext cx="1738742" cy="318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DF1A3377-8FD7-41CC-8275-197CF0C39A70}"/>
                </a:ext>
              </a:extLst>
            </p:cNvPr>
            <p:cNvCxnSpPr>
              <a:stCxn id="6" idx="6"/>
              <a:endCxn id="9" idx="2"/>
            </p:cNvCxnSpPr>
            <p:nvPr/>
          </p:nvCxnSpPr>
          <p:spPr>
            <a:xfrm>
              <a:off x="1759525" y="3429222"/>
              <a:ext cx="1724894" cy="14824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69598F-4E85-41D1-BDAF-EB4795E3F21D}"/>
                </a:ext>
              </a:extLst>
            </p:cNvPr>
            <p:cNvCxnSpPr>
              <a:stCxn id="7" idx="6"/>
              <a:endCxn id="11" idx="2"/>
            </p:cNvCxnSpPr>
            <p:nvPr/>
          </p:nvCxnSpPr>
          <p:spPr>
            <a:xfrm flipV="1">
              <a:off x="1787232" y="2694918"/>
              <a:ext cx="1697178" cy="1953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F512FCFD-3021-4E02-9B69-E3B46F2FD8D1}"/>
                </a:ext>
              </a:extLst>
            </p:cNvPr>
            <p:cNvCxnSpPr>
              <a:stCxn id="7" idx="6"/>
              <a:endCxn id="10" idx="2"/>
            </p:cNvCxnSpPr>
            <p:nvPr/>
          </p:nvCxnSpPr>
          <p:spPr>
            <a:xfrm flipV="1">
              <a:off x="1787232" y="3747870"/>
              <a:ext cx="1711035" cy="9005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7332DE97-6EC8-460E-92DF-A5391E0D4530}"/>
                </a:ext>
              </a:extLst>
            </p:cNvPr>
            <p:cNvCxnSpPr>
              <a:stCxn id="7" idx="6"/>
              <a:endCxn id="9" idx="2"/>
            </p:cNvCxnSpPr>
            <p:nvPr/>
          </p:nvCxnSpPr>
          <p:spPr>
            <a:xfrm>
              <a:off x="1787232" y="4648420"/>
              <a:ext cx="1697187" cy="2632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2193ADC4-60D5-4756-B293-7F55D7C16BE6}"/>
                </a:ext>
              </a:extLst>
            </p:cNvPr>
            <p:cNvCxnSpPr>
              <a:stCxn id="8" idx="6"/>
              <a:endCxn id="11" idx="2"/>
            </p:cNvCxnSpPr>
            <p:nvPr/>
          </p:nvCxnSpPr>
          <p:spPr>
            <a:xfrm flipV="1">
              <a:off x="1842652" y="2694918"/>
              <a:ext cx="1641758" cy="31034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0C12381-F6C3-4589-98BB-91A5CD122219}"/>
                </a:ext>
              </a:extLst>
            </p:cNvPr>
            <p:cNvCxnSpPr>
              <a:stCxn id="8" idx="6"/>
              <a:endCxn id="10" idx="2"/>
            </p:cNvCxnSpPr>
            <p:nvPr/>
          </p:nvCxnSpPr>
          <p:spPr>
            <a:xfrm flipV="1">
              <a:off x="1842652" y="3747870"/>
              <a:ext cx="1655615" cy="20504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0C832EA1-11E8-4817-A40E-C570BC4F9923}"/>
                </a:ext>
              </a:extLst>
            </p:cNvPr>
            <p:cNvCxnSpPr>
              <a:stCxn id="8" idx="6"/>
              <a:endCxn id="9" idx="2"/>
            </p:cNvCxnSpPr>
            <p:nvPr/>
          </p:nvCxnSpPr>
          <p:spPr>
            <a:xfrm flipV="1">
              <a:off x="1842652" y="4911650"/>
              <a:ext cx="1641767" cy="8866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4E01569-D6E5-4303-905D-C2D0C55AED3C}"/>
                </a:ext>
              </a:extLst>
            </p:cNvPr>
            <p:cNvCxnSpPr>
              <a:endCxn id="5" idx="2"/>
            </p:cNvCxnSpPr>
            <p:nvPr/>
          </p:nvCxnSpPr>
          <p:spPr>
            <a:xfrm>
              <a:off x="304800" y="2196165"/>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6AE89F-43D6-4EA2-BB17-04470796A0DF}"/>
                </a:ext>
              </a:extLst>
            </p:cNvPr>
            <p:cNvCxnSpPr>
              <a:endCxn id="6" idx="2"/>
            </p:cNvCxnSpPr>
            <p:nvPr/>
          </p:nvCxnSpPr>
          <p:spPr>
            <a:xfrm>
              <a:off x="429491" y="3429000"/>
              <a:ext cx="394852" cy="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C4A7290-A7B7-458B-B7D7-6239451E659D}"/>
                </a:ext>
              </a:extLst>
            </p:cNvPr>
            <p:cNvCxnSpPr>
              <a:endCxn id="7" idx="2"/>
            </p:cNvCxnSpPr>
            <p:nvPr/>
          </p:nvCxnSpPr>
          <p:spPr>
            <a:xfrm>
              <a:off x="304800" y="4648420"/>
              <a:ext cx="547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228EFD7-95B4-452E-BA6F-47BE054C4DD0}"/>
                </a:ext>
              </a:extLst>
            </p:cNvPr>
            <p:cNvCxnSpPr>
              <a:endCxn id="8" idx="2"/>
            </p:cNvCxnSpPr>
            <p:nvPr/>
          </p:nvCxnSpPr>
          <p:spPr>
            <a:xfrm>
              <a:off x="429491" y="5798345"/>
              <a:ext cx="477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347576C-3642-4EEB-8AD5-1CFD420A69E3}"/>
                </a:ext>
              </a:extLst>
            </p:cNvPr>
            <p:cNvSpPr txBox="1"/>
            <p:nvPr/>
          </p:nvSpPr>
          <p:spPr>
            <a:xfrm>
              <a:off x="207818" y="1773818"/>
              <a:ext cx="533400" cy="369332"/>
            </a:xfrm>
            <a:prstGeom prst="rect">
              <a:avLst/>
            </a:prstGeom>
            <a:noFill/>
          </p:spPr>
          <p:txBody>
            <a:bodyPr wrap="square" rtlCol="0">
              <a:spAutoFit/>
            </a:bodyPr>
            <a:lstStyle/>
            <a:p>
              <a:r>
                <a:rPr lang="en-US" dirty="0"/>
                <a:t>x1</a:t>
              </a:r>
              <a:endParaRPr lang="en-IN" dirty="0"/>
            </a:p>
          </p:txBody>
        </p:sp>
        <p:sp>
          <p:nvSpPr>
            <p:cNvPr id="51" name="TextBox 50">
              <a:extLst>
                <a:ext uri="{FF2B5EF4-FFF2-40B4-BE49-F238E27FC236}">
                  <a16:creationId xmlns:a16="http://schemas.microsoft.com/office/drawing/2014/main" id="{88F13C2E-B6D2-40AF-9C1E-0216E1FFD195}"/>
                </a:ext>
              </a:extLst>
            </p:cNvPr>
            <p:cNvSpPr txBox="1"/>
            <p:nvPr/>
          </p:nvSpPr>
          <p:spPr>
            <a:xfrm>
              <a:off x="207818" y="4281499"/>
              <a:ext cx="533400" cy="369332"/>
            </a:xfrm>
            <a:prstGeom prst="rect">
              <a:avLst/>
            </a:prstGeom>
            <a:noFill/>
          </p:spPr>
          <p:txBody>
            <a:bodyPr wrap="square" rtlCol="0">
              <a:spAutoFit/>
            </a:bodyPr>
            <a:lstStyle/>
            <a:p>
              <a:r>
                <a:rPr lang="en-US" dirty="0"/>
                <a:t>x3</a:t>
              </a:r>
              <a:endParaRPr lang="en-IN" dirty="0"/>
            </a:p>
          </p:txBody>
        </p:sp>
        <p:sp>
          <p:nvSpPr>
            <p:cNvPr id="52" name="TextBox 51">
              <a:extLst>
                <a:ext uri="{FF2B5EF4-FFF2-40B4-BE49-F238E27FC236}">
                  <a16:creationId xmlns:a16="http://schemas.microsoft.com/office/drawing/2014/main" id="{443390F4-2C9B-43DF-8271-7005506D219D}"/>
                </a:ext>
              </a:extLst>
            </p:cNvPr>
            <p:cNvSpPr txBox="1"/>
            <p:nvPr/>
          </p:nvSpPr>
          <p:spPr>
            <a:xfrm>
              <a:off x="221668" y="5431434"/>
              <a:ext cx="533400" cy="369332"/>
            </a:xfrm>
            <a:prstGeom prst="rect">
              <a:avLst/>
            </a:prstGeom>
            <a:noFill/>
          </p:spPr>
          <p:txBody>
            <a:bodyPr wrap="square" rtlCol="0">
              <a:spAutoFit/>
            </a:bodyPr>
            <a:lstStyle/>
            <a:p>
              <a:r>
                <a:rPr lang="en-US" dirty="0"/>
                <a:t>x4</a:t>
              </a:r>
              <a:endParaRPr lang="en-IN" dirty="0"/>
            </a:p>
          </p:txBody>
        </p:sp>
        <p:sp>
          <p:nvSpPr>
            <p:cNvPr id="53" name="TextBox 52">
              <a:extLst>
                <a:ext uri="{FF2B5EF4-FFF2-40B4-BE49-F238E27FC236}">
                  <a16:creationId xmlns:a16="http://schemas.microsoft.com/office/drawing/2014/main" id="{AA0FB904-74D8-42BB-B9A3-C276B2C3627B}"/>
                </a:ext>
              </a:extLst>
            </p:cNvPr>
            <p:cNvSpPr txBox="1"/>
            <p:nvPr/>
          </p:nvSpPr>
          <p:spPr>
            <a:xfrm>
              <a:off x="2036620" y="1995499"/>
              <a:ext cx="796639" cy="369332"/>
            </a:xfrm>
            <a:prstGeom prst="rect">
              <a:avLst/>
            </a:prstGeom>
            <a:noFill/>
          </p:spPr>
          <p:txBody>
            <a:bodyPr wrap="square" rtlCol="0">
              <a:spAutoFit/>
            </a:bodyPr>
            <a:lstStyle/>
            <a:p>
              <a:r>
                <a:rPr lang="en-US" dirty="0"/>
                <a:t>w11</a:t>
              </a:r>
              <a:endParaRPr lang="en-IN" dirty="0"/>
            </a:p>
          </p:txBody>
        </p:sp>
        <p:sp>
          <p:nvSpPr>
            <p:cNvPr id="54" name="TextBox 53">
              <a:extLst>
                <a:ext uri="{FF2B5EF4-FFF2-40B4-BE49-F238E27FC236}">
                  <a16:creationId xmlns:a16="http://schemas.microsoft.com/office/drawing/2014/main" id="{A57724A8-25D6-41C7-8C94-07BAD6A8C6B6}"/>
                </a:ext>
              </a:extLst>
            </p:cNvPr>
            <p:cNvSpPr txBox="1"/>
            <p:nvPr/>
          </p:nvSpPr>
          <p:spPr>
            <a:xfrm>
              <a:off x="2189020" y="2480416"/>
              <a:ext cx="796639" cy="369332"/>
            </a:xfrm>
            <a:prstGeom prst="rect">
              <a:avLst/>
            </a:prstGeom>
            <a:noFill/>
          </p:spPr>
          <p:txBody>
            <a:bodyPr wrap="square" rtlCol="0">
              <a:spAutoFit/>
            </a:bodyPr>
            <a:lstStyle/>
            <a:p>
              <a:r>
                <a:rPr lang="en-US" dirty="0"/>
                <a:t>w12</a:t>
              </a:r>
              <a:endParaRPr lang="en-IN" dirty="0"/>
            </a:p>
          </p:txBody>
        </p:sp>
        <p:sp>
          <p:nvSpPr>
            <p:cNvPr id="55" name="TextBox 54">
              <a:extLst>
                <a:ext uri="{FF2B5EF4-FFF2-40B4-BE49-F238E27FC236}">
                  <a16:creationId xmlns:a16="http://schemas.microsoft.com/office/drawing/2014/main" id="{E773C42C-BEFF-4B2E-B1B4-B34891ACBE89}"/>
                </a:ext>
              </a:extLst>
            </p:cNvPr>
            <p:cNvSpPr txBox="1"/>
            <p:nvPr/>
          </p:nvSpPr>
          <p:spPr>
            <a:xfrm>
              <a:off x="1717963" y="2812927"/>
              <a:ext cx="796639" cy="369332"/>
            </a:xfrm>
            <a:prstGeom prst="rect">
              <a:avLst/>
            </a:prstGeom>
            <a:noFill/>
          </p:spPr>
          <p:txBody>
            <a:bodyPr wrap="square" rtlCol="0">
              <a:spAutoFit/>
            </a:bodyPr>
            <a:lstStyle/>
            <a:p>
              <a:r>
                <a:rPr lang="en-US" dirty="0"/>
                <a:t>w13</a:t>
              </a:r>
              <a:endParaRPr lang="en-IN" dirty="0"/>
            </a:p>
          </p:txBody>
        </p:sp>
        <p:sp>
          <p:nvSpPr>
            <p:cNvPr id="56" name="TextBox 55">
              <a:extLst>
                <a:ext uri="{FF2B5EF4-FFF2-40B4-BE49-F238E27FC236}">
                  <a16:creationId xmlns:a16="http://schemas.microsoft.com/office/drawing/2014/main" id="{855BBF11-A504-4D60-BBE5-F895ADF8039A}"/>
                </a:ext>
              </a:extLst>
            </p:cNvPr>
            <p:cNvSpPr txBox="1"/>
            <p:nvPr/>
          </p:nvSpPr>
          <p:spPr>
            <a:xfrm>
              <a:off x="3380516" y="1773824"/>
              <a:ext cx="2001973" cy="369332"/>
            </a:xfrm>
            <a:prstGeom prst="rect">
              <a:avLst/>
            </a:prstGeom>
            <a:noFill/>
          </p:spPr>
          <p:txBody>
            <a:bodyPr wrap="square" rtlCol="0">
              <a:spAutoFit/>
            </a:bodyPr>
            <a:lstStyle/>
            <a:p>
              <a:r>
                <a:rPr lang="en-US" dirty="0"/>
                <a:t>Hidden Layer 1</a:t>
              </a:r>
              <a:endParaRPr lang="en-IN" dirty="0"/>
            </a:p>
          </p:txBody>
        </p:sp>
        <p:sp>
          <p:nvSpPr>
            <p:cNvPr id="57" name="TextBox 56">
              <a:extLst>
                <a:ext uri="{FF2B5EF4-FFF2-40B4-BE49-F238E27FC236}">
                  <a16:creationId xmlns:a16="http://schemas.microsoft.com/office/drawing/2014/main" id="{A460711F-6C79-4FBE-B8BA-CF6F5417693A}"/>
                </a:ext>
              </a:extLst>
            </p:cNvPr>
            <p:cNvSpPr txBox="1"/>
            <p:nvPr/>
          </p:nvSpPr>
          <p:spPr>
            <a:xfrm>
              <a:off x="5043063" y="2175610"/>
              <a:ext cx="2001973" cy="369332"/>
            </a:xfrm>
            <a:prstGeom prst="rect">
              <a:avLst/>
            </a:prstGeom>
            <a:noFill/>
          </p:spPr>
          <p:txBody>
            <a:bodyPr wrap="square" rtlCol="0">
              <a:spAutoFit/>
            </a:bodyPr>
            <a:lstStyle/>
            <a:p>
              <a:r>
                <a:rPr lang="en-US" dirty="0"/>
                <a:t>Hidden Layer 2</a:t>
              </a:r>
              <a:endParaRPr lang="en-IN" dirty="0"/>
            </a:p>
          </p:txBody>
        </p:sp>
        <p:sp>
          <p:nvSpPr>
            <p:cNvPr id="58" name="TextBox 57">
              <a:extLst>
                <a:ext uri="{FF2B5EF4-FFF2-40B4-BE49-F238E27FC236}">
                  <a16:creationId xmlns:a16="http://schemas.microsoft.com/office/drawing/2014/main" id="{2845D4FD-ECEF-458E-A7D7-E608EF536014}"/>
                </a:ext>
              </a:extLst>
            </p:cNvPr>
            <p:cNvSpPr txBox="1"/>
            <p:nvPr/>
          </p:nvSpPr>
          <p:spPr>
            <a:xfrm>
              <a:off x="6761024" y="2799070"/>
              <a:ext cx="2001973" cy="369332"/>
            </a:xfrm>
            <a:prstGeom prst="rect">
              <a:avLst/>
            </a:prstGeom>
            <a:noFill/>
          </p:spPr>
          <p:txBody>
            <a:bodyPr wrap="square" rtlCol="0">
              <a:spAutoFit/>
            </a:bodyPr>
            <a:lstStyle/>
            <a:p>
              <a:r>
                <a:rPr lang="en-US" dirty="0"/>
                <a:t>Output Layer</a:t>
              </a:r>
              <a:endParaRPr lang="en-IN" dirty="0"/>
            </a:p>
          </p:txBody>
        </p:sp>
        <p:cxnSp>
          <p:nvCxnSpPr>
            <p:cNvPr id="60" name="Straight Arrow Connector 59">
              <a:extLst>
                <a:ext uri="{FF2B5EF4-FFF2-40B4-BE49-F238E27FC236}">
                  <a16:creationId xmlns:a16="http://schemas.microsoft.com/office/drawing/2014/main" id="{5F44AFFF-A5B6-45D4-8A3E-4D7C4F2F3A73}"/>
                </a:ext>
              </a:extLst>
            </p:cNvPr>
            <p:cNvCxnSpPr>
              <a:stCxn id="11" idx="6"/>
              <a:endCxn id="13" idx="2"/>
            </p:cNvCxnSpPr>
            <p:nvPr/>
          </p:nvCxnSpPr>
          <p:spPr>
            <a:xfrm>
              <a:off x="4419592" y="2694918"/>
              <a:ext cx="962898" cy="63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5DD724A-F0A5-4511-9388-7550A9584717}"/>
                </a:ext>
              </a:extLst>
            </p:cNvPr>
            <p:cNvCxnSpPr>
              <a:stCxn id="11" idx="6"/>
              <a:endCxn id="12" idx="2"/>
            </p:cNvCxnSpPr>
            <p:nvPr/>
          </p:nvCxnSpPr>
          <p:spPr>
            <a:xfrm>
              <a:off x="4419592" y="2694918"/>
              <a:ext cx="976756" cy="1801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B7E378-BAE4-4C05-A3AC-C1A1F8F921B0}"/>
                </a:ext>
              </a:extLst>
            </p:cNvPr>
            <p:cNvCxnSpPr>
              <a:stCxn id="10" idx="6"/>
              <a:endCxn id="13" idx="2"/>
            </p:cNvCxnSpPr>
            <p:nvPr/>
          </p:nvCxnSpPr>
          <p:spPr>
            <a:xfrm flipV="1">
              <a:off x="4433449" y="3332222"/>
              <a:ext cx="949041" cy="415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6E4DB479-DE17-4127-975F-0633EDBE1D09}"/>
                </a:ext>
              </a:extLst>
            </p:cNvPr>
            <p:cNvCxnSpPr>
              <a:stCxn id="10" idx="6"/>
              <a:endCxn id="12" idx="2"/>
            </p:cNvCxnSpPr>
            <p:nvPr/>
          </p:nvCxnSpPr>
          <p:spPr>
            <a:xfrm>
              <a:off x="4433449" y="3747870"/>
              <a:ext cx="962899" cy="7481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148454F7-8C1C-4F9B-A56A-F7BAF515B6F9}"/>
                </a:ext>
              </a:extLst>
            </p:cNvPr>
            <p:cNvCxnSpPr>
              <a:stCxn id="9" idx="6"/>
              <a:endCxn id="13" idx="2"/>
            </p:cNvCxnSpPr>
            <p:nvPr/>
          </p:nvCxnSpPr>
          <p:spPr>
            <a:xfrm flipV="1">
              <a:off x="4419601" y="3332222"/>
              <a:ext cx="962889" cy="1579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0EB6AD89-0A9E-4968-BDE5-F330DC9CEDAE}"/>
                </a:ext>
              </a:extLst>
            </p:cNvPr>
            <p:cNvCxnSpPr>
              <a:stCxn id="9" idx="6"/>
              <a:endCxn id="12" idx="2"/>
            </p:cNvCxnSpPr>
            <p:nvPr/>
          </p:nvCxnSpPr>
          <p:spPr>
            <a:xfrm flipV="1">
              <a:off x="4419601" y="4496007"/>
              <a:ext cx="976747" cy="415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752196DF-E777-4B38-8659-8A09D4442D5C}"/>
                </a:ext>
              </a:extLst>
            </p:cNvPr>
            <p:cNvCxnSpPr>
              <a:stCxn id="13" idx="6"/>
              <a:endCxn id="14" idx="2"/>
            </p:cNvCxnSpPr>
            <p:nvPr/>
          </p:nvCxnSpPr>
          <p:spPr>
            <a:xfrm>
              <a:off x="6317672" y="3332222"/>
              <a:ext cx="741220" cy="554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6485DCE-F11D-4273-93DE-09998E38F9A3}"/>
                </a:ext>
              </a:extLst>
            </p:cNvPr>
            <p:cNvCxnSpPr>
              <a:stCxn id="12" idx="6"/>
              <a:endCxn id="14" idx="2"/>
            </p:cNvCxnSpPr>
            <p:nvPr/>
          </p:nvCxnSpPr>
          <p:spPr>
            <a:xfrm flipV="1">
              <a:off x="6331530" y="3886407"/>
              <a:ext cx="727362"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3D2B4AF7-4611-4DF8-B635-294B548932E8}"/>
                </a:ext>
              </a:extLst>
            </p:cNvPr>
            <p:cNvCxnSpPr>
              <a:stCxn id="14" idx="6"/>
            </p:cNvCxnSpPr>
            <p:nvPr/>
          </p:nvCxnSpPr>
          <p:spPr>
            <a:xfrm>
              <a:off x="7994074" y="3886407"/>
              <a:ext cx="526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9229525-3238-4F80-8E9D-888435E381E7}"/>
                </a:ext>
              </a:extLst>
            </p:cNvPr>
            <p:cNvSpPr txBox="1"/>
            <p:nvPr/>
          </p:nvSpPr>
          <p:spPr>
            <a:xfrm>
              <a:off x="4336478" y="2328014"/>
              <a:ext cx="796639" cy="369332"/>
            </a:xfrm>
            <a:prstGeom prst="rect">
              <a:avLst/>
            </a:prstGeom>
            <a:noFill/>
          </p:spPr>
          <p:txBody>
            <a:bodyPr wrap="square" rtlCol="0">
              <a:spAutoFit/>
            </a:bodyPr>
            <a:lstStyle/>
            <a:p>
              <a:r>
                <a:rPr lang="en-US" dirty="0"/>
                <a:t>O11</a:t>
              </a:r>
              <a:endParaRPr lang="en-IN" dirty="0"/>
            </a:p>
          </p:txBody>
        </p:sp>
        <p:sp>
          <p:nvSpPr>
            <p:cNvPr id="80" name="TextBox 79">
              <a:extLst>
                <a:ext uri="{FF2B5EF4-FFF2-40B4-BE49-F238E27FC236}">
                  <a16:creationId xmlns:a16="http://schemas.microsoft.com/office/drawing/2014/main" id="{CFFC18C0-6B62-4152-95FA-173343BE0823}"/>
                </a:ext>
              </a:extLst>
            </p:cNvPr>
            <p:cNvSpPr txBox="1"/>
            <p:nvPr/>
          </p:nvSpPr>
          <p:spPr>
            <a:xfrm>
              <a:off x="4267202" y="3228570"/>
              <a:ext cx="796639" cy="369332"/>
            </a:xfrm>
            <a:prstGeom prst="rect">
              <a:avLst/>
            </a:prstGeom>
            <a:noFill/>
          </p:spPr>
          <p:txBody>
            <a:bodyPr wrap="square" rtlCol="0">
              <a:spAutoFit/>
            </a:bodyPr>
            <a:lstStyle/>
            <a:p>
              <a:r>
                <a:rPr lang="en-US" dirty="0"/>
                <a:t>O12</a:t>
              </a:r>
              <a:endParaRPr lang="en-IN" dirty="0"/>
            </a:p>
          </p:txBody>
        </p:sp>
        <p:sp>
          <p:nvSpPr>
            <p:cNvPr id="81" name="TextBox 80">
              <a:extLst>
                <a:ext uri="{FF2B5EF4-FFF2-40B4-BE49-F238E27FC236}">
                  <a16:creationId xmlns:a16="http://schemas.microsoft.com/office/drawing/2014/main" id="{C4B1F53F-A4A6-4DE1-AC7B-E9DD48AC4DD3}"/>
                </a:ext>
              </a:extLst>
            </p:cNvPr>
            <p:cNvSpPr txBox="1"/>
            <p:nvPr/>
          </p:nvSpPr>
          <p:spPr>
            <a:xfrm>
              <a:off x="4294913" y="4988104"/>
              <a:ext cx="796639" cy="369332"/>
            </a:xfrm>
            <a:prstGeom prst="rect">
              <a:avLst/>
            </a:prstGeom>
            <a:noFill/>
          </p:spPr>
          <p:txBody>
            <a:bodyPr wrap="square" rtlCol="0">
              <a:spAutoFit/>
            </a:bodyPr>
            <a:lstStyle/>
            <a:p>
              <a:r>
                <a:rPr lang="en-US" dirty="0"/>
                <a:t>O13</a:t>
              </a:r>
              <a:endParaRPr lang="en-IN" dirty="0"/>
            </a:p>
          </p:txBody>
        </p:sp>
        <p:sp>
          <p:nvSpPr>
            <p:cNvPr id="82" name="TextBox 81">
              <a:extLst>
                <a:ext uri="{FF2B5EF4-FFF2-40B4-BE49-F238E27FC236}">
                  <a16:creationId xmlns:a16="http://schemas.microsoft.com/office/drawing/2014/main" id="{C12B9C1C-E61F-4624-9A55-7016011F3049}"/>
                </a:ext>
              </a:extLst>
            </p:cNvPr>
            <p:cNvSpPr txBox="1"/>
            <p:nvPr/>
          </p:nvSpPr>
          <p:spPr>
            <a:xfrm>
              <a:off x="6317678" y="3090024"/>
              <a:ext cx="796639" cy="369332"/>
            </a:xfrm>
            <a:prstGeom prst="rect">
              <a:avLst/>
            </a:prstGeom>
            <a:noFill/>
          </p:spPr>
          <p:txBody>
            <a:bodyPr wrap="square" rtlCol="0">
              <a:spAutoFit/>
            </a:bodyPr>
            <a:lstStyle/>
            <a:p>
              <a:r>
                <a:rPr lang="en-US" dirty="0"/>
                <a:t>O21</a:t>
              </a:r>
              <a:endParaRPr lang="en-IN" dirty="0"/>
            </a:p>
          </p:txBody>
        </p:sp>
        <p:sp>
          <p:nvSpPr>
            <p:cNvPr id="83" name="TextBox 82">
              <a:extLst>
                <a:ext uri="{FF2B5EF4-FFF2-40B4-BE49-F238E27FC236}">
                  <a16:creationId xmlns:a16="http://schemas.microsoft.com/office/drawing/2014/main" id="{CA5CD84B-36DA-40EB-9AB0-2AE51BD3439B}"/>
                </a:ext>
              </a:extLst>
            </p:cNvPr>
            <p:cNvSpPr txBox="1"/>
            <p:nvPr/>
          </p:nvSpPr>
          <p:spPr>
            <a:xfrm>
              <a:off x="6345383" y="4530899"/>
              <a:ext cx="796639" cy="369332"/>
            </a:xfrm>
            <a:prstGeom prst="rect">
              <a:avLst/>
            </a:prstGeom>
            <a:noFill/>
          </p:spPr>
          <p:txBody>
            <a:bodyPr wrap="square" rtlCol="0">
              <a:spAutoFit/>
            </a:bodyPr>
            <a:lstStyle/>
            <a:p>
              <a:r>
                <a:rPr lang="en-US" dirty="0"/>
                <a:t>O22</a:t>
              </a:r>
              <a:endParaRPr lang="en-IN" dirty="0"/>
            </a:p>
          </p:txBody>
        </p:sp>
      </p:grpSp>
      <p:sp>
        <p:nvSpPr>
          <p:cNvPr id="84" name="TextBox 83">
            <a:extLst>
              <a:ext uri="{FF2B5EF4-FFF2-40B4-BE49-F238E27FC236}">
                <a16:creationId xmlns:a16="http://schemas.microsoft.com/office/drawing/2014/main" id="{86060B25-5E02-4344-9E1C-A6458A90FD1C}"/>
              </a:ext>
            </a:extLst>
          </p:cNvPr>
          <p:cNvSpPr txBox="1"/>
          <p:nvPr/>
        </p:nvSpPr>
        <p:spPr>
          <a:xfrm>
            <a:off x="8548261" y="3699626"/>
            <a:ext cx="796639" cy="369332"/>
          </a:xfrm>
          <a:prstGeom prst="rect">
            <a:avLst/>
          </a:prstGeom>
          <a:noFill/>
        </p:spPr>
        <p:txBody>
          <a:bodyPr wrap="square" rtlCol="0">
            <a:spAutoFit/>
          </a:bodyPr>
          <a:lstStyle/>
          <a:p>
            <a:r>
              <a:rPr lang="en-US" dirty="0"/>
              <a:t>Ỹ</a:t>
            </a:r>
            <a:endParaRPr lang="en-IN" dirty="0"/>
          </a:p>
        </p:txBody>
      </p:sp>
      <p:sp>
        <p:nvSpPr>
          <p:cNvPr id="88" name="Flowchart: Alternate Process 87">
            <a:extLst>
              <a:ext uri="{FF2B5EF4-FFF2-40B4-BE49-F238E27FC236}">
                <a16:creationId xmlns:a16="http://schemas.microsoft.com/office/drawing/2014/main" id="{66316286-B14E-4652-9E3A-200E90BE8A2B}"/>
              </a:ext>
            </a:extLst>
          </p:cNvPr>
          <p:cNvSpPr/>
          <p:nvPr/>
        </p:nvSpPr>
        <p:spPr>
          <a:xfrm>
            <a:off x="7675423" y="4735215"/>
            <a:ext cx="4294909" cy="17617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Loss Function = (y - Ỹ</a:t>
            </a:r>
            <a:r>
              <a:rPr lang="en-IN" sz="1600" dirty="0"/>
              <a:t>)</a:t>
            </a:r>
            <a:r>
              <a:rPr lang="en-IN" sz="1600" baseline="30000" dirty="0"/>
              <a:t>2</a:t>
            </a:r>
          </a:p>
          <a:p>
            <a:endParaRPr lang="en-IN" sz="1600" baseline="30000" dirty="0"/>
          </a:p>
          <a:p>
            <a:r>
              <a:rPr lang="en-IN" sz="1600" dirty="0"/>
              <a:t>y – Actual Output</a:t>
            </a:r>
          </a:p>
          <a:p>
            <a:r>
              <a:rPr lang="en-US" sz="1600" dirty="0"/>
              <a:t>Ỹ - Predicted Output</a:t>
            </a:r>
          </a:p>
          <a:p>
            <a:r>
              <a:rPr lang="en-IN" sz="1600" dirty="0"/>
              <a:t>Objective: Loss must be reduced, for that we need optimizer (Gradient Descent)</a:t>
            </a:r>
            <a:endParaRPr lang="en-US" sz="1600" dirty="0"/>
          </a:p>
          <a:p>
            <a:pPr algn="ctr"/>
            <a:endParaRPr lang="en-IN" sz="1600" dirty="0"/>
          </a:p>
        </p:txBody>
      </p:sp>
    </p:spTree>
    <p:extLst>
      <p:ext uri="{BB962C8B-B14F-4D97-AF65-F5344CB8AC3E}">
        <p14:creationId xmlns:p14="http://schemas.microsoft.com/office/powerpoint/2010/main" val="49968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BD03-2B87-4F01-BEE3-32BA6C761C64}"/>
              </a:ext>
            </a:extLst>
          </p:cNvPr>
          <p:cNvSpPr>
            <a:spLocks noGrp="1"/>
          </p:cNvSpPr>
          <p:nvPr>
            <p:ph type="title"/>
          </p:nvPr>
        </p:nvSpPr>
        <p:spPr>
          <a:xfrm>
            <a:off x="346364" y="149803"/>
            <a:ext cx="3089564" cy="978329"/>
          </a:xfrm>
        </p:spPr>
        <p:txBody>
          <a:bodyPr/>
          <a:lstStyle/>
          <a:p>
            <a:r>
              <a:rPr lang="en-US" dirty="0"/>
              <a:t>Optimizer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1E11DD-0666-4052-99F4-4925F1192FC6}"/>
                  </a:ext>
                </a:extLst>
              </p:cNvPr>
              <p:cNvSpPr>
                <a:spLocks noGrp="1"/>
              </p:cNvSpPr>
              <p:nvPr>
                <p:ph idx="1"/>
              </p:nvPr>
            </p:nvSpPr>
            <p:spPr>
              <a:xfrm>
                <a:off x="346363" y="1077478"/>
                <a:ext cx="3380509" cy="4351338"/>
              </a:xfrm>
            </p:spPr>
            <p:txBody>
              <a:bodyPr>
                <a:normAutofit/>
              </a:bodyPr>
              <a:lstStyle/>
              <a:p>
                <a:pPr marL="0" indent="0">
                  <a:buNone/>
                </a:pPr>
                <a:r>
                  <a:rPr lang="en-US" sz="1800" b="1" dirty="0"/>
                  <a:t>Gradient Descent</a:t>
                </a:r>
              </a:p>
              <a:p>
                <a:r>
                  <a:rPr lang="pt-BR" sz="1800" dirty="0"/>
                  <a:t>Loss</a:t>
                </a:r>
                <a14:m>
                  <m:oMath xmlns:m="http://schemas.openxmlformats.org/officeDocument/2006/math">
                    <m:r>
                      <a:rPr lang="pt-BR" sz="1800" i="1" smtClean="0">
                        <a:latin typeface="Cambria Math" panose="02040503050406030204" pitchFamily="18" charset="0"/>
                      </a:rPr>
                      <m:t>=</m:t>
                    </m:r>
                    <m:nary>
                      <m:naryPr>
                        <m:chr m:val="∑"/>
                        <m:ctrlPr>
                          <a:rPr lang="pt-BR"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pt-BR" sz="1800" i="1" smtClean="0">
                            <a:latin typeface="Cambria Math" panose="02040503050406030204" pitchFamily="18" charset="0"/>
                          </a:rPr>
                          <m:t>=</m:t>
                        </m:r>
                        <m:r>
                          <a:rPr lang="en-US" sz="1800" b="0" i="1" smtClean="0">
                            <a:latin typeface="Cambria Math" panose="02040503050406030204" pitchFamily="18" charset="0"/>
                          </a:rPr>
                          <m:t>1</m:t>
                        </m:r>
                      </m:sub>
                      <m:sup>
                        <m:r>
                          <a:rPr lang="pt-BR" sz="1800" i="1" smtClean="0">
                            <a:latin typeface="Cambria Math" panose="02040503050406030204" pitchFamily="18" charset="0"/>
                          </a:rPr>
                          <m:t>𝑛</m:t>
                        </m:r>
                      </m:sup>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r>
                              <a:rPr lang="en-US" sz="1800" b="0" i="1" smtClean="0">
                                <a:latin typeface="Cambria Math" panose="02040503050406030204" pitchFamily="18" charset="0"/>
                              </a:rPr>
                              <m:t>−Ỹ</m:t>
                            </m:r>
                          </m:e>
                        </m:d>
                        <m:r>
                          <a:rPr lang="en-US" sz="1800" b="0" i="1" baseline="30000" smtClean="0">
                            <a:latin typeface="Cambria Math" panose="02040503050406030204" pitchFamily="18" charset="0"/>
                          </a:rPr>
                          <m:t>2</m:t>
                        </m:r>
                      </m:e>
                    </m:nary>
                  </m:oMath>
                </a14:m>
                <a:endParaRPr lang="en-IN" sz="1800" dirty="0"/>
              </a:p>
              <a:p>
                <a:r>
                  <a:rPr lang="en-IN" sz="1800" dirty="0"/>
                  <a:t>It take n data points to calculate ∂Loss / ∂weight (old)</a:t>
                </a:r>
              </a:p>
              <a:p>
                <a:endParaRPr lang="en-IN" sz="1800" dirty="0"/>
              </a:p>
              <a:p>
                <a:r>
                  <a:rPr lang="en-IN" sz="1800" dirty="0"/>
                  <a:t>Disadvantage :</a:t>
                </a:r>
              </a:p>
              <a:p>
                <a:r>
                  <a:rPr lang="en-IN" sz="1800" dirty="0"/>
                  <a:t>Higher Computational Memory</a:t>
                </a:r>
              </a:p>
            </p:txBody>
          </p:sp>
        </mc:Choice>
        <mc:Fallback xmlns="">
          <p:sp>
            <p:nvSpPr>
              <p:cNvPr id="3" name="Content Placeholder 2">
                <a:extLst>
                  <a:ext uri="{FF2B5EF4-FFF2-40B4-BE49-F238E27FC236}">
                    <a16:creationId xmlns:a16="http://schemas.microsoft.com/office/drawing/2014/main" id="{661E11DD-0666-4052-99F4-4925F1192FC6}"/>
                  </a:ext>
                </a:extLst>
              </p:cNvPr>
              <p:cNvSpPr>
                <a:spLocks noGrp="1" noRot="1" noChangeAspect="1" noMove="1" noResize="1" noEditPoints="1" noAdjustHandles="1" noChangeArrowheads="1" noChangeShapeType="1" noTextEdit="1"/>
              </p:cNvSpPr>
              <p:nvPr>
                <p:ph idx="1"/>
              </p:nvPr>
            </p:nvSpPr>
            <p:spPr>
              <a:xfrm>
                <a:off x="346363" y="1077478"/>
                <a:ext cx="3380509" cy="4351338"/>
              </a:xfrm>
              <a:blipFill>
                <a:blip r:embed="rId2"/>
                <a:stretch>
                  <a:fillRect l="-1625" t="-2101" r="-14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651048-EAF4-4BF0-99F4-B0F3898516AA}"/>
                  </a:ext>
                </a:extLst>
              </p:cNvPr>
              <p:cNvSpPr txBox="1">
                <a:spLocks/>
              </p:cNvSpPr>
              <p:nvPr/>
            </p:nvSpPr>
            <p:spPr>
              <a:xfrm>
                <a:off x="4094039" y="855803"/>
                <a:ext cx="390004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Stochastic Gradient Descent (SGD)</a:t>
                </a:r>
              </a:p>
              <a:p>
                <a:r>
                  <a:rPr lang="pt-BR" sz="1800" dirty="0"/>
                  <a:t>Loss</a:t>
                </a:r>
                <a14:m>
                  <m:oMath xmlns:m="http://schemas.openxmlformats.org/officeDocument/2006/math">
                    <m:r>
                      <a:rPr lang="pt-BR" sz="1800" i="1" smtClean="0">
                        <a:latin typeface="Cambria Math" panose="02040503050406030204" pitchFamily="18" charset="0"/>
                      </a:rPr>
                      <m:t>=</m:t>
                    </m:r>
                  </m:oMath>
                </a14:m>
                <a:r>
                  <a:rPr lang="en-US" sz="1800" dirty="0"/>
                  <a:t> </a:t>
                </a:r>
                <a14:m>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𝑦</m:t>
                        </m:r>
                        <m:r>
                          <a:rPr lang="en-US" sz="1800" i="1">
                            <a:latin typeface="Cambria Math" panose="02040503050406030204" pitchFamily="18" charset="0"/>
                          </a:rPr>
                          <m:t>−Ỹ</m:t>
                        </m:r>
                      </m:e>
                    </m:d>
                    <m:r>
                      <a:rPr lang="en-US" sz="1800" i="1" baseline="30000">
                        <a:latin typeface="Cambria Math" panose="02040503050406030204" pitchFamily="18" charset="0"/>
                      </a:rPr>
                      <m:t>2</m:t>
                    </m:r>
                  </m:oMath>
                </a14:m>
                <a:endParaRPr lang="en-IN" sz="1800" dirty="0"/>
              </a:p>
              <a:p>
                <a:r>
                  <a:rPr lang="en-IN" sz="1800" dirty="0"/>
                  <a:t>It take a single data points to calculate ∂Loss / ∂weight (old)</a:t>
                </a:r>
              </a:p>
              <a:p>
                <a:endParaRPr lang="en-IN" sz="1800" dirty="0"/>
              </a:p>
              <a:p>
                <a:endParaRPr lang="en-IN" sz="1800" dirty="0"/>
              </a:p>
              <a:p>
                <a:r>
                  <a:rPr lang="en-IN" sz="1800" dirty="0"/>
                  <a:t>Disadvantage: takes more time than mini batch SGD to reach global minimum</a:t>
                </a:r>
              </a:p>
              <a:p>
                <a:endParaRPr lang="en-IN" sz="1800" dirty="0"/>
              </a:p>
            </p:txBody>
          </p:sp>
        </mc:Choice>
        <mc:Fallback xmlns="">
          <p:sp>
            <p:nvSpPr>
              <p:cNvPr id="4" name="Content Placeholder 2">
                <a:extLst>
                  <a:ext uri="{FF2B5EF4-FFF2-40B4-BE49-F238E27FC236}">
                    <a16:creationId xmlns:a16="http://schemas.microsoft.com/office/drawing/2014/main" id="{F4651048-EAF4-4BF0-99F4-B0F3898516AA}"/>
                  </a:ext>
                </a:extLst>
              </p:cNvPr>
              <p:cNvSpPr txBox="1">
                <a:spLocks noRot="1" noChangeAspect="1" noMove="1" noResize="1" noEditPoints="1" noAdjustHandles="1" noChangeArrowheads="1" noChangeShapeType="1" noTextEdit="1"/>
              </p:cNvSpPr>
              <p:nvPr/>
            </p:nvSpPr>
            <p:spPr>
              <a:xfrm>
                <a:off x="4094039" y="855803"/>
                <a:ext cx="3900042" cy="4351338"/>
              </a:xfrm>
              <a:prstGeom prst="rect">
                <a:avLst/>
              </a:prstGeom>
              <a:blipFill>
                <a:blip r:embed="rId3"/>
                <a:stretch>
                  <a:fillRect l="-1408" t="-12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06861FA-662D-4558-9535-335ABE516E41}"/>
                  </a:ext>
                </a:extLst>
              </p:cNvPr>
              <p:cNvSpPr txBox="1">
                <a:spLocks/>
              </p:cNvSpPr>
              <p:nvPr/>
            </p:nvSpPr>
            <p:spPr>
              <a:xfrm>
                <a:off x="8347358" y="869646"/>
                <a:ext cx="36783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Mini Batch Stochastic Gradient Descent</a:t>
                </a:r>
              </a:p>
              <a:p>
                <a:r>
                  <a:rPr lang="pt-BR" sz="1800" dirty="0"/>
                  <a:t>Loss</a:t>
                </a:r>
                <a14:m>
                  <m:oMath xmlns:m="http://schemas.openxmlformats.org/officeDocument/2006/math">
                    <m:r>
                      <a:rPr lang="pt-BR" sz="1800" i="1" smtClean="0">
                        <a:latin typeface="Cambria Math" panose="02040503050406030204" pitchFamily="18" charset="0"/>
                      </a:rPr>
                      <m:t>=</m:t>
                    </m:r>
                    <m:nary>
                      <m:naryPr>
                        <m:chr m:val="∑"/>
                        <m:ctrlPr>
                          <a:rPr lang="pt-BR" sz="1800" i="1" smtClean="0">
                            <a:latin typeface="Cambria Math" panose="02040503050406030204" pitchFamily="18" charset="0"/>
                          </a:rPr>
                        </m:ctrlPr>
                      </m:naryPr>
                      <m:sub>
                        <m:r>
                          <m:rPr>
                            <m:brk m:alnAt="23"/>
                          </m:rPr>
                          <a:rPr lang="en-US" sz="1800" i="1" smtClean="0">
                            <a:latin typeface="Cambria Math" panose="02040503050406030204" pitchFamily="18" charset="0"/>
                          </a:rPr>
                          <m:t>𝑖</m:t>
                        </m:r>
                        <m:r>
                          <a:rPr lang="pt-BR" sz="1800" i="1" smtClean="0">
                            <a:latin typeface="Cambria Math" panose="02040503050406030204" pitchFamily="18" charset="0"/>
                          </a:rPr>
                          <m:t>=</m:t>
                        </m:r>
                        <m:r>
                          <a:rPr lang="en-US" sz="1800" i="1" smtClean="0">
                            <a:latin typeface="Cambria Math" panose="02040503050406030204" pitchFamily="18" charset="0"/>
                          </a:rPr>
                          <m:t>1</m:t>
                        </m:r>
                      </m:sub>
                      <m:sup>
                        <m:r>
                          <a:rPr lang="en-US" sz="1800" b="0" i="1" smtClean="0">
                            <a:latin typeface="Cambria Math" panose="02040503050406030204" pitchFamily="18" charset="0"/>
                          </a:rPr>
                          <m:t>𝐾</m:t>
                        </m:r>
                      </m:sup>
                      <m:e>
                        <m:d>
                          <m:dPr>
                            <m:ctrlPr>
                              <a:rPr lang="en-US" sz="1800" i="1" smtClean="0">
                                <a:latin typeface="Cambria Math" panose="02040503050406030204" pitchFamily="18" charset="0"/>
                              </a:rPr>
                            </m:ctrlPr>
                          </m:dPr>
                          <m:e>
                            <m:r>
                              <a:rPr lang="en-US" sz="1800" i="1" smtClean="0">
                                <a:latin typeface="Cambria Math" panose="02040503050406030204" pitchFamily="18" charset="0"/>
                              </a:rPr>
                              <m:t>𝑦</m:t>
                            </m:r>
                            <m:r>
                              <a:rPr lang="en-US" sz="1800" i="1" smtClean="0">
                                <a:latin typeface="Cambria Math" panose="02040503050406030204" pitchFamily="18" charset="0"/>
                              </a:rPr>
                              <m:t>−Ỹ</m:t>
                            </m:r>
                          </m:e>
                        </m:d>
                        <m:r>
                          <a:rPr lang="en-US" sz="1800" i="1" baseline="30000" smtClean="0">
                            <a:latin typeface="Cambria Math" panose="02040503050406030204" pitchFamily="18" charset="0"/>
                          </a:rPr>
                          <m:t>2</m:t>
                        </m:r>
                      </m:e>
                    </m:nary>
                  </m:oMath>
                </a14:m>
                <a:endParaRPr lang="en-IN" sz="1800" dirty="0"/>
              </a:p>
              <a:p>
                <a:r>
                  <a:rPr lang="en-IN" sz="1800" dirty="0"/>
                  <a:t>It take k data points (Let us assume  = 100) to calculate </a:t>
                </a:r>
              </a:p>
              <a:p>
                <a:pPr marL="0" indent="0">
                  <a:buNone/>
                </a:pPr>
                <a:r>
                  <a:rPr lang="en-IN" sz="1800" dirty="0"/>
                  <a:t>∂Loss / ∂weight (old)</a:t>
                </a:r>
              </a:p>
              <a:p>
                <a:pPr marL="0" indent="0">
                  <a:buNone/>
                </a:pPr>
                <a:endParaRPr lang="en-IN" sz="1800" dirty="0"/>
              </a:p>
              <a:p>
                <a:pPr marL="0" indent="0">
                  <a:buNone/>
                </a:pPr>
                <a:endParaRPr lang="en-IN" sz="1800" dirty="0"/>
              </a:p>
              <a:p>
                <a:pPr marL="0" indent="0">
                  <a:buNone/>
                </a:pPr>
                <a:r>
                  <a:rPr lang="en-IN" sz="1800" dirty="0"/>
                  <a:t>Disadvantage: takes more time to reach global minimum</a:t>
                </a:r>
              </a:p>
            </p:txBody>
          </p:sp>
        </mc:Choice>
        <mc:Fallback xmlns="">
          <p:sp>
            <p:nvSpPr>
              <p:cNvPr id="5" name="Content Placeholder 2">
                <a:extLst>
                  <a:ext uri="{FF2B5EF4-FFF2-40B4-BE49-F238E27FC236}">
                    <a16:creationId xmlns:a16="http://schemas.microsoft.com/office/drawing/2014/main" id="{206861FA-662D-4558-9535-335ABE516E41}"/>
                  </a:ext>
                </a:extLst>
              </p:cNvPr>
              <p:cNvSpPr txBox="1">
                <a:spLocks noRot="1" noChangeAspect="1" noMove="1" noResize="1" noEditPoints="1" noAdjustHandles="1" noChangeArrowheads="1" noChangeShapeType="1" noTextEdit="1"/>
              </p:cNvSpPr>
              <p:nvPr/>
            </p:nvSpPr>
            <p:spPr>
              <a:xfrm>
                <a:off x="8347358" y="869646"/>
                <a:ext cx="3678387" cy="4351338"/>
              </a:xfrm>
              <a:prstGeom prst="rect">
                <a:avLst/>
              </a:prstGeom>
              <a:blipFill>
                <a:blip r:embed="rId4"/>
                <a:stretch>
                  <a:fillRect l="-1325" t="-1403" r="-413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455E509D-0EB8-414A-94EF-487BD6CE13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608" y="3994951"/>
            <a:ext cx="6127473" cy="2713246"/>
          </a:xfrm>
          <a:prstGeom prst="rect">
            <a:avLst/>
          </a:prstGeom>
        </p:spPr>
      </p:pic>
      <p:sp>
        <p:nvSpPr>
          <p:cNvPr id="8" name="Rectangle: Beveled 7">
            <a:extLst>
              <a:ext uri="{FF2B5EF4-FFF2-40B4-BE49-F238E27FC236}">
                <a16:creationId xmlns:a16="http://schemas.microsoft.com/office/drawing/2014/main" id="{03A945F5-5A9F-44A9-99D1-F3739579CB8C}"/>
              </a:ext>
            </a:extLst>
          </p:cNvPr>
          <p:cNvSpPr/>
          <p:nvPr/>
        </p:nvSpPr>
        <p:spPr>
          <a:xfrm>
            <a:off x="6594764" y="5220984"/>
            <a:ext cx="5015345" cy="130450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 Batch SGD  is approximately equal to Gradient Descent</a:t>
            </a:r>
            <a:endParaRPr lang="en-IN" dirty="0"/>
          </a:p>
        </p:txBody>
      </p:sp>
    </p:spTree>
    <p:extLst>
      <p:ext uri="{BB962C8B-B14F-4D97-AF65-F5344CB8AC3E}">
        <p14:creationId xmlns:p14="http://schemas.microsoft.com/office/powerpoint/2010/main" val="400510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F7E9-3042-4737-B19D-CDAD6EE1DDE6}"/>
              </a:ext>
            </a:extLst>
          </p:cNvPr>
          <p:cNvSpPr>
            <a:spLocks noGrp="1"/>
          </p:cNvSpPr>
          <p:nvPr>
            <p:ph type="title"/>
          </p:nvPr>
        </p:nvSpPr>
        <p:spPr/>
        <p:txBody>
          <a:bodyPr/>
          <a:lstStyle/>
          <a:p>
            <a:r>
              <a:rPr lang="en-US" dirty="0"/>
              <a:t>Gradient Descent Optimization</a:t>
            </a:r>
            <a:endParaRPr lang="en-IN" dirty="0"/>
          </a:p>
        </p:txBody>
      </p:sp>
      <p:pic>
        <p:nvPicPr>
          <p:cNvPr id="5" name="Picture 4">
            <a:extLst>
              <a:ext uri="{FF2B5EF4-FFF2-40B4-BE49-F238E27FC236}">
                <a16:creationId xmlns:a16="http://schemas.microsoft.com/office/drawing/2014/main" id="{64693F87-637B-4459-BDD2-320416BDB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2" y="1690688"/>
            <a:ext cx="7372003" cy="4100278"/>
          </a:xfrm>
          <a:prstGeom prst="rect">
            <a:avLst/>
          </a:prstGeom>
        </p:spPr>
      </p:pic>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54F53BE-AEC6-42C8-B718-5141A3C515C4}"/>
                  </a:ext>
                </a:extLst>
              </p:cNvPr>
              <p:cNvSpPr/>
              <p:nvPr/>
            </p:nvSpPr>
            <p:spPr>
              <a:xfrm>
                <a:off x="6660573" y="1289653"/>
                <a:ext cx="5507187" cy="1309042"/>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 Update</a:t>
                </a:r>
              </a:p>
              <a:p>
                <a:pPr algn="ctr"/>
                <a:r>
                  <a:rPr lang="en-US" dirty="0"/>
                  <a:t>W(new) = W(old) – alpha *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𝐿𝑜𝑠𝑠</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𝑊𝑒𝑖𝑔h𝑡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𝑜𝑙𝑑</m:t>
                        </m:r>
                        <m:r>
                          <a:rPr lang="en-US" b="0" i="1" smtClean="0">
                            <a:latin typeface="Cambria Math" panose="02040503050406030204" pitchFamily="18" charset="0"/>
                            <a:ea typeface="Cambria Math" panose="02040503050406030204" pitchFamily="18" charset="0"/>
                          </a:rPr>
                          <m:t>)</m:t>
                        </m:r>
                      </m:den>
                    </m:f>
                  </m:oMath>
                </a14:m>
                <a:endParaRPr lang="en-IN" dirty="0"/>
              </a:p>
            </p:txBody>
          </p:sp>
        </mc:Choice>
        <mc:Fallback xmlns="">
          <p:sp>
            <p:nvSpPr>
              <p:cNvPr id="6" name="Oval 5">
                <a:extLst>
                  <a:ext uri="{FF2B5EF4-FFF2-40B4-BE49-F238E27FC236}">
                    <a16:creationId xmlns:a16="http://schemas.microsoft.com/office/drawing/2014/main" id="{354F53BE-AEC6-42C8-B718-5141A3C515C4}"/>
                  </a:ext>
                </a:extLst>
              </p:cNvPr>
              <p:cNvSpPr>
                <a:spLocks noRot="1" noChangeAspect="1" noMove="1" noResize="1" noEditPoints="1" noAdjustHandles="1" noChangeArrowheads="1" noChangeShapeType="1" noTextEdit="1"/>
              </p:cNvSpPr>
              <p:nvPr/>
            </p:nvSpPr>
            <p:spPr>
              <a:xfrm>
                <a:off x="6660573" y="1289653"/>
                <a:ext cx="5507187" cy="1309042"/>
              </a:xfrm>
              <a:prstGeom prst="ellipse">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4940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2310-652F-4E7B-90EF-A26E9301209F}"/>
              </a:ext>
            </a:extLst>
          </p:cNvPr>
          <p:cNvSpPr>
            <a:spLocks noGrp="1"/>
          </p:cNvSpPr>
          <p:nvPr>
            <p:ph type="title"/>
          </p:nvPr>
        </p:nvSpPr>
        <p:spPr>
          <a:xfrm>
            <a:off x="838200" y="444637"/>
            <a:ext cx="10515600" cy="1325563"/>
          </a:xfrm>
        </p:spPr>
        <p:txBody>
          <a:bodyPr>
            <a:noAutofit/>
          </a:bodyPr>
          <a:lstStyle/>
          <a:p>
            <a:r>
              <a:rPr lang="en-US" sz="3200" b="1" dirty="0"/>
              <a:t>Classroom Activity1:</a:t>
            </a:r>
            <a:br>
              <a:rPr lang="en-US" sz="3200" b="1" dirty="0"/>
            </a:br>
            <a:r>
              <a:rPr lang="en-US" sz="3200" b="1" dirty="0"/>
              <a:t>Problem : </a:t>
            </a:r>
            <a:r>
              <a:rPr lang="en-US" sz="3200" dirty="0"/>
              <a:t>Realization of  sample data by using the single layer perceptron Algorithm (Bipolar inputs &amp; Targets).</a:t>
            </a:r>
            <a:endParaRPr lang="en-IN" sz="3200" dirty="0"/>
          </a:p>
        </p:txBody>
      </p:sp>
      <p:graphicFrame>
        <p:nvGraphicFramePr>
          <p:cNvPr id="4" name="Table 4">
            <a:extLst>
              <a:ext uri="{FF2B5EF4-FFF2-40B4-BE49-F238E27FC236}">
                <a16:creationId xmlns:a16="http://schemas.microsoft.com/office/drawing/2014/main" id="{E834C3DB-A1BA-4320-A1C5-7FD896A09A79}"/>
              </a:ext>
            </a:extLst>
          </p:cNvPr>
          <p:cNvGraphicFramePr>
            <a:graphicFrameLocks noGrp="1"/>
          </p:cNvGraphicFramePr>
          <p:nvPr>
            <p:extLst>
              <p:ext uri="{D42A27DB-BD31-4B8C-83A1-F6EECF244321}">
                <p14:modId xmlns:p14="http://schemas.microsoft.com/office/powerpoint/2010/main" val="4018436108"/>
              </p:ext>
            </p:extLst>
          </p:nvPr>
        </p:nvGraphicFramePr>
        <p:xfrm>
          <a:off x="2981739" y="3529126"/>
          <a:ext cx="5923724" cy="2895600"/>
        </p:xfrm>
        <a:graphic>
          <a:graphicData uri="http://schemas.openxmlformats.org/drawingml/2006/table">
            <a:tbl>
              <a:tblPr firstRow="1" bandRow="1">
                <a:tableStyleId>{00A15C55-8517-42AA-B614-E9B94910E393}</a:tableStyleId>
              </a:tblPr>
              <a:tblGrid>
                <a:gridCol w="1480931">
                  <a:extLst>
                    <a:ext uri="{9D8B030D-6E8A-4147-A177-3AD203B41FA5}">
                      <a16:colId xmlns:a16="http://schemas.microsoft.com/office/drawing/2014/main" val="3726204287"/>
                    </a:ext>
                  </a:extLst>
                </a:gridCol>
                <a:gridCol w="1480931">
                  <a:extLst>
                    <a:ext uri="{9D8B030D-6E8A-4147-A177-3AD203B41FA5}">
                      <a16:colId xmlns:a16="http://schemas.microsoft.com/office/drawing/2014/main" val="1336668320"/>
                    </a:ext>
                  </a:extLst>
                </a:gridCol>
                <a:gridCol w="1480931">
                  <a:extLst>
                    <a:ext uri="{9D8B030D-6E8A-4147-A177-3AD203B41FA5}">
                      <a16:colId xmlns:a16="http://schemas.microsoft.com/office/drawing/2014/main" val="4180051560"/>
                    </a:ext>
                  </a:extLst>
                </a:gridCol>
                <a:gridCol w="1480931">
                  <a:extLst>
                    <a:ext uri="{9D8B030D-6E8A-4147-A177-3AD203B41FA5}">
                      <a16:colId xmlns:a16="http://schemas.microsoft.com/office/drawing/2014/main" val="3942477209"/>
                    </a:ext>
                  </a:extLst>
                </a:gridCol>
              </a:tblGrid>
              <a:tr h="575795">
                <a:tc>
                  <a:txBody>
                    <a:bodyPr/>
                    <a:lstStyle/>
                    <a:p>
                      <a:pPr algn="ctr"/>
                      <a:r>
                        <a:rPr lang="en-US" sz="3200" dirty="0"/>
                        <a:t>x1</a:t>
                      </a:r>
                      <a:endParaRPr lang="en-IN" sz="3200" dirty="0"/>
                    </a:p>
                  </a:txBody>
                  <a:tcPr/>
                </a:tc>
                <a:tc>
                  <a:txBody>
                    <a:bodyPr/>
                    <a:lstStyle/>
                    <a:p>
                      <a:pPr algn="ctr"/>
                      <a:r>
                        <a:rPr lang="en-US" sz="3200" dirty="0"/>
                        <a:t>x2</a:t>
                      </a:r>
                      <a:endParaRPr lang="en-IN" sz="3200" dirty="0"/>
                    </a:p>
                  </a:txBody>
                  <a:tcPr/>
                </a:tc>
                <a:tc>
                  <a:txBody>
                    <a:bodyPr/>
                    <a:lstStyle/>
                    <a:p>
                      <a:pPr algn="ctr"/>
                      <a:r>
                        <a:rPr lang="en-US" sz="3200" dirty="0"/>
                        <a:t>B</a:t>
                      </a:r>
                      <a:endParaRPr lang="en-IN" sz="3200" dirty="0"/>
                    </a:p>
                  </a:txBody>
                  <a:tcPr/>
                </a:tc>
                <a:tc>
                  <a:txBody>
                    <a:bodyPr/>
                    <a:lstStyle/>
                    <a:p>
                      <a:pPr algn="ctr"/>
                      <a:r>
                        <a:rPr lang="en-US" sz="3200" dirty="0"/>
                        <a:t>T</a:t>
                      </a:r>
                      <a:endParaRPr lang="en-IN" sz="3200" dirty="0"/>
                    </a:p>
                  </a:txBody>
                  <a:tcPr/>
                </a:tc>
                <a:extLst>
                  <a:ext uri="{0D108BD9-81ED-4DB2-BD59-A6C34878D82A}">
                    <a16:rowId xmlns:a16="http://schemas.microsoft.com/office/drawing/2014/main" val="3313006466"/>
                  </a:ext>
                </a:extLst>
              </a:tr>
              <a:tr h="575795">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extLst>
                  <a:ext uri="{0D108BD9-81ED-4DB2-BD59-A6C34878D82A}">
                    <a16:rowId xmlns:a16="http://schemas.microsoft.com/office/drawing/2014/main" val="3899294580"/>
                  </a:ext>
                </a:extLst>
              </a:tr>
              <a:tr h="575795">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extLst>
                  <a:ext uri="{0D108BD9-81ED-4DB2-BD59-A6C34878D82A}">
                    <a16:rowId xmlns:a16="http://schemas.microsoft.com/office/drawing/2014/main" val="321583058"/>
                  </a:ext>
                </a:extLst>
              </a:tr>
              <a:tr h="575795">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extLst>
                  <a:ext uri="{0D108BD9-81ED-4DB2-BD59-A6C34878D82A}">
                    <a16:rowId xmlns:a16="http://schemas.microsoft.com/office/drawing/2014/main" val="3976979658"/>
                  </a:ext>
                </a:extLst>
              </a:tr>
              <a:tr h="575795">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tc>
                  <a:txBody>
                    <a:bodyPr/>
                    <a:lstStyle/>
                    <a:p>
                      <a:pPr algn="ctr"/>
                      <a:r>
                        <a:rPr lang="en-US" sz="3200" dirty="0"/>
                        <a:t>-1</a:t>
                      </a:r>
                      <a:endParaRPr lang="en-IN" sz="3200" dirty="0"/>
                    </a:p>
                  </a:txBody>
                  <a:tcPr/>
                </a:tc>
                <a:extLst>
                  <a:ext uri="{0D108BD9-81ED-4DB2-BD59-A6C34878D82A}">
                    <a16:rowId xmlns:a16="http://schemas.microsoft.com/office/drawing/2014/main" val="436529289"/>
                  </a:ext>
                </a:extLst>
              </a:tr>
            </a:tbl>
          </a:graphicData>
        </a:graphic>
      </p:graphicFrame>
      <p:sp>
        <p:nvSpPr>
          <p:cNvPr id="3" name="TextBox 2">
            <a:extLst>
              <a:ext uri="{FF2B5EF4-FFF2-40B4-BE49-F238E27FC236}">
                <a16:creationId xmlns:a16="http://schemas.microsoft.com/office/drawing/2014/main" id="{163B28B3-969D-4F42-A69F-52336AADB54A}"/>
              </a:ext>
            </a:extLst>
          </p:cNvPr>
          <p:cNvSpPr txBox="1"/>
          <p:nvPr/>
        </p:nvSpPr>
        <p:spPr>
          <a:xfrm>
            <a:off x="4512366" y="2747619"/>
            <a:ext cx="2862470" cy="707886"/>
          </a:xfrm>
          <a:prstGeom prst="rect">
            <a:avLst/>
          </a:prstGeom>
          <a:noFill/>
        </p:spPr>
        <p:txBody>
          <a:bodyPr wrap="square" rtlCol="0">
            <a:spAutoFit/>
          </a:bodyPr>
          <a:lstStyle/>
          <a:p>
            <a:r>
              <a:rPr lang="en-US" sz="4000" dirty="0"/>
              <a:t>Truth Table</a:t>
            </a:r>
            <a:endParaRPr lang="en-IN" sz="4000" dirty="0"/>
          </a:p>
        </p:txBody>
      </p:sp>
    </p:spTree>
    <p:extLst>
      <p:ext uri="{BB962C8B-B14F-4D97-AF65-F5344CB8AC3E}">
        <p14:creationId xmlns:p14="http://schemas.microsoft.com/office/powerpoint/2010/main" val="173409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2777-2002-49A9-87DB-01BCB8272A7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1EC31AB-50CC-473F-A182-D7BB90278784}"/>
              </a:ext>
            </a:extLst>
          </p:cNvPr>
          <p:cNvSpPr>
            <a:spLocks noGrp="1"/>
          </p:cNvSpPr>
          <p:nvPr>
            <p:ph idx="1"/>
          </p:nvPr>
        </p:nvSpPr>
        <p:spPr/>
        <p:txBody>
          <a:bodyPr/>
          <a:lstStyle/>
          <a:p>
            <a:pPr algn="just"/>
            <a:r>
              <a:rPr lang="en-US" dirty="0"/>
              <a:t>The perceptron was first proposed by Rosenblatt (1958) is a simple neuron that is used to classify its input into one of two categories.</a:t>
            </a:r>
          </a:p>
          <a:p>
            <a:pPr algn="just"/>
            <a:r>
              <a:rPr lang="en-IN" dirty="0"/>
              <a:t>A perceptron is a single processing unit of a neural network. A perceptron uses a step function that returns +1 if weighted sum of its input ≥ 0 or -1 otherwise</a:t>
            </a:r>
          </a:p>
        </p:txBody>
      </p:sp>
      <p:pic>
        <p:nvPicPr>
          <p:cNvPr id="4" name="Picture 3">
            <a:extLst>
              <a:ext uri="{FF2B5EF4-FFF2-40B4-BE49-F238E27FC236}">
                <a16:creationId xmlns:a16="http://schemas.microsoft.com/office/drawing/2014/main" id="{242771CA-245A-4A53-BB55-D090843900B2}"/>
              </a:ext>
            </a:extLst>
          </p:cNvPr>
          <p:cNvPicPr>
            <a:picLocks noChangeAspect="1"/>
          </p:cNvPicPr>
          <p:nvPr/>
        </p:nvPicPr>
        <p:blipFill rotWithShape="1">
          <a:blip r:embed="rId2"/>
          <a:srcRect l="60760" t="42122" r="9022" b="43765"/>
          <a:stretch/>
        </p:blipFill>
        <p:spPr>
          <a:xfrm>
            <a:off x="7222434" y="3790122"/>
            <a:ext cx="3684106" cy="967409"/>
          </a:xfrm>
          <a:prstGeom prst="rect">
            <a:avLst/>
          </a:prstGeom>
        </p:spPr>
      </p:pic>
      <p:pic>
        <p:nvPicPr>
          <p:cNvPr id="5" name="Picture 4">
            <a:extLst>
              <a:ext uri="{FF2B5EF4-FFF2-40B4-BE49-F238E27FC236}">
                <a16:creationId xmlns:a16="http://schemas.microsoft.com/office/drawing/2014/main" id="{25A2A916-2B66-4484-AD6B-B7C135E9929F}"/>
              </a:ext>
            </a:extLst>
          </p:cNvPr>
          <p:cNvPicPr>
            <a:picLocks noChangeAspect="1"/>
          </p:cNvPicPr>
          <p:nvPr/>
        </p:nvPicPr>
        <p:blipFill rotWithShape="1">
          <a:blip r:embed="rId3"/>
          <a:srcRect l="29130" t="39222" r="26522" b="23851"/>
          <a:stretch/>
        </p:blipFill>
        <p:spPr>
          <a:xfrm>
            <a:off x="1577008" y="4001294"/>
            <a:ext cx="5406887" cy="2531166"/>
          </a:xfrm>
          <a:prstGeom prst="rect">
            <a:avLst/>
          </a:prstGeom>
        </p:spPr>
      </p:pic>
    </p:spTree>
    <p:extLst>
      <p:ext uri="{BB962C8B-B14F-4D97-AF65-F5344CB8AC3E}">
        <p14:creationId xmlns:p14="http://schemas.microsoft.com/office/powerpoint/2010/main" val="124758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000D-A1C1-485A-9CD8-0465D7F6DDE9}"/>
              </a:ext>
            </a:extLst>
          </p:cNvPr>
          <p:cNvSpPr>
            <a:spLocks noGrp="1"/>
          </p:cNvSpPr>
          <p:nvPr>
            <p:ph type="title"/>
          </p:nvPr>
        </p:nvSpPr>
        <p:spPr/>
        <p:txBody>
          <a:bodyPr/>
          <a:lstStyle/>
          <a:p>
            <a:r>
              <a:rPr lang="en-US" dirty="0"/>
              <a:t>Hints</a:t>
            </a:r>
            <a:endParaRPr lang="en-IN" dirty="0"/>
          </a:p>
        </p:txBody>
      </p:sp>
      <p:sp>
        <p:nvSpPr>
          <p:cNvPr id="3" name="Content Placeholder 2">
            <a:extLst>
              <a:ext uri="{FF2B5EF4-FFF2-40B4-BE49-F238E27FC236}">
                <a16:creationId xmlns:a16="http://schemas.microsoft.com/office/drawing/2014/main" id="{88B31ACC-5936-40BB-88B8-3D92E776F123}"/>
              </a:ext>
            </a:extLst>
          </p:cNvPr>
          <p:cNvSpPr>
            <a:spLocks noGrp="1"/>
          </p:cNvSpPr>
          <p:nvPr>
            <p:ph idx="1"/>
          </p:nvPr>
        </p:nvSpPr>
        <p:spPr/>
        <p:txBody>
          <a:bodyPr/>
          <a:lstStyle/>
          <a:p>
            <a:r>
              <a:rPr lang="en-US" dirty="0"/>
              <a:t>Initialize w1 =w2 =0, b = 0, theta = 0, alpha =1</a:t>
            </a:r>
          </a:p>
          <a:p>
            <a:r>
              <a:rPr lang="en-US" dirty="0"/>
              <a:t>Yin = b+x1w1+x2w2</a:t>
            </a:r>
          </a:p>
          <a:p>
            <a:r>
              <a:rPr lang="en-US" dirty="0"/>
              <a:t>F (yin) = 1    yin&gt;theta</a:t>
            </a:r>
          </a:p>
          <a:p>
            <a:pPr marL="0" indent="0">
              <a:buNone/>
            </a:pPr>
            <a:r>
              <a:rPr lang="en-US" dirty="0"/>
              <a:t>                  0    yin =theta</a:t>
            </a:r>
          </a:p>
          <a:p>
            <a:pPr marL="0" indent="0">
              <a:buNone/>
            </a:pPr>
            <a:r>
              <a:rPr lang="en-US" dirty="0"/>
              <a:t>                 -1    yin &lt; theta</a:t>
            </a:r>
          </a:p>
          <a:p>
            <a:pPr marL="0" indent="0">
              <a:buNone/>
            </a:pPr>
            <a:r>
              <a:rPr lang="en-US" dirty="0"/>
              <a:t>Wi (new) = w(old) + alpha * t*xi</a:t>
            </a:r>
          </a:p>
          <a:p>
            <a:pPr marL="0" indent="0">
              <a:buNone/>
            </a:pPr>
            <a:r>
              <a:rPr lang="en-US" dirty="0"/>
              <a:t>B(new) = b(old) + alpha * t</a:t>
            </a:r>
          </a:p>
          <a:p>
            <a:pPr marL="0" indent="0">
              <a:buNone/>
            </a:pPr>
            <a:endParaRPr lang="en-US" dirty="0"/>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F890D2F-14E5-4F3A-B878-E259D2290302}"/>
              </a:ext>
            </a:extLst>
          </p:cNvPr>
          <p:cNvGraphicFramePr>
            <a:graphicFrameLocks noGrp="1"/>
          </p:cNvGraphicFramePr>
          <p:nvPr>
            <p:extLst>
              <p:ext uri="{D42A27DB-BD31-4B8C-83A1-F6EECF244321}">
                <p14:modId xmlns:p14="http://schemas.microsoft.com/office/powerpoint/2010/main" val="1436088386"/>
              </p:ext>
            </p:extLst>
          </p:nvPr>
        </p:nvGraphicFramePr>
        <p:xfrm>
          <a:off x="2024109" y="5518641"/>
          <a:ext cx="8135892" cy="731520"/>
        </p:xfrm>
        <a:graphic>
          <a:graphicData uri="http://schemas.openxmlformats.org/drawingml/2006/table">
            <a:tbl>
              <a:tblPr firstRow="1" bandRow="1">
                <a:tableStyleId>{5C22544A-7EE6-4342-B048-85BDC9FD1C3A}</a:tableStyleId>
              </a:tblPr>
              <a:tblGrid>
                <a:gridCol w="677991">
                  <a:extLst>
                    <a:ext uri="{9D8B030D-6E8A-4147-A177-3AD203B41FA5}">
                      <a16:colId xmlns:a16="http://schemas.microsoft.com/office/drawing/2014/main" val="2885110590"/>
                    </a:ext>
                  </a:extLst>
                </a:gridCol>
                <a:gridCol w="677991">
                  <a:extLst>
                    <a:ext uri="{9D8B030D-6E8A-4147-A177-3AD203B41FA5}">
                      <a16:colId xmlns:a16="http://schemas.microsoft.com/office/drawing/2014/main" val="3918937195"/>
                    </a:ext>
                  </a:extLst>
                </a:gridCol>
                <a:gridCol w="677991">
                  <a:extLst>
                    <a:ext uri="{9D8B030D-6E8A-4147-A177-3AD203B41FA5}">
                      <a16:colId xmlns:a16="http://schemas.microsoft.com/office/drawing/2014/main" val="3134968699"/>
                    </a:ext>
                  </a:extLst>
                </a:gridCol>
                <a:gridCol w="677991">
                  <a:extLst>
                    <a:ext uri="{9D8B030D-6E8A-4147-A177-3AD203B41FA5}">
                      <a16:colId xmlns:a16="http://schemas.microsoft.com/office/drawing/2014/main" val="4266216107"/>
                    </a:ext>
                  </a:extLst>
                </a:gridCol>
                <a:gridCol w="677991">
                  <a:extLst>
                    <a:ext uri="{9D8B030D-6E8A-4147-A177-3AD203B41FA5}">
                      <a16:colId xmlns:a16="http://schemas.microsoft.com/office/drawing/2014/main" val="816842355"/>
                    </a:ext>
                  </a:extLst>
                </a:gridCol>
                <a:gridCol w="677991">
                  <a:extLst>
                    <a:ext uri="{9D8B030D-6E8A-4147-A177-3AD203B41FA5}">
                      <a16:colId xmlns:a16="http://schemas.microsoft.com/office/drawing/2014/main" val="1750302522"/>
                    </a:ext>
                  </a:extLst>
                </a:gridCol>
                <a:gridCol w="677991">
                  <a:extLst>
                    <a:ext uri="{9D8B030D-6E8A-4147-A177-3AD203B41FA5}">
                      <a16:colId xmlns:a16="http://schemas.microsoft.com/office/drawing/2014/main" val="3754701527"/>
                    </a:ext>
                  </a:extLst>
                </a:gridCol>
                <a:gridCol w="677991">
                  <a:extLst>
                    <a:ext uri="{9D8B030D-6E8A-4147-A177-3AD203B41FA5}">
                      <a16:colId xmlns:a16="http://schemas.microsoft.com/office/drawing/2014/main" val="2974017172"/>
                    </a:ext>
                  </a:extLst>
                </a:gridCol>
                <a:gridCol w="677991">
                  <a:extLst>
                    <a:ext uri="{9D8B030D-6E8A-4147-A177-3AD203B41FA5}">
                      <a16:colId xmlns:a16="http://schemas.microsoft.com/office/drawing/2014/main" val="1686674961"/>
                    </a:ext>
                  </a:extLst>
                </a:gridCol>
                <a:gridCol w="677991">
                  <a:extLst>
                    <a:ext uri="{9D8B030D-6E8A-4147-A177-3AD203B41FA5}">
                      <a16:colId xmlns:a16="http://schemas.microsoft.com/office/drawing/2014/main" val="2504916937"/>
                    </a:ext>
                  </a:extLst>
                </a:gridCol>
                <a:gridCol w="677991">
                  <a:extLst>
                    <a:ext uri="{9D8B030D-6E8A-4147-A177-3AD203B41FA5}">
                      <a16:colId xmlns:a16="http://schemas.microsoft.com/office/drawing/2014/main" val="1084666089"/>
                    </a:ext>
                  </a:extLst>
                </a:gridCol>
                <a:gridCol w="677991">
                  <a:extLst>
                    <a:ext uri="{9D8B030D-6E8A-4147-A177-3AD203B41FA5}">
                      <a16:colId xmlns:a16="http://schemas.microsoft.com/office/drawing/2014/main" val="4175384647"/>
                    </a:ext>
                  </a:extLst>
                </a:gridCol>
              </a:tblGrid>
              <a:tr h="364125">
                <a:tc>
                  <a:txBody>
                    <a:bodyPr/>
                    <a:lstStyle/>
                    <a:p>
                      <a:r>
                        <a:rPr lang="en-US" dirty="0"/>
                        <a:t>x1</a:t>
                      </a:r>
                      <a:endParaRPr lang="en-IN" dirty="0"/>
                    </a:p>
                  </a:txBody>
                  <a:tcPr/>
                </a:tc>
                <a:tc>
                  <a:txBody>
                    <a:bodyPr/>
                    <a:lstStyle/>
                    <a:p>
                      <a:r>
                        <a:rPr lang="en-US" dirty="0"/>
                        <a:t>x2</a:t>
                      </a:r>
                      <a:endParaRPr lang="en-IN" dirty="0"/>
                    </a:p>
                  </a:txBody>
                  <a:tcPr/>
                </a:tc>
                <a:tc>
                  <a:txBody>
                    <a:bodyPr/>
                    <a:lstStyle/>
                    <a:p>
                      <a:r>
                        <a:rPr lang="en-US" dirty="0"/>
                        <a:t>t</a:t>
                      </a:r>
                      <a:endParaRPr lang="en-IN" dirty="0"/>
                    </a:p>
                  </a:txBody>
                  <a:tcPr/>
                </a:tc>
                <a:tc>
                  <a:txBody>
                    <a:bodyPr/>
                    <a:lstStyle/>
                    <a:p>
                      <a:r>
                        <a:rPr lang="en-US" dirty="0"/>
                        <a:t>yin</a:t>
                      </a:r>
                      <a:endParaRPr lang="en-IN" dirty="0"/>
                    </a:p>
                  </a:txBody>
                  <a:tcPr/>
                </a:tc>
                <a:tc>
                  <a:txBody>
                    <a:bodyPr/>
                    <a:lstStyle/>
                    <a:p>
                      <a:r>
                        <a:rPr lang="en-US" dirty="0"/>
                        <a:t>y</a:t>
                      </a:r>
                      <a:endParaRPr lang="en-IN" dirty="0"/>
                    </a:p>
                  </a:txBody>
                  <a:tcPr/>
                </a:tc>
                <a:tc>
                  <a:txBody>
                    <a:bodyPr/>
                    <a:lstStyle/>
                    <a:p>
                      <a:r>
                        <a:rPr lang="en-US" dirty="0"/>
                        <a:t>t</a:t>
                      </a:r>
                      <a:endParaRPr lang="en-IN" dirty="0"/>
                    </a:p>
                  </a:txBody>
                  <a:tcPr/>
                </a:tc>
                <a:tc>
                  <a:txBody>
                    <a:bodyPr/>
                    <a:lstStyle/>
                    <a:p>
                      <a:r>
                        <a:rPr lang="en-US" dirty="0"/>
                        <a:t>∆W1</a:t>
                      </a:r>
                      <a:endParaRPr lang="en-IN" dirty="0"/>
                    </a:p>
                  </a:txBody>
                  <a:tcPr/>
                </a:tc>
                <a:tc>
                  <a:txBody>
                    <a:bodyPr/>
                    <a:lstStyle/>
                    <a:p>
                      <a:r>
                        <a:rPr lang="en-US" dirty="0"/>
                        <a:t>∆W2</a:t>
                      </a:r>
                      <a:endParaRPr lang="en-IN" dirty="0"/>
                    </a:p>
                  </a:txBody>
                  <a:tcPr/>
                </a:tc>
                <a:tc>
                  <a:txBody>
                    <a:bodyPr/>
                    <a:lstStyle/>
                    <a:p>
                      <a:r>
                        <a:rPr lang="en-US" dirty="0"/>
                        <a:t>∆b</a:t>
                      </a:r>
                      <a:endParaRPr lang="en-IN" dirty="0"/>
                    </a:p>
                  </a:txBody>
                  <a:tcPr/>
                </a:tc>
                <a:tc>
                  <a:txBody>
                    <a:bodyPr/>
                    <a:lstStyle/>
                    <a:p>
                      <a:r>
                        <a:rPr lang="en-US" dirty="0"/>
                        <a:t>w1</a:t>
                      </a:r>
                      <a:endParaRPr lang="en-IN" dirty="0"/>
                    </a:p>
                  </a:txBody>
                  <a:tcPr/>
                </a:tc>
                <a:tc>
                  <a:txBody>
                    <a:bodyPr/>
                    <a:lstStyle/>
                    <a:p>
                      <a:r>
                        <a:rPr lang="en-US" dirty="0"/>
                        <a:t>w2</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2860832266"/>
                  </a:ext>
                </a:extLst>
              </a:tr>
              <a:tr h="3641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869260382"/>
                  </a:ext>
                </a:extLst>
              </a:tr>
            </a:tbl>
          </a:graphicData>
        </a:graphic>
      </p:graphicFrame>
    </p:spTree>
    <p:extLst>
      <p:ext uri="{BB962C8B-B14F-4D97-AF65-F5344CB8AC3E}">
        <p14:creationId xmlns:p14="http://schemas.microsoft.com/office/powerpoint/2010/main" val="403791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830B-AD00-4988-858C-C0C6FFB9A33C}"/>
              </a:ext>
            </a:extLst>
          </p:cNvPr>
          <p:cNvSpPr>
            <a:spLocks noGrp="1"/>
          </p:cNvSpPr>
          <p:nvPr>
            <p:ph type="title"/>
          </p:nvPr>
        </p:nvSpPr>
        <p:spPr>
          <a:xfrm>
            <a:off x="678402" y="2877274"/>
            <a:ext cx="10515600" cy="4248434"/>
          </a:xfrm>
        </p:spPr>
        <p:txBody>
          <a:bodyPr>
            <a:normAutofit/>
          </a:bodyPr>
          <a:lstStyle/>
          <a:p>
            <a:r>
              <a:rPr lang="en-US" sz="3200" b="1" dirty="0"/>
              <a:t>X1 = -1, x2 = 1,  w1 =0 , w2 = 12 b =0 alpha = 1, theta = 0</a:t>
            </a:r>
            <a:br>
              <a:rPr lang="en-US" dirty="0"/>
            </a:br>
            <a:r>
              <a:rPr lang="en-US" dirty="0"/>
              <a:t>yin = </a:t>
            </a:r>
            <a:br>
              <a:rPr lang="en-US" dirty="0"/>
            </a:br>
            <a:r>
              <a:rPr lang="en-US" dirty="0"/>
              <a:t>w2(new) = w(old) + alpha*t*x1 = 1</a:t>
            </a:r>
            <a:br>
              <a:rPr lang="en-US" dirty="0"/>
            </a:br>
            <a:r>
              <a:rPr lang="en-US" dirty="0"/>
              <a:t>b(new) = b(old) + alpha*t = 1</a:t>
            </a:r>
            <a:br>
              <a:rPr lang="en-US" dirty="0"/>
            </a:br>
            <a:endParaRPr lang="en-IN" dirty="0"/>
          </a:p>
        </p:txBody>
      </p:sp>
      <p:graphicFrame>
        <p:nvGraphicFramePr>
          <p:cNvPr id="3" name="Table 4">
            <a:extLst>
              <a:ext uri="{FF2B5EF4-FFF2-40B4-BE49-F238E27FC236}">
                <a16:creationId xmlns:a16="http://schemas.microsoft.com/office/drawing/2014/main" id="{A24A7AE2-478E-49DB-8638-1374FDEE8EE3}"/>
              </a:ext>
            </a:extLst>
          </p:cNvPr>
          <p:cNvGraphicFramePr>
            <a:graphicFrameLocks noGrp="1"/>
          </p:cNvGraphicFramePr>
          <p:nvPr>
            <p:extLst>
              <p:ext uri="{D42A27DB-BD31-4B8C-83A1-F6EECF244321}">
                <p14:modId xmlns:p14="http://schemas.microsoft.com/office/powerpoint/2010/main" val="752712554"/>
              </p:ext>
            </p:extLst>
          </p:nvPr>
        </p:nvGraphicFramePr>
        <p:xfrm>
          <a:off x="372863" y="682714"/>
          <a:ext cx="8135892" cy="2194560"/>
        </p:xfrm>
        <a:graphic>
          <a:graphicData uri="http://schemas.openxmlformats.org/drawingml/2006/table">
            <a:tbl>
              <a:tblPr firstRow="1" bandRow="1">
                <a:tableStyleId>{5C22544A-7EE6-4342-B048-85BDC9FD1C3A}</a:tableStyleId>
              </a:tblPr>
              <a:tblGrid>
                <a:gridCol w="677991">
                  <a:extLst>
                    <a:ext uri="{9D8B030D-6E8A-4147-A177-3AD203B41FA5}">
                      <a16:colId xmlns:a16="http://schemas.microsoft.com/office/drawing/2014/main" val="2885110590"/>
                    </a:ext>
                  </a:extLst>
                </a:gridCol>
                <a:gridCol w="677991">
                  <a:extLst>
                    <a:ext uri="{9D8B030D-6E8A-4147-A177-3AD203B41FA5}">
                      <a16:colId xmlns:a16="http://schemas.microsoft.com/office/drawing/2014/main" val="3918937195"/>
                    </a:ext>
                  </a:extLst>
                </a:gridCol>
                <a:gridCol w="677991">
                  <a:extLst>
                    <a:ext uri="{9D8B030D-6E8A-4147-A177-3AD203B41FA5}">
                      <a16:colId xmlns:a16="http://schemas.microsoft.com/office/drawing/2014/main" val="3134968699"/>
                    </a:ext>
                  </a:extLst>
                </a:gridCol>
                <a:gridCol w="677991">
                  <a:extLst>
                    <a:ext uri="{9D8B030D-6E8A-4147-A177-3AD203B41FA5}">
                      <a16:colId xmlns:a16="http://schemas.microsoft.com/office/drawing/2014/main" val="4266216107"/>
                    </a:ext>
                  </a:extLst>
                </a:gridCol>
                <a:gridCol w="677991">
                  <a:extLst>
                    <a:ext uri="{9D8B030D-6E8A-4147-A177-3AD203B41FA5}">
                      <a16:colId xmlns:a16="http://schemas.microsoft.com/office/drawing/2014/main" val="816842355"/>
                    </a:ext>
                  </a:extLst>
                </a:gridCol>
                <a:gridCol w="677991">
                  <a:extLst>
                    <a:ext uri="{9D8B030D-6E8A-4147-A177-3AD203B41FA5}">
                      <a16:colId xmlns:a16="http://schemas.microsoft.com/office/drawing/2014/main" val="1750302522"/>
                    </a:ext>
                  </a:extLst>
                </a:gridCol>
                <a:gridCol w="677991">
                  <a:extLst>
                    <a:ext uri="{9D8B030D-6E8A-4147-A177-3AD203B41FA5}">
                      <a16:colId xmlns:a16="http://schemas.microsoft.com/office/drawing/2014/main" val="3754701527"/>
                    </a:ext>
                  </a:extLst>
                </a:gridCol>
                <a:gridCol w="677991">
                  <a:extLst>
                    <a:ext uri="{9D8B030D-6E8A-4147-A177-3AD203B41FA5}">
                      <a16:colId xmlns:a16="http://schemas.microsoft.com/office/drawing/2014/main" val="2974017172"/>
                    </a:ext>
                  </a:extLst>
                </a:gridCol>
                <a:gridCol w="677991">
                  <a:extLst>
                    <a:ext uri="{9D8B030D-6E8A-4147-A177-3AD203B41FA5}">
                      <a16:colId xmlns:a16="http://schemas.microsoft.com/office/drawing/2014/main" val="1686674961"/>
                    </a:ext>
                  </a:extLst>
                </a:gridCol>
                <a:gridCol w="677991">
                  <a:extLst>
                    <a:ext uri="{9D8B030D-6E8A-4147-A177-3AD203B41FA5}">
                      <a16:colId xmlns:a16="http://schemas.microsoft.com/office/drawing/2014/main" val="2504916937"/>
                    </a:ext>
                  </a:extLst>
                </a:gridCol>
                <a:gridCol w="677991">
                  <a:extLst>
                    <a:ext uri="{9D8B030D-6E8A-4147-A177-3AD203B41FA5}">
                      <a16:colId xmlns:a16="http://schemas.microsoft.com/office/drawing/2014/main" val="1084666089"/>
                    </a:ext>
                  </a:extLst>
                </a:gridCol>
                <a:gridCol w="677991">
                  <a:extLst>
                    <a:ext uri="{9D8B030D-6E8A-4147-A177-3AD203B41FA5}">
                      <a16:colId xmlns:a16="http://schemas.microsoft.com/office/drawing/2014/main" val="4175384647"/>
                    </a:ext>
                  </a:extLst>
                </a:gridCol>
              </a:tblGrid>
              <a:tr h="364125">
                <a:tc>
                  <a:txBody>
                    <a:bodyPr/>
                    <a:lstStyle/>
                    <a:p>
                      <a:r>
                        <a:rPr lang="en-US" dirty="0"/>
                        <a:t>x1</a:t>
                      </a:r>
                      <a:endParaRPr lang="en-IN" dirty="0"/>
                    </a:p>
                  </a:txBody>
                  <a:tcPr/>
                </a:tc>
                <a:tc>
                  <a:txBody>
                    <a:bodyPr/>
                    <a:lstStyle/>
                    <a:p>
                      <a:r>
                        <a:rPr lang="en-US" dirty="0"/>
                        <a:t>x2</a:t>
                      </a:r>
                      <a:endParaRPr lang="en-IN" dirty="0"/>
                    </a:p>
                  </a:txBody>
                  <a:tcPr/>
                </a:tc>
                <a:tc>
                  <a:txBody>
                    <a:bodyPr/>
                    <a:lstStyle/>
                    <a:p>
                      <a:r>
                        <a:rPr lang="en-US" dirty="0"/>
                        <a:t>t</a:t>
                      </a:r>
                      <a:endParaRPr lang="en-IN" dirty="0"/>
                    </a:p>
                  </a:txBody>
                  <a:tcPr/>
                </a:tc>
                <a:tc>
                  <a:txBody>
                    <a:bodyPr/>
                    <a:lstStyle/>
                    <a:p>
                      <a:r>
                        <a:rPr lang="en-US" dirty="0"/>
                        <a:t>yin</a:t>
                      </a:r>
                      <a:endParaRPr lang="en-IN" dirty="0"/>
                    </a:p>
                  </a:txBody>
                  <a:tcPr/>
                </a:tc>
                <a:tc>
                  <a:txBody>
                    <a:bodyPr/>
                    <a:lstStyle/>
                    <a:p>
                      <a:r>
                        <a:rPr lang="en-US" dirty="0"/>
                        <a:t>y</a:t>
                      </a:r>
                      <a:endParaRPr lang="en-IN" dirty="0"/>
                    </a:p>
                  </a:txBody>
                  <a:tcPr/>
                </a:tc>
                <a:tc>
                  <a:txBody>
                    <a:bodyPr/>
                    <a:lstStyle/>
                    <a:p>
                      <a:r>
                        <a:rPr lang="en-US" dirty="0"/>
                        <a:t>t</a:t>
                      </a:r>
                      <a:endParaRPr lang="en-IN" dirty="0"/>
                    </a:p>
                  </a:txBody>
                  <a:tcPr/>
                </a:tc>
                <a:tc>
                  <a:txBody>
                    <a:bodyPr/>
                    <a:lstStyle/>
                    <a:p>
                      <a:r>
                        <a:rPr lang="en-US" dirty="0"/>
                        <a:t>∆W1</a:t>
                      </a:r>
                      <a:endParaRPr lang="en-IN" dirty="0"/>
                    </a:p>
                  </a:txBody>
                  <a:tcPr/>
                </a:tc>
                <a:tc>
                  <a:txBody>
                    <a:bodyPr/>
                    <a:lstStyle/>
                    <a:p>
                      <a:r>
                        <a:rPr lang="en-US" dirty="0"/>
                        <a:t>∆W2</a:t>
                      </a:r>
                      <a:endParaRPr lang="en-IN" dirty="0"/>
                    </a:p>
                  </a:txBody>
                  <a:tcPr/>
                </a:tc>
                <a:tc>
                  <a:txBody>
                    <a:bodyPr/>
                    <a:lstStyle/>
                    <a:p>
                      <a:r>
                        <a:rPr lang="en-US" dirty="0"/>
                        <a:t>∆b</a:t>
                      </a:r>
                      <a:endParaRPr lang="en-IN" dirty="0"/>
                    </a:p>
                  </a:txBody>
                  <a:tcPr/>
                </a:tc>
                <a:tc>
                  <a:txBody>
                    <a:bodyPr/>
                    <a:lstStyle/>
                    <a:p>
                      <a:r>
                        <a:rPr lang="en-US" dirty="0"/>
                        <a:t>w1</a:t>
                      </a:r>
                      <a:endParaRPr lang="en-IN" dirty="0"/>
                    </a:p>
                  </a:txBody>
                  <a:tcPr/>
                </a:tc>
                <a:tc>
                  <a:txBody>
                    <a:bodyPr/>
                    <a:lstStyle/>
                    <a:p>
                      <a:r>
                        <a:rPr lang="en-US" dirty="0"/>
                        <a:t>w2</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2860832266"/>
                  </a:ext>
                </a:extLst>
              </a:tr>
              <a:tr h="364125">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869260382"/>
                  </a:ext>
                </a:extLst>
              </a:tr>
              <a:tr h="364125">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219963424"/>
                  </a:ext>
                </a:extLst>
              </a:tr>
              <a:tr h="364125">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957911077"/>
                  </a:ext>
                </a:extLst>
              </a:tr>
              <a:tr h="364125">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60830086"/>
                  </a:ext>
                </a:extLst>
              </a:tr>
              <a:tr h="36412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8164198"/>
                  </a:ext>
                </a:extLst>
              </a:tr>
            </a:tbl>
          </a:graphicData>
        </a:graphic>
      </p:graphicFrame>
    </p:spTree>
    <p:extLst>
      <p:ext uri="{BB962C8B-B14F-4D97-AF65-F5344CB8AC3E}">
        <p14:creationId xmlns:p14="http://schemas.microsoft.com/office/powerpoint/2010/main" val="370203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1B67-9E85-4118-B703-22924367D9D1}"/>
              </a:ext>
            </a:extLst>
          </p:cNvPr>
          <p:cNvSpPr>
            <a:spLocks noGrp="1"/>
          </p:cNvSpPr>
          <p:nvPr>
            <p:ph type="title"/>
          </p:nvPr>
        </p:nvSpPr>
        <p:spPr/>
        <p:txBody>
          <a:bodyPr/>
          <a:lstStyle/>
          <a:p>
            <a:r>
              <a:rPr lang="en-US" dirty="0"/>
              <a:t>What is Perceptron?</a:t>
            </a:r>
            <a:endParaRPr lang="en-IN" dirty="0"/>
          </a:p>
        </p:txBody>
      </p:sp>
      <p:sp>
        <p:nvSpPr>
          <p:cNvPr id="3" name="Content Placeholder 2">
            <a:extLst>
              <a:ext uri="{FF2B5EF4-FFF2-40B4-BE49-F238E27FC236}">
                <a16:creationId xmlns:a16="http://schemas.microsoft.com/office/drawing/2014/main" id="{835F2338-A474-4586-B19F-2B9B336362C4}"/>
              </a:ext>
            </a:extLst>
          </p:cNvPr>
          <p:cNvSpPr>
            <a:spLocks noGrp="1"/>
          </p:cNvSpPr>
          <p:nvPr>
            <p:ph idx="1"/>
          </p:nvPr>
        </p:nvSpPr>
        <p:spPr/>
        <p:txBody>
          <a:bodyPr/>
          <a:lstStyle/>
          <a:p>
            <a:pPr marL="0" indent="0" algn="just">
              <a:buNone/>
            </a:pPr>
            <a:r>
              <a:rPr lang="en-US" dirty="0"/>
              <a:t>The perceptron is an algorithm for </a:t>
            </a:r>
            <a:r>
              <a:rPr lang="en-US" dirty="0">
                <a:hlinkClick r:id="rId2" tooltip="Supervised classification">
                  <a:extLst>
                    <a:ext uri="{A12FA001-AC4F-418D-AE19-62706E023703}">
                      <ahyp:hlinkClr xmlns:ahyp="http://schemas.microsoft.com/office/drawing/2018/hyperlinkcolor" val="tx"/>
                    </a:ext>
                  </a:extLst>
                </a:hlinkClick>
              </a:rPr>
              <a:t>supervised learning</a:t>
            </a:r>
            <a:r>
              <a:rPr lang="en-US" dirty="0"/>
              <a:t> of </a:t>
            </a:r>
            <a:r>
              <a:rPr lang="en-US" dirty="0">
                <a:hlinkClick r:id="rId3" tooltip="Binary classification">
                  <a:extLst>
                    <a:ext uri="{A12FA001-AC4F-418D-AE19-62706E023703}">
                      <ahyp:hlinkClr xmlns:ahyp="http://schemas.microsoft.com/office/drawing/2018/hyperlinkcolor" val="tx"/>
                    </a:ext>
                  </a:extLst>
                </a:hlinkClick>
              </a:rPr>
              <a:t>binary classifiers</a:t>
            </a:r>
            <a:r>
              <a:rPr lang="en-US" dirty="0"/>
              <a:t>. A binary classifier is a function which can decide whether or not an input, represented by a vector of numbers, belongs to some specific class.</a:t>
            </a:r>
            <a:endParaRPr lang="en-IN" dirty="0"/>
          </a:p>
        </p:txBody>
      </p:sp>
    </p:spTree>
    <p:extLst>
      <p:ext uri="{BB962C8B-B14F-4D97-AF65-F5344CB8AC3E}">
        <p14:creationId xmlns:p14="http://schemas.microsoft.com/office/powerpoint/2010/main" val="349283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5089-2AE9-4203-855E-10149A4998F2}"/>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1B0DA79C-65ED-43B0-840A-48C88BF8BDAC}"/>
              </a:ext>
            </a:extLst>
          </p:cNvPr>
          <p:cNvSpPr>
            <a:spLocks noGrp="1"/>
          </p:cNvSpPr>
          <p:nvPr>
            <p:ph idx="1"/>
          </p:nvPr>
        </p:nvSpPr>
        <p:spPr/>
        <p:txBody>
          <a:bodyPr>
            <a:normAutofit lnSpcReduction="10000"/>
          </a:bodyPr>
          <a:lstStyle/>
          <a:p>
            <a:r>
              <a:rPr lang="en-US" dirty="0"/>
              <a:t>The perceptron can only model linearly separable functions, those functions which can be drawn in 2 D graph and single straight line separates values in two part.</a:t>
            </a:r>
          </a:p>
          <a:p>
            <a:r>
              <a:rPr lang="en-US" dirty="0"/>
              <a:t>Boolean functions below are linearly separable</a:t>
            </a:r>
          </a:p>
          <a:p>
            <a:pPr marL="0" indent="0">
              <a:buNone/>
            </a:pPr>
            <a:r>
              <a:rPr lang="en-US" dirty="0"/>
              <a:t>AND</a:t>
            </a:r>
          </a:p>
          <a:p>
            <a:pPr marL="0" indent="0">
              <a:buNone/>
            </a:pPr>
            <a:r>
              <a:rPr lang="en-US" dirty="0"/>
              <a:t>OR</a:t>
            </a:r>
          </a:p>
          <a:p>
            <a:pPr marL="0" indent="0">
              <a:buNone/>
            </a:pPr>
            <a:r>
              <a:rPr lang="en-US" dirty="0"/>
              <a:t>NOT (Complement)</a:t>
            </a:r>
          </a:p>
          <a:p>
            <a:r>
              <a:rPr lang="en-US" dirty="0"/>
              <a:t>It cannot model XOR functions as it is non linearly separable. When the two classes are not linearly separable, it may be desirable to obtain a linear separator that minimizes the mean squared error.</a:t>
            </a:r>
            <a:endParaRPr lang="en-IN" dirty="0"/>
          </a:p>
        </p:txBody>
      </p:sp>
    </p:spTree>
    <p:extLst>
      <p:ext uri="{BB962C8B-B14F-4D97-AF65-F5344CB8AC3E}">
        <p14:creationId xmlns:p14="http://schemas.microsoft.com/office/powerpoint/2010/main" val="144525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84DE47-64BE-4D41-A6E8-9823D19B2114}"/>
              </a:ext>
            </a:extLst>
          </p:cNvPr>
          <p:cNvPicPr>
            <a:picLocks noChangeAspect="1"/>
          </p:cNvPicPr>
          <p:nvPr/>
        </p:nvPicPr>
        <p:blipFill>
          <a:blip r:embed="rId2"/>
          <a:stretch>
            <a:fillRect/>
          </a:stretch>
        </p:blipFill>
        <p:spPr>
          <a:xfrm>
            <a:off x="0" y="0"/>
            <a:ext cx="12192000" cy="6824274"/>
          </a:xfrm>
          <a:prstGeom prst="rect">
            <a:avLst/>
          </a:prstGeom>
        </p:spPr>
      </p:pic>
    </p:spTree>
    <p:extLst>
      <p:ext uri="{BB962C8B-B14F-4D97-AF65-F5344CB8AC3E}">
        <p14:creationId xmlns:p14="http://schemas.microsoft.com/office/powerpoint/2010/main" val="273463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6ACA08-A5C4-4821-92B1-07AEA1690135}"/>
              </a:ext>
            </a:extLst>
          </p:cNvPr>
          <p:cNvPicPr>
            <a:picLocks noChangeAspect="1"/>
          </p:cNvPicPr>
          <p:nvPr/>
        </p:nvPicPr>
        <p:blipFill rotWithShape="1">
          <a:blip r:embed="rId2"/>
          <a:srcRect l="17826" t="24641" r="50000" b="32552"/>
          <a:stretch/>
        </p:blipFill>
        <p:spPr>
          <a:xfrm>
            <a:off x="2120346" y="431733"/>
            <a:ext cx="8256105" cy="6175954"/>
          </a:xfrm>
          <a:prstGeom prst="rect">
            <a:avLst/>
          </a:prstGeom>
        </p:spPr>
      </p:pic>
    </p:spTree>
    <p:extLst>
      <p:ext uri="{BB962C8B-B14F-4D97-AF65-F5344CB8AC3E}">
        <p14:creationId xmlns:p14="http://schemas.microsoft.com/office/powerpoint/2010/main" val="64670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453A-30BB-4CDA-A011-EFCD8FCBD799}"/>
              </a:ext>
            </a:extLst>
          </p:cNvPr>
          <p:cNvSpPr>
            <a:spLocks noGrp="1"/>
          </p:cNvSpPr>
          <p:nvPr>
            <p:ph type="title"/>
          </p:nvPr>
        </p:nvSpPr>
        <p:spPr/>
        <p:txBody>
          <a:bodyPr/>
          <a:lstStyle/>
          <a:p>
            <a:r>
              <a:rPr lang="en-US" dirty="0"/>
              <a:t>Types of Perceptron</a:t>
            </a:r>
            <a:endParaRPr lang="en-IN" dirty="0"/>
          </a:p>
        </p:txBody>
      </p:sp>
      <p:sp>
        <p:nvSpPr>
          <p:cNvPr id="3" name="Content Placeholder 2">
            <a:extLst>
              <a:ext uri="{FF2B5EF4-FFF2-40B4-BE49-F238E27FC236}">
                <a16:creationId xmlns:a16="http://schemas.microsoft.com/office/drawing/2014/main" id="{93DED3C8-F281-4B5A-B2D6-68D732616977}"/>
              </a:ext>
            </a:extLst>
          </p:cNvPr>
          <p:cNvSpPr>
            <a:spLocks noGrp="1"/>
          </p:cNvSpPr>
          <p:nvPr>
            <p:ph idx="1"/>
          </p:nvPr>
        </p:nvSpPr>
        <p:spPr/>
        <p:txBody>
          <a:bodyPr/>
          <a:lstStyle/>
          <a:p>
            <a:r>
              <a:rPr lang="en-US" dirty="0"/>
              <a:t>Single Layer Perceptron</a:t>
            </a:r>
          </a:p>
          <a:p>
            <a:r>
              <a:rPr lang="en-US" dirty="0"/>
              <a:t>Multi Layer Perceptron</a:t>
            </a:r>
            <a:endParaRPr lang="en-IN" dirty="0"/>
          </a:p>
        </p:txBody>
      </p:sp>
    </p:spTree>
    <p:extLst>
      <p:ext uri="{BB962C8B-B14F-4D97-AF65-F5344CB8AC3E}">
        <p14:creationId xmlns:p14="http://schemas.microsoft.com/office/powerpoint/2010/main" val="395609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C40E-B821-404E-8C8D-4AE038046F20}"/>
              </a:ext>
            </a:extLst>
          </p:cNvPr>
          <p:cNvSpPr>
            <a:spLocks noGrp="1"/>
          </p:cNvSpPr>
          <p:nvPr>
            <p:ph type="title"/>
          </p:nvPr>
        </p:nvSpPr>
        <p:spPr/>
        <p:txBody>
          <a:bodyPr/>
          <a:lstStyle/>
          <a:p>
            <a:r>
              <a:rPr lang="en-US" dirty="0"/>
              <a:t>Single Layer Perceptron</a:t>
            </a:r>
            <a:endParaRPr lang="en-IN" dirty="0"/>
          </a:p>
        </p:txBody>
      </p:sp>
      <p:sp>
        <p:nvSpPr>
          <p:cNvPr id="3" name="Content Placeholder 2">
            <a:extLst>
              <a:ext uri="{FF2B5EF4-FFF2-40B4-BE49-F238E27FC236}">
                <a16:creationId xmlns:a16="http://schemas.microsoft.com/office/drawing/2014/main" id="{244FF672-4EF8-444A-935A-C546E1729AD3}"/>
              </a:ext>
            </a:extLst>
          </p:cNvPr>
          <p:cNvSpPr>
            <a:spLocks noGrp="1"/>
          </p:cNvSpPr>
          <p:nvPr>
            <p:ph idx="1"/>
          </p:nvPr>
        </p:nvSpPr>
        <p:spPr>
          <a:xfrm>
            <a:off x="838200" y="1825625"/>
            <a:ext cx="5019261" cy="4351338"/>
          </a:xfrm>
        </p:spPr>
        <p:txBody>
          <a:bodyPr/>
          <a:lstStyle/>
          <a:p>
            <a:pPr algn="just"/>
            <a:r>
              <a:rPr lang="en-US" dirty="0"/>
              <a:t>A single layer perceptron (</a:t>
            </a:r>
            <a:r>
              <a:rPr lang="en-US" b="1" dirty="0"/>
              <a:t>SLP</a:t>
            </a:r>
            <a:r>
              <a:rPr lang="en-US" dirty="0"/>
              <a:t>) is a feed-forward network based on a threshold transfer function. SLP is the simplest type of artificial neural networks and can only classify linearly separable cases with a binary target (1 , 0).</a:t>
            </a:r>
            <a:endParaRPr lang="en-IN" dirty="0"/>
          </a:p>
        </p:txBody>
      </p:sp>
      <p:pic>
        <p:nvPicPr>
          <p:cNvPr id="4" name="Picture 3">
            <a:extLst>
              <a:ext uri="{FF2B5EF4-FFF2-40B4-BE49-F238E27FC236}">
                <a16:creationId xmlns:a16="http://schemas.microsoft.com/office/drawing/2014/main" id="{67DDBD4A-B7D9-4C62-88EC-06B62A522ED8}"/>
              </a:ext>
            </a:extLst>
          </p:cNvPr>
          <p:cNvPicPr>
            <a:picLocks noChangeAspect="1"/>
          </p:cNvPicPr>
          <p:nvPr/>
        </p:nvPicPr>
        <p:blipFill rotWithShape="1">
          <a:blip r:embed="rId2"/>
          <a:srcRect l="9456" t="24640" r="51087" b="44538"/>
          <a:stretch/>
        </p:blipFill>
        <p:spPr>
          <a:xfrm>
            <a:off x="6334541" y="1783455"/>
            <a:ext cx="5340624" cy="3265625"/>
          </a:xfrm>
          <a:prstGeom prst="rect">
            <a:avLst/>
          </a:prstGeom>
        </p:spPr>
      </p:pic>
    </p:spTree>
    <p:extLst>
      <p:ext uri="{BB962C8B-B14F-4D97-AF65-F5344CB8AC3E}">
        <p14:creationId xmlns:p14="http://schemas.microsoft.com/office/powerpoint/2010/main" val="240209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D4E4-81E3-44C0-8079-D27C3991C4BF}"/>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A6E9FCC4-5406-4767-9134-9DB502972406}"/>
              </a:ext>
            </a:extLst>
          </p:cNvPr>
          <p:cNvSpPr>
            <a:spLocks noGrp="1"/>
          </p:cNvSpPr>
          <p:nvPr>
            <p:ph idx="1"/>
          </p:nvPr>
        </p:nvSpPr>
        <p:spPr>
          <a:xfrm>
            <a:off x="838200" y="1825625"/>
            <a:ext cx="5549348" cy="4351338"/>
          </a:xfrm>
        </p:spPr>
        <p:txBody>
          <a:bodyPr/>
          <a:lstStyle/>
          <a:p>
            <a:pPr algn="just"/>
            <a:r>
              <a:rPr lang="en-US" dirty="0"/>
              <a:t>The single layer perceptron does not have a prior knowledge, so the initial weights are assigned randomly. SLP sums all the weighted inputs and if the sum is above the threshold (some predetermined value), SLP is said to be activated (output=1).</a:t>
            </a:r>
            <a:endParaRPr lang="en-IN" dirty="0"/>
          </a:p>
        </p:txBody>
      </p:sp>
      <p:pic>
        <p:nvPicPr>
          <p:cNvPr id="5" name="Picture 4">
            <a:extLst>
              <a:ext uri="{FF2B5EF4-FFF2-40B4-BE49-F238E27FC236}">
                <a16:creationId xmlns:a16="http://schemas.microsoft.com/office/drawing/2014/main" id="{2E7DB8D6-5495-423D-9FF0-CAB48F77A759}"/>
              </a:ext>
            </a:extLst>
          </p:cNvPr>
          <p:cNvPicPr>
            <a:picLocks noChangeAspect="1"/>
          </p:cNvPicPr>
          <p:nvPr/>
        </p:nvPicPr>
        <p:blipFill rotWithShape="1">
          <a:blip r:embed="rId2"/>
          <a:srcRect l="13750" t="32455" r="52935" b="50000"/>
          <a:stretch/>
        </p:blipFill>
        <p:spPr>
          <a:xfrm>
            <a:off x="6804991" y="2226365"/>
            <a:ext cx="5191932" cy="1537252"/>
          </a:xfrm>
          <a:prstGeom prst="rect">
            <a:avLst/>
          </a:prstGeom>
        </p:spPr>
      </p:pic>
    </p:spTree>
    <p:extLst>
      <p:ext uri="{BB962C8B-B14F-4D97-AF65-F5344CB8AC3E}">
        <p14:creationId xmlns:p14="http://schemas.microsoft.com/office/powerpoint/2010/main" val="1635566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992</Words>
  <Application>Microsoft Office PowerPoint</Application>
  <PresentationFormat>Widescreen</PresentationFormat>
  <Paragraphs>196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Rounded MT Bold</vt:lpstr>
      <vt:lpstr>Calibri</vt:lpstr>
      <vt:lpstr>Calibri Light</vt:lpstr>
      <vt:lpstr>Cambria Math</vt:lpstr>
      <vt:lpstr>Office Theme</vt:lpstr>
      <vt:lpstr>Neural Networks</vt:lpstr>
      <vt:lpstr>Introduction</vt:lpstr>
      <vt:lpstr>What is Perceptron?</vt:lpstr>
      <vt:lpstr>Limitations</vt:lpstr>
      <vt:lpstr>PowerPoint Presentation</vt:lpstr>
      <vt:lpstr>PowerPoint Presentation</vt:lpstr>
      <vt:lpstr>Types of Perceptron</vt:lpstr>
      <vt:lpstr>Single Layer Perceptron</vt:lpstr>
      <vt:lpstr>Algorithm</vt:lpstr>
      <vt:lpstr>PowerPoint Presentation</vt:lpstr>
      <vt:lpstr>PowerPoint Presentation</vt:lpstr>
      <vt:lpstr>PowerPoint Presentation</vt:lpstr>
      <vt:lpstr>Perceptron : Classification (disease Diagnosis)</vt:lpstr>
      <vt:lpstr>Multi-layer Perceptron - Backpropagation algorithm</vt:lpstr>
      <vt:lpstr>Forward Propagation</vt:lpstr>
      <vt:lpstr>Multilayer Neural Network training (in Health care Industry)</vt:lpstr>
      <vt:lpstr>Optimizer</vt:lpstr>
      <vt:lpstr>Gradient Descent Optimization</vt:lpstr>
      <vt:lpstr>Classroom Activity1: Problem : Realization of  sample data by using the single layer perceptron Algorithm (Bipolar inputs &amp; Targets).</vt:lpstr>
      <vt:lpstr>Hints</vt:lpstr>
      <vt:lpstr>X1 = -1, x2 = 1,  w1 =0 , w2 = 12 b =0 alpha = 1, theta = 0 yin =  w2(new) = w(old) + alpha*t*x1 = 1 b(new) = b(old) + alpha*t =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hemachandran k</dc:creator>
  <cp:lastModifiedBy>Hemachandran k</cp:lastModifiedBy>
  <cp:revision>42</cp:revision>
  <dcterms:created xsi:type="dcterms:W3CDTF">2020-10-24T06:22:17Z</dcterms:created>
  <dcterms:modified xsi:type="dcterms:W3CDTF">2020-11-26T11:47:31Z</dcterms:modified>
</cp:coreProperties>
</file>