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9" r:id="rId5"/>
    <p:sldId id="260" r:id="rId6"/>
    <p:sldId id="272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73" r:id="rId15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2F3D7-9ADA-4D94-A67B-7453ED42E887}" v="1164" dt="2020-12-30T07:46:45.202"/>
    <p1510:client id="{6E3D475F-FAA0-4743-B687-8D2CB8735E07}" v="88" dt="2020-12-30T09:22:36.040"/>
    <p1510:client id="{FA60666B-ED34-4272-864F-C040895FC66F}" v="109" dt="2020-12-30T05:57:44.6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493" y="1595263"/>
            <a:ext cx="7301456" cy="3668705"/>
          </a:xfrm>
        </p:spPr>
        <p:txBody>
          <a:bodyPr anchor="b"/>
          <a:lstStyle>
            <a:lvl1pPr>
              <a:defRPr sz="960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493" y="5263965"/>
            <a:ext cx="7301456" cy="94915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0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0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1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95" y="5289536"/>
            <a:ext cx="7301455" cy="624461"/>
          </a:xfrm>
        </p:spPr>
        <p:txBody>
          <a:bodyPr anchor="b">
            <a:normAutofit/>
          </a:bodyPr>
          <a:lstStyle>
            <a:lvl1pPr algn="l">
              <a:defRPr sz="3203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493" y="755650"/>
            <a:ext cx="7301456" cy="40114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5"/>
            </a:lvl1pPr>
            <a:lvl2pPr marL="610133" indent="0">
              <a:buNone/>
              <a:defRPr sz="2135"/>
            </a:lvl2pPr>
            <a:lvl3pPr marL="1220267" indent="0">
              <a:buNone/>
              <a:defRPr sz="2135"/>
            </a:lvl3pPr>
            <a:lvl4pPr marL="1830400" indent="0">
              <a:buNone/>
              <a:defRPr sz="2135"/>
            </a:lvl4pPr>
            <a:lvl5pPr marL="2440534" indent="0">
              <a:buNone/>
              <a:defRPr sz="2135"/>
            </a:lvl5pPr>
            <a:lvl6pPr marL="3050667" indent="0">
              <a:buNone/>
              <a:defRPr sz="2135"/>
            </a:lvl6pPr>
            <a:lvl7pPr marL="3660800" indent="0">
              <a:buNone/>
              <a:defRPr sz="2135"/>
            </a:lvl7pPr>
            <a:lvl8pPr marL="4270934" indent="0">
              <a:buNone/>
              <a:defRPr sz="2135"/>
            </a:lvl8pPr>
            <a:lvl9pPr marL="4881067" indent="0">
              <a:buNone/>
              <a:defRPr sz="213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494" y="5913997"/>
            <a:ext cx="7301454" cy="543997"/>
          </a:xfrm>
        </p:spPr>
        <p:txBody>
          <a:bodyPr>
            <a:normAutofit/>
          </a:bodyPr>
          <a:lstStyle>
            <a:lvl1pPr marL="0" indent="0">
              <a:buNone/>
              <a:defRPr sz="1601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9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93" y="1595261"/>
            <a:ext cx="7301456" cy="2182989"/>
          </a:xfrm>
        </p:spPr>
        <p:txBody>
          <a:bodyPr/>
          <a:lstStyle>
            <a:lvl1pPr>
              <a:defRPr sz="640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493" y="4030134"/>
            <a:ext cx="7301456" cy="2602794"/>
          </a:xfrm>
        </p:spPr>
        <p:txBody>
          <a:bodyPr anchor="ctr">
            <a:normAutofit/>
          </a:bodyPr>
          <a:lstStyle>
            <a:lvl1pPr marL="0" indent="0">
              <a:buNone/>
              <a:defRPr sz="2402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1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832" y="1595261"/>
            <a:ext cx="6617823" cy="2560014"/>
          </a:xfrm>
        </p:spPr>
        <p:txBody>
          <a:bodyPr/>
          <a:lstStyle>
            <a:lvl1pPr>
              <a:defRPr sz="640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7018" y="4155275"/>
            <a:ext cx="6022445" cy="3770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86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493" y="4793780"/>
            <a:ext cx="7301456" cy="1847144"/>
          </a:xfrm>
        </p:spPr>
        <p:txBody>
          <a:bodyPr anchor="ctr">
            <a:normAutofit/>
          </a:bodyPr>
          <a:lstStyle>
            <a:lvl1pPr marL="0" indent="0">
              <a:buNone/>
              <a:defRPr sz="2402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3159" y="1070177"/>
            <a:ext cx="663421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8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9103" y="2880006"/>
            <a:ext cx="663421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8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637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93" y="3442407"/>
            <a:ext cx="7301457" cy="1821559"/>
          </a:xfrm>
        </p:spPr>
        <p:txBody>
          <a:bodyPr anchor="b"/>
          <a:lstStyle>
            <a:lvl1pPr algn="l">
              <a:defRPr sz="5338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493" y="5263966"/>
            <a:ext cx="7301456" cy="948033"/>
          </a:xfrm>
        </p:spPr>
        <p:txBody>
          <a:bodyPr anchor="t"/>
          <a:lstStyle>
            <a:lvl1pPr marL="0" indent="0" algn="l">
              <a:buNone/>
              <a:defRPr sz="266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2pPr>
            <a:lvl3pPr marL="1220267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30400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4pPr>
            <a:lvl5pPr marL="2440534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5pPr>
            <a:lvl6pPr marL="3050667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6pPr>
            <a:lvl7pPr marL="3660800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7pPr>
            <a:lvl8pPr marL="4270934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8pPr>
            <a:lvl9pPr marL="4881067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3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637" y="2182989"/>
            <a:ext cx="2437938" cy="634955"/>
          </a:xfrm>
        </p:spPr>
        <p:txBody>
          <a:bodyPr anchor="b">
            <a:noAutofit/>
          </a:bodyPr>
          <a:lstStyle>
            <a:lvl1pPr marL="0" indent="0">
              <a:buNone/>
              <a:defRPr sz="320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669" b="1"/>
            </a:lvl2pPr>
            <a:lvl3pPr marL="1220267" indent="0">
              <a:buNone/>
              <a:defRPr sz="2402" b="1"/>
            </a:lvl3pPr>
            <a:lvl4pPr marL="1830400" indent="0">
              <a:buNone/>
              <a:defRPr sz="2135" b="1"/>
            </a:lvl4pPr>
            <a:lvl5pPr marL="2440534" indent="0">
              <a:buNone/>
              <a:defRPr sz="2135" b="1"/>
            </a:lvl5pPr>
            <a:lvl6pPr marL="3050667" indent="0">
              <a:buNone/>
              <a:defRPr sz="2135" b="1"/>
            </a:lvl6pPr>
            <a:lvl7pPr marL="3660800" indent="0">
              <a:buNone/>
              <a:defRPr sz="2135" b="1"/>
            </a:lvl7pPr>
            <a:lvl8pPr marL="4270934" indent="0">
              <a:buNone/>
              <a:defRPr sz="2135" b="1"/>
            </a:lvl8pPr>
            <a:lvl9pPr marL="4881067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82" y="2938639"/>
            <a:ext cx="2421793" cy="3954919"/>
          </a:xfrm>
        </p:spPr>
        <p:txBody>
          <a:bodyPr anchor="t">
            <a:normAutofit/>
          </a:bodyPr>
          <a:lstStyle>
            <a:lvl1pPr marL="0" indent="0">
              <a:buNone/>
              <a:defRPr sz="1868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2948" y="2182989"/>
            <a:ext cx="2429148" cy="634955"/>
          </a:xfrm>
        </p:spPr>
        <p:txBody>
          <a:bodyPr anchor="b">
            <a:noAutofit/>
          </a:bodyPr>
          <a:lstStyle>
            <a:lvl1pPr marL="0" indent="0">
              <a:buNone/>
              <a:defRPr sz="320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669" b="1"/>
            </a:lvl2pPr>
            <a:lvl3pPr marL="1220267" indent="0">
              <a:buNone/>
              <a:defRPr sz="2402" b="1"/>
            </a:lvl3pPr>
            <a:lvl4pPr marL="1830400" indent="0">
              <a:buNone/>
              <a:defRPr sz="2135" b="1"/>
            </a:lvl4pPr>
            <a:lvl5pPr marL="2440534" indent="0">
              <a:buNone/>
              <a:defRPr sz="2135" b="1"/>
            </a:lvl5pPr>
            <a:lvl6pPr marL="3050667" indent="0">
              <a:buNone/>
              <a:defRPr sz="2135" b="1"/>
            </a:lvl6pPr>
            <a:lvl7pPr marL="3660800" indent="0">
              <a:buNone/>
              <a:defRPr sz="2135" b="1"/>
            </a:lvl7pPr>
            <a:lvl8pPr marL="4270934" indent="0">
              <a:buNone/>
              <a:defRPr sz="2135" b="1"/>
            </a:lvl8pPr>
            <a:lvl9pPr marL="4881067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4216" y="2938639"/>
            <a:ext cx="2437879" cy="3954919"/>
          </a:xfrm>
        </p:spPr>
        <p:txBody>
          <a:bodyPr anchor="t">
            <a:normAutofit/>
          </a:bodyPr>
          <a:lstStyle>
            <a:lvl1pPr marL="0" indent="0">
              <a:buNone/>
              <a:defRPr sz="1868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4256" y="2182989"/>
            <a:ext cx="2425734" cy="634955"/>
          </a:xfrm>
        </p:spPr>
        <p:txBody>
          <a:bodyPr anchor="b">
            <a:noAutofit/>
          </a:bodyPr>
          <a:lstStyle>
            <a:lvl1pPr marL="0" indent="0">
              <a:buNone/>
              <a:defRPr sz="320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669" b="1"/>
            </a:lvl2pPr>
            <a:lvl3pPr marL="1220267" indent="0">
              <a:buNone/>
              <a:defRPr sz="2402" b="1"/>
            </a:lvl3pPr>
            <a:lvl4pPr marL="1830400" indent="0">
              <a:buNone/>
              <a:defRPr sz="2135" b="1"/>
            </a:lvl4pPr>
            <a:lvl5pPr marL="2440534" indent="0">
              <a:buNone/>
              <a:defRPr sz="2135" b="1"/>
            </a:lvl5pPr>
            <a:lvl6pPr marL="3050667" indent="0">
              <a:buNone/>
              <a:defRPr sz="2135" b="1"/>
            </a:lvl6pPr>
            <a:lvl7pPr marL="3660800" indent="0">
              <a:buNone/>
              <a:defRPr sz="2135" b="1"/>
            </a:lvl7pPr>
            <a:lvl8pPr marL="4270934" indent="0">
              <a:buNone/>
              <a:defRPr sz="2135" b="1"/>
            </a:lvl8pPr>
            <a:lvl9pPr marL="4881067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4256" y="2938639"/>
            <a:ext cx="2425734" cy="3954919"/>
          </a:xfrm>
        </p:spPr>
        <p:txBody>
          <a:bodyPr anchor="t">
            <a:normAutofit/>
          </a:bodyPr>
          <a:lstStyle>
            <a:lvl1pPr marL="0" indent="0">
              <a:buNone/>
              <a:defRPr sz="1868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2632" y="2350911"/>
            <a:ext cx="0" cy="43659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9841" y="2350911"/>
            <a:ext cx="0" cy="437091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1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82" y="4683916"/>
            <a:ext cx="2432300" cy="634955"/>
          </a:xfrm>
        </p:spPr>
        <p:txBody>
          <a:bodyPr anchor="b">
            <a:noAutofit/>
          </a:bodyPr>
          <a:lstStyle>
            <a:lvl1pPr marL="0" indent="0">
              <a:buNone/>
              <a:defRPr sz="320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669" b="1"/>
            </a:lvl2pPr>
            <a:lvl3pPr marL="1220267" indent="0">
              <a:buNone/>
              <a:defRPr sz="2402" b="1"/>
            </a:lvl3pPr>
            <a:lvl4pPr marL="1830400" indent="0">
              <a:buNone/>
              <a:defRPr sz="2135" b="1"/>
            </a:lvl4pPr>
            <a:lvl5pPr marL="2440534" indent="0">
              <a:buNone/>
              <a:defRPr sz="2135" b="1"/>
            </a:lvl5pPr>
            <a:lvl6pPr marL="3050667" indent="0">
              <a:buNone/>
              <a:defRPr sz="2135" b="1"/>
            </a:lvl6pPr>
            <a:lvl7pPr marL="3660800" indent="0">
              <a:buNone/>
              <a:defRPr sz="2135" b="1"/>
            </a:lvl7pPr>
            <a:lvl8pPr marL="4270934" indent="0">
              <a:buNone/>
              <a:defRPr sz="2135" b="1"/>
            </a:lvl8pPr>
            <a:lvl9pPr marL="4881067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782" y="2434872"/>
            <a:ext cx="2432300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5"/>
            </a:lvl1pPr>
            <a:lvl2pPr marL="610133" indent="0">
              <a:buNone/>
              <a:defRPr sz="2135"/>
            </a:lvl2pPr>
            <a:lvl3pPr marL="1220267" indent="0">
              <a:buNone/>
              <a:defRPr sz="2135"/>
            </a:lvl3pPr>
            <a:lvl4pPr marL="1830400" indent="0">
              <a:buNone/>
              <a:defRPr sz="2135"/>
            </a:lvl4pPr>
            <a:lvl5pPr marL="2440534" indent="0">
              <a:buNone/>
              <a:defRPr sz="2135"/>
            </a:lvl5pPr>
            <a:lvl6pPr marL="3050667" indent="0">
              <a:buNone/>
              <a:defRPr sz="2135"/>
            </a:lvl6pPr>
            <a:lvl7pPr marL="3660800" indent="0">
              <a:buNone/>
              <a:defRPr sz="2135"/>
            </a:lvl7pPr>
            <a:lvl8pPr marL="4270934" indent="0">
              <a:buNone/>
              <a:defRPr sz="2135"/>
            </a:lvl8pPr>
            <a:lvl9pPr marL="4881067" indent="0">
              <a:buNone/>
              <a:defRPr sz="2135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782" y="5318873"/>
            <a:ext cx="2432300" cy="726329"/>
          </a:xfrm>
        </p:spPr>
        <p:txBody>
          <a:bodyPr anchor="t">
            <a:normAutofit/>
          </a:bodyPr>
          <a:lstStyle>
            <a:lvl1pPr marL="0" indent="0">
              <a:buNone/>
              <a:defRPr sz="1868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7676" y="4683916"/>
            <a:ext cx="2424419" cy="634955"/>
          </a:xfrm>
        </p:spPr>
        <p:txBody>
          <a:bodyPr anchor="b">
            <a:noAutofit/>
          </a:bodyPr>
          <a:lstStyle>
            <a:lvl1pPr marL="0" indent="0">
              <a:buNone/>
              <a:defRPr sz="320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669" b="1"/>
            </a:lvl2pPr>
            <a:lvl3pPr marL="1220267" indent="0">
              <a:buNone/>
              <a:defRPr sz="2402" b="1"/>
            </a:lvl3pPr>
            <a:lvl4pPr marL="1830400" indent="0">
              <a:buNone/>
              <a:defRPr sz="2135" b="1"/>
            </a:lvl4pPr>
            <a:lvl5pPr marL="2440534" indent="0">
              <a:buNone/>
              <a:defRPr sz="2135" b="1"/>
            </a:lvl5pPr>
            <a:lvl6pPr marL="3050667" indent="0">
              <a:buNone/>
              <a:defRPr sz="2135" b="1"/>
            </a:lvl6pPr>
            <a:lvl7pPr marL="3660800" indent="0">
              <a:buNone/>
              <a:defRPr sz="2135" b="1"/>
            </a:lvl7pPr>
            <a:lvl8pPr marL="4270934" indent="0">
              <a:buNone/>
              <a:defRPr sz="2135" b="1"/>
            </a:lvl8pPr>
            <a:lvl9pPr marL="4881067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7675" y="2434872"/>
            <a:ext cx="2424419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5"/>
            </a:lvl1pPr>
            <a:lvl2pPr marL="610133" indent="0">
              <a:buNone/>
              <a:defRPr sz="2135"/>
            </a:lvl2pPr>
            <a:lvl3pPr marL="1220267" indent="0">
              <a:buNone/>
              <a:defRPr sz="2135"/>
            </a:lvl3pPr>
            <a:lvl4pPr marL="1830400" indent="0">
              <a:buNone/>
              <a:defRPr sz="2135"/>
            </a:lvl4pPr>
            <a:lvl5pPr marL="2440534" indent="0">
              <a:buNone/>
              <a:defRPr sz="2135"/>
            </a:lvl5pPr>
            <a:lvl6pPr marL="3050667" indent="0">
              <a:buNone/>
              <a:defRPr sz="2135"/>
            </a:lvl6pPr>
            <a:lvl7pPr marL="3660800" indent="0">
              <a:buNone/>
              <a:defRPr sz="2135"/>
            </a:lvl7pPr>
            <a:lvl8pPr marL="4270934" indent="0">
              <a:buNone/>
              <a:defRPr sz="2135"/>
            </a:lvl8pPr>
            <a:lvl9pPr marL="4881067" indent="0">
              <a:buNone/>
              <a:defRPr sz="2135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6556" y="5318872"/>
            <a:ext cx="2427631" cy="726329"/>
          </a:xfrm>
        </p:spPr>
        <p:txBody>
          <a:bodyPr anchor="t">
            <a:normAutofit/>
          </a:bodyPr>
          <a:lstStyle>
            <a:lvl1pPr marL="0" indent="0">
              <a:buNone/>
              <a:defRPr sz="1868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4256" y="4683916"/>
            <a:ext cx="2425734" cy="634955"/>
          </a:xfrm>
        </p:spPr>
        <p:txBody>
          <a:bodyPr anchor="b">
            <a:noAutofit/>
          </a:bodyPr>
          <a:lstStyle>
            <a:lvl1pPr marL="0" indent="0">
              <a:buNone/>
              <a:defRPr sz="320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669" b="1"/>
            </a:lvl2pPr>
            <a:lvl3pPr marL="1220267" indent="0">
              <a:buNone/>
              <a:defRPr sz="2402" b="1"/>
            </a:lvl3pPr>
            <a:lvl4pPr marL="1830400" indent="0">
              <a:buNone/>
              <a:defRPr sz="2135" b="1"/>
            </a:lvl4pPr>
            <a:lvl5pPr marL="2440534" indent="0">
              <a:buNone/>
              <a:defRPr sz="2135" b="1"/>
            </a:lvl5pPr>
            <a:lvl6pPr marL="3050667" indent="0">
              <a:buNone/>
              <a:defRPr sz="2135" b="1"/>
            </a:lvl6pPr>
            <a:lvl7pPr marL="3660800" indent="0">
              <a:buNone/>
              <a:defRPr sz="2135" b="1"/>
            </a:lvl7pPr>
            <a:lvl8pPr marL="4270934" indent="0">
              <a:buNone/>
              <a:defRPr sz="2135" b="1"/>
            </a:lvl8pPr>
            <a:lvl9pPr marL="4881067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4255" y="2434872"/>
            <a:ext cx="2425734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5"/>
            </a:lvl1pPr>
            <a:lvl2pPr marL="610133" indent="0">
              <a:buNone/>
              <a:defRPr sz="2135"/>
            </a:lvl2pPr>
            <a:lvl3pPr marL="1220267" indent="0">
              <a:buNone/>
              <a:defRPr sz="2135"/>
            </a:lvl3pPr>
            <a:lvl4pPr marL="1830400" indent="0">
              <a:buNone/>
              <a:defRPr sz="2135"/>
            </a:lvl4pPr>
            <a:lvl5pPr marL="2440534" indent="0">
              <a:buNone/>
              <a:defRPr sz="2135"/>
            </a:lvl5pPr>
            <a:lvl6pPr marL="3050667" indent="0">
              <a:buNone/>
              <a:defRPr sz="2135"/>
            </a:lvl6pPr>
            <a:lvl7pPr marL="3660800" indent="0">
              <a:buNone/>
              <a:defRPr sz="2135"/>
            </a:lvl7pPr>
            <a:lvl8pPr marL="4270934" indent="0">
              <a:buNone/>
              <a:defRPr sz="2135"/>
            </a:lvl8pPr>
            <a:lvl9pPr marL="4881067" indent="0">
              <a:buNone/>
              <a:defRPr sz="2135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4154" y="5318870"/>
            <a:ext cx="2428946" cy="726329"/>
          </a:xfrm>
        </p:spPr>
        <p:txBody>
          <a:bodyPr anchor="t">
            <a:normAutofit/>
          </a:bodyPr>
          <a:lstStyle>
            <a:lvl1pPr marL="0" indent="0">
              <a:buNone/>
              <a:defRPr sz="1868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2632" y="2350911"/>
            <a:ext cx="0" cy="43659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9841" y="2350911"/>
            <a:ext cx="0" cy="437091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1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2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065" y="474032"/>
            <a:ext cx="1449925" cy="6419527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82" y="851958"/>
            <a:ext cx="6141162" cy="604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72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0544" y="2639059"/>
            <a:ext cx="644271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2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95" y="3153208"/>
            <a:ext cx="7301455" cy="2110759"/>
          </a:xfrm>
        </p:spPr>
        <p:txBody>
          <a:bodyPr anchor="b"/>
          <a:lstStyle>
            <a:lvl1pPr algn="l">
              <a:defRPr sz="5338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493" y="5263966"/>
            <a:ext cx="7301456" cy="948033"/>
          </a:xfrm>
        </p:spPr>
        <p:txBody>
          <a:bodyPr anchor="t"/>
          <a:lstStyle>
            <a:lvl1pPr marL="0" indent="0" algn="l">
              <a:buNone/>
              <a:defRPr sz="266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2pPr>
            <a:lvl3pPr marL="1220267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30400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4pPr>
            <a:lvl5pPr marL="2440534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5pPr>
            <a:lvl6pPr marL="3050667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6pPr>
            <a:lvl7pPr marL="3660800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7pPr>
            <a:lvl8pPr marL="4270934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8pPr>
            <a:lvl9pPr marL="4881067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770" y="2270450"/>
            <a:ext cx="3637086" cy="4623109"/>
          </a:xfrm>
        </p:spPr>
        <p:txBody>
          <a:bodyPr>
            <a:normAutofit/>
          </a:bodyPr>
          <a:lstStyle>
            <a:lvl1pPr>
              <a:defRPr sz="2402"/>
            </a:lvl1pPr>
            <a:lvl2pPr>
              <a:defRPr sz="2135"/>
            </a:lvl2pPr>
            <a:lvl3pPr>
              <a:defRPr sz="1868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7956" y="2265510"/>
            <a:ext cx="3637088" cy="4628048"/>
          </a:xfrm>
        </p:spPr>
        <p:txBody>
          <a:bodyPr>
            <a:normAutofit/>
          </a:bodyPr>
          <a:lstStyle>
            <a:lvl1pPr>
              <a:defRPr sz="2402"/>
            </a:lvl1pPr>
            <a:lvl2pPr>
              <a:defRPr sz="2135"/>
            </a:lvl2pPr>
            <a:lvl3pPr>
              <a:defRPr sz="1868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769" y="2099028"/>
            <a:ext cx="3637085" cy="634955"/>
          </a:xfrm>
        </p:spPr>
        <p:txBody>
          <a:bodyPr anchor="b">
            <a:noAutofit/>
          </a:bodyPr>
          <a:lstStyle>
            <a:lvl1pPr marL="0" indent="0">
              <a:buNone/>
              <a:defRPr sz="320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669" b="1"/>
            </a:lvl2pPr>
            <a:lvl3pPr marL="1220267" indent="0">
              <a:buNone/>
              <a:defRPr sz="2402" b="1"/>
            </a:lvl3pPr>
            <a:lvl4pPr marL="1830400" indent="0">
              <a:buNone/>
              <a:defRPr sz="2135" b="1"/>
            </a:lvl4pPr>
            <a:lvl5pPr marL="2440534" indent="0">
              <a:buNone/>
              <a:defRPr sz="2135" b="1"/>
            </a:lvl5pPr>
            <a:lvl6pPr marL="3050667" indent="0">
              <a:buNone/>
              <a:defRPr sz="2135" b="1"/>
            </a:lvl6pPr>
            <a:lvl7pPr marL="3660800" indent="0">
              <a:buNone/>
              <a:defRPr sz="2135" b="1"/>
            </a:lvl7pPr>
            <a:lvl8pPr marL="4270934" indent="0">
              <a:buNone/>
              <a:defRPr sz="2135" b="1"/>
            </a:lvl8pPr>
            <a:lvl9pPr marL="4881067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770" y="2770717"/>
            <a:ext cx="3637086" cy="4122841"/>
          </a:xfrm>
        </p:spPr>
        <p:txBody>
          <a:bodyPr>
            <a:normAutofit/>
          </a:bodyPr>
          <a:lstStyle>
            <a:lvl1pPr>
              <a:defRPr sz="2402"/>
            </a:lvl1pPr>
            <a:lvl2pPr>
              <a:defRPr sz="2135"/>
            </a:lvl2pPr>
            <a:lvl3pPr>
              <a:defRPr sz="1868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957" y="2099028"/>
            <a:ext cx="3637086" cy="634955"/>
          </a:xfrm>
        </p:spPr>
        <p:txBody>
          <a:bodyPr anchor="b">
            <a:noAutofit/>
          </a:bodyPr>
          <a:lstStyle>
            <a:lvl1pPr marL="0" indent="0">
              <a:buNone/>
              <a:defRPr sz="320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10133" indent="0">
              <a:buNone/>
              <a:defRPr sz="2669" b="1"/>
            </a:lvl2pPr>
            <a:lvl3pPr marL="1220267" indent="0">
              <a:buNone/>
              <a:defRPr sz="2402" b="1"/>
            </a:lvl3pPr>
            <a:lvl4pPr marL="1830400" indent="0">
              <a:buNone/>
              <a:defRPr sz="2135" b="1"/>
            </a:lvl4pPr>
            <a:lvl5pPr marL="2440534" indent="0">
              <a:buNone/>
              <a:defRPr sz="2135" b="1"/>
            </a:lvl5pPr>
            <a:lvl6pPr marL="3050667" indent="0">
              <a:buNone/>
              <a:defRPr sz="2135" b="1"/>
            </a:lvl6pPr>
            <a:lvl7pPr marL="3660800" indent="0">
              <a:buNone/>
              <a:defRPr sz="2135" b="1"/>
            </a:lvl7pPr>
            <a:lvl8pPr marL="4270934" indent="0">
              <a:buNone/>
              <a:defRPr sz="2135" b="1"/>
            </a:lvl8pPr>
            <a:lvl9pPr marL="4881067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957" y="2770717"/>
            <a:ext cx="3637086" cy="4122841"/>
          </a:xfrm>
        </p:spPr>
        <p:txBody>
          <a:bodyPr>
            <a:normAutofit/>
          </a:bodyPr>
          <a:lstStyle>
            <a:lvl1pPr>
              <a:defRPr sz="2402"/>
            </a:lvl1pPr>
            <a:lvl2pPr>
              <a:defRPr sz="2135"/>
            </a:lvl2pPr>
            <a:lvl3pPr>
              <a:defRPr sz="1868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3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92" y="1595261"/>
            <a:ext cx="2813696" cy="1595261"/>
          </a:xfrm>
        </p:spPr>
        <p:txBody>
          <a:bodyPr anchor="b"/>
          <a:lstStyle>
            <a:lvl1pPr algn="l">
              <a:defRPr sz="3203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308" y="1595261"/>
            <a:ext cx="4298642" cy="5037667"/>
          </a:xfrm>
        </p:spPr>
        <p:txBody>
          <a:bodyPr anchor="ctr">
            <a:normAutofit/>
          </a:bodyPr>
          <a:lstStyle>
            <a:lvl1pPr>
              <a:defRPr sz="2669"/>
            </a:lvl1pPr>
            <a:lvl2pPr>
              <a:defRPr sz="2402"/>
            </a:lvl2pPr>
            <a:lvl3pPr>
              <a:defRPr sz="2135"/>
            </a:lvl3pPr>
            <a:lvl4pPr>
              <a:defRPr sz="1868"/>
            </a:lvl4pPr>
            <a:lvl5pPr>
              <a:defRPr sz="1868"/>
            </a:lvl5pPr>
            <a:lvl6pPr>
              <a:defRPr sz="1868"/>
            </a:lvl6pPr>
            <a:lvl7pPr>
              <a:defRPr sz="1868"/>
            </a:lvl7pPr>
            <a:lvl8pPr>
              <a:defRPr sz="1868"/>
            </a:lvl8pPr>
            <a:lvl9pPr>
              <a:defRPr sz="18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492" y="3448005"/>
            <a:ext cx="2813696" cy="3190521"/>
          </a:xfrm>
        </p:spPr>
        <p:txBody>
          <a:bodyPr/>
          <a:lstStyle>
            <a:lvl1pPr marL="0" indent="0">
              <a:buNone/>
              <a:defRPr sz="1868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9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26" y="2043045"/>
            <a:ext cx="4213354" cy="1735205"/>
          </a:xfrm>
        </p:spPr>
        <p:txBody>
          <a:bodyPr anchor="b">
            <a:normAutofit/>
          </a:bodyPr>
          <a:lstStyle>
            <a:lvl1pPr algn="l">
              <a:defRPr sz="4804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9351" y="1259417"/>
            <a:ext cx="2647687" cy="5037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5"/>
            </a:lvl1pPr>
            <a:lvl2pPr marL="610133" indent="0">
              <a:buNone/>
              <a:defRPr sz="2135"/>
            </a:lvl2pPr>
            <a:lvl3pPr marL="1220267" indent="0">
              <a:buNone/>
              <a:defRPr sz="2135"/>
            </a:lvl3pPr>
            <a:lvl4pPr marL="1830400" indent="0">
              <a:buNone/>
              <a:defRPr sz="2135"/>
            </a:lvl4pPr>
            <a:lvl5pPr marL="2440534" indent="0">
              <a:buNone/>
              <a:defRPr sz="2135"/>
            </a:lvl5pPr>
            <a:lvl6pPr marL="3050667" indent="0">
              <a:buNone/>
              <a:defRPr sz="2135"/>
            </a:lvl6pPr>
            <a:lvl7pPr marL="3660800" indent="0">
              <a:buNone/>
              <a:defRPr sz="2135"/>
            </a:lvl7pPr>
            <a:lvl8pPr marL="4270934" indent="0">
              <a:buNone/>
              <a:defRPr sz="2135"/>
            </a:lvl8pPr>
            <a:lvl9pPr marL="4881067" indent="0">
              <a:buNone/>
              <a:defRPr sz="213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492" y="4030133"/>
            <a:ext cx="4206797" cy="1511300"/>
          </a:xfrm>
        </p:spPr>
        <p:txBody>
          <a:bodyPr>
            <a:normAutofit/>
          </a:bodyPr>
          <a:lstStyle>
            <a:lvl1pPr marL="0" indent="0">
              <a:buNone/>
              <a:defRPr sz="1868"/>
            </a:lvl1pPr>
            <a:lvl2pPr marL="610133" indent="0">
              <a:buNone/>
              <a:defRPr sz="1601"/>
            </a:lvl2pPr>
            <a:lvl3pPr marL="1220267" indent="0">
              <a:buNone/>
              <a:defRPr sz="1335"/>
            </a:lvl3pPr>
            <a:lvl4pPr marL="1830400" indent="0">
              <a:buNone/>
              <a:defRPr sz="1201"/>
            </a:lvl4pPr>
            <a:lvl5pPr marL="2440534" indent="0">
              <a:buNone/>
              <a:defRPr sz="1201"/>
            </a:lvl5pPr>
            <a:lvl6pPr marL="3050667" indent="0">
              <a:buNone/>
              <a:defRPr sz="1201"/>
            </a:lvl6pPr>
            <a:lvl7pPr marL="3660800" indent="0">
              <a:buNone/>
              <a:defRPr sz="1201"/>
            </a:lvl7pPr>
            <a:lvl8pPr marL="4270934" indent="0">
              <a:buNone/>
              <a:defRPr sz="1201"/>
            </a:lvl8pPr>
            <a:lvl9pPr marL="4881067" indent="0">
              <a:buNone/>
              <a:defRPr sz="12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4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6873" y="1847145"/>
            <a:ext cx="3109172" cy="31065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4620" y="-503767"/>
            <a:ext cx="1764665" cy="176318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6873" y="6716889"/>
            <a:ext cx="1092412" cy="109149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815" y="2938639"/>
            <a:ext cx="4621742" cy="46178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6100" y="3190522"/>
            <a:ext cx="2604982" cy="260279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41724" y="0"/>
            <a:ext cx="756285" cy="121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28" y="498828"/>
            <a:ext cx="7780516" cy="1543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769" y="2262020"/>
            <a:ext cx="7401463" cy="462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5767" y="2014929"/>
            <a:ext cx="1091493" cy="2521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6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5771" y="3595646"/>
            <a:ext cx="4252922" cy="25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6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4648" y="325858"/>
            <a:ext cx="693441" cy="845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73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14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61167" y="2678643"/>
            <a:ext cx="64427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AutoE</a:t>
            </a:r>
            <a:r>
              <a:rPr spc="-10" dirty="0"/>
              <a:t>ncoders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0629" y="4707890"/>
            <a:ext cx="4050665" cy="15158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Liberation Sans"/>
                <a:cs typeface="Liberation Sans"/>
              </a:rPr>
              <a:t>Presented by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Liberation Sans"/>
                <a:cs typeface="Liberation Sans"/>
              </a:rPr>
              <a:t>Gande Akhila</a:t>
            </a:r>
          </a:p>
          <a:p>
            <a:pPr marL="12700">
              <a:spcBef>
                <a:spcPts val="100"/>
              </a:spcBef>
            </a:pPr>
            <a:r>
              <a:rPr lang="en-US" sz="3200" dirty="0">
                <a:latin typeface="Liberation Sans"/>
                <a:cs typeface="Liberation Sans"/>
              </a:rPr>
              <a:t>PG-ID:1931014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528" y="498828"/>
            <a:ext cx="7780516" cy="700192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04745" marR="5080" indent="-2392680">
              <a:lnSpc>
                <a:spcPts val="4920"/>
              </a:lnSpc>
              <a:spcBef>
                <a:spcPts val="560"/>
              </a:spcBef>
            </a:pPr>
            <a:r>
              <a:rPr spc="-10" dirty="0"/>
              <a:t>Input </a:t>
            </a:r>
            <a:r>
              <a:rPr spc="-5" dirty="0"/>
              <a:t>and Output</a:t>
            </a:r>
            <a:r>
              <a:rPr lang="en-US" spc="-5" dirty="0"/>
              <a:t> Results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522160"/>
            <a:ext cx="1454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2456" y="4418112"/>
            <a:ext cx="8303971" cy="1962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698" y="2520236"/>
            <a:ext cx="8712200" cy="1437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06570" y="34785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1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62" y="241300"/>
            <a:ext cx="9158793" cy="132856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971675" marR="5080" indent="-1959610">
              <a:lnSpc>
                <a:spcPts val="4920"/>
              </a:lnSpc>
              <a:spcBef>
                <a:spcPts val="560"/>
              </a:spcBef>
              <a:tabLst>
                <a:tab pos="7713980" algn="l"/>
              </a:tabLst>
            </a:pPr>
            <a:r>
              <a:rPr dirty="0"/>
              <a:t>P</a:t>
            </a:r>
            <a:r>
              <a:rPr spc="5" dirty="0"/>
              <a:t>i</a:t>
            </a:r>
            <a:r>
              <a:rPr dirty="0"/>
              <a:t>c</a:t>
            </a:r>
            <a:r>
              <a:rPr spc="-5" dirty="0"/>
              <a:t>to</a:t>
            </a:r>
            <a:r>
              <a:rPr spc="-10" dirty="0"/>
              <a:t>r</a:t>
            </a:r>
            <a:r>
              <a:rPr spc="5" dirty="0"/>
              <a:t>i</a:t>
            </a:r>
            <a:r>
              <a:rPr spc="-10" dirty="0"/>
              <a:t>a</a:t>
            </a:r>
            <a:r>
              <a:rPr dirty="0"/>
              <a:t>l</a:t>
            </a:r>
            <a:r>
              <a:rPr lang="en-US" dirty="0"/>
              <a:t> v</a:t>
            </a:r>
            <a:r>
              <a:rPr lang="en-US" spc="-5" dirty="0"/>
              <a:t>ie</a:t>
            </a:r>
            <a:r>
              <a:rPr lang="en-US" dirty="0"/>
              <a:t>w </a:t>
            </a:r>
            <a:r>
              <a:rPr lang="en-US" spc="-5" dirty="0"/>
              <a:t>o</a:t>
            </a:r>
            <a:r>
              <a:rPr lang="en-US" dirty="0"/>
              <a:t>f r</a:t>
            </a:r>
            <a:r>
              <a:rPr lang="en-US" spc="-5" dirty="0"/>
              <a:t>e</a:t>
            </a:r>
            <a:r>
              <a:rPr lang="en-US" dirty="0"/>
              <a:t>c</a:t>
            </a:r>
            <a:r>
              <a:rPr lang="en-US" spc="-5" dirty="0"/>
              <a:t>on</a:t>
            </a:r>
            <a:r>
              <a:rPr lang="en-US" dirty="0"/>
              <a:t>s</a:t>
            </a:r>
            <a:r>
              <a:rPr lang="en-US" spc="-5" dirty="0"/>
              <a:t>tr</a:t>
            </a:r>
            <a:r>
              <a:rPr lang="en-US" spc="-10" dirty="0"/>
              <a:t>u</a:t>
            </a:r>
            <a:r>
              <a:rPr lang="en-US" dirty="0"/>
              <a:t>c</a:t>
            </a:r>
            <a:r>
              <a:rPr lang="en-US" spc="-5" dirty="0"/>
              <a:t>t</a:t>
            </a:r>
            <a:r>
              <a:rPr lang="en-US" spc="5" dirty="0"/>
              <a:t>i</a:t>
            </a:r>
            <a:r>
              <a:rPr lang="en-US" spc="-5" dirty="0"/>
              <a:t>o</a:t>
            </a:r>
            <a:r>
              <a:rPr lang="en-US" dirty="0"/>
              <a:t>n </a:t>
            </a:r>
            <a:r>
              <a:rPr lang="en-US" spc="-5" dirty="0"/>
              <a:t>wi</a:t>
            </a:r>
            <a:r>
              <a:rPr lang="en-US" spc="5" dirty="0"/>
              <a:t>t</a:t>
            </a:r>
            <a:r>
              <a:rPr lang="en-US" dirty="0"/>
              <a:t>h </a:t>
            </a:r>
            <a:r>
              <a:rPr lang="en-US" spc="-5" dirty="0"/>
              <a:t>lesser</a:t>
            </a:r>
            <a:r>
              <a:rPr spc="-15" dirty="0"/>
              <a:t> </a:t>
            </a:r>
            <a:r>
              <a:rPr spc="-5" dirty="0"/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4942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60" y="6393179"/>
            <a:ext cx="8858885" cy="2936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latin typeface="Liberation Sans"/>
                <a:cs typeface="Liberation Sans"/>
              </a:rPr>
              <a:t> 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771" y="2129934"/>
            <a:ext cx="8685530" cy="3723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241300"/>
            <a:ext cx="8743950" cy="1320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282190" marR="5080" indent="-2269490">
              <a:lnSpc>
                <a:spcPts val="4920"/>
              </a:lnSpc>
              <a:spcBef>
                <a:spcPts val="560"/>
              </a:spcBef>
              <a:tabLst>
                <a:tab pos="3270885" algn="l"/>
              </a:tabLst>
            </a:pPr>
            <a:r>
              <a:rPr spc="-5" dirty="0"/>
              <a:t>Python</a:t>
            </a:r>
            <a:r>
              <a:rPr spc="-15" dirty="0"/>
              <a:t> </a:t>
            </a:r>
            <a:r>
              <a:rPr spc="-5" dirty="0"/>
              <a:t>code	for reconstruction</a:t>
            </a:r>
            <a:r>
              <a:rPr spc="-95" dirty="0"/>
              <a:t> </a:t>
            </a:r>
            <a:r>
              <a:rPr spc="-5" dirty="0"/>
              <a:t>with  lesser</a:t>
            </a:r>
            <a:r>
              <a:rPr spc="-15" dirty="0"/>
              <a:t> </a:t>
            </a:r>
            <a:r>
              <a:rPr spc="-5" dirty="0"/>
              <a:t>dimension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4587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171699"/>
            <a:ext cx="7126605" cy="3282950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-5" dirty="0">
                <a:latin typeface="Liberation Sans"/>
                <a:cs typeface="Liberation Sans"/>
              </a:rPr>
              <a:t>Data </a:t>
            </a:r>
            <a:r>
              <a:rPr lang="en-US" sz="3200" dirty="0">
                <a:latin typeface="Liberation Sans"/>
                <a:cs typeface="Liberation Sans"/>
              </a:rPr>
              <a:t>preparation</a:t>
            </a:r>
            <a:endParaRPr sz="3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dirty="0">
                <a:latin typeface="Liberation Sans"/>
                <a:cs typeface="Liberation Sans"/>
              </a:rPr>
              <a:t>Layer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specification</a:t>
            </a:r>
            <a:endParaRPr sz="3200">
              <a:latin typeface="Liberation Sans"/>
              <a:cs typeface="Liberation Sans"/>
            </a:endParaRPr>
          </a:p>
          <a:p>
            <a:pPr marL="12700" marR="5080">
              <a:lnSpc>
                <a:spcPts val="5020"/>
              </a:lnSpc>
              <a:spcBef>
                <a:spcPts val="355"/>
              </a:spcBef>
            </a:pPr>
            <a:r>
              <a:rPr sz="3200" spc="-5" dirty="0">
                <a:latin typeface="Liberation Sans"/>
                <a:cs typeface="Liberation Sans"/>
              </a:rPr>
              <a:t>Compiling </a:t>
            </a:r>
            <a:r>
              <a:rPr sz="3200" dirty="0">
                <a:latin typeface="Liberation Sans"/>
                <a:cs typeface="Liberation Sans"/>
              </a:rPr>
              <a:t>and </a:t>
            </a:r>
            <a:r>
              <a:rPr lang="en-US" sz="3200" spc="-5" dirty="0">
                <a:latin typeface="Liberation Sans"/>
                <a:cs typeface="Liberation Sans"/>
              </a:rPr>
              <a:t>training</a:t>
            </a:r>
            <a:endParaRPr lang="en-US" sz="3200" dirty="0">
              <a:latin typeface="Liberation Sans"/>
              <a:cs typeface="Liberation Sans"/>
            </a:endParaRPr>
          </a:p>
          <a:p>
            <a:pPr marL="12700" marR="5080">
              <a:lnSpc>
                <a:spcPts val="5020"/>
              </a:lnSpc>
              <a:spcBef>
                <a:spcPts val="355"/>
              </a:spcBef>
            </a:pPr>
            <a:r>
              <a:rPr lang="en-US" sz="3200" dirty="0">
                <a:latin typeface="Liberation Sans"/>
                <a:cs typeface="Liberation Sans"/>
              </a:rPr>
              <a:t>autoencoder </a:t>
            </a:r>
            <a:r>
              <a:rPr sz="320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Predicting</a:t>
            </a:r>
            <a:endParaRPr sz="3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spc="-5" dirty="0">
                <a:latin typeface="Liberation Sans"/>
                <a:cs typeface="Liberation Sans"/>
              </a:rPr>
              <a:t>Plotting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962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325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3700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0076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993" y="553720"/>
            <a:ext cx="66868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Conclusion/Take-aways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0850"/>
            <a:ext cx="8523605" cy="379602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408940">
              <a:lnSpc>
                <a:spcPts val="3600"/>
              </a:lnSpc>
              <a:spcBef>
                <a:spcPts val="420"/>
              </a:spcBef>
              <a:tabLst>
                <a:tab pos="7790180" algn="l"/>
              </a:tabLst>
            </a:pPr>
            <a:r>
              <a:rPr sz="3200" dirty="0">
                <a:latin typeface="Liberation Sans"/>
                <a:cs typeface="Liberation Sans"/>
              </a:rPr>
              <a:t>A</a:t>
            </a:r>
            <a:r>
              <a:rPr sz="3200" spc="-185" dirty="0">
                <a:latin typeface="Liberation Sans"/>
                <a:cs typeface="Liberation Sans"/>
              </a:rPr>
              <a:t> </a:t>
            </a:r>
            <a:r>
              <a:rPr sz="3200" spc="5" dirty="0">
                <a:latin typeface="Liberation Sans"/>
                <a:cs typeface="Liberation Sans"/>
              </a:rPr>
              <a:t>pee</a:t>
            </a:r>
            <a:r>
              <a:rPr sz="3200" dirty="0">
                <a:latin typeface="Liberation Sans"/>
                <a:cs typeface="Liberation Sans"/>
              </a:rPr>
              <a:t>k</a:t>
            </a:r>
            <a:r>
              <a:rPr sz="3200" spc="-5" dirty="0">
                <a:latin typeface="Liberation Sans"/>
                <a:cs typeface="Liberation Sans"/>
              </a:rPr>
              <a:t> i</a:t>
            </a:r>
            <a:r>
              <a:rPr sz="3200" spc="5" dirty="0">
                <a:latin typeface="Liberation Sans"/>
                <a:cs typeface="Liberation Sans"/>
              </a:rPr>
              <a:t>n</a:t>
            </a:r>
            <a:r>
              <a:rPr sz="3200" spc="-5" dirty="0">
                <a:latin typeface="Liberation Sans"/>
                <a:cs typeface="Liberation Sans"/>
              </a:rPr>
              <a:t>t</a:t>
            </a:r>
            <a:r>
              <a:rPr sz="3200" dirty="0">
                <a:latin typeface="Liberation Sans"/>
                <a:cs typeface="Liberation Sans"/>
              </a:rPr>
              <a:t>o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t</a:t>
            </a:r>
            <a:r>
              <a:rPr sz="3200" dirty="0">
                <a:latin typeface="Liberation Sans"/>
                <a:cs typeface="Liberation Sans"/>
              </a:rPr>
              <a:t>he </a:t>
            </a:r>
            <a:r>
              <a:rPr sz="3200" spc="-5" dirty="0">
                <a:latin typeface="Liberation Sans"/>
                <a:cs typeface="Liberation Sans"/>
              </a:rPr>
              <a:t>w</a:t>
            </a:r>
            <a:r>
              <a:rPr sz="3200" spc="5" dirty="0">
                <a:latin typeface="Liberation Sans"/>
                <a:cs typeface="Liberation Sans"/>
              </a:rPr>
              <a:t>o</a:t>
            </a:r>
            <a:r>
              <a:rPr sz="3200" spc="-5" dirty="0">
                <a:latin typeface="Liberation Sans"/>
                <a:cs typeface="Liberation Sans"/>
              </a:rPr>
              <a:t>rl</a:t>
            </a:r>
            <a:r>
              <a:rPr sz="3200" dirty="0">
                <a:latin typeface="Liberation Sans"/>
                <a:cs typeface="Liberation Sans"/>
              </a:rPr>
              <a:t>d</a:t>
            </a:r>
            <a:r>
              <a:rPr sz="3200" spc="-5" dirty="0">
                <a:latin typeface="Liberation Sans"/>
                <a:cs typeface="Liberation Sans"/>
              </a:rPr>
              <a:t> </a:t>
            </a:r>
            <a:r>
              <a:rPr sz="3200" spc="5" dirty="0">
                <a:latin typeface="Liberation Sans"/>
                <a:cs typeface="Liberation Sans"/>
              </a:rPr>
              <a:t>neu</a:t>
            </a:r>
            <a:r>
              <a:rPr sz="3200" spc="-10" dirty="0">
                <a:latin typeface="Liberation Sans"/>
                <a:cs typeface="Liberation Sans"/>
              </a:rPr>
              <a:t>r</a:t>
            </a:r>
            <a:r>
              <a:rPr sz="3200" spc="5" dirty="0">
                <a:latin typeface="Liberation Sans"/>
                <a:cs typeface="Liberation Sans"/>
              </a:rPr>
              <a:t>a</a:t>
            </a:r>
            <a:r>
              <a:rPr sz="3200" dirty="0">
                <a:latin typeface="Liberation Sans"/>
                <a:cs typeface="Liberation Sans"/>
              </a:rPr>
              <a:t>l</a:t>
            </a:r>
            <a:r>
              <a:rPr sz="3200" spc="-5" dirty="0">
                <a:latin typeface="Liberation Sans"/>
                <a:cs typeface="Liberation Sans"/>
              </a:rPr>
              <a:t> </a:t>
            </a:r>
            <a:r>
              <a:rPr sz="3200" spc="5" dirty="0">
                <a:latin typeface="Liberation Sans"/>
                <a:cs typeface="Liberation Sans"/>
              </a:rPr>
              <a:t>n</a:t>
            </a:r>
            <a:r>
              <a:rPr sz="3200" spc="-5" dirty="0">
                <a:latin typeface="Liberation Sans"/>
                <a:cs typeface="Liberation Sans"/>
              </a:rPr>
              <a:t>et</a:t>
            </a:r>
            <a:r>
              <a:rPr sz="3200" spc="5" dirty="0">
                <a:latin typeface="Liberation Sans"/>
                <a:cs typeface="Liberation Sans"/>
              </a:rPr>
              <a:t>wo</a:t>
            </a:r>
            <a:r>
              <a:rPr sz="3200" dirty="0">
                <a:latin typeface="Liberation Sans"/>
                <a:cs typeface="Liberation Sans"/>
              </a:rPr>
              <a:t>rks </a:t>
            </a:r>
            <a:r>
              <a:rPr sz="3200" spc="5" dirty="0">
                <a:latin typeface="Liberation Sans"/>
                <a:cs typeface="Liberation Sans"/>
              </a:rPr>
              <a:t>a</a:t>
            </a:r>
            <a:r>
              <a:rPr sz="3200" spc="-5" dirty="0">
                <a:latin typeface="Liberation Sans"/>
                <a:cs typeface="Liberation Sans"/>
              </a:rPr>
              <a:t>n</a:t>
            </a:r>
            <a:r>
              <a:rPr sz="3200" dirty="0">
                <a:latin typeface="Liberation Sans"/>
                <a:cs typeface="Liberation Sans"/>
              </a:rPr>
              <a:t>d	</a:t>
            </a:r>
            <a:r>
              <a:rPr sz="3200" spc="-5" dirty="0">
                <a:latin typeface="Liberation Sans"/>
                <a:cs typeface="Liberation Sans"/>
              </a:rPr>
              <a:t>in  particular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autoencoders</a:t>
            </a:r>
            <a:endParaRPr sz="3200">
              <a:latin typeface="Liberation Sans"/>
              <a:cs typeface="Liberation Sans"/>
            </a:endParaRPr>
          </a:p>
          <a:p>
            <a:pPr marL="12700" marR="393065">
              <a:lnSpc>
                <a:spcPts val="3600"/>
              </a:lnSpc>
              <a:spcBef>
                <a:spcPts val="1410"/>
              </a:spcBef>
            </a:pPr>
            <a:r>
              <a:rPr sz="3200" dirty="0">
                <a:latin typeface="Liberation Sans"/>
                <a:cs typeface="Liberation Sans"/>
              </a:rPr>
              <a:t>Framework </a:t>
            </a:r>
            <a:r>
              <a:rPr sz="3200" spc="-5" dirty="0">
                <a:latin typeface="Liberation Sans"/>
                <a:cs typeface="Liberation Sans"/>
              </a:rPr>
              <a:t>for </a:t>
            </a:r>
            <a:r>
              <a:rPr sz="3200" dirty="0">
                <a:latin typeface="Liberation Sans"/>
                <a:cs typeface="Liberation Sans"/>
              </a:rPr>
              <a:t>moving </a:t>
            </a:r>
            <a:r>
              <a:rPr sz="3200" spc="-5" dirty="0">
                <a:latin typeface="Liberation Sans"/>
                <a:cs typeface="Liberation Sans"/>
              </a:rPr>
              <a:t>from </a:t>
            </a:r>
            <a:r>
              <a:rPr sz="3200" dirty="0">
                <a:latin typeface="Liberation Sans"/>
                <a:cs typeface="Liberation Sans"/>
              </a:rPr>
              <a:t>away </a:t>
            </a:r>
            <a:r>
              <a:rPr sz="3200" spc="-10" dirty="0">
                <a:latin typeface="Liberation Sans"/>
                <a:cs typeface="Liberation Sans"/>
              </a:rPr>
              <a:t>from </a:t>
            </a:r>
            <a:r>
              <a:rPr sz="3200" dirty="0">
                <a:latin typeface="Liberation Sans"/>
                <a:cs typeface="Liberation Sans"/>
              </a:rPr>
              <a:t>hand-  engineered </a:t>
            </a:r>
            <a:r>
              <a:rPr sz="3200" spc="-5" dirty="0">
                <a:latin typeface="Liberation Sans"/>
                <a:cs typeface="Liberation Sans"/>
              </a:rPr>
              <a:t>algorithms to inference</a:t>
            </a:r>
            <a:r>
              <a:rPr sz="3200" spc="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based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200" dirty="0">
                <a:latin typeface="Liberation Sans"/>
                <a:cs typeface="Liberation Sans"/>
              </a:rPr>
              <a:t>Joint </a:t>
            </a:r>
            <a:r>
              <a:rPr sz="3200" spc="-5" dirty="0">
                <a:latin typeface="Liberation Sans"/>
                <a:cs typeface="Liberation Sans"/>
              </a:rPr>
              <a:t>optimisation </a:t>
            </a:r>
            <a:r>
              <a:rPr sz="3200" dirty="0">
                <a:latin typeface="Liberation Sans"/>
                <a:cs typeface="Liberation Sans"/>
              </a:rPr>
              <a:t>vs unit-level</a:t>
            </a:r>
            <a:r>
              <a:rPr sz="3200" spc="-3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optimisation</a:t>
            </a:r>
            <a:endParaRPr sz="3200">
              <a:latin typeface="Liberation Sans"/>
              <a:cs typeface="Liberation Sans"/>
            </a:endParaRPr>
          </a:p>
          <a:p>
            <a:pPr marL="12700" marR="5080">
              <a:lnSpc>
                <a:spcPts val="3600"/>
              </a:lnSpc>
              <a:spcBef>
                <a:spcPts val="1500"/>
              </a:spcBef>
            </a:pPr>
            <a:r>
              <a:rPr sz="3200" spc="-5" dirty="0">
                <a:latin typeface="Liberation Sans"/>
                <a:cs typeface="Liberation Sans"/>
              </a:rPr>
              <a:t>KPI in </a:t>
            </a:r>
            <a:r>
              <a:rPr sz="3200" dirty="0">
                <a:latin typeface="Liberation Sans"/>
                <a:cs typeface="Liberation Sans"/>
              </a:rPr>
              <a:t>GPU context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Inferences per second</a:t>
            </a:r>
            <a:r>
              <a:rPr sz="3200" spc="-8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to  </a:t>
            </a:r>
            <a:r>
              <a:rPr sz="3200" dirty="0">
                <a:latin typeface="Liberation Sans"/>
                <a:cs typeface="Liberation Sans"/>
              </a:rPr>
              <a:t>what was </a:t>
            </a:r>
            <a:r>
              <a:rPr sz="3200" spc="-5" dirty="0">
                <a:latin typeface="Liberation Sans"/>
                <a:cs typeface="Liberation Sans"/>
              </a:rPr>
              <a:t>formerly instructions </a:t>
            </a:r>
            <a:r>
              <a:rPr sz="3200" dirty="0">
                <a:latin typeface="Liberation Sans"/>
                <a:cs typeface="Liberation Sans"/>
              </a:rPr>
              <a:t>per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second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9514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0462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68375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3800" cy="7556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EAC6A088-E2AD-46EE-A035-67CF3BEDF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" r="1275" b="2"/>
          <a:stretch/>
        </p:blipFill>
        <p:spPr>
          <a:xfrm>
            <a:off x="532200" y="709005"/>
            <a:ext cx="9019399" cy="6138489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2940" y="0"/>
            <a:ext cx="567214" cy="1259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0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3800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2940" y="0"/>
            <a:ext cx="567214" cy="1259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2116" y="1608957"/>
            <a:ext cx="2871683" cy="910054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941536"/>
            <a:ext cx="10084145" cy="5614964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530" y="498828"/>
            <a:ext cx="7400347" cy="1543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457200"/>
            <a:r>
              <a:rPr lang="en-US" b="0" i="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530" y="3044989"/>
            <a:ext cx="7399535" cy="38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69900" marR="82169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 dirty="0">
                <a:latin typeface="+mj-lt"/>
                <a:ea typeface="+mj-ea"/>
                <a:cs typeface="+mj-cs"/>
              </a:rPr>
              <a:t>Introduction </a:t>
            </a:r>
            <a:endParaRPr lang="en-US" spc="-250" dirty="0"/>
          </a:p>
          <a:p>
            <a:pPr marL="469900" marR="821690" indent="-457200" defTabSz="457200"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dirty="0">
                <a:ea typeface="+mj-ea"/>
                <a:cs typeface="+mj-cs"/>
              </a:rPr>
              <a:t>Why Autoencoders</a:t>
            </a:r>
          </a:p>
          <a:p>
            <a:pPr marL="469900" marR="82169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Use of Autoencoders</a:t>
            </a:r>
          </a:p>
          <a:p>
            <a:pPr marL="469900" marR="82169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How does Autoencoders work?</a:t>
            </a:r>
          </a:p>
          <a:p>
            <a:pPr marL="469900" marR="82169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Pros and cons of Autoencoders</a:t>
            </a:r>
          </a:p>
          <a:p>
            <a:pPr marL="469900" marR="82169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 dirty="0">
                <a:latin typeface="+mj-lt"/>
                <a:ea typeface="+mj-ea"/>
                <a:cs typeface="+mj-cs"/>
              </a:rPr>
              <a:t>Applications of Autoencoders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469900" marR="508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Python code walk through</a:t>
            </a:r>
          </a:p>
          <a:p>
            <a:pPr marL="469900" marR="508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20" dirty="0">
                <a:latin typeface="+mj-lt"/>
                <a:ea typeface="+mj-ea"/>
                <a:cs typeface="+mj-cs"/>
              </a:rPr>
              <a:t>Conclusion/Takeaways  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 marR="508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21179"/>
            <a:ext cx="170815" cy="23468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-10" dirty="0">
              <a:latin typeface="OpenSymbol"/>
              <a:cs typeface="OpenSymbo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843E56D-AE36-4913-9870-B81D4C039798}"/>
              </a:ext>
            </a:extLst>
          </p:cNvPr>
          <p:cNvSpPr txBox="1"/>
          <p:nvPr/>
        </p:nvSpPr>
        <p:spPr>
          <a:xfrm>
            <a:off x="994931" y="4023841"/>
            <a:ext cx="45940" cy="23468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-10" dirty="0">
              <a:latin typeface="OpenSymbol"/>
              <a:cs typeface="OpenSymbo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B6BBBBB0-1F4A-4751-87CA-91C958884821}"/>
              </a:ext>
            </a:extLst>
          </p:cNvPr>
          <p:cNvSpPr txBox="1"/>
          <p:nvPr/>
        </p:nvSpPr>
        <p:spPr>
          <a:xfrm flipV="1">
            <a:off x="599423" y="4560264"/>
            <a:ext cx="753573" cy="23468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450" spc="-10" dirty="0">
              <a:latin typeface="OpenSymbol"/>
              <a:cs typeface="OpenSymbo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63" y="553720"/>
            <a:ext cx="721565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 dirty="0"/>
              <a:t>        Introduction </a:t>
            </a:r>
            <a:endParaRPr lang="en-US" spc="-5"/>
          </a:p>
        </p:txBody>
      </p:sp>
      <p:sp>
        <p:nvSpPr>
          <p:cNvPr id="3" name="object 3"/>
          <p:cNvSpPr txBox="1"/>
          <p:nvPr/>
        </p:nvSpPr>
        <p:spPr>
          <a:xfrm>
            <a:off x="558800" y="18199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1733550"/>
            <a:ext cx="8655050" cy="43554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38100">
              <a:lnSpc>
                <a:spcPts val="2260"/>
              </a:lnSpc>
              <a:spcBef>
                <a:spcPts val="310"/>
              </a:spcBef>
            </a:pPr>
            <a:r>
              <a:rPr sz="2000" spc="10" dirty="0">
                <a:latin typeface="Liberation Sans"/>
                <a:cs typeface="Liberation Sans"/>
              </a:rPr>
              <a:t>Autoencoders (AE) </a:t>
            </a:r>
            <a:r>
              <a:rPr sz="2000" spc="5" dirty="0">
                <a:latin typeface="Liberation Sans"/>
                <a:cs typeface="Liberation Sans"/>
              </a:rPr>
              <a:t>are </a:t>
            </a:r>
            <a:r>
              <a:rPr sz="2000" spc="10" dirty="0">
                <a:latin typeface="Liberation Sans"/>
                <a:cs typeface="Liberation Sans"/>
              </a:rPr>
              <a:t>a </a:t>
            </a:r>
            <a:r>
              <a:rPr sz="2000" spc="5" dirty="0">
                <a:latin typeface="Liberation Sans"/>
                <a:cs typeface="Liberation Sans"/>
              </a:rPr>
              <a:t>family of neural networks for </a:t>
            </a:r>
            <a:r>
              <a:rPr sz="2000" spc="10" dirty="0">
                <a:latin typeface="Liberation Sans"/>
                <a:cs typeface="Liberation Sans"/>
              </a:rPr>
              <a:t>which the </a:t>
            </a:r>
            <a:r>
              <a:rPr sz="2000" spc="5" dirty="0">
                <a:latin typeface="Liberation Sans"/>
                <a:cs typeface="Liberation Sans"/>
              </a:rPr>
              <a:t>input is the  </a:t>
            </a:r>
            <a:r>
              <a:rPr sz="2000" spc="10" dirty="0">
                <a:latin typeface="Liberation Sans"/>
                <a:cs typeface="Liberation Sans"/>
              </a:rPr>
              <a:t>same as the </a:t>
            </a:r>
            <a:r>
              <a:rPr sz="2000" spc="5" dirty="0">
                <a:latin typeface="Liberation Sans"/>
                <a:cs typeface="Liberation Sans"/>
              </a:rPr>
              <a:t>output. </a:t>
            </a:r>
            <a:r>
              <a:rPr sz="2000" spc="-10" dirty="0">
                <a:latin typeface="Liberation Sans"/>
                <a:cs typeface="Liberation Sans"/>
              </a:rPr>
              <a:t>Primarly, </a:t>
            </a:r>
            <a:r>
              <a:rPr sz="2000" spc="10" dirty="0">
                <a:latin typeface="Liberation Sans"/>
                <a:cs typeface="Liberation Sans"/>
              </a:rPr>
              <a:t>a </a:t>
            </a:r>
            <a:r>
              <a:rPr sz="2000" b="1" i="1" spc="5" dirty="0">
                <a:latin typeface="Liberation Sans"/>
                <a:cs typeface="Liberation Sans"/>
              </a:rPr>
              <a:t>neural </a:t>
            </a:r>
            <a:r>
              <a:rPr sz="2000" b="1" i="1" spc="10" dirty="0">
                <a:latin typeface="Liberation Sans"/>
                <a:cs typeface="Liberation Sans"/>
              </a:rPr>
              <a:t>network</a:t>
            </a:r>
            <a:r>
              <a:rPr sz="2000" b="1" i="1" spc="80" dirty="0">
                <a:latin typeface="Liberation Sans"/>
                <a:cs typeface="Liberation Sans"/>
              </a:rPr>
              <a:t> </a:t>
            </a:r>
            <a:r>
              <a:rPr sz="2000" b="1" i="1" spc="10" dirty="0">
                <a:latin typeface="Liberation Sans"/>
                <a:cs typeface="Liberation Sans"/>
              </a:rPr>
              <a:t>architecture</a:t>
            </a:r>
            <a:r>
              <a:rPr sz="2000" spc="10" dirty="0">
                <a:latin typeface="Liberation Sans"/>
                <a:cs typeface="Liberation Sans"/>
              </a:rPr>
              <a:t>.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spc="10" dirty="0">
                <a:latin typeface="Liberation Sans"/>
                <a:cs typeface="Liberation Sans"/>
              </a:rPr>
              <a:t>Part </a:t>
            </a:r>
            <a:r>
              <a:rPr sz="2000" spc="5" dirty="0">
                <a:latin typeface="Liberation Sans"/>
                <a:cs typeface="Liberation Sans"/>
              </a:rPr>
              <a:t>of the </a:t>
            </a:r>
            <a:r>
              <a:rPr sz="2000" spc="10" dirty="0">
                <a:latin typeface="Liberation Sans"/>
                <a:cs typeface="Liberation Sans"/>
              </a:rPr>
              <a:t>unsupervised </a:t>
            </a:r>
            <a:r>
              <a:rPr sz="2000" spc="5" dirty="0">
                <a:latin typeface="Liberation Sans"/>
                <a:cs typeface="Liberation Sans"/>
              </a:rPr>
              <a:t>learning</a:t>
            </a:r>
            <a:r>
              <a:rPr sz="2000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paradigm</a:t>
            </a:r>
            <a:endParaRPr sz="2000">
              <a:latin typeface="Liberation Sans"/>
              <a:cs typeface="Liberation Sans"/>
            </a:endParaRPr>
          </a:p>
          <a:p>
            <a:pPr marL="12700" marR="170180">
              <a:lnSpc>
                <a:spcPts val="2260"/>
              </a:lnSpc>
              <a:spcBef>
                <a:spcPts val="960"/>
              </a:spcBef>
            </a:pPr>
            <a:r>
              <a:rPr sz="2000" spc="5" dirty="0">
                <a:latin typeface="Liberation Sans"/>
                <a:cs typeface="Liberation Sans"/>
              </a:rPr>
              <a:t>They work by </a:t>
            </a:r>
            <a:r>
              <a:rPr sz="2000" b="1" i="1" spc="10" dirty="0">
                <a:latin typeface="Liberation Sans"/>
                <a:cs typeface="Liberation Sans"/>
              </a:rPr>
              <a:t>compressing </a:t>
            </a:r>
            <a:r>
              <a:rPr sz="2000" spc="10" dirty="0">
                <a:latin typeface="Liberation Sans"/>
                <a:cs typeface="Liberation Sans"/>
              </a:rPr>
              <a:t>the </a:t>
            </a:r>
            <a:r>
              <a:rPr sz="2000" spc="5" dirty="0">
                <a:latin typeface="Liberation Sans"/>
                <a:cs typeface="Liberation Sans"/>
              </a:rPr>
              <a:t>input into </a:t>
            </a:r>
            <a:r>
              <a:rPr sz="2000" spc="10" dirty="0">
                <a:latin typeface="Liberation Sans"/>
                <a:cs typeface="Liberation Sans"/>
              </a:rPr>
              <a:t>a </a:t>
            </a:r>
            <a:r>
              <a:rPr sz="2000" spc="5" dirty="0">
                <a:latin typeface="Liberation Sans"/>
                <a:cs typeface="Liberation Sans"/>
              </a:rPr>
              <a:t>lesser </a:t>
            </a:r>
            <a:r>
              <a:rPr sz="2000" spc="10" dirty="0">
                <a:latin typeface="Liberation Sans"/>
                <a:cs typeface="Liberation Sans"/>
              </a:rPr>
              <a:t>dimensional space  </a:t>
            </a:r>
            <a:r>
              <a:rPr sz="2000" spc="5" dirty="0">
                <a:latin typeface="Liberation Sans"/>
                <a:cs typeface="Liberation Sans"/>
              </a:rPr>
              <a:t>representation and then reconstructing the output from this</a:t>
            </a:r>
            <a:r>
              <a:rPr sz="2000" spc="160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representation.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spc="15" dirty="0">
                <a:latin typeface="Liberation Sans"/>
                <a:cs typeface="Liberation Sans"/>
              </a:rPr>
              <a:t>Why</a:t>
            </a:r>
            <a:r>
              <a:rPr sz="2000" spc="-114" dirty="0">
                <a:latin typeface="Liberation Sans"/>
                <a:cs typeface="Liberation Sans"/>
              </a:rPr>
              <a:t> </a:t>
            </a:r>
            <a:r>
              <a:rPr sz="2000" spc="10" dirty="0">
                <a:latin typeface="Liberation Sans"/>
                <a:cs typeface="Liberation Sans"/>
              </a:rPr>
              <a:t>Autoencoders?</a:t>
            </a:r>
            <a:endParaRPr sz="2000">
              <a:latin typeface="Liberation Sans"/>
              <a:cs typeface="Liberation Sans"/>
            </a:endParaRPr>
          </a:p>
          <a:p>
            <a:pPr marL="12700" marR="95885">
              <a:lnSpc>
                <a:spcPts val="2270"/>
              </a:lnSpc>
              <a:spcBef>
                <a:spcPts val="940"/>
              </a:spcBef>
            </a:pPr>
            <a:r>
              <a:rPr sz="2000" spc="5" dirty="0">
                <a:latin typeface="Liberation Sans"/>
                <a:cs typeface="Liberation Sans"/>
              </a:rPr>
              <a:t>Despite </a:t>
            </a:r>
            <a:r>
              <a:rPr sz="2000" spc="10" dirty="0">
                <a:latin typeface="Liberation Sans"/>
                <a:cs typeface="Liberation Sans"/>
              </a:rPr>
              <a:t>the </a:t>
            </a:r>
            <a:r>
              <a:rPr sz="2000" spc="5" dirty="0">
                <a:latin typeface="Liberation Sans"/>
                <a:cs typeface="Liberation Sans"/>
              </a:rPr>
              <a:t>fact, the practical applications of autoencoders were pretty rare  </a:t>
            </a:r>
            <a:r>
              <a:rPr sz="2000" spc="10" dirty="0">
                <a:latin typeface="Liberation Sans"/>
                <a:cs typeface="Liberation Sans"/>
              </a:rPr>
              <a:t>some time back, </a:t>
            </a:r>
            <a:r>
              <a:rPr sz="2000" spc="5" dirty="0">
                <a:latin typeface="Liberation Sans"/>
                <a:cs typeface="Liberation Sans"/>
              </a:rPr>
              <a:t>today </a:t>
            </a:r>
            <a:r>
              <a:rPr sz="2000" b="1" i="1" spc="5" dirty="0">
                <a:latin typeface="Liberation Sans"/>
                <a:cs typeface="Liberation Sans"/>
              </a:rPr>
              <a:t>data denoising </a:t>
            </a:r>
            <a:r>
              <a:rPr sz="2000" b="1" i="1" spc="10" dirty="0">
                <a:latin typeface="Liberation Sans"/>
                <a:cs typeface="Liberation Sans"/>
              </a:rPr>
              <a:t>and </a:t>
            </a:r>
            <a:r>
              <a:rPr sz="2000" b="1" i="1" spc="5" dirty="0">
                <a:latin typeface="Liberation Sans"/>
                <a:cs typeface="Liberation Sans"/>
              </a:rPr>
              <a:t>dimensionality reduction </a:t>
            </a:r>
            <a:r>
              <a:rPr sz="2000" spc="5" dirty="0">
                <a:latin typeface="Liberation Sans"/>
                <a:cs typeface="Liberation Sans"/>
              </a:rPr>
              <a:t>for  data visualization are </a:t>
            </a:r>
            <a:r>
              <a:rPr sz="2000" spc="10" dirty="0">
                <a:latin typeface="Liberation Sans"/>
                <a:cs typeface="Liberation Sans"/>
              </a:rPr>
              <a:t>considered </a:t>
            </a:r>
            <a:r>
              <a:rPr sz="2000" spc="5" dirty="0">
                <a:latin typeface="Liberation Sans"/>
                <a:cs typeface="Liberation Sans"/>
              </a:rPr>
              <a:t>as </a:t>
            </a:r>
            <a:r>
              <a:rPr sz="2000" spc="10" dirty="0">
                <a:latin typeface="Liberation Sans"/>
                <a:cs typeface="Liberation Sans"/>
              </a:rPr>
              <a:t>two main </a:t>
            </a:r>
            <a:r>
              <a:rPr sz="2000" spc="5" dirty="0">
                <a:latin typeface="Liberation Sans"/>
                <a:cs typeface="Liberation Sans"/>
              </a:rPr>
              <a:t>interesting practical  applications of</a:t>
            </a:r>
            <a:r>
              <a:rPr sz="2000" spc="25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autoencoders.</a:t>
            </a:r>
            <a:endParaRPr sz="2000">
              <a:latin typeface="Liberation Sans"/>
              <a:cs typeface="Liberation Sans"/>
            </a:endParaRPr>
          </a:p>
          <a:p>
            <a:pPr marL="12700" marR="5080" indent="72390">
              <a:lnSpc>
                <a:spcPct val="94400"/>
              </a:lnSpc>
              <a:spcBef>
                <a:spcPts val="845"/>
              </a:spcBef>
            </a:pPr>
            <a:r>
              <a:rPr sz="2000" spc="10" dirty="0">
                <a:latin typeface="Liberation Sans"/>
                <a:cs typeface="Liberation Sans"/>
              </a:rPr>
              <a:t>With </a:t>
            </a:r>
            <a:r>
              <a:rPr sz="2000" spc="5" dirty="0">
                <a:latin typeface="Liberation Sans"/>
                <a:cs typeface="Liberation Sans"/>
              </a:rPr>
              <a:t>appropriate </a:t>
            </a:r>
            <a:r>
              <a:rPr sz="2000" spc="10" dirty="0">
                <a:latin typeface="Liberation Sans"/>
                <a:cs typeface="Liberation Sans"/>
              </a:rPr>
              <a:t>dimensionality and </a:t>
            </a:r>
            <a:r>
              <a:rPr sz="2000" spc="5" dirty="0">
                <a:latin typeface="Liberation Sans"/>
                <a:cs typeface="Liberation Sans"/>
              </a:rPr>
              <a:t>sparsity constraints, autoencoders </a:t>
            </a:r>
            <a:r>
              <a:rPr sz="2000" spc="10" dirty="0">
                <a:latin typeface="Liberation Sans"/>
                <a:cs typeface="Liberation Sans"/>
              </a:rPr>
              <a:t>can  </a:t>
            </a:r>
            <a:r>
              <a:rPr sz="2000" spc="5" dirty="0">
                <a:latin typeface="Liberation Sans"/>
                <a:cs typeface="Liberation Sans"/>
              </a:rPr>
              <a:t>learn data projections that are </a:t>
            </a:r>
            <a:r>
              <a:rPr sz="2000" b="1" i="1" spc="10" dirty="0">
                <a:latin typeface="Liberation Sans"/>
                <a:cs typeface="Liberation Sans"/>
              </a:rPr>
              <a:t>more </a:t>
            </a:r>
            <a:r>
              <a:rPr sz="2000" b="1" i="1" spc="5" dirty="0">
                <a:latin typeface="Liberation Sans"/>
                <a:cs typeface="Liberation Sans"/>
              </a:rPr>
              <a:t>interesting than </a:t>
            </a:r>
            <a:r>
              <a:rPr sz="2000" b="1" i="1" spc="15" dirty="0">
                <a:latin typeface="Liberation Sans"/>
                <a:cs typeface="Liberation Sans"/>
              </a:rPr>
              <a:t>PCA </a:t>
            </a:r>
            <a:r>
              <a:rPr sz="2000" b="1" i="1" spc="10" dirty="0">
                <a:latin typeface="Liberation Sans"/>
                <a:cs typeface="Liberation Sans"/>
              </a:rPr>
              <a:t>or </a:t>
            </a:r>
            <a:r>
              <a:rPr sz="2000" b="1" i="1" spc="5" dirty="0">
                <a:latin typeface="Liberation Sans"/>
                <a:cs typeface="Liberation Sans"/>
              </a:rPr>
              <a:t>other </a:t>
            </a:r>
            <a:r>
              <a:rPr sz="2000" b="1" i="1" spc="10" dirty="0">
                <a:latin typeface="Liberation Sans"/>
                <a:cs typeface="Liberation Sans"/>
              </a:rPr>
              <a:t>basic  </a:t>
            </a:r>
            <a:r>
              <a:rPr sz="2000" b="1" i="1" spc="5" dirty="0">
                <a:latin typeface="Liberation Sans"/>
                <a:cs typeface="Liberation Sans"/>
              </a:rPr>
              <a:t>techniques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25095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00" y="29108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36004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526669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941597"/>
            <a:ext cx="3338945" cy="46149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186937"/>
            <a:ext cx="1259161" cy="2606379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0370" y="1847144"/>
            <a:ext cx="2331879" cy="31065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6180" y="0"/>
            <a:ext cx="1326135" cy="12576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7778" y="6716888"/>
            <a:ext cx="821901" cy="83961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2940" y="0"/>
            <a:ext cx="567214" cy="1259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3800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1501" y="0"/>
            <a:ext cx="462730" cy="4087475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127900" cy="7556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2940" y="0"/>
            <a:ext cx="567214" cy="1259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D85D129D-76D8-4768-918F-45D34580BB86}"/>
              </a:ext>
            </a:extLst>
          </p:cNvPr>
          <p:cNvSpPr/>
          <p:nvPr/>
        </p:nvSpPr>
        <p:spPr>
          <a:xfrm>
            <a:off x="4075292" y="1844785"/>
            <a:ext cx="5655586" cy="4863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      Why use Autoencoders?​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       For example, we could train an </a:t>
            </a:r>
          </a:p>
          <a:p>
            <a:pPr defTabSz="457200"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autoencoder on pictures of faces, and it  would  then be able to generate new faces​'</a:t>
            </a:r>
            <a:endParaRPr lang="en-US" dirty="0"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F5DA7658-033D-4641-B1BA-4088903DF3B7}"/>
              </a:ext>
            </a:extLst>
          </p:cNvPr>
          <p:cNvSpPr/>
          <p:nvPr/>
        </p:nvSpPr>
        <p:spPr>
          <a:xfrm>
            <a:off x="501319" y="4004673"/>
            <a:ext cx="8691114" cy="3085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5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511" y="553720"/>
            <a:ext cx="751086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do autoencoders</a:t>
            </a:r>
            <a:r>
              <a:rPr spc="-85" dirty="0"/>
              <a:t> </a:t>
            </a:r>
            <a:r>
              <a:rPr spc="-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221487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459" y="2127249"/>
            <a:ext cx="7968615" cy="6096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305"/>
              </a:spcBef>
            </a:pPr>
            <a:r>
              <a:rPr sz="1950" spc="15" dirty="0">
                <a:latin typeface="Liberation Sans"/>
                <a:cs typeface="Liberation Sans"/>
              </a:rPr>
              <a:t>Autoencoders are </a:t>
            </a:r>
            <a:r>
              <a:rPr sz="1950" spc="10" dirty="0">
                <a:latin typeface="Liberation Sans"/>
                <a:cs typeface="Liberation Sans"/>
              </a:rPr>
              <a:t>structured to take </a:t>
            </a:r>
            <a:r>
              <a:rPr sz="1950" spc="15" dirty="0">
                <a:latin typeface="Liberation Sans"/>
                <a:cs typeface="Liberation Sans"/>
              </a:rPr>
              <a:t>an </a:t>
            </a:r>
            <a:r>
              <a:rPr sz="1950" spc="10" dirty="0">
                <a:latin typeface="Liberation Sans"/>
                <a:cs typeface="Liberation Sans"/>
              </a:rPr>
              <a:t>input, transform </a:t>
            </a:r>
            <a:r>
              <a:rPr sz="1950" spc="5" dirty="0">
                <a:latin typeface="Liberation Sans"/>
                <a:cs typeface="Liberation Sans"/>
              </a:rPr>
              <a:t>this </a:t>
            </a:r>
            <a:r>
              <a:rPr sz="1950" spc="10" dirty="0">
                <a:latin typeface="Liberation Sans"/>
                <a:cs typeface="Liberation Sans"/>
              </a:rPr>
              <a:t>input into </a:t>
            </a:r>
            <a:r>
              <a:rPr sz="1950" spc="15" dirty="0">
                <a:latin typeface="Liberation Sans"/>
                <a:cs typeface="Liberation Sans"/>
              </a:rPr>
              <a:t>a  </a:t>
            </a:r>
            <a:r>
              <a:rPr sz="1950" spc="5" dirty="0">
                <a:latin typeface="Liberation Sans"/>
                <a:cs typeface="Liberation Sans"/>
              </a:rPr>
              <a:t>different </a:t>
            </a:r>
            <a:r>
              <a:rPr sz="1950" spc="10" dirty="0">
                <a:latin typeface="Liberation Sans"/>
                <a:cs typeface="Liberation Sans"/>
              </a:rPr>
              <a:t>representation, an </a:t>
            </a:r>
            <a:r>
              <a:rPr sz="1950" spc="15" dirty="0">
                <a:latin typeface="Liberation Sans"/>
                <a:cs typeface="Liberation Sans"/>
              </a:rPr>
              <a:t>embedding </a:t>
            </a:r>
            <a:r>
              <a:rPr sz="1950" spc="10" dirty="0">
                <a:latin typeface="Liberation Sans"/>
                <a:cs typeface="Liberation Sans"/>
              </a:rPr>
              <a:t>of the</a:t>
            </a:r>
            <a:r>
              <a:rPr sz="1950" spc="5" dirty="0">
                <a:latin typeface="Liberation Sans"/>
                <a:cs typeface="Liberation Sans"/>
              </a:rPr>
              <a:t> </a:t>
            </a:r>
            <a:r>
              <a:rPr sz="1950" spc="10" dirty="0">
                <a:latin typeface="Liberation Sans"/>
                <a:cs typeface="Liberation Sans"/>
              </a:rPr>
              <a:t>input.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328422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459" y="3195319"/>
            <a:ext cx="8514715" cy="6096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305"/>
              </a:spcBef>
            </a:pPr>
            <a:r>
              <a:rPr sz="1950" spc="10" dirty="0">
                <a:latin typeface="Liberation Sans"/>
                <a:cs typeface="Liberation Sans"/>
              </a:rPr>
              <a:t>From this </a:t>
            </a:r>
            <a:r>
              <a:rPr sz="1950" spc="15" dirty="0">
                <a:latin typeface="Liberation Sans"/>
                <a:cs typeface="Liberation Sans"/>
              </a:rPr>
              <a:t>embedding, </a:t>
            </a:r>
            <a:r>
              <a:rPr sz="1950" spc="10" dirty="0">
                <a:latin typeface="Liberation Sans"/>
                <a:cs typeface="Liberation Sans"/>
              </a:rPr>
              <a:t>it </a:t>
            </a:r>
            <a:r>
              <a:rPr sz="1950" spc="15" dirty="0">
                <a:latin typeface="Liberation Sans"/>
                <a:cs typeface="Liberation Sans"/>
              </a:rPr>
              <a:t>aims </a:t>
            </a:r>
            <a:r>
              <a:rPr sz="1950" spc="10" dirty="0">
                <a:latin typeface="Liberation Sans"/>
                <a:cs typeface="Liberation Sans"/>
              </a:rPr>
              <a:t>to reconstruct the original input as precisely </a:t>
            </a:r>
            <a:r>
              <a:rPr sz="1950" spc="15" dirty="0">
                <a:latin typeface="Liberation Sans"/>
                <a:cs typeface="Liberation Sans"/>
              </a:rPr>
              <a:t>as  </a:t>
            </a:r>
            <a:r>
              <a:rPr sz="1950" spc="10" dirty="0">
                <a:latin typeface="Liberation Sans"/>
                <a:cs typeface="Liberation Sans"/>
              </a:rPr>
              <a:t>possible. </a:t>
            </a:r>
            <a:r>
              <a:rPr sz="1950" spc="5" dirty="0">
                <a:latin typeface="Liberation Sans"/>
                <a:cs typeface="Liberation Sans"/>
              </a:rPr>
              <a:t>It </a:t>
            </a:r>
            <a:r>
              <a:rPr sz="1950" spc="10" dirty="0">
                <a:latin typeface="Liberation Sans"/>
                <a:cs typeface="Liberation Sans"/>
              </a:rPr>
              <a:t>basically </a:t>
            </a:r>
            <a:r>
              <a:rPr sz="1950" b="1" i="1" spc="10" dirty="0">
                <a:latin typeface="Liberation Sans"/>
                <a:cs typeface="Liberation Sans"/>
              </a:rPr>
              <a:t>tries to copy </a:t>
            </a:r>
            <a:r>
              <a:rPr sz="1950" b="1" i="1" spc="15" dirty="0">
                <a:latin typeface="Liberation Sans"/>
                <a:cs typeface="Liberation Sans"/>
              </a:rPr>
              <a:t>the</a:t>
            </a:r>
            <a:r>
              <a:rPr sz="1950" b="1" i="1" spc="45" dirty="0">
                <a:latin typeface="Liberation Sans"/>
                <a:cs typeface="Liberation Sans"/>
              </a:rPr>
              <a:t> </a:t>
            </a:r>
            <a:r>
              <a:rPr sz="1950" b="1" i="1" spc="10" dirty="0">
                <a:latin typeface="Liberation Sans"/>
                <a:cs typeface="Liberation Sans"/>
              </a:rPr>
              <a:t>input</a:t>
            </a:r>
            <a:r>
              <a:rPr sz="1950" spc="10" dirty="0">
                <a:latin typeface="Liberation Sans"/>
                <a:cs typeface="Liberation Sans"/>
              </a:rPr>
              <a:t>.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435229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459" y="4264660"/>
            <a:ext cx="8596630" cy="18491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305"/>
              </a:spcBef>
            </a:pPr>
            <a:r>
              <a:rPr sz="1950" spc="10" dirty="0">
                <a:latin typeface="Liberation Sans"/>
                <a:cs typeface="Liberation Sans"/>
              </a:rPr>
              <a:t>The layers of the </a:t>
            </a:r>
            <a:r>
              <a:rPr sz="1950" spc="15" dirty="0">
                <a:latin typeface="Liberation Sans"/>
                <a:cs typeface="Liberation Sans"/>
              </a:rPr>
              <a:t>Autoencoder </a:t>
            </a:r>
            <a:r>
              <a:rPr sz="1950" spc="10" dirty="0">
                <a:latin typeface="Liberation Sans"/>
                <a:cs typeface="Liberation Sans"/>
              </a:rPr>
              <a:t>that create this </a:t>
            </a:r>
            <a:r>
              <a:rPr sz="1950" spc="15" dirty="0">
                <a:latin typeface="Liberation Sans"/>
                <a:cs typeface="Liberation Sans"/>
              </a:rPr>
              <a:t>embedding </a:t>
            </a:r>
            <a:r>
              <a:rPr sz="1950" spc="10" dirty="0">
                <a:latin typeface="Liberation Sans"/>
                <a:cs typeface="Liberation Sans"/>
              </a:rPr>
              <a:t>are called </a:t>
            </a:r>
            <a:r>
              <a:rPr sz="1950" spc="5" dirty="0">
                <a:latin typeface="Liberation Sans"/>
                <a:cs typeface="Liberation Sans"/>
              </a:rPr>
              <a:t>the  </a:t>
            </a:r>
            <a:r>
              <a:rPr sz="1950" spc="-5" dirty="0">
                <a:latin typeface="Liberation Sans"/>
                <a:cs typeface="Liberation Sans"/>
              </a:rPr>
              <a:t>encoder, </a:t>
            </a:r>
            <a:r>
              <a:rPr sz="1950" spc="15" dirty="0">
                <a:latin typeface="Liberation Sans"/>
                <a:cs typeface="Liberation Sans"/>
              </a:rPr>
              <a:t>and </a:t>
            </a:r>
            <a:r>
              <a:rPr sz="1950" spc="10" dirty="0">
                <a:latin typeface="Liberation Sans"/>
                <a:cs typeface="Liberation Sans"/>
              </a:rPr>
              <a:t>the layers that try </a:t>
            </a:r>
            <a:r>
              <a:rPr sz="1950" spc="15" dirty="0">
                <a:latin typeface="Liberation Sans"/>
                <a:cs typeface="Liberation Sans"/>
              </a:rPr>
              <a:t>to </a:t>
            </a:r>
            <a:r>
              <a:rPr sz="1950" spc="10" dirty="0">
                <a:latin typeface="Liberation Sans"/>
                <a:cs typeface="Liberation Sans"/>
              </a:rPr>
              <a:t>reconstruct the </a:t>
            </a:r>
            <a:r>
              <a:rPr sz="1950" spc="15" dirty="0">
                <a:latin typeface="Liberation Sans"/>
                <a:cs typeface="Liberation Sans"/>
              </a:rPr>
              <a:t>embedding </a:t>
            </a:r>
            <a:r>
              <a:rPr sz="1950" spc="10" dirty="0">
                <a:latin typeface="Liberation Sans"/>
                <a:cs typeface="Liberation Sans"/>
              </a:rPr>
              <a:t>into the original  input are called</a:t>
            </a:r>
            <a:r>
              <a:rPr sz="1950" spc="20" dirty="0">
                <a:latin typeface="Liberation Sans"/>
                <a:cs typeface="Liberation Sans"/>
              </a:rPr>
              <a:t> </a:t>
            </a:r>
            <a:r>
              <a:rPr sz="1950" spc="-5" dirty="0">
                <a:latin typeface="Liberation Sans"/>
                <a:cs typeface="Liberation Sans"/>
              </a:rPr>
              <a:t>decoder.</a:t>
            </a:r>
            <a:endParaRPr sz="1950">
              <a:latin typeface="Liberation Sans"/>
              <a:cs typeface="Liberation Sans"/>
            </a:endParaRPr>
          </a:p>
          <a:p>
            <a:pPr marL="12700" marR="47625">
              <a:lnSpc>
                <a:spcPts val="2220"/>
              </a:lnSpc>
              <a:spcBef>
                <a:spcPts val="875"/>
              </a:spcBef>
            </a:pPr>
            <a:r>
              <a:rPr sz="1950" spc="10" dirty="0">
                <a:latin typeface="Liberation Sans"/>
                <a:cs typeface="Liberation Sans"/>
              </a:rPr>
              <a:t>Usually </a:t>
            </a:r>
            <a:r>
              <a:rPr sz="1950" spc="15" dirty="0">
                <a:latin typeface="Liberation Sans"/>
                <a:cs typeface="Liberation Sans"/>
              </a:rPr>
              <a:t>Autoencoders are </a:t>
            </a:r>
            <a:r>
              <a:rPr sz="1950" spc="10" dirty="0">
                <a:latin typeface="Liberation Sans"/>
                <a:cs typeface="Liberation Sans"/>
              </a:rPr>
              <a:t>restricted </a:t>
            </a:r>
            <a:r>
              <a:rPr sz="1950" spc="5" dirty="0">
                <a:latin typeface="Liberation Sans"/>
                <a:cs typeface="Liberation Sans"/>
              </a:rPr>
              <a:t>in </a:t>
            </a:r>
            <a:r>
              <a:rPr sz="1950" spc="15" dirty="0">
                <a:latin typeface="Liberation Sans"/>
                <a:cs typeface="Liberation Sans"/>
              </a:rPr>
              <a:t>ways </a:t>
            </a:r>
            <a:r>
              <a:rPr sz="1950" spc="10" dirty="0">
                <a:latin typeface="Liberation Sans"/>
                <a:cs typeface="Liberation Sans"/>
              </a:rPr>
              <a:t>that allow </a:t>
            </a:r>
            <a:r>
              <a:rPr sz="1950" spc="15" dirty="0">
                <a:latin typeface="Liberation Sans"/>
                <a:cs typeface="Liberation Sans"/>
              </a:rPr>
              <a:t>them </a:t>
            </a:r>
            <a:r>
              <a:rPr sz="1950" spc="10" dirty="0">
                <a:latin typeface="Liberation Sans"/>
                <a:cs typeface="Liberation Sans"/>
              </a:rPr>
              <a:t>to </a:t>
            </a:r>
            <a:r>
              <a:rPr sz="1950" spc="15" dirty="0">
                <a:latin typeface="Liberation Sans"/>
                <a:cs typeface="Liberation Sans"/>
              </a:rPr>
              <a:t>copy only  </a:t>
            </a:r>
            <a:r>
              <a:rPr sz="1950" dirty="0">
                <a:latin typeface="Liberation Sans"/>
                <a:cs typeface="Liberation Sans"/>
              </a:rPr>
              <a:t>approximately. </a:t>
            </a:r>
            <a:r>
              <a:rPr sz="1950" spc="15" dirty="0">
                <a:latin typeface="Liberation Sans"/>
                <a:cs typeface="Liberation Sans"/>
              </a:rPr>
              <a:t>Because </a:t>
            </a:r>
            <a:r>
              <a:rPr sz="1950" spc="10" dirty="0">
                <a:latin typeface="Liberation Sans"/>
                <a:cs typeface="Liberation Sans"/>
              </a:rPr>
              <a:t>the </a:t>
            </a:r>
            <a:r>
              <a:rPr sz="1950" spc="15" dirty="0">
                <a:latin typeface="Liberation Sans"/>
                <a:cs typeface="Liberation Sans"/>
              </a:rPr>
              <a:t>model </a:t>
            </a:r>
            <a:r>
              <a:rPr sz="1950" spc="5" dirty="0">
                <a:latin typeface="Liberation Sans"/>
                <a:cs typeface="Liberation Sans"/>
              </a:rPr>
              <a:t>is </a:t>
            </a:r>
            <a:r>
              <a:rPr sz="1950" spc="10" dirty="0">
                <a:latin typeface="Liberation Sans"/>
                <a:cs typeface="Liberation Sans"/>
              </a:rPr>
              <a:t>forced to prioritize </a:t>
            </a:r>
            <a:r>
              <a:rPr sz="1950" spc="15" dirty="0">
                <a:latin typeface="Liberation Sans"/>
                <a:cs typeface="Liberation Sans"/>
              </a:rPr>
              <a:t>which </a:t>
            </a:r>
            <a:r>
              <a:rPr sz="1950" spc="10" dirty="0">
                <a:latin typeface="Liberation Sans"/>
                <a:cs typeface="Liberation Sans"/>
              </a:rPr>
              <a:t>aspects of the  input should be copied, </a:t>
            </a:r>
            <a:r>
              <a:rPr sz="1950" spc="5" dirty="0">
                <a:latin typeface="Liberation Sans"/>
                <a:cs typeface="Liberation Sans"/>
              </a:rPr>
              <a:t>it </a:t>
            </a:r>
            <a:r>
              <a:rPr sz="1950" spc="10" dirty="0">
                <a:latin typeface="Liberation Sans"/>
                <a:cs typeface="Liberation Sans"/>
              </a:rPr>
              <a:t>often learns </a:t>
            </a:r>
            <a:r>
              <a:rPr sz="1950" b="1" i="1" spc="10" dirty="0">
                <a:latin typeface="Liberation Sans"/>
                <a:cs typeface="Liberation Sans"/>
              </a:rPr>
              <a:t>useful </a:t>
            </a:r>
            <a:r>
              <a:rPr sz="1950" b="1" i="1" spc="15" dirty="0">
                <a:latin typeface="Liberation Sans"/>
                <a:cs typeface="Liberation Sans"/>
              </a:rPr>
              <a:t>properties of the</a:t>
            </a:r>
            <a:r>
              <a:rPr sz="1950" b="1" i="1" spc="50" dirty="0">
                <a:latin typeface="Liberation Sans"/>
                <a:cs typeface="Liberation Sans"/>
              </a:rPr>
              <a:t> </a:t>
            </a:r>
            <a:r>
              <a:rPr sz="1950" b="1" i="1" spc="15" dirty="0">
                <a:latin typeface="Liberation Sans"/>
                <a:cs typeface="Liberation Sans"/>
              </a:rPr>
              <a:t>data</a:t>
            </a:r>
            <a:r>
              <a:rPr sz="1950" spc="15" dirty="0">
                <a:latin typeface="Liberation Sans"/>
                <a:cs typeface="Liberation Sans"/>
              </a:rPr>
              <a:t>.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800" y="530987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941597"/>
            <a:ext cx="3338945" cy="461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186937"/>
            <a:ext cx="1259161" cy="260637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0370" y="1847144"/>
            <a:ext cx="2331879" cy="31065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6180" y="0"/>
            <a:ext cx="1326135" cy="12576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7778" y="6716888"/>
            <a:ext cx="821901" cy="8396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2940" y="0"/>
            <a:ext cx="567214" cy="1259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0083547" cy="5212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2116" y="4136015"/>
            <a:ext cx="2871683" cy="910055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68596"/>
            <a:ext cx="10083800" cy="3087904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0DA96-1013-4E27-87AA-9829CC33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53" y="687082"/>
            <a:ext cx="8486693" cy="388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3200" b="0" i="0" kern="1200" dirty="0">
                <a:latin typeface="+mj-lt"/>
                <a:ea typeface="+mj-ea"/>
                <a:cs typeface="+mj-cs"/>
              </a:rPr>
              <a:t>PROS OF AUTO ENCODERS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D5CEE-B2EC-41C4-9DF1-BB61061F9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53" y="5263965"/>
            <a:ext cx="8486693" cy="1332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lnSpc>
                <a:spcPct val="90000"/>
              </a:lnSpc>
            </a:pPr>
            <a:r>
              <a:rPr lang="en-US" sz="16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* Learns data Encoding, reconstruction, generation</a:t>
            </a:r>
          </a:p>
          <a:p>
            <a:pPr algn="ctr" defTabSz="457200">
              <a:lnSpc>
                <a:spcPct val="90000"/>
              </a:lnSpc>
            </a:pPr>
            <a:r>
              <a:rPr lang="en-US" sz="16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* Easy to sample latent space for good data generation, interpolation.</a:t>
            </a:r>
          </a:p>
          <a:p>
            <a:pPr algn="ctr" defTabSz="457200">
              <a:lnSpc>
                <a:spcPct val="90000"/>
              </a:lnSpc>
            </a:pPr>
            <a:r>
              <a:rPr lang="en-US" sz="16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* unlike alternative generative models like gan's, training is stable</a:t>
            </a:r>
          </a:p>
        </p:txBody>
      </p:sp>
    </p:spTree>
    <p:extLst>
      <p:ext uri="{BB962C8B-B14F-4D97-AF65-F5344CB8AC3E}">
        <p14:creationId xmlns:p14="http://schemas.microsoft.com/office/powerpoint/2010/main" val="378310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941597"/>
            <a:ext cx="3338945" cy="46149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186937"/>
            <a:ext cx="1259161" cy="260637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0370" y="1847144"/>
            <a:ext cx="2331879" cy="31065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6180" y="0"/>
            <a:ext cx="1326135" cy="12576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7778" y="6716888"/>
            <a:ext cx="821901" cy="8396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2940" y="0"/>
            <a:ext cx="567214" cy="1259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3800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2940" y="0"/>
            <a:ext cx="567214" cy="1259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2116" y="1608957"/>
            <a:ext cx="2871683" cy="910054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941536"/>
            <a:ext cx="10084145" cy="5614964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57865-30A6-4A9F-AF86-D7CC6AECFFBA}"/>
              </a:ext>
            </a:extLst>
          </p:cNvPr>
          <p:cNvSpPr txBox="1"/>
          <p:nvPr/>
        </p:nvSpPr>
        <p:spPr>
          <a:xfrm>
            <a:off x="912530" y="3044989"/>
            <a:ext cx="7399535" cy="38398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Cons of Autoencoders: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* If image data is used, then generated images are often blurry.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* The pixel distance term in the loss may not always be the best choice.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* Generated data not as good as state-of-the-art Gans of today.</a:t>
            </a:r>
          </a:p>
        </p:txBody>
      </p:sp>
    </p:spTree>
    <p:extLst>
      <p:ext uri="{BB962C8B-B14F-4D97-AF65-F5344CB8AC3E}">
        <p14:creationId xmlns:p14="http://schemas.microsoft.com/office/powerpoint/2010/main" val="160537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817" y="553720"/>
            <a:ext cx="783398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Neural Network</a:t>
            </a:r>
            <a:r>
              <a:rPr spc="-6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4942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60" y="6393179"/>
            <a:ext cx="9891395" cy="2936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latin typeface="Liberation Sans"/>
                <a:cs typeface="Liberation Sans"/>
              </a:rPr>
              <a:t> 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409" y="1842770"/>
            <a:ext cx="8807450" cy="341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1645" y="553720"/>
            <a:ext cx="34560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4587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171699"/>
            <a:ext cx="8623935" cy="285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2025">
              <a:lnSpc>
                <a:spcPct val="1307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Reconstruction </a:t>
            </a:r>
            <a:r>
              <a:rPr sz="3200" spc="-5" dirty="0">
                <a:latin typeface="Liberation Sans"/>
                <a:cs typeface="Liberation Sans"/>
              </a:rPr>
              <a:t>with </a:t>
            </a:r>
            <a:r>
              <a:rPr sz="3200" dirty="0">
                <a:latin typeface="Liberation Sans"/>
                <a:cs typeface="Liberation Sans"/>
              </a:rPr>
              <a:t>lesser dimensions </a:t>
            </a:r>
            <a:r>
              <a:rPr sz="3200" spc="-5" dirty="0">
                <a:latin typeface="Liberation Sans"/>
                <a:cs typeface="Liberation Sans"/>
              </a:rPr>
              <a:t>--</a:t>
            </a:r>
            <a:r>
              <a:rPr sz="3200" spc="-9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1  </a:t>
            </a:r>
            <a:r>
              <a:rPr sz="3200" spc="-5" dirty="0">
                <a:latin typeface="Liberation Sans"/>
                <a:cs typeface="Liberation Sans"/>
              </a:rPr>
              <a:t>Image </a:t>
            </a:r>
            <a:r>
              <a:rPr sz="3200" dirty="0">
                <a:latin typeface="Liberation Sans"/>
                <a:cs typeface="Liberation Sans"/>
              </a:rPr>
              <a:t>denoising </a:t>
            </a:r>
            <a:r>
              <a:rPr sz="3200" spc="-5" dirty="0">
                <a:latin typeface="Liberation Sans"/>
                <a:cs typeface="Liberation Sans"/>
              </a:rPr>
              <a:t>--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2</a:t>
            </a:r>
            <a:endParaRPr sz="3200">
              <a:latin typeface="Liberation Sans"/>
              <a:cs typeface="Liberation Sans"/>
            </a:endParaRPr>
          </a:p>
          <a:p>
            <a:pPr marL="12700" marR="5080">
              <a:lnSpc>
                <a:spcPts val="3600"/>
              </a:lnSpc>
              <a:spcBef>
                <a:spcPts val="1490"/>
              </a:spcBef>
            </a:pPr>
            <a:r>
              <a:rPr sz="3200" spc="-5" dirty="0">
                <a:latin typeface="Liberation Sans"/>
                <a:cs typeface="Liberation Sans"/>
              </a:rPr>
              <a:t>PHY </a:t>
            </a:r>
            <a:r>
              <a:rPr sz="3200" dirty="0">
                <a:latin typeface="Liberation Sans"/>
                <a:cs typeface="Liberation Sans"/>
              </a:rPr>
              <a:t>layer design(Not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context </a:t>
            </a:r>
            <a:r>
              <a:rPr sz="3200" spc="-40" dirty="0">
                <a:latin typeface="Liberation Sans"/>
                <a:cs typeface="Liberation Sans"/>
              </a:rPr>
              <a:t>today, </a:t>
            </a:r>
            <a:r>
              <a:rPr sz="3200" dirty="0">
                <a:latin typeface="Liberation Sans"/>
                <a:cs typeface="Liberation Sans"/>
              </a:rPr>
              <a:t>you</a:t>
            </a:r>
            <a:r>
              <a:rPr sz="3200" spc="-9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may  </a:t>
            </a:r>
            <a:r>
              <a:rPr sz="3200" dirty="0">
                <a:latin typeface="Liberation Sans"/>
                <a:cs typeface="Liberation Sans"/>
              </a:rPr>
              <a:t>want </a:t>
            </a:r>
            <a:r>
              <a:rPr sz="3200" spc="-5" dirty="0">
                <a:latin typeface="Liberation Sans"/>
                <a:cs typeface="Liberation Sans"/>
              </a:rPr>
              <a:t>to refer the </a:t>
            </a:r>
            <a:r>
              <a:rPr sz="3200" dirty="0">
                <a:latin typeface="Liberation Sans"/>
                <a:cs typeface="Liberation Sans"/>
              </a:rPr>
              <a:t>work of a </a:t>
            </a:r>
            <a:r>
              <a:rPr sz="3200" spc="-5" dirty="0">
                <a:latin typeface="Liberation Sans"/>
                <a:cs typeface="Liberation Sans"/>
              </a:rPr>
              <a:t>startup called  </a:t>
            </a:r>
            <a:r>
              <a:rPr sz="3200" dirty="0">
                <a:latin typeface="Liberation Sans"/>
                <a:cs typeface="Liberation Sans"/>
              </a:rPr>
              <a:t>deepsig.io)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962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325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AutoEncoders</vt:lpstr>
      <vt:lpstr>Contents</vt:lpstr>
      <vt:lpstr>        Introduction </vt:lpstr>
      <vt:lpstr>PowerPoint Presentation</vt:lpstr>
      <vt:lpstr>How do autoencoders work?</vt:lpstr>
      <vt:lpstr>PROS OF AUTO ENCODERS</vt:lpstr>
      <vt:lpstr>PowerPoint Presentation</vt:lpstr>
      <vt:lpstr>Neural Network architecture</vt:lpstr>
      <vt:lpstr>Applications</vt:lpstr>
      <vt:lpstr>Input and Output Results</vt:lpstr>
      <vt:lpstr>Pictorial view of reconstruction with lesser dimensions</vt:lpstr>
      <vt:lpstr>Python code for reconstruction with  lesser dimension</vt:lpstr>
      <vt:lpstr>Conclusion/Take-aways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cp:lastModifiedBy>Akhila Gande</cp:lastModifiedBy>
  <cp:revision>286</cp:revision>
  <dcterms:created xsi:type="dcterms:W3CDTF">2020-12-29T14:37:37Z</dcterms:created>
  <dcterms:modified xsi:type="dcterms:W3CDTF">2020-12-30T10:17:40Z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Creator">
    <vt:lpwstr>Impress</vt:lpwstr>
  </property>
  <property fmtid="{D5CDD505-2E9C-101B-9397-08002B2CF9AE}" pid="4" name="LastSaved">
    <vt:filetime>2020-12-29T00:00:00Z</vt:filetime>
  </property>
</Properties>
</file>