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nirmal" initials="pn" lastIdx="1" clrIdx="0">
    <p:extLst>
      <p:ext uri="{19B8F6BF-5375-455C-9EA6-DF929625EA0E}">
        <p15:presenceInfo xmlns:p15="http://schemas.microsoft.com/office/powerpoint/2012/main" userId="paul nirm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344"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1539-0FC7-4BC0-8A75-4B289F0D8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FC9C88-AA4D-4812-8A1C-4F7FF8060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52C78D-97A8-4771-934A-8A899F722034}"/>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DEB27B80-E2AB-43DB-8C1E-DB240090F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09AB6-3A55-484F-A188-8ED1758AD4AF}"/>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10729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2A6C-3F7C-440A-9DE5-76F6014A80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651A4F-CE25-44D7-94C6-1888A908A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5EAFA-3873-43BD-B168-D06DC44DB472}"/>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EF02BA3C-B34B-47D3-9AFB-7D21CC603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5ECEA-761E-4CE1-8586-0E6F84119479}"/>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276829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C3AD1-07E8-40B0-A1EE-42FB5047C7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699D71-2B6D-4B11-8969-5D25C4EAE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B9251-8FB4-47A2-B07E-BB643DEAECC2}"/>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99035472-6BC0-4661-8C9E-A94ED060A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7C7E7-CB89-4E58-80D2-A53EDC06D3F0}"/>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109206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2FE7-CAA3-4D98-A00B-010C8D770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F9EC4B-54EB-4E56-BA42-7CBEE55ED8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7ED11-8D03-4E7F-8F08-70DE3E935A63}"/>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01E0CACE-C9F3-4A57-AB07-FEE2ED068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00E4B-7B2B-482D-B81D-CED6E4B758D5}"/>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18006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3362-9A60-4537-8DA0-F67EFAFB0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AEE04-D9A4-4DBB-84C6-5837C9840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494DC-DD60-4726-B104-91472D433367}"/>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1AF71BA5-1E5D-414F-B9C3-866456F49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78E6B-9F8C-45F4-B7D1-BF2ACF28628E}"/>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346611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6C96-2F93-4B3C-BDC6-77D9EF04D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38AB7-6F50-48EC-BC15-BA9B5EB6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0DAAF6-61B9-4221-A70A-B88D14F37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1BE518-2BBB-47D0-81AF-F1D3E8EFFD73}"/>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6" name="Footer Placeholder 5">
            <a:extLst>
              <a:ext uri="{FF2B5EF4-FFF2-40B4-BE49-F238E27FC236}">
                <a16:creationId xmlns:a16="http://schemas.microsoft.com/office/drawing/2014/main" id="{F0F0FC60-EFE7-46AC-91CB-0A35A6EBB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9BFCC-6176-4C13-80D0-03F9E2966B5D}"/>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110445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95B6-E72E-4ECF-B3FD-CA319641ED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F697C-3596-4AFD-B4DD-41C2930A7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80A2B-BD49-4178-A6A1-167A0010E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EA67F2-FF48-4A34-80CB-5750D1B88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3E106-47FE-4BE1-95F2-71A54603B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00006-223F-4BB5-AD99-2A361BA137B1}"/>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8" name="Footer Placeholder 7">
            <a:extLst>
              <a:ext uri="{FF2B5EF4-FFF2-40B4-BE49-F238E27FC236}">
                <a16:creationId xmlns:a16="http://schemas.microsoft.com/office/drawing/2014/main" id="{8E0DBE9C-1489-409F-867B-4A45027EAE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C73B7E-6800-46A7-86CE-489636A68B23}"/>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328936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DB00-9CD5-4BFD-B9CB-049EBEED16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E20015-C6A0-414D-9A4F-034A39761B62}"/>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4" name="Footer Placeholder 3">
            <a:extLst>
              <a:ext uri="{FF2B5EF4-FFF2-40B4-BE49-F238E27FC236}">
                <a16:creationId xmlns:a16="http://schemas.microsoft.com/office/drawing/2014/main" id="{533EFDEC-0B3D-4F21-882A-EB616350F3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7541B-33F5-447B-A36D-D631040F252C}"/>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39887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313CA-712D-4E0B-B53D-EDF90F738E0B}"/>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3" name="Footer Placeholder 2">
            <a:extLst>
              <a:ext uri="{FF2B5EF4-FFF2-40B4-BE49-F238E27FC236}">
                <a16:creationId xmlns:a16="http://schemas.microsoft.com/office/drawing/2014/main" id="{BAA6F8E3-5578-401A-B451-347744C383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85A114-A835-46AD-B225-4A8C7288AB3F}"/>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360711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4264-A0EB-4328-B6EE-373008155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B4A558-C344-4865-9EA9-67D3410F8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7D00D5-FD4F-43EA-B66E-1D95C3F26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DADF3-7B85-4366-B216-9D4087F7CDCF}"/>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6" name="Footer Placeholder 5">
            <a:extLst>
              <a:ext uri="{FF2B5EF4-FFF2-40B4-BE49-F238E27FC236}">
                <a16:creationId xmlns:a16="http://schemas.microsoft.com/office/drawing/2014/main" id="{2326167C-BC52-4B81-B948-00C81FC35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35BD0-7E4F-4DFD-8A02-3B71C333152E}"/>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372299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CD97-F51F-4EE8-8EDC-463CFBFFA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2F5B2B-A092-4008-8619-0CD003459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33FC65-64E5-40C5-86C0-ED5003ABA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C4AB5-2905-40F6-9FAB-463C5B4C7711}"/>
              </a:ext>
            </a:extLst>
          </p:cNvPr>
          <p:cNvSpPr>
            <a:spLocks noGrp="1"/>
          </p:cNvSpPr>
          <p:nvPr>
            <p:ph type="dt" sz="half" idx="10"/>
          </p:nvPr>
        </p:nvSpPr>
        <p:spPr/>
        <p:txBody>
          <a:bodyPr/>
          <a:lstStyle/>
          <a:p>
            <a:fld id="{BB0FE3BB-7D11-473D-ABFB-1359E5897C66}" type="datetimeFigureOut">
              <a:rPr lang="en-IN" smtClean="0"/>
              <a:t>04-01-2021</a:t>
            </a:fld>
            <a:endParaRPr lang="en-IN"/>
          </a:p>
        </p:txBody>
      </p:sp>
      <p:sp>
        <p:nvSpPr>
          <p:cNvPr id="6" name="Footer Placeholder 5">
            <a:extLst>
              <a:ext uri="{FF2B5EF4-FFF2-40B4-BE49-F238E27FC236}">
                <a16:creationId xmlns:a16="http://schemas.microsoft.com/office/drawing/2014/main" id="{8E8C5D8D-A01F-437E-A494-B33CFDA9F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C69C99-1611-41CF-8150-3F0182C12239}"/>
              </a:ext>
            </a:extLst>
          </p:cNvPr>
          <p:cNvSpPr>
            <a:spLocks noGrp="1"/>
          </p:cNvSpPr>
          <p:nvPr>
            <p:ph type="sldNum" sz="quarter" idx="12"/>
          </p:nvPr>
        </p:nvSpPr>
        <p:spPr/>
        <p:txBody>
          <a:bodyPr/>
          <a:lstStyle/>
          <a:p>
            <a:fld id="{B1B96546-AA36-4D4C-A17C-262CCE9710F3}" type="slidenum">
              <a:rPr lang="en-IN" smtClean="0"/>
              <a:t>‹#›</a:t>
            </a:fld>
            <a:endParaRPr lang="en-IN"/>
          </a:p>
        </p:txBody>
      </p:sp>
    </p:spTree>
    <p:extLst>
      <p:ext uri="{BB962C8B-B14F-4D97-AF65-F5344CB8AC3E}">
        <p14:creationId xmlns:p14="http://schemas.microsoft.com/office/powerpoint/2010/main" val="18473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C8A8D-2354-4E70-A785-1B345C885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72F0D0-45C8-4D0E-AD06-E44B9F7A1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76380-B606-42C2-9829-6E1909477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FE3BB-7D11-473D-ABFB-1359E5897C66}" type="datetimeFigureOut">
              <a:rPr lang="en-IN" smtClean="0"/>
              <a:t>04-01-2021</a:t>
            </a:fld>
            <a:endParaRPr lang="en-IN"/>
          </a:p>
        </p:txBody>
      </p:sp>
      <p:sp>
        <p:nvSpPr>
          <p:cNvPr id="5" name="Footer Placeholder 4">
            <a:extLst>
              <a:ext uri="{FF2B5EF4-FFF2-40B4-BE49-F238E27FC236}">
                <a16:creationId xmlns:a16="http://schemas.microsoft.com/office/drawing/2014/main" id="{C43E9519-A518-4A22-843A-47F2B16AF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09CA6-4FCB-4BF4-AD92-330724708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96546-AA36-4D4C-A17C-262CCE9710F3}" type="slidenum">
              <a:rPr lang="en-IN" smtClean="0"/>
              <a:t>‹#›</a:t>
            </a:fld>
            <a:endParaRPr lang="en-IN"/>
          </a:p>
        </p:txBody>
      </p:sp>
    </p:spTree>
    <p:extLst>
      <p:ext uri="{BB962C8B-B14F-4D97-AF65-F5344CB8AC3E}">
        <p14:creationId xmlns:p14="http://schemas.microsoft.com/office/powerpoint/2010/main" val="34894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3547-6B55-4566-BDBC-7FAC4565F873}"/>
              </a:ext>
            </a:extLst>
          </p:cNvPr>
          <p:cNvSpPr>
            <a:spLocks noGrp="1"/>
          </p:cNvSpPr>
          <p:nvPr>
            <p:ph type="ctrTitle"/>
          </p:nvPr>
        </p:nvSpPr>
        <p:spPr>
          <a:xfrm>
            <a:off x="1449356" y="1836348"/>
            <a:ext cx="9144000" cy="949033"/>
          </a:xfrm>
        </p:spPr>
        <p:txBody>
          <a:bodyPr>
            <a:normAutofit fontScale="90000"/>
          </a:bodyPr>
          <a:lstStyle/>
          <a:p>
            <a:r>
              <a:rPr lang="en-IN" b="0" i="0" dirty="0">
                <a:effectLst/>
                <a:latin typeface="var(--font-sofia)"/>
              </a:rPr>
              <a:t>GoogLeNet Model</a:t>
            </a:r>
            <a:br>
              <a:rPr lang="en-IN" b="0" i="0" dirty="0">
                <a:effectLst/>
                <a:latin typeface="var(--font-sofia)"/>
              </a:rPr>
            </a:br>
            <a:endParaRPr lang="en-IN" dirty="0"/>
          </a:p>
        </p:txBody>
      </p:sp>
      <p:sp>
        <p:nvSpPr>
          <p:cNvPr id="3" name="Subtitle 2">
            <a:extLst>
              <a:ext uri="{FF2B5EF4-FFF2-40B4-BE49-F238E27FC236}">
                <a16:creationId xmlns:a16="http://schemas.microsoft.com/office/drawing/2014/main" id="{0B47F424-E5BA-49C4-9BA4-D938E8D4DE5B}"/>
              </a:ext>
            </a:extLst>
          </p:cNvPr>
          <p:cNvSpPr>
            <a:spLocks noGrp="1"/>
          </p:cNvSpPr>
          <p:nvPr>
            <p:ph type="subTitle" idx="1"/>
          </p:nvPr>
        </p:nvSpPr>
        <p:spPr>
          <a:xfrm>
            <a:off x="3475653" y="3429000"/>
            <a:ext cx="5240694" cy="1655762"/>
          </a:xfrm>
        </p:spPr>
        <p:txBody>
          <a:bodyPr/>
          <a:lstStyle/>
          <a:p>
            <a:r>
              <a:rPr lang="en-IN" b="1" dirty="0"/>
              <a:t>Presented by:</a:t>
            </a:r>
          </a:p>
          <a:p>
            <a:r>
              <a:rPr lang="en-IN" dirty="0"/>
              <a:t>K. Paul Nirmal Kumar</a:t>
            </a:r>
          </a:p>
          <a:p>
            <a:r>
              <a:rPr lang="en-IN" dirty="0"/>
              <a:t>PGID - 1931003</a:t>
            </a:r>
          </a:p>
        </p:txBody>
      </p:sp>
    </p:spTree>
    <p:extLst>
      <p:ext uri="{BB962C8B-B14F-4D97-AF65-F5344CB8AC3E}">
        <p14:creationId xmlns:p14="http://schemas.microsoft.com/office/powerpoint/2010/main" val="46073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D1DF-5C17-41E8-9F0A-4FF4AC677AD2}"/>
              </a:ext>
            </a:extLst>
          </p:cNvPr>
          <p:cNvSpPr>
            <a:spLocks noGrp="1"/>
          </p:cNvSpPr>
          <p:nvPr>
            <p:ph type="title"/>
          </p:nvPr>
        </p:nvSpPr>
        <p:spPr>
          <a:xfrm>
            <a:off x="4775717" y="1012729"/>
            <a:ext cx="2996683" cy="409316"/>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2398ED0F-5386-40D0-9693-05C6CD861510}"/>
              </a:ext>
            </a:extLst>
          </p:cNvPr>
          <p:cNvSpPr>
            <a:spLocks noGrp="1"/>
          </p:cNvSpPr>
          <p:nvPr>
            <p:ph idx="1"/>
          </p:nvPr>
        </p:nvSpPr>
        <p:spPr>
          <a:xfrm>
            <a:off x="810209" y="2194442"/>
            <a:ext cx="4676192" cy="3446171"/>
          </a:xfrm>
        </p:spPr>
        <p:txBody>
          <a:bodyPr>
            <a:noAutofit/>
          </a:bodyPr>
          <a:lstStyle/>
          <a:p>
            <a:pPr algn="just"/>
            <a:r>
              <a:rPr lang="en-US" sz="1600" b="0" i="0" dirty="0">
                <a:effectLst/>
              </a:rPr>
              <a:t>Google Net (or Inception V1) was proposed by research at Google (with the collaboration of various universities) in 2014 in the research paper titled “Going Deeper with Convolutions”. </a:t>
            </a:r>
          </a:p>
          <a:p>
            <a:pPr algn="just"/>
            <a:r>
              <a:rPr lang="en-US" sz="1600" b="0" i="0" dirty="0">
                <a:effectLst/>
              </a:rPr>
              <a:t>This architecture was the winner at the ILSVRC 2014 image classification challenge. </a:t>
            </a:r>
          </a:p>
          <a:p>
            <a:pPr algn="just"/>
            <a:r>
              <a:rPr lang="en-US" sz="1600" b="0" i="0" dirty="0">
                <a:effectLst/>
              </a:rPr>
              <a:t>It has provided a significant decrease in error rate as compared to previous winners AlexNet (Winner of ILSVRC 2012) and ZF-Net (Winner of ILSVRC 2013) and significantly less error rate than VGG (2014 runner up). </a:t>
            </a:r>
          </a:p>
          <a:p>
            <a:pPr algn="just"/>
            <a:r>
              <a:rPr lang="en-US" sz="1600" b="0" i="0" dirty="0">
                <a:effectLst/>
              </a:rPr>
              <a:t>This architecture uses techniques such as </a:t>
            </a:r>
            <a:r>
              <a:rPr lang="en-US" sz="1600" b="0" i="1" dirty="0">
                <a:effectLst/>
              </a:rPr>
              <a:t>1×1</a:t>
            </a:r>
            <a:r>
              <a:rPr lang="en-US" sz="1600" b="0" i="0" dirty="0">
                <a:effectLst/>
              </a:rPr>
              <a:t> convolutions in the middle of the architecture and global average pooling.</a:t>
            </a:r>
            <a:endParaRPr lang="en-IN" sz="1600" dirty="0"/>
          </a:p>
        </p:txBody>
      </p:sp>
      <p:pic>
        <p:nvPicPr>
          <p:cNvPr id="4" name="Picture 3">
            <a:extLst>
              <a:ext uri="{FF2B5EF4-FFF2-40B4-BE49-F238E27FC236}">
                <a16:creationId xmlns:a16="http://schemas.microsoft.com/office/drawing/2014/main" id="{2D6865A9-27D8-48A1-A8F3-950908B18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128" y="2302717"/>
            <a:ext cx="6164088" cy="3229623"/>
          </a:xfrm>
          <a:prstGeom prst="rect">
            <a:avLst/>
          </a:prstGeom>
        </p:spPr>
      </p:pic>
    </p:spTree>
    <p:extLst>
      <p:ext uri="{BB962C8B-B14F-4D97-AF65-F5344CB8AC3E}">
        <p14:creationId xmlns:p14="http://schemas.microsoft.com/office/powerpoint/2010/main" val="42331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CC8E1-BE4F-4C7A-8752-1EAFA1A3C82A}"/>
              </a:ext>
            </a:extLst>
          </p:cNvPr>
          <p:cNvSpPr txBox="1"/>
          <p:nvPr/>
        </p:nvSpPr>
        <p:spPr>
          <a:xfrm>
            <a:off x="4457311" y="396858"/>
            <a:ext cx="3277377" cy="369332"/>
          </a:xfrm>
          <a:prstGeom prst="rect">
            <a:avLst/>
          </a:prstGeom>
          <a:noFill/>
        </p:spPr>
        <p:txBody>
          <a:bodyPr wrap="square">
            <a:spAutoFit/>
          </a:bodyPr>
          <a:lstStyle/>
          <a:p>
            <a:r>
              <a:rPr lang="en-IN" b="1" i="0" dirty="0">
                <a:effectLst/>
                <a:latin typeface="urw-din"/>
              </a:rPr>
              <a:t>Features of GoogleNet:</a:t>
            </a:r>
            <a:endParaRPr lang="en-IN" dirty="0"/>
          </a:p>
        </p:txBody>
      </p:sp>
      <p:sp>
        <p:nvSpPr>
          <p:cNvPr id="5" name="TextBox 4">
            <a:extLst>
              <a:ext uri="{FF2B5EF4-FFF2-40B4-BE49-F238E27FC236}">
                <a16:creationId xmlns:a16="http://schemas.microsoft.com/office/drawing/2014/main" id="{E62EA6F3-A32D-4C27-96EA-4B290F87600C}"/>
              </a:ext>
            </a:extLst>
          </p:cNvPr>
          <p:cNvSpPr txBox="1"/>
          <p:nvPr/>
        </p:nvSpPr>
        <p:spPr>
          <a:xfrm>
            <a:off x="795045" y="912564"/>
            <a:ext cx="10601908" cy="830997"/>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effectLst/>
              </a:rPr>
              <a:t>The GoogLeNet architecture is very different from previous state-of-the-art architectures such as AlexNet and ZF-Net. </a:t>
            </a:r>
          </a:p>
          <a:p>
            <a:pPr marL="285750" indent="-285750" algn="just">
              <a:buFont typeface="Arial" panose="020B0604020202020204" pitchFamily="34" charset="0"/>
              <a:buChar char="•"/>
            </a:pPr>
            <a:r>
              <a:rPr lang="en-US" sz="1600" b="0" i="0" dirty="0">
                <a:effectLst/>
              </a:rPr>
              <a:t>It uses many different kinds of methods such as </a:t>
            </a:r>
            <a:r>
              <a:rPr lang="en-US" sz="1600" b="0" i="1" dirty="0">
                <a:effectLst/>
              </a:rPr>
              <a:t>1×1</a:t>
            </a:r>
            <a:r>
              <a:rPr lang="en-US" sz="1600" b="0" i="0" dirty="0">
                <a:effectLst/>
              </a:rPr>
              <a:t> convolution and global average pooling that enables it to create deeper architecture. In the architecture, we will discuss some of these methods:</a:t>
            </a:r>
            <a:endParaRPr lang="en-IN" sz="1600" dirty="0"/>
          </a:p>
        </p:txBody>
      </p:sp>
      <p:sp>
        <p:nvSpPr>
          <p:cNvPr id="7" name="TextBox 6">
            <a:extLst>
              <a:ext uri="{FF2B5EF4-FFF2-40B4-BE49-F238E27FC236}">
                <a16:creationId xmlns:a16="http://schemas.microsoft.com/office/drawing/2014/main" id="{0BE3B549-C174-4FA7-895A-E786B00E2E7A}"/>
              </a:ext>
            </a:extLst>
          </p:cNvPr>
          <p:cNvSpPr txBox="1"/>
          <p:nvPr/>
        </p:nvSpPr>
        <p:spPr>
          <a:xfrm>
            <a:off x="837421" y="1889936"/>
            <a:ext cx="10601907" cy="830997"/>
          </a:xfrm>
          <a:prstGeom prst="rect">
            <a:avLst/>
          </a:prstGeom>
          <a:noFill/>
        </p:spPr>
        <p:txBody>
          <a:bodyPr wrap="square">
            <a:spAutoFit/>
          </a:bodyPr>
          <a:lstStyle/>
          <a:p>
            <a:pPr algn="just"/>
            <a:r>
              <a:rPr lang="en-US" sz="1600" b="1" i="1" dirty="0">
                <a:effectLst/>
              </a:rPr>
              <a:t>1×1</a:t>
            </a:r>
            <a:r>
              <a:rPr lang="en-US" sz="1600" b="1" i="0" dirty="0">
                <a:effectLst/>
              </a:rPr>
              <a:t> convolution : </a:t>
            </a:r>
            <a:r>
              <a:rPr lang="en-US" sz="1600" b="0" i="0" dirty="0">
                <a:effectLst/>
              </a:rPr>
              <a:t>The inception architecture uses </a:t>
            </a:r>
            <a:r>
              <a:rPr lang="en-US" sz="1600" b="0" i="1" dirty="0">
                <a:effectLst/>
              </a:rPr>
              <a:t>1×1</a:t>
            </a:r>
            <a:r>
              <a:rPr lang="en-US" sz="1600" b="0" i="0" dirty="0">
                <a:effectLst/>
              </a:rPr>
              <a:t> convolution in its architecture. These convolutions used to decrease the number of parameters (weights and biases) of the architecture. By reducing the parameters we also increase the depth of the architecture. Let’s look at an example of a </a:t>
            </a:r>
            <a:r>
              <a:rPr lang="en-US" sz="1600" b="0" i="1" dirty="0">
                <a:effectLst/>
              </a:rPr>
              <a:t>1×1</a:t>
            </a:r>
            <a:r>
              <a:rPr lang="en-US" sz="1600" b="0" i="0" dirty="0">
                <a:effectLst/>
              </a:rPr>
              <a:t> convolution below:</a:t>
            </a:r>
            <a:endParaRPr lang="en-IN" sz="1600" dirty="0"/>
          </a:p>
        </p:txBody>
      </p:sp>
      <p:sp>
        <p:nvSpPr>
          <p:cNvPr id="9" name="TextBox 8">
            <a:extLst>
              <a:ext uri="{FF2B5EF4-FFF2-40B4-BE49-F238E27FC236}">
                <a16:creationId xmlns:a16="http://schemas.microsoft.com/office/drawing/2014/main" id="{BB06BFC1-FF89-4230-8171-B993BDBE672C}"/>
              </a:ext>
            </a:extLst>
          </p:cNvPr>
          <p:cNvSpPr txBox="1"/>
          <p:nvPr/>
        </p:nvSpPr>
        <p:spPr>
          <a:xfrm>
            <a:off x="837418" y="2720933"/>
            <a:ext cx="10601907" cy="338554"/>
          </a:xfrm>
          <a:prstGeom prst="rect">
            <a:avLst/>
          </a:prstGeom>
          <a:noFill/>
        </p:spPr>
        <p:txBody>
          <a:bodyPr wrap="square">
            <a:spAutoFit/>
          </a:bodyPr>
          <a:lstStyle/>
          <a:p>
            <a:pPr algn="just" fontAlgn="base"/>
            <a:r>
              <a:rPr lang="en-US" sz="1600" b="0" i="0" dirty="0">
                <a:effectLst/>
              </a:rPr>
              <a:t>For Example, If we want to perform </a:t>
            </a:r>
            <a:r>
              <a:rPr lang="en-US" sz="1600" b="0" i="1" dirty="0">
                <a:effectLst/>
              </a:rPr>
              <a:t>5×5</a:t>
            </a:r>
            <a:r>
              <a:rPr lang="en-US" sz="1600" b="0" i="0" dirty="0">
                <a:effectLst/>
              </a:rPr>
              <a:t> convolution having 48 filters </a:t>
            </a:r>
            <a:r>
              <a:rPr lang="en-US" sz="1600" b="1" i="0" dirty="0">
                <a:effectLst/>
              </a:rPr>
              <a:t>without using </a:t>
            </a:r>
            <a:r>
              <a:rPr lang="en-US" sz="1600" b="1" i="1" dirty="0">
                <a:effectLst/>
              </a:rPr>
              <a:t>1×1</a:t>
            </a:r>
            <a:r>
              <a:rPr lang="en-US" sz="1600" b="1" i="0" dirty="0">
                <a:effectLst/>
              </a:rPr>
              <a:t> convolution </a:t>
            </a:r>
            <a:r>
              <a:rPr lang="en-US" sz="1600" b="0" i="0" dirty="0">
                <a:effectLst/>
              </a:rPr>
              <a:t>as intermediate:</a:t>
            </a:r>
          </a:p>
        </p:txBody>
      </p:sp>
      <p:pic>
        <p:nvPicPr>
          <p:cNvPr id="11" name="Picture 10">
            <a:extLst>
              <a:ext uri="{FF2B5EF4-FFF2-40B4-BE49-F238E27FC236}">
                <a16:creationId xmlns:a16="http://schemas.microsoft.com/office/drawing/2014/main" id="{C5D3D973-5BA2-4173-BD10-02124D37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963" y="3395510"/>
            <a:ext cx="4073881" cy="1390781"/>
          </a:xfrm>
          <a:prstGeom prst="rect">
            <a:avLst/>
          </a:prstGeom>
        </p:spPr>
      </p:pic>
      <p:sp>
        <p:nvSpPr>
          <p:cNvPr id="13" name="TextBox 12">
            <a:extLst>
              <a:ext uri="{FF2B5EF4-FFF2-40B4-BE49-F238E27FC236}">
                <a16:creationId xmlns:a16="http://schemas.microsoft.com/office/drawing/2014/main" id="{E9C5A4D2-3C95-4A98-AACC-25A24FE7B05C}"/>
              </a:ext>
            </a:extLst>
          </p:cNvPr>
          <p:cNvSpPr txBox="1"/>
          <p:nvPr/>
        </p:nvSpPr>
        <p:spPr>
          <a:xfrm>
            <a:off x="7986998" y="3506126"/>
            <a:ext cx="3452327" cy="584775"/>
          </a:xfrm>
          <a:prstGeom prst="rect">
            <a:avLst/>
          </a:prstGeom>
          <a:noFill/>
        </p:spPr>
        <p:txBody>
          <a:bodyPr wrap="square">
            <a:spAutoFit/>
          </a:bodyPr>
          <a:lstStyle/>
          <a:p>
            <a:r>
              <a:rPr lang="en-US" sz="1600" b="0" i="0" dirty="0">
                <a:effectLst/>
              </a:rPr>
              <a:t>Total Number of operations : </a:t>
            </a:r>
          </a:p>
          <a:p>
            <a:r>
              <a:rPr lang="en-US" sz="1600" b="0" i="1" dirty="0">
                <a:effectLst/>
              </a:rPr>
              <a:t>(14 x 14 x 48) x (5 x 5 x 480) = 112.9 M</a:t>
            </a:r>
            <a:endParaRPr lang="en-IN" sz="1600" dirty="0"/>
          </a:p>
        </p:txBody>
      </p:sp>
      <p:sp>
        <p:nvSpPr>
          <p:cNvPr id="15" name="TextBox 14">
            <a:extLst>
              <a:ext uri="{FF2B5EF4-FFF2-40B4-BE49-F238E27FC236}">
                <a16:creationId xmlns:a16="http://schemas.microsoft.com/office/drawing/2014/main" id="{90F2D018-FA49-4698-93F4-EF0180BE6A65}"/>
              </a:ext>
            </a:extLst>
          </p:cNvPr>
          <p:cNvSpPr txBox="1"/>
          <p:nvPr/>
        </p:nvSpPr>
        <p:spPr>
          <a:xfrm>
            <a:off x="1061358" y="4786291"/>
            <a:ext cx="2381638" cy="338554"/>
          </a:xfrm>
          <a:prstGeom prst="rect">
            <a:avLst/>
          </a:prstGeom>
          <a:noFill/>
        </p:spPr>
        <p:txBody>
          <a:bodyPr wrap="square">
            <a:spAutoFit/>
          </a:bodyPr>
          <a:lstStyle/>
          <a:p>
            <a:pPr algn="l" fontAlgn="base"/>
            <a:r>
              <a:rPr lang="en-IN" sz="1600" b="1" i="0" dirty="0">
                <a:effectLst/>
              </a:rPr>
              <a:t>With 1×1 convolution </a:t>
            </a:r>
            <a:r>
              <a:rPr lang="en-IN" sz="1600" b="0" i="0" dirty="0">
                <a:effectLst/>
              </a:rPr>
              <a:t>:</a:t>
            </a:r>
          </a:p>
        </p:txBody>
      </p:sp>
      <p:pic>
        <p:nvPicPr>
          <p:cNvPr id="17" name="Picture 16">
            <a:extLst>
              <a:ext uri="{FF2B5EF4-FFF2-40B4-BE49-F238E27FC236}">
                <a16:creationId xmlns:a16="http://schemas.microsoft.com/office/drawing/2014/main" id="{CE3C9303-F49F-4191-BD69-2E5E18BF2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855" y="5411912"/>
            <a:ext cx="5962270" cy="1268807"/>
          </a:xfrm>
          <a:prstGeom prst="rect">
            <a:avLst/>
          </a:prstGeom>
        </p:spPr>
      </p:pic>
      <p:sp>
        <p:nvSpPr>
          <p:cNvPr id="19" name="TextBox 18">
            <a:extLst>
              <a:ext uri="{FF2B5EF4-FFF2-40B4-BE49-F238E27FC236}">
                <a16:creationId xmlns:a16="http://schemas.microsoft.com/office/drawing/2014/main" id="{E15D0D60-993B-4DAB-B045-CAC16919EF3E}"/>
              </a:ext>
            </a:extLst>
          </p:cNvPr>
          <p:cNvSpPr txBox="1"/>
          <p:nvPr/>
        </p:nvSpPr>
        <p:spPr>
          <a:xfrm>
            <a:off x="7986998" y="5383562"/>
            <a:ext cx="3853549" cy="830997"/>
          </a:xfrm>
          <a:prstGeom prst="rect">
            <a:avLst/>
          </a:prstGeom>
          <a:noFill/>
        </p:spPr>
        <p:txBody>
          <a:bodyPr wrap="square">
            <a:spAutoFit/>
          </a:bodyPr>
          <a:lstStyle/>
          <a:p>
            <a:pPr algn="just" fontAlgn="base"/>
            <a:r>
              <a:rPr lang="en-US" sz="1600" b="0" i="1" dirty="0">
                <a:effectLst/>
              </a:rPr>
              <a:t>(14 x 14 x 16) x (1 x 1 x 480) + (14 x 14 x 48) x (5 x 5 x 16) = 1.5M + 3.8M = 5.3M</a:t>
            </a:r>
            <a:r>
              <a:rPr lang="en-US" sz="1600" b="0" i="0" dirty="0">
                <a:effectLst/>
              </a:rPr>
              <a:t> which is much smaller than 112.9M.</a:t>
            </a:r>
          </a:p>
        </p:txBody>
      </p:sp>
    </p:spTree>
    <p:extLst>
      <p:ext uri="{BB962C8B-B14F-4D97-AF65-F5344CB8AC3E}">
        <p14:creationId xmlns:p14="http://schemas.microsoft.com/office/powerpoint/2010/main" val="19122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5"/>
                                        </p:tgtEl>
                                      </p:cBhvr>
                                    </p:animEffect>
                                    <p:anim calcmode="lin" valueType="num">
                                      <p:cBhvr>
                                        <p:cTn id="21" dur="1000"/>
                                        <p:tgtEl>
                                          <p:spTgt spid="5"/>
                                        </p:tgtEl>
                                        <p:attrNameLst>
                                          <p:attrName>ppt_x</p:attrName>
                                        </p:attrNameLst>
                                      </p:cBhvr>
                                      <p:tavLst>
                                        <p:tav tm="0">
                                          <p:val>
                                            <p:strVal val="ppt_x"/>
                                          </p:val>
                                        </p:tav>
                                        <p:tav tm="100000">
                                          <p:val>
                                            <p:strVal val="ppt_x"/>
                                          </p:val>
                                        </p:tav>
                                      </p:tavLst>
                                    </p:anim>
                                    <p:anim calcmode="lin" valueType="num">
                                      <p:cBhvr>
                                        <p:cTn id="22" dur="1000"/>
                                        <p:tgtEl>
                                          <p:spTgt spid="5"/>
                                        </p:tgtEl>
                                        <p:attrNameLst>
                                          <p:attrName>ppt_y</p:attrName>
                                        </p:attrNameLst>
                                      </p:cBhvr>
                                      <p:tavLst>
                                        <p:tav tm="0">
                                          <p:val>
                                            <p:strVal val="ppt_y"/>
                                          </p:val>
                                        </p:tav>
                                        <p:tav tm="100000">
                                          <p:val>
                                            <p:strVal val="ppt_y+.1"/>
                                          </p:val>
                                        </p:tav>
                                      </p:tavLst>
                                    </p:anim>
                                    <p:set>
                                      <p:cBhvr>
                                        <p:cTn id="23" dur="1" fill="hold">
                                          <p:stCondLst>
                                            <p:cond delay="999"/>
                                          </p:stCondLst>
                                        </p:cTn>
                                        <p:tgtEl>
                                          <p:spTgt spid="5"/>
                                        </p:tgtEl>
                                        <p:attrNameLst>
                                          <p:attrName>style.visibility</p:attrName>
                                        </p:attrNameLst>
                                      </p:cBhvr>
                                      <p:to>
                                        <p:strVal val="hidden"/>
                                      </p:to>
                                    </p:set>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xit" presetSubtype="0" fill="hold" grpId="1" nodeType="withEffect">
                                  <p:stCondLst>
                                    <p:cond delay="0"/>
                                  </p:stCondLst>
                                  <p:childTnLst>
                                    <p:animEffect transition="out" filter="fade">
                                      <p:cBhvr>
                                        <p:cTn id="47" dur="1000"/>
                                        <p:tgtEl>
                                          <p:spTgt spid="9"/>
                                        </p:tgtEl>
                                      </p:cBhvr>
                                    </p:animEffect>
                                    <p:anim calcmode="lin" valueType="num">
                                      <p:cBhvr>
                                        <p:cTn id="48" dur="1000"/>
                                        <p:tgtEl>
                                          <p:spTgt spid="9"/>
                                        </p:tgtEl>
                                        <p:attrNameLst>
                                          <p:attrName>ppt_x</p:attrName>
                                        </p:attrNameLst>
                                      </p:cBhvr>
                                      <p:tavLst>
                                        <p:tav tm="0">
                                          <p:val>
                                            <p:strVal val="ppt_x"/>
                                          </p:val>
                                        </p:tav>
                                        <p:tav tm="100000">
                                          <p:val>
                                            <p:strVal val="ppt_x"/>
                                          </p:val>
                                        </p:tav>
                                      </p:tavLst>
                                    </p:anim>
                                    <p:anim calcmode="lin" valueType="num">
                                      <p:cBhvr>
                                        <p:cTn id="49" dur="1000"/>
                                        <p:tgtEl>
                                          <p:spTgt spid="9"/>
                                        </p:tgtEl>
                                        <p:attrNameLst>
                                          <p:attrName>ppt_y</p:attrName>
                                        </p:attrNameLst>
                                      </p:cBhvr>
                                      <p:tavLst>
                                        <p:tav tm="0">
                                          <p:val>
                                            <p:strVal val="ppt_y"/>
                                          </p:val>
                                        </p:tav>
                                        <p:tav tm="100000">
                                          <p:val>
                                            <p:strVal val="ppt_y+.1"/>
                                          </p:val>
                                        </p:tav>
                                      </p:tavLst>
                                    </p:anim>
                                    <p:set>
                                      <p:cBhvr>
                                        <p:cTn id="50" dur="1" fill="hold">
                                          <p:stCondLst>
                                            <p:cond delay="999"/>
                                          </p:stCondLst>
                                        </p:cTn>
                                        <p:tgtEl>
                                          <p:spTgt spid="9"/>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1000"/>
                                        <p:tgtEl>
                                          <p:spTgt spid="11"/>
                                        </p:tgtEl>
                                      </p:cBhvr>
                                    </p:animEffect>
                                    <p:anim calcmode="lin" valueType="num">
                                      <p:cBhvr>
                                        <p:cTn id="53" dur="1000"/>
                                        <p:tgtEl>
                                          <p:spTgt spid="11"/>
                                        </p:tgtEl>
                                        <p:attrNameLst>
                                          <p:attrName>ppt_x</p:attrName>
                                        </p:attrNameLst>
                                      </p:cBhvr>
                                      <p:tavLst>
                                        <p:tav tm="0">
                                          <p:val>
                                            <p:strVal val="ppt_x"/>
                                          </p:val>
                                        </p:tav>
                                        <p:tav tm="100000">
                                          <p:val>
                                            <p:strVal val="ppt_x"/>
                                          </p:val>
                                        </p:tav>
                                      </p:tavLst>
                                    </p:anim>
                                    <p:anim calcmode="lin" valueType="num">
                                      <p:cBhvr>
                                        <p:cTn id="54" dur="1000"/>
                                        <p:tgtEl>
                                          <p:spTgt spid="11"/>
                                        </p:tgtEl>
                                        <p:attrNameLst>
                                          <p:attrName>ppt_y</p:attrName>
                                        </p:attrNameLst>
                                      </p:cBhvr>
                                      <p:tavLst>
                                        <p:tav tm="0">
                                          <p:val>
                                            <p:strVal val="ppt_y"/>
                                          </p:val>
                                        </p:tav>
                                        <p:tav tm="100000">
                                          <p:val>
                                            <p:strVal val="ppt_y+.1"/>
                                          </p:val>
                                        </p:tav>
                                      </p:tavLst>
                                    </p:anim>
                                    <p:set>
                                      <p:cBhvr>
                                        <p:cTn id="55" dur="1" fill="hold">
                                          <p:stCondLst>
                                            <p:cond delay="999"/>
                                          </p:stCondLst>
                                        </p:cTn>
                                        <p:tgtEl>
                                          <p:spTgt spid="11"/>
                                        </p:tgtEl>
                                        <p:attrNameLst>
                                          <p:attrName>style.visibility</p:attrName>
                                        </p:attrNameLst>
                                      </p:cBhvr>
                                      <p:to>
                                        <p:strVal val="hidden"/>
                                      </p:to>
                                    </p:set>
                                  </p:childTnLst>
                                </p:cTn>
                              </p:par>
                              <p:par>
                                <p:cTn id="56" presetID="42" presetClass="exit" presetSubtype="0" fill="hold" grpId="1" nodeType="withEffect">
                                  <p:stCondLst>
                                    <p:cond delay="0"/>
                                  </p:stCondLst>
                                  <p:childTnLst>
                                    <p:animEffect transition="out" filter="fade">
                                      <p:cBhvr>
                                        <p:cTn id="57" dur="1000"/>
                                        <p:tgtEl>
                                          <p:spTgt spid="13"/>
                                        </p:tgtEl>
                                      </p:cBhvr>
                                    </p:animEffect>
                                    <p:anim calcmode="lin" valueType="num">
                                      <p:cBhvr>
                                        <p:cTn id="58" dur="1000"/>
                                        <p:tgtEl>
                                          <p:spTgt spid="13"/>
                                        </p:tgtEl>
                                        <p:attrNameLst>
                                          <p:attrName>ppt_x</p:attrName>
                                        </p:attrNameLst>
                                      </p:cBhvr>
                                      <p:tavLst>
                                        <p:tav tm="0">
                                          <p:val>
                                            <p:strVal val="ppt_x"/>
                                          </p:val>
                                        </p:tav>
                                        <p:tav tm="100000">
                                          <p:val>
                                            <p:strVal val="ppt_x"/>
                                          </p:val>
                                        </p:tav>
                                      </p:tavLst>
                                    </p:anim>
                                    <p:anim calcmode="lin" valueType="num">
                                      <p:cBhvr>
                                        <p:cTn id="59" dur="1000"/>
                                        <p:tgtEl>
                                          <p:spTgt spid="13"/>
                                        </p:tgtEl>
                                        <p:attrNameLst>
                                          <p:attrName>ppt_y</p:attrName>
                                        </p:attrNameLst>
                                      </p:cBhvr>
                                      <p:tavLst>
                                        <p:tav tm="0">
                                          <p:val>
                                            <p:strVal val="ppt_y"/>
                                          </p:val>
                                        </p:tav>
                                        <p:tav tm="100000">
                                          <p:val>
                                            <p:strVal val="ppt_y+.1"/>
                                          </p:val>
                                        </p:tav>
                                      </p:tavLst>
                                    </p:anim>
                                    <p:set>
                                      <p:cBhvr>
                                        <p:cTn id="60" dur="1" fill="hold">
                                          <p:stCondLst>
                                            <p:cond delay="999"/>
                                          </p:stCondLst>
                                        </p:cTn>
                                        <p:tgtEl>
                                          <p:spTgt spid="13"/>
                                        </p:tgtEl>
                                        <p:attrNameLst>
                                          <p:attrName>style.visibility</p:attrName>
                                        </p:attrNameLst>
                                      </p:cBhvr>
                                      <p:to>
                                        <p:strVal val="hidden"/>
                                      </p:to>
                                    </p:set>
                                  </p:childTnLst>
                                </p:cTn>
                              </p:par>
                              <p:par>
                                <p:cTn id="61" presetID="42"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9" grpId="0"/>
      <p:bldP spid="9" grpId="1"/>
      <p:bldP spid="13" grpId="0"/>
      <p:bldP spid="13" grpId="1"/>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2BC3FE-5DF4-44B1-8206-B84D919DC927}"/>
              </a:ext>
            </a:extLst>
          </p:cNvPr>
          <p:cNvSpPr txBox="1"/>
          <p:nvPr/>
        </p:nvSpPr>
        <p:spPr>
          <a:xfrm>
            <a:off x="613099" y="1540153"/>
            <a:ext cx="10965802" cy="1569660"/>
          </a:xfrm>
          <a:prstGeom prst="rect">
            <a:avLst/>
          </a:prstGeom>
          <a:noFill/>
        </p:spPr>
        <p:txBody>
          <a:bodyPr wrap="square">
            <a:spAutoFit/>
          </a:bodyPr>
          <a:lstStyle/>
          <a:p>
            <a:pPr marL="285750" indent="-285750" algn="just" fontAlgn="base">
              <a:buFont typeface="Arial" panose="020B0604020202020204" pitchFamily="34" charset="0"/>
              <a:buChar char="•"/>
            </a:pPr>
            <a:r>
              <a:rPr lang="en-US" sz="1600" b="0" i="0" dirty="0">
                <a:effectLst/>
              </a:rPr>
              <a:t>In the previous architecture such as AlexNet, the fully connected layers are used at the end of the network. </a:t>
            </a:r>
          </a:p>
          <a:p>
            <a:pPr marL="285750" indent="-285750" algn="just" fontAlgn="base">
              <a:buFont typeface="Arial" panose="020B0604020202020204" pitchFamily="34" charset="0"/>
              <a:buChar char="•"/>
            </a:pPr>
            <a:r>
              <a:rPr lang="en-US" sz="1600" b="0" i="0" dirty="0">
                <a:effectLst/>
              </a:rPr>
              <a:t>These fully connected layers contain the majority of parameters of many architectures that causes an increase in computation cost.</a:t>
            </a:r>
            <a:endParaRPr lang="en-US" sz="1600" dirty="0"/>
          </a:p>
          <a:p>
            <a:pPr marL="285750" indent="-285750" algn="just" fontAlgn="base">
              <a:buFont typeface="Arial" panose="020B0604020202020204" pitchFamily="34" charset="0"/>
              <a:buChar char="•"/>
            </a:pPr>
            <a:r>
              <a:rPr lang="en-US" sz="1600" b="0" i="0" dirty="0">
                <a:effectLst/>
              </a:rPr>
              <a:t>In GoogLeNet architecture, there is a method called global average pooling is used at the end of the network. </a:t>
            </a:r>
          </a:p>
          <a:p>
            <a:pPr marL="285750" indent="-285750" algn="just" fontAlgn="base">
              <a:buFont typeface="Arial" panose="020B0604020202020204" pitchFamily="34" charset="0"/>
              <a:buChar char="•"/>
            </a:pPr>
            <a:r>
              <a:rPr lang="en-US" sz="1600" b="0" i="0" dirty="0">
                <a:effectLst/>
              </a:rPr>
              <a:t>This layer takes a feature map of </a:t>
            </a:r>
            <a:r>
              <a:rPr lang="en-US" sz="1600" b="0" i="1" dirty="0">
                <a:effectLst/>
              </a:rPr>
              <a:t>7×7</a:t>
            </a:r>
            <a:r>
              <a:rPr lang="en-US" sz="1600" b="0" i="0" dirty="0">
                <a:effectLst/>
              </a:rPr>
              <a:t> and averages it to </a:t>
            </a:r>
            <a:r>
              <a:rPr lang="en-US" sz="1600" b="0" i="1" dirty="0">
                <a:effectLst/>
              </a:rPr>
              <a:t>1×1</a:t>
            </a:r>
            <a:r>
              <a:rPr lang="en-US" sz="1600" b="0" i="0" dirty="0">
                <a:effectLst/>
              </a:rPr>
              <a:t>. </a:t>
            </a:r>
          </a:p>
          <a:p>
            <a:pPr marL="285750" indent="-285750" algn="just" fontAlgn="base">
              <a:buFont typeface="Arial" panose="020B0604020202020204" pitchFamily="34" charset="0"/>
              <a:buChar char="•"/>
            </a:pPr>
            <a:r>
              <a:rPr lang="en-US" sz="1600" b="0" i="0" dirty="0">
                <a:effectLst/>
              </a:rPr>
              <a:t>This also decreases the number of trainable parameters to 0 and improves the top-1 accuracy by 0.6%</a:t>
            </a:r>
          </a:p>
        </p:txBody>
      </p:sp>
      <p:sp>
        <p:nvSpPr>
          <p:cNvPr id="5" name="TextBox 4">
            <a:extLst>
              <a:ext uri="{FF2B5EF4-FFF2-40B4-BE49-F238E27FC236}">
                <a16:creationId xmlns:a16="http://schemas.microsoft.com/office/drawing/2014/main" id="{AA5DA76B-2783-4A4A-A1F0-6D5080FD4613}"/>
              </a:ext>
            </a:extLst>
          </p:cNvPr>
          <p:cNvSpPr txBox="1"/>
          <p:nvPr/>
        </p:nvSpPr>
        <p:spPr>
          <a:xfrm>
            <a:off x="4732563" y="3748187"/>
            <a:ext cx="2726871" cy="369332"/>
          </a:xfrm>
          <a:prstGeom prst="rect">
            <a:avLst/>
          </a:prstGeom>
          <a:noFill/>
        </p:spPr>
        <p:txBody>
          <a:bodyPr wrap="square">
            <a:spAutoFit/>
          </a:bodyPr>
          <a:lstStyle/>
          <a:p>
            <a:r>
              <a:rPr lang="en-IN" b="1" i="0" dirty="0">
                <a:effectLst/>
              </a:rPr>
              <a:t>Inception Module</a:t>
            </a:r>
            <a:endParaRPr lang="en-IN" dirty="0"/>
          </a:p>
        </p:txBody>
      </p:sp>
      <p:sp>
        <p:nvSpPr>
          <p:cNvPr id="7" name="TextBox 6">
            <a:extLst>
              <a:ext uri="{FF2B5EF4-FFF2-40B4-BE49-F238E27FC236}">
                <a16:creationId xmlns:a16="http://schemas.microsoft.com/office/drawing/2014/main" id="{E45C6C01-020A-41B8-9BBA-D21AFF892982}"/>
              </a:ext>
            </a:extLst>
          </p:cNvPr>
          <p:cNvSpPr txBox="1"/>
          <p:nvPr/>
        </p:nvSpPr>
        <p:spPr>
          <a:xfrm>
            <a:off x="4732563" y="881215"/>
            <a:ext cx="3799892" cy="369332"/>
          </a:xfrm>
          <a:prstGeom prst="rect">
            <a:avLst/>
          </a:prstGeom>
          <a:noFill/>
        </p:spPr>
        <p:txBody>
          <a:bodyPr wrap="square">
            <a:spAutoFit/>
          </a:bodyPr>
          <a:lstStyle/>
          <a:p>
            <a:pPr fontAlgn="base"/>
            <a:r>
              <a:rPr lang="en-US" b="1" i="0" dirty="0">
                <a:effectLst/>
              </a:rPr>
              <a:t>Global Average Pooling </a:t>
            </a:r>
            <a:endParaRPr lang="en-US" dirty="0"/>
          </a:p>
        </p:txBody>
      </p:sp>
      <p:sp>
        <p:nvSpPr>
          <p:cNvPr id="13" name="TextBox 12">
            <a:extLst>
              <a:ext uri="{FF2B5EF4-FFF2-40B4-BE49-F238E27FC236}">
                <a16:creationId xmlns:a16="http://schemas.microsoft.com/office/drawing/2014/main" id="{C7E6CC9F-69E4-4CD9-A299-AD930739F9AA}"/>
              </a:ext>
            </a:extLst>
          </p:cNvPr>
          <p:cNvSpPr txBox="1"/>
          <p:nvPr/>
        </p:nvSpPr>
        <p:spPr>
          <a:xfrm>
            <a:off x="613099" y="4322019"/>
            <a:ext cx="10965801" cy="1323439"/>
          </a:xfrm>
          <a:prstGeom prst="rect">
            <a:avLst/>
          </a:prstGeom>
          <a:noFill/>
        </p:spPr>
        <p:txBody>
          <a:bodyPr wrap="square">
            <a:spAutoFit/>
          </a:bodyPr>
          <a:lstStyle/>
          <a:p>
            <a:pPr marL="285750" indent="-285750" algn="just">
              <a:buFont typeface="Arial" panose="020B0604020202020204" pitchFamily="34" charset="0"/>
              <a:buChar char="•"/>
            </a:pPr>
            <a:r>
              <a:rPr lang="en-US" sz="1600" dirty="0"/>
              <a:t>If a network is built with many deep layers it might face the problem of overfitting. </a:t>
            </a:r>
          </a:p>
          <a:p>
            <a:pPr marL="285750" indent="-285750" algn="just">
              <a:buFont typeface="Arial" panose="020B0604020202020204" pitchFamily="34" charset="0"/>
              <a:buChar char="•"/>
            </a:pPr>
            <a:r>
              <a:rPr lang="en-US" sz="1600" dirty="0"/>
              <a:t>To solve this problem, the authors in the research paper Going deeper with convolutions proposed the GoogleNet architecture with the idea of having filters with multiple sizes that can operate on the same level. </a:t>
            </a:r>
          </a:p>
          <a:p>
            <a:pPr marL="285750" indent="-285750" algn="just">
              <a:buFont typeface="Arial" panose="020B0604020202020204" pitchFamily="34" charset="0"/>
              <a:buChar char="•"/>
            </a:pPr>
            <a:r>
              <a:rPr lang="en-US" sz="1600" dirty="0"/>
              <a:t>With this idea, the network actually becomes wider rather than deeper. </a:t>
            </a:r>
          </a:p>
          <a:p>
            <a:pPr marL="285750" indent="-285750" algn="just">
              <a:buFont typeface="Arial" panose="020B0604020202020204" pitchFamily="34" charset="0"/>
              <a:buChar char="•"/>
            </a:pPr>
            <a:r>
              <a:rPr lang="en-US" sz="1600" dirty="0"/>
              <a:t>In the next slide we can see image showing a Naive Inception Module.</a:t>
            </a:r>
            <a:endParaRPr lang="en-IN" sz="1600" dirty="0"/>
          </a:p>
        </p:txBody>
      </p:sp>
    </p:spTree>
    <p:extLst>
      <p:ext uri="{BB962C8B-B14F-4D97-AF65-F5344CB8AC3E}">
        <p14:creationId xmlns:p14="http://schemas.microsoft.com/office/powerpoint/2010/main" val="92605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C90CE-530F-4F86-9A6F-ED5198987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7" y="3429000"/>
            <a:ext cx="6007187" cy="3103110"/>
          </a:xfrm>
          <a:prstGeom prst="rect">
            <a:avLst/>
          </a:prstGeom>
        </p:spPr>
      </p:pic>
      <p:sp>
        <p:nvSpPr>
          <p:cNvPr id="7" name="TextBox 6">
            <a:extLst>
              <a:ext uri="{FF2B5EF4-FFF2-40B4-BE49-F238E27FC236}">
                <a16:creationId xmlns:a16="http://schemas.microsoft.com/office/drawing/2014/main" id="{713FB7BA-0ADE-4E53-A1EF-2635C92DD256}"/>
              </a:ext>
            </a:extLst>
          </p:cNvPr>
          <p:cNvSpPr txBox="1"/>
          <p:nvPr/>
        </p:nvSpPr>
        <p:spPr>
          <a:xfrm>
            <a:off x="6318983" y="4110512"/>
            <a:ext cx="5588260" cy="1569660"/>
          </a:xfrm>
          <a:prstGeom prst="rect">
            <a:avLst/>
          </a:prstGeom>
          <a:noFill/>
        </p:spPr>
        <p:txBody>
          <a:bodyPr wrap="square">
            <a:spAutoFit/>
          </a:bodyPr>
          <a:lstStyle/>
          <a:p>
            <a:pPr algn="just"/>
            <a:r>
              <a:rPr lang="en-US" sz="1600" dirty="0"/>
              <a:t>Since neural networks are time-consuming and expensive to train, the authors limit the number of input channels by adding an extra (1 × 1) convolution before the (3 × 3) and (5 × 5) convolutions to reduce the dimensions of the network and perform faster computations. This is an image showing a Naive Inception Module with this addition.</a:t>
            </a:r>
            <a:endParaRPr lang="en-IN" sz="1600" dirty="0"/>
          </a:p>
        </p:txBody>
      </p:sp>
      <p:pic>
        <p:nvPicPr>
          <p:cNvPr id="8" name="Picture 7">
            <a:extLst>
              <a:ext uri="{FF2B5EF4-FFF2-40B4-BE49-F238E27FC236}">
                <a16:creationId xmlns:a16="http://schemas.microsoft.com/office/drawing/2014/main" id="{B059D0A5-AB1C-41F9-8EF3-F9521AE60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57" y="177282"/>
            <a:ext cx="5811243" cy="2925828"/>
          </a:xfrm>
          <a:prstGeom prst="rect">
            <a:avLst/>
          </a:prstGeom>
        </p:spPr>
      </p:pic>
      <p:sp>
        <p:nvSpPr>
          <p:cNvPr id="9" name="TextBox 8">
            <a:extLst>
              <a:ext uri="{FF2B5EF4-FFF2-40B4-BE49-F238E27FC236}">
                <a16:creationId xmlns:a16="http://schemas.microsoft.com/office/drawing/2014/main" id="{03DDB695-CE7F-4525-B784-773194E0EA2A}"/>
              </a:ext>
            </a:extLst>
          </p:cNvPr>
          <p:cNvSpPr txBox="1"/>
          <p:nvPr/>
        </p:nvSpPr>
        <p:spPr>
          <a:xfrm>
            <a:off x="6318983" y="1228075"/>
            <a:ext cx="5446919" cy="1077218"/>
          </a:xfrm>
          <a:prstGeom prst="rect">
            <a:avLst/>
          </a:prstGeom>
          <a:noFill/>
        </p:spPr>
        <p:txBody>
          <a:bodyPr wrap="square">
            <a:spAutoFit/>
          </a:bodyPr>
          <a:lstStyle/>
          <a:p>
            <a:r>
              <a:rPr lang="en-US" sz="1600" dirty="0"/>
              <a:t>As can be seen in the diagram, the convolution operation is performed on inputs with three filter sizes: (1 × 1), (3 × 3), and (5 × 5). A max-pooling operation is also performed with the convolutions and is then sent into the next inception module.</a:t>
            </a:r>
            <a:endParaRPr lang="en-IN" sz="1600" dirty="0"/>
          </a:p>
        </p:txBody>
      </p:sp>
    </p:spTree>
    <p:extLst>
      <p:ext uri="{BB962C8B-B14F-4D97-AF65-F5344CB8AC3E}">
        <p14:creationId xmlns:p14="http://schemas.microsoft.com/office/powerpoint/2010/main" val="350211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xit" presetSubtype="0" fill="hold" nodeType="withEffect">
                                  <p:stCondLst>
                                    <p:cond delay="0"/>
                                  </p:stCondLst>
                                  <p:childTnLst>
                                    <p:animEffect transition="out" filter="fade">
                                      <p:cBhvr>
                                        <p:cTn id="23" dur="1000"/>
                                        <p:tgtEl>
                                          <p:spTgt spid="8"/>
                                        </p:tgtEl>
                                      </p:cBhvr>
                                    </p:animEffect>
                                    <p:anim calcmode="lin" valueType="num">
                                      <p:cBhvr>
                                        <p:cTn id="24" dur="1000"/>
                                        <p:tgtEl>
                                          <p:spTgt spid="8"/>
                                        </p:tgtEl>
                                        <p:attrNameLst>
                                          <p:attrName>ppt_x</p:attrName>
                                        </p:attrNameLst>
                                      </p:cBhvr>
                                      <p:tavLst>
                                        <p:tav tm="0">
                                          <p:val>
                                            <p:strVal val="ppt_x"/>
                                          </p:val>
                                        </p:tav>
                                        <p:tav tm="100000">
                                          <p:val>
                                            <p:strVal val="ppt_x"/>
                                          </p:val>
                                        </p:tav>
                                      </p:tavLst>
                                    </p:anim>
                                    <p:anim calcmode="lin" valueType="num">
                                      <p:cBhvr>
                                        <p:cTn id="25" dur="1000"/>
                                        <p:tgtEl>
                                          <p:spTgt spid="8"/>
                                        </p:tgtEl>
                                        <p:attrNameLst>
                                          <p:attrName>ppt_y</p:attrName>
                                        </p:attrNameLst>
                                      </p:cBhvr>
                                      <p:tavLst>
                                        <p:tav tm="0">
                                          <p:val>
                                            <p:strVal val="ppt_y"/>
                                          </p:val>
                                        </p:tav>
                                        <p:tav tm="100000">
                                          <p:val>
                                            <p:strVal val="ppt_y+.1"/>
                                          </p:val>
                                        </p:tav>
                                      </p:tavLst>
                                    </p:anim>
                                    <p:set>
                                      <p:cBhvr>
                                        <p:cTn id="26" dur="1" fill="hold">
                                          <p:stCondLst>
                                            <p:cond delay="999"/>
                                          </p:stCondLst>
                                        </p:cTn>
                                        <p:tgtEl>
                                          <p:spTgt spid="8"/>
                                        </p:tgtEl>
                                        <p:attrNameLst>
                                          <p:attrName>style.visibility</p:attrName>
                                        </p:attrNameLst>
                                      </p:cBhvr>
                                      <p:to>
                                        <p:strVal val="hidden"/>
                                      </p:to>
                                    </p:set>
                                  </p:childTnLst>
                                </p:cTn>
                              </p:par>
                              <p:par>
                                <p:cTn id="27" presetID="42" presetClass="exit" presetSubtype="0" fill="hold" grpId="1" nodeType="withEffect">
                                  <p:stCondLst>
                                    <p:cond delay="0"/>
                                  </p:stCondLst>
                                  <p:childTnLst>
                                    <p:animEffect transition="out" filter="fade">
                                      <p:cBhvr>
                                        <p:cTn id="28" dur="1000"/>
                                        <p:tgtEl>
                                          <p:spTgt spid="9"/>
                                        </p:tgtEl>
                                      </p:cBhvr>
                                    </p:animEffect>
                                    <p:anim calcmode="lin" valueType="num">
                                      <p:cBhvr>
                                        <p:cTn id="29" dur="1000"/>
                                        <p:tgtEl>
                                          <p:spTgt spid="9"/>
                                        </p:tgtEl>
                                        <p:attrNameLst>
                                          <p:attrName>ppt_x</p:attrName>
                                        </p:attrNameLst>
                                      </p:cBhvr>
                                      <p:tavLst>
                                        <p:tav tm="0">
                                          <p:val>
                                            <p:strVal val="ppt_x"/>
                                          </p:val>
                                        </p:tav>
                                        <p:tav tm="100000">
                                          <p:val>
                                            <p:strVal val="ppt_x"/>
                                          </p:val>
                                        </p:tav>
                                      </p:tavLst>
                                    </p:anim>
                                    <p:anim calcmode="lin" valueType="num">
                                      <p:cBhvr>
                                        <p:cTn id="30" dur="1000"/>
                                        <p:tgtEl>
                                          <p:spTgt spid="9"/>
                                        </p:tgtEl>
                                        <p:attrNameLst>
                                          <p:attrName>ppt_y</p:attrName>
                                        </p:attrNameLst>
                                      </p:cBhvr>
                                      <p:tavLst>
                                        <p:tav tm="0">
                                          <p:val>
                                            <p:strVal val="ppt_y"/>
                                          </p:val>
                                        </p:tav>
                                        <p:tav tm="100000">
                                          <p:val>
                                            <p:strVal val="ppt_y+.1"/>
                                          </p:val>
                                        </p:tav>
                                      </p:tavLst>
                                    </p:anim>
                                    <p:set>
                                      <p:cBhvr>
                                        <p:cTn id="31" dur="1" fill="hold">
                                          <p:stCondLst>
                                            <p:cond delay="999"/>
                                          </p:stCondLst>
                                        </p:cTn>
                                        <p:tgtEl>
                                          <p:spTgt spid="9"/>
                                        </p:tgtEl>
                                        <p:attrNameLst>
                                          <p:attrName>style.visibility</p:attrName>
                                        </p:attrNameLst>
                                      </p:cBhvr>
                                      <p:to>
                                        <p:strVal val="hidden"/>
                                      </p:to>
                                    </p:set>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35EB2-5A08-4B4D-BEB7-B86281085C59}"/>
              </a:ext>
            </a:extLst>
          </p:cNvPr>
          <p:cNvSpPr txBox="1"/>
          <p:nvPr/>
        </p:nvSpPr>
        <p:spPr>
          <a:xfrm>
            <a:off x="4590271" y="81318"/>
            <a:ext cx="3256774" cy="369332"/>
          </a:xfrm>
          <a:prstGeom prst="rect">
            <a:avLst/>
          </a:prstGeom>
          <a:noFill/>
        </p:spPr>
        <p:txBody>
          <a:bodyPr wrap="square">
            <a:spAutoFit/>
          </a:bodyPr>
          <a:lstStyle/>
          <a:p>
            <a:r>
              <a:rPr lang="en-IN" b="1" i="0" dirty="0">
                <a:effectLst/>
              </a:rPr>
              <a:t>Auxiliary Classifier for Training</a:t>
            </a:r>
            <a:endParaRPr lang="en-IN" dirty="0"/>
          </a:p>
        </p:txBody>
      </p:sp>
      <p:sp>
        <p:nvSpPr>
          <p:cNvPr id="5" name="TextBox 4">
            <a:extLst>
              <a:ext uri="{FF2B5EF4-FFF2-40B4-BE49-F238E27FC236}">
                <a16:creationId xmlns:a16="http://schemas.microsoft.com/office/drawing/2014/main" id="{429EFB13-3821-4539-B22F-3086DE35D6FF}"/>
              </a:ext>
            </a:extLst>
          </p:cNvPr>
          <p:cNvSpPr txBox="1"/>
          <p:nvPr/>
        </p:nvSpPr>
        <p:spPr>
          <a:xfrm>
            <a:off x="613098" y="549426"/>
            <a:ext cx="10965803" cy="1600438"/>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effectLst/>
              </a:rPr>
              <a:t>Inception architecture used some intermediate classifier branches in the middle of the architecture, these branches are used during training only. </a:t>
            </a:r>
          </a:p>
          <a:p>
            <a:pPr marL="285750" indent="-285750" algn="just">
              <a:buFont typeface="Arial" panose="020B0604020202020204" pitchFamily="34" charset="0"/>
              <a:buChar char="•"/>
            </a:pPr>
            <a:r>
              <a:rPr lang="en-US" sz="1600" b="0" i="0" dirty="0">
                <a:effectLst/>
              </a:rPr>
              <a:t>These branches consist of a 5×5 average pooling layer with a stride of 3, a </a:t>
            </a:r>
            <a:r>
              <a:rPr lang="en-US" sz="1600" b="0" i="1" dirty="0">
                <a:effectLst/>
              </a:rPr>
              <a:t>1×1</a:t>
            </a:r>
            <a:r>
              <a:rPr lang="en-US" sz="1600" b="0" i="0" dirty="0">
                <a:effectLst/>
              </a:rPr>
              <a:t> convolutions with </a:t>
            </a:r>
            <a:r>
              <a:rPr lang="en-US" sz="1600" b="0" i="1" dirty="0">
                <a:effectLst/>
              </a:rPr>
              <a:t>128</a:t>
            </a:r>
            <a:r>
              <a:rPr lang="en-US" sz="1600" b="0" i="0" dirty="0">
                <a:effectLst/>
              </a:rPr>
              <a:t> filters, two fully connected layers of 1024 outputs and 1000 outputs and a softmax classification layer. The generated loss of these layers added to total loss with a weight of 0.3. </a:t>
            </a:r>
          </a:p>
          <a:p>
            <a:pPr marL="285750" indent="-285750" algn="just">
              <a:buFont typeface="Arial" panose="020B0604020202020204" pitchFamily="34" charset="0"/>
              <a:buChar char="•"/>
            </a:pPr>
            <a:r>
              <a:rPr lang="en-US" sz="1600" b="0" i="0" dirty="0">
                <a:effectLst/>
              </a:rPr>
              <a:t>These layers help in combating gradient vanishing problem and also provide regularization.</a:t>
            </a:r>
            <a:endParaRPr lang="en-IN" sz="1600" dirty="0"/>
          </a:p>
        </p:txBody>
      </p:sp>
      <p:sp>
        <p:nvSpPr>
          <p:cNvPr id="7" name="TextBox 6">
            <a:extLst>
              <a:ext uri="{FF2B5EF4-FFF2-40B4-BE49-F238E27FC236}">
                <a16:creationId xmlns:a16="http://schemas.microsoft.com/office/drawing/2014/main" id="{C6685540-3C90-4781-A4CD-496FA3834A04}"/>
              </a:ext>
            </a:extLst>
          </p:cNvPr>
          <p:cNvSpPr txBox="1"/>
          <p:nvPr/>
        </p:nvSpPr>
        <p:spPr>
          <a:xfrm>
            <a:off x="4590271" y="2248640"/>
            <a:ext cx="2530930" cy="369332"/>
          </a:xfrm>
          <a:prstGeom prst="rect">
            <a:avLst/>
          </a:prstGeom>
          <a:noFill/>
        </p:spPr>
        <p:txBody>
          <a:bodyPr wrap="square">
            <a:spAutoFit/>
          </a:bodyPr>
          <a:lstStyle/>
          <a:p>
            <a:r>
              <a:rPr lang="en-IN" b="1" i="0" dirty="0">
                <a:effectLst/>
              </a:rPr>
              <a:t>Model Architecture</a:t>
            </a:r>
            <a:endParaRPr lang="en-IN" dirty="0"/>
          </a:p>
        </p:txBody>
      </p:sp>
      <p:pic>
        <p:nvPicPr>
          <p:cNvPr id="9" name="Picture 8">
            <a:extLst>
              <a:ext uri="{FF2B5EF4-FFF2-40B4-BE49-F238E27FC236}">
                <a16:creationId xmlns:a16="http://schemas.microsoft.com/office/drawing/2014/main" id="{D46D5A15-D466-4AF2-BDA9-0856C4FD2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982" y="2619648"/>
            <a:ext cx="7789508" cy="4115046"/>
          </a:xfrm>
          <a:prstGeom prst="rect">
            <a:avLst/>
          </a:prstGeom>
        </p:spPr>
      </p:pic>
    </p:spTree>
    <p:extLst>
      <p:ext uri="{BB962C8B-B14F-4D97-AF65-F5344CB8AC3E}">
        <p14:creationId xmlns:p14="http://schemas.microsoft.com/office/powerpoint/2010/main" val="397082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508B77-8F20-4836-AFA2-264A96CE9D85}"/>
              </a:ext>
            </a:extLst>
          </p:cNvPr>
          <p:cNvSpPr txBox="1"/>
          <p:nvPr/>
        </p:nvSpPr>
        <p:spPr>
          <a:xfrm>
            <a:off x="361560" y="401733"/>
            <a:ext cx="11376349" cy="2554545"/>
          </a:xfrm>
          <a:prstGeom prst="rect">
            <a:avLst/>
          </a:prstGeom>
          <a:noFill/>
        </p:spPr>
        <p:txBody>
          <a:bodyPr wrap="square">
            <a:spAutoFit/>
          </a:bodyPr>
          <a:lstStyle/>
          <a:p>
            <a:pPr algn="just"/>
            <a:r>
              <a:rPr lang="en-US" sz="1600" dirty="0"/>
              <a:t>The overall architecture is 22 layers deep. The architecture was designed to keep computational efficiency in mind. The idea behind that the architecture can be run on individual devices even with low computational resources. The architecture also contains two auxiliary classifier layer connected to the output of Inception (4a) and Inception (4d) layers.</a:t>
            </a:r>
          </a:p>
          <a:p>
            <a:pPr algn="just"/>
            <a:endParaRPr lang="en-US" sz="1600" dirty="0"/>
          </a:p>
          <a:p>
            <a:pPr algn="just"/>
            <a:r>
              <a:rPr lang="en-US" sz="1600" dirty="0"/>
              <a:t>The architectural details of auxiliary classifiers as follows:</a:t>
            </a:r>
          </a:p>
          <a:p>
            <a:pPr marL="285750" indent="-285750" algn="just">
              <a:buFont typeface="Arial" panose="020B0604020202020204" pitchFamily="34" charset="0"/>
              <a:buChar char="•"/>
            </a:pPr>
            <a:r>
              <a:rPr lang="en-US" sz="1600" dirty="0"/>
              <a:t>An average pooling layer of filter size 5×5 and stride 3.</a:t>
            </a:r>
          </a:p>
          <a:p>
            <a:pPr marL="285750" indent="-285750" algn="just">
              <a:buFont typeface="Arial" panose="020B0604020202020204" pitchFamily="34" charset="0"/>
              <a:buChar char="•"/>
            </a:pPr>
            <a:r>
              <a:rPr lang="en-US" sz="1600" dirty="0"/>
              <a:t>A 1×1 convolution with 128 filters for dimension reduction and ReLU activation.</a:t>
            </a:r>
          </a:p>
          <a:p>
            <a:pPr marL="285750" indent="-285750" algn="just">
              <a:buFont typeface="Arial" panose="020B0604020202020204" pitchFamily="34" charset="0"/>
              <a:buChar char="•"/>
            </a:pPr>
            <a:r>
              <a:rPr lang="en-US" sz="1600" dirty="0"/>
              <a:t>A fully connected layer with 1024 outputs and ReLU activation</a:t>
            </a:r>
          </a:p>
          <a:p>
            <a:pPr marL="285750" indent="-285750" algn="just">
              <a:buFont typeface="Arial" panose="020B0604020202020204" pitchFamily="34" charset="0"/>
              <a:buChar char="•"/>
            </a:pPr>
            <a:r>
              <a:rPr lang="en-US" sz="1600" dirty="0"/>
              <a:t>Dropout Regularization with dropout ratio = 0.7</a:t>
            </a:r>
          </a:p>
          <a:p>
            <a:pPr marL="285750" indent="-285750" algn="just">
              <a:buFont typeface="Arial" panose="020B0604020202020204" pitchFamily="34" charset="0"/>
              <a:buChar char="•"/>
            </a:pPr>
            <a:r>
              <a:rPr lang="en-US" sz="1600" dirty="0"/>
              <a:t>A softmax classifier with 1000 classes output similar to the main softmax classsifier.</a:t>
            </a:r>
            <a:endParaRPr lang="en-IN" sz="1600" dirty="0"/>
          </a:p>
        </p:txBody>
      </p:sp>
      <p:pic>
        <p:nvPicPr>
          <p:cNvPr id="9" name="Picture 8">
            <a:extLst>
              <a:ext uri="{FF2B5EF4-FFF2-40B4-BE49-F238E27FC236}">
                <a16:creationId xmlns:a16="http://schemas.microsoft.com/office/drawing/2014/main" id="{AF356A42-129E-4439-BB58-5C11B992F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410" y="2956278"/>
            <a:ext cx="9865179" cy="2715346"/>
          </a:xfrm>
          <a:prstGeom prst="rect">
            <a:avLst/>
          </a:prstGeom>
        </p:spPr>
      </p:pic>
      <p:sp>
        <p:nvSpPr>
          <p:cNvPr id="13" name="TextBox 12">
            <a:extLst>
              <a:ext uri="{FF2B5EF4-FFF2-40B4-BE49-F238E27FC236}">
                <a16:creationId xmlns:a16="http://schemas.microsoft.com/office/drawing/2014/main" id="{E40A89BD-5F5C-4C1B-AFD2-9FACA3457C9E}"/>
              </a:ext>
            </a:extLst>
          </p:cNvPr>
          <p:cNvSpPr txBox="1"/>
          <p:nvPr/>
        </p:nvSpPr>
        <p:spPr>
          <a:xfrm>
            <a:off x="361560" y="5671624"/>
            <a:ext cx="11012455" cy="338554"/>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Orange Box in the architecture is the stem that has few preliminary convolutions. The purple boxes are the auxiliary classes.</a:t>
            </a:r>
            <a:endParaRPr lang="en-IN" sz="1600" dirty="0"/>
          </a:p>
        </p:txBody>
      </p:sp>
      <p:sp>
        <p:nvSpPr>
          <p:cNvPr id="17" name="TextBox 16">
            <a:extLst>
              <a:ext uri="{FF2B5EF4-FFF2-40B4-BE49-F238E27FC236}">
                <a16:creationId xmlns:a16="http://schemas.microsoft.com/office/drawing/2014/main" id="{7788227E-FD75-4314-B7A8-BE262A5ACC53}"/>
              </a:ext>
            </a:extLst>
          </p:cNvPr>
          <p:cNvSpPr txBox="1"/>
          <p:nvPr/>
        </p:nvSpPr>
        <p:spPr>
          <a:xfrm>
            <a:off x="361560" y="6010178"/>
            <a:ext cx="11376348" cy="584775"/>
          </a:xfrm>
          <a:prstGeom prst="rect">
            <a:avLst/>
          </a:prstGeom>
          <a:noFill/>
        </p:spPr>
        <p:txBody>
          <a:bodyPr wrap="square">
            <a:spAutoFit/>
          </a:bodyPr>
          <a:lstStyle/>
          <a:p>
            <a:pPr marL="285750" indent="-285750" algn="just">
              <a:buFont typeface="Arial" panose="020B0604020202020204" pitchFamily="34" charset="0"/>
              <a:buChar char="•"/>
            </a:pPr>
            <a:r>
              <a:rPr lang="en-US" sz="1600" dirty="0"/>
              <a:t>This architecture takes image of size 224 x 224 with RGB color channels. All the convolutions inside this architecture uses Rectified Linear Units (ReLU) as their activation functions.</a:t>
            </a:r>
            <a:endParaRPr lang="en-IN" sz="1600" dirty="0"/>
          </a:p>
        </p:txBody>
      </p:sp>
    </p:spTree>
    <p:extLst>
      <p:ext uri="{BB962C8B-B14F-4D97-AF65-F5344CB8AC3E}">
        <p14:creationId xmlns:p14="http://schemas.microsoft.com/office/powerpoint/2010/main" val="5673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CB061-23C6-430F-AF7E-F9544FD1424C}"/>
              </a:ext>
            </a:extLst>
          </p:cNvPr>
          <p:cNvSpPr txBox="1"/>
          <p:nvPr/>
        </p:nvSpPr>
        <p:spPr>
          <a:xfrm>
            <a:off x="5404368" y="286530"/>
            <a:ext cx="1383263" cy="369332"/>
          </a:xfrm>
          <a:prstGeom prst="rect">
            <a:avLst/>
          </a:prstGeom>
          <a:noFill/>
        </p:spPr>
        <p:txBody>
          <a:bodyPr wrap="square">
            <a:spAutoFit/>
          </a:bodyPr>
          <a:lstStyle/>
          <a:p>
            <a:r>
              <a:rPr lang="en-IN" b="1" i="0" dirty="0">
                <a:effectLst/>
                <a:latin typeface="urw-din"/>
              </a:rPr>
              <a:t>Results</a:t>
            </a:r>
            <a:endParaRPr lang="en-IN" dirty="0"/>
          </a:p>
        </p:txBody>
      </p:sp>
      <p:sp>
        <p:nvSpPr>
          <p:cNvPr id="7" name="TextBox 6">
            <a:extLst>
              <a:ext uri="{FF2B5EF4-FFF2-40B4-BE49-F238E27FC236}">
                <a16:creationId xmlns:a16="http://schemas.microsoft.com/office/drawing/2014/main" id="{C6C0582D-5A67-4F57-91C0-5E9B19D50F8D}"/>
              </a:ext>
            </a:extLst>
          </p:cNvPr>
          <p:cNvSpPr txBox="1"/>
          <p:nvPr/>
        </p:nvSpPr>
        <p:spPr>
          <a:xfrm>
            <a:off x="529511" y="962713"/>
            <a:ext cx="10891157"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t>GoogLeNet was the winner at ILSRVRC 2014 taking 1st place in both classification an detection task. </a:t>
            </a:r>
          </a:p>
          <a:p>
            <a:pPr marL="285750" indent="-285750" algn="just">
              <a:buFont typeface="Arial" panose="020B0604020202020204" pitchFamily="34" charset="0"/>
              <a:buChar char="•"/>
            </a:pPr>
            <a:r>
              <a:rPr lang="en-US" sz="1600" dirty="0"/>
              <a:t>It has top-5 error rate of 6.67% in classification task. </a:t>
            </a:r>
          </a:p>
          <a:p>
            <a:pPr marL="285750" indent="-285750" algn="just">
              <a:buFont typeface="Arial" panose="020B0604020202020204" pitchFamily="34" charset="0"/>
              <a:buChar char="•"/>
            </a:pPr>
            <a:r>
              <a:rPr lang="en-US" sz="1600" dirty="0"/>
              <a:t>An ensemble of 6 GoogLeNets gives 43.9 % mAP (mean average precision) on ImageNet test set.</a:t>
            </a:r>
            <a:endParaRPr lang="en-IN" sz="1600" dirty="0"/>
          </a:p>
        </p:txBody>
      </p:sp>
      <p:pic>
        <p:nvPicPr>
          <p:cNvPr id="9" name="Picture 8">
            <a:extLst>
              <a:ext uri="{FF2B5EF4-FFF2-40B4-BE49-F238E27FC236}">
                <a16:creationId xmlns:a16="http://schemas.microsoft.com/office/drawing/2014/main" id="{4963C422-BE3D-4AF0-93A2-4CD053DBE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204" y="1951262"/>
            <a:ext cx="6016328" cy="2816679"/>
          </a:xfrm>
          <a:prstGeom prst="rect">
            <a:avLst/>
          </a:prstGeom>
        </p:spPr>
      </p:pic>
      <p:pic>
        <p:nvPicPr>
          <p:cNvPr id="11" name="Picture 10">
            <a:extLst>
              <a:ext uri="{FF2B5EF4-FFF2-40B4-BE49-F238E27FC236}">
                <a16:creationId xmlns:a16="http://schemas.microsoft.com/office/drawing/2014/main" id="{B2C2A531-6385-40B2-A1AB-E20418687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391" y="4785319"/>
            <a:ext cx="7695132" cy="1786151"/>
          </a:xfrm>
          <a:prstGeom prst="rect">
            <a:avLst/>
          </a:prstGeom>
        </p:spPr>
      </p:pic>
    </p:spTree>
    <p:extLst>
      <p:ext uri="{BB962C8B-B14F-4D97-AF65-F5344CB8AC3E}">
        <p14:creationId xmlns:p14="http://schemas.microsoft.com/office/powerpoint/2010/main" val="277004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B22B-78F0-4FB7-A733-AEB5379F2E1B}"/>
              </a:ext>
            </a:extLst>
          </p:cNvPr>
          <p:cNvSpPr>
            <a:spLocks noGrp="1"/>
          </p:cNvSpPr>
          <p:nvPr>
            <p:ph type="title"/>
          </p:nvPr>
        </p:nvSpPr>
        <p:spPr>
          <a:xfrm>
            <a:off x="950167" y="2837737"/>
            <a:ext cx="10515600" cy="1325563"/>
          </a:xfrm>
        </p:spPr>
        <p:txBody>
          <a:bodyPr>
            <a:normAutofit/>
          </a:bodyPr>
          <a:lstStyle/>
          <a:p>
            <a:pPr algn="ctr"/>
            <a:r>
              <a:rPr lang="en-IN" sz="8800" b="1" dirty="0"/>
              <a:t>Thank you</a:t>
            </a:r>
          </a:p>
        </p:txBody>
      </p:sp>
    </p:spTree>
    <p:extLst>
      <p:ext uri="{BB962C8B-B14F-4D97-AF65-F5344CB8AC3E}">
        <p14:creationId xmlns:p14="http://schemas.microsoft.com/office/powerpoint/2010/main" val="412872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951</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urw-din</vt:lpstr>
      <vt:lpstr>var(--font-sofia)</vt:lpstr>
      <vt:lpstr>Office Theme</vt:lpstr>
      <vt:lpstr>GoogLeNet Model </vt:lpstr>
      <vt:lpstr>Introduction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GoogLeNet Model</dc:title>
  <dc:creator>paul nirmal</dc:creator>
  <cp:lastModifiedBy>Hemachandran k</cp:lastModifiedBy>
  <cp:revision>38</cp:revision>
  <dcterms:created xsi:type="dcterms:W3CDTF">2020-12-29T13:19:36Z</dcterms:created>
  <dcterms:modified xsi:type="dcterms:W3CDTF">2021-01-04T07:14:39Z</dcterms:modified>
</cp:coreProperties>
</file>