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5.jpg" ContentType="image/png"/>
  <Override PartName="/ppt/media/image1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77" r:id="rId3"/>
    <p:sldId id="258" r:id="rId4"/>
    <p:sldId id="280" r:id="rId5"/>
    <p:sldId id="257" r:id="rId6"/>
    <p:sldId id="275" r:id="rId7"/>
    <p:sldId id="276" r:id="rId8"/>
    <p:sldId id="282" r:id="rId9"/>
    <p:sldId id="283" r:id="rId10"/>
    <p:sldId id="284" r:id="rId11"/>
    <p:sldId id="285" r:id="rId12"/>
    <p:sldId id="286" r:id="rId13"/>
    <p:sldId id="287" r:id="rId14"/>
    <p:sldId id="288" r:id="rId15"/>
    <p:sldId id="289" r:id="rId16"/>
    <p:sldId id="290" r:id="rId17"/>
    <p:sldId id="291" r:id="rId18"/>
    <p:sldId id="278" r:id="rId19"/>
    <p:sldId id="281" r:id="rId20"/>
    <p:sldId id="279" r:id="rId21"/>
    <p:sldId id="259" r:id="rId22"/>
    <p:sldId id="260" r:id="rId23"/>
    <p:sldId id="261" r:id="rId24"/>
    <p:sldId id="262" r:id="rId25"/>
    <p:sldId id="26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84A81-2C7F-4D0B-AFB2-777C3251D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E6ACEC-C3FD-4AE6-B76E-2B961D6463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EB3124-910C-42AB-8966-637D7DF8B7EA}"/>
              </a:ext>
            </a:extLst>
          </p:cNvPr>
          <p:cNvSpPr>
            <a:spLocks noGrp="1"/>
          </p:cNvSpPr>
          <p:nvPr>
            <p:ph type="dt" sz="half" idx="10"/>
          </p:nvPr>
        </p:nvSpPr>
        <p:spPr/>
        <p:txBody>
          <a:bodyPr/>
          <a:lstStyle/>
          <a:p>
            <a:fld id="{A7C08DA6-DB5B-4992-A654-0E17DEF9174B}" type="datetimeFigureOut">
              <a:rPr lang="en-IN" smtClean="0"/>
              <a:t>24-11-2020</a:t>
            </a:fld>
            <a:endParaRPr lang="en-IN"/>
          </a:p>
        </p:txBody>
      </p:sp>
      <p:sp>
        <p:nvSpPr>
          <p:cNvPr id="5" name="Footer Placeholder 4">
            <a:extLst>
              <a:ext uri="{FF2B5EF4-FFF2-40B4-BE49-F238E27FC236}">
                <a16:creationId xmlns:a16="http://schemas.microsoft.com/office/drawing/2014/main" id="{A8FC67E5-44FC-4176-AADD-3F040664B9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BC9C52-54A1-407D-85C1-9C46FF84E779}"/>
              </a:ext>
            </a:extLst>
          </p:cNvPr>
          <p:cNvSpPr>
            <a:spLocks noGrp="1"/>
          </p:cNvSpPr>
          <p:nvPr>
            <p:ph type="sldNum" sz="quarter" idx="12"/>
          </p:nvPr>
        </p:nvSpPr>
        <p:spPr/>
        <p:txBody>
          <a:bodyPr/>
          <a:lstStyle/>
          <a:p>
            <a:fld id="{DE6E5E1F-A27B-4DD7-BA36-A8D5B5174DC1}" type="slidenum">
              <a:rPr lang="en-IN" smtClean="0"/>
              <a:t>‹#›</a:t>
            </a:fld>
            <a:endParaRPr lang="en-IN"/>
          </a:p>
        </p:txBody>
      </p:sp>
    </p:spTree>
    <p:extLst>
      <p:ext uri="{BB962C8B-B14F-4D97-AF65-F5344CB8AC3E}">
        <p14:creationId xmlns:p14="http://schemas.microsoft.com/office/powerpoint/2010/main" val="112253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CD638-54BD-485A-BDE3-9C6CBE9925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ECB0D5-A008-4AD8-8D8A-1520F5D4C1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820345-2620-40A2-9C6D-615B3B93BD28}"/>
              </a:ext>
            </a:extLst>
          </p:cNvPr>
          <p:cNvSpPr>
            <a:spLocks noGrp="1"/>
          </p:cNvSpPr>
          <p:nvPr>
            <p:ph type="dt" sz="half" idx="10"/>
          </p:nvPr>
        </p:nvSpPr>
        <p:spPr/>
        <p:txBody>
          <a:bodyPr/>
          <a:lstStyle/>
          <a:p>
            <a:fld id="{A7C08DA6-DB5B-4992-A654-0E17DEF9174B}" type="datetimeFigureOut">
              <a:rPr lang="en-IN" smtClean="0"/>
              <a:t>24-11-2020</a:t>
            </a:fld>
            <a:endParaRPr lang="en-IN"/>
          </a:p>
        </p:txBody>
      </p:sp>
      <p:sp>
        <p:nvSpPr>
          <p:cNvPr id="5" name="Footer Placeholder 4">
            <a:extLst>
              <a:ext uri="{FF2B5EF4-FFF2-40B4-BE49-F238E27FC236}">
                <a16:creationId xmlns:a16="http://schemas.microsoft.com/office/drawing/2014/main" id="{4A2050BB-BF96-4134-8AB8-0E5C2A8476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80B943-264A-4D63-8E3C-8843E5E7FB01}"/>
              </a:ext>
            </a:extLst>
          </p:cNvPr>
          <p:cNvSpPr>
            <a:spLocks noGrp="1"/>
          </p:cNvSpPr>
          <p:nvPr>
            <p:ph type="sldNum" sz="quarter" idx="12"/>
          </p:nvPr>
        </p:nvSpPr>
        <p:spPr/>
        <p:txBody>
          <a:bodyPr/>
          <a:lstStyle/>
          <a:p>
            <a:fld id="{DE6E5E1F-A27B-4DD7-BA36-A8D5B5174DC1}" type="slidenum">
              <a:rPr lang="en-IN" smtClean="0"/>
              <a:t>‹#›</a:t>
            </a:fld>
            <a:endParaRPr lang="en-IN"/>
          </a:p>
        </p:txBody>
      </p:sp>
    </p:spTree>
    <p:extLst>
      <p:ext uri="{BB962C8B-B14F-4D97-AF65-F5344CB8AC3E}">
        <p14:creationId xmlns:p14="http://schemas.microsoft.com/office/powerpoint/2010/main" val="2302806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9CE809-EFC1-4732-A5FD-74304870BC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A65729-76EB-421E-B2F3-CF62A0521C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096D29-6A78-4D40-801D-2C5EF80BE3DD}"/>
              </a:ext>
            </a:extLst>
          </p:cNvPr>
          <p:cNvSpPr>
            <a:spLocks noGrp="1"/>
          </p:cNvSpPr>
          <p:nvPr>
            <p:ph type="dt" sz="half" idx="10"/>
          </p:nvPr>
        </p:nvSpPr>
        <p:spPr/>
        <p:txBody>
          <a:bodyPr/>
          <a:lstStyle/>
          <a:p>
            <a:fld id="{A7C08DA6-DB5B-4992-A654-0E17DEF9174B}" type="datetimeFigureOut">
              <a:rPr lang="en-IN" smtClean="0"/>
              <a:t>24-11-2020</a:t>
            </a:fld>
            <a:endParaRPr lang="en-IN"/>
          </a:p>
        </p:txBody>
      </p:sp>
      <p:sp>
        <p:nvSpPr>
          <p:cNvPr id="5" name="Footer Placeholder 4">
            <a:extLst>
              <a:ext uri="{FF2B5EF4-FFF2-40B4-BE49-F238E27FC236}">
                <a16:creationId xmlns:a16="http://schemas.microsoft.com/office/drawing/2014/main" id="{728AFA42-9610-46B7-A67F-70794A593E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651115-443A-492C-811A-6A43ACD7DA71}"/>
              </a:ext>
            </a:extLst>
          </p:cNvPr>
          <p:cNvSpPr>
            <a:spLocks noGrp="1"/>
          </p:cNvSpPr>
          <p:nvPr>
            <p:ph type="sldNum" sz="quarter" idx="12"/>
          </p:nvPr>
        </p:nvSpPr>
        <p:spPr/>
        <p:txBody>
          <a:bodyPr/>
          <a:lstStyle/>
          <a:p>
            <a:fld id="{DE6E5E1F-A27B-4DD7-BA36-A8D5B5174DC1}" type="slidenum">
              <a:rPr lang="en-IN" smtClean="0"/>
              <a:t>‹#›</a:t>
            </a:fld>
            <a:endParaRPr lang="en-IN"/>
          </a:p>
        </p:txBody>
      </p:sp>
    </p:spTree>
    <p:extLst>
      <p:ext uri="{BB962C8B-B14F-4D97-AF65-F5344CB8AC3E}">
        <p14:creationId xmlns:p14="http://schemas.microsoft.com/office/powerpoint/2010/main" val="80287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0B75-C23D-4023-90E1-BB92F5DEFC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A634F4-D5C9-4A97-AB98-7DAB058143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180688-236C-4078-B8D8-789007DE2E2A}"/>
              </a:ext>
            </a:extLst>
          </p:cNvPr>
          <p:cNvSpPr>
            <a:spLocks noGrp="1"/>
          </p:cNvSpPr>
          <p:nvPr>
            <p:ph type="dt" sz="half" idx="10"/>
          </p:nvPr>
        </p:nvSpPr>
        <p:spPr/>
        <p:txBody>
          <a:bodyPr/>
          <a:lstStyle/>
          <a:p>
            <a:fld id="{A7C08DA6-DB5B-4992-A654-0E17DEF9174B}" type="datetimeFigureOut">
              <a:rPr lang="en-IN" smtClean="0"/>
              <a:t>24-11-2020</a:t>
            </a:fld>
            <a:endParaRPr lang="en-IN"/>
          </a:p>
        </p:txBody>
      </p:sp>
      <p:sp>
        <p:nvSpPr>
          <p:cNvPr id="5" name="Footer Placeholder 4">
            <a:extLst>
              <a:ext uri="{FF2B5EF4-FFF2-40B4-BE49-F238E27FC236}">
                <a16:creationId xmlns:a16="http://schemas.microsoft.com/office/drawing/2014/main" id="{D8B4F438-16EB-4A34-A4FD-ACA96F4609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8EA33-0D54-4290-983E-705C96843CD8}"/>
              </a:ext>
            </a:extLst>
          </p:cNvPr>
          <p:cNvSpPr>
            <a:spLocks noGrp="1"/>
          </p:cNvSpPr>
          <p:nvPr>
            <p:ph type="sldNum" sz="quarter" idx="12"/>
          </p:nvPr>
        </p:nvSpPr>
        <p:spPr/>
        <p:txBody>
          <a:bodyPr/>
          <a:lstStyle/>
          <a:p>
            <a:fld id="{DE6E5E1F-A27B-4DD7-BA36-A8D5B5174DC1}" type="slidenum">
              <a:rPr lang="en-IN" smtClean="0"/>
              <a:t>‹#›</a:t>
            </a:fld>
            <a:endParaRPr lang="en-IN"/>
          </a:p>
        </p:txBody>
      </p:sp>
    </p:spTree>
    <p:extLst>
      <p:ext uri="{BB962C8B-B14F-4D97-AF65-F5344CB8AC3E}">
        <p14:creationId xmlns:p14="http://schemas.microsoft.com/office/powerpoint/2010/main" val="3390665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2C2A-2E1A-4092-A39E-9D654AEAD2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ADE3C4-9248-4B82-A6AD-0D197A0669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97BD69-303E-4F80-A03C-E6D84A233230}"/>
              </a:ext>
            </a:extLst>
          </p:cNvPr>
          <p:cNvSpPr>
            <a:spLocks noGrp="1"/>
          </p:cNvSpPr>
          <p:nvPr>
            <p:ph type="dt" sz="half" idx="10"/>
          </p:nvPr>
        </p:nvSpPr>
        <p:spPr/>
        <p:txBody>
          <a:bodyPr/>
          <a:lstStyle/>
          <a:p>
            <a:fld id="{A7C08DA6-DB5B-4992-A654-0E17DEF9174B}" type="datetimeFigureOut">
              <a:rPr lang="en-IN" smtClean="0"/>
              <a:t>24-11-2020</a:t>
            </a:fld>
            <a:endParaRPr lang="en-IN"/>
          </a:p>
        </p:txBody>
      </p:sp>
      <p:sp>
        <p:nvSpPr>
          <p:cNvPr id="5" name="Footer Placeholder 4">
            <a:extLst>
              <a:ext uri="{FF2B5EF4-FFF2-40B4-BE49-F238E27FC236}">
                <a16:creationId xmlns:a16="http://schemas.microsoft.com/office/drawing/2014/main" id="{23FF8D11-CDFC-41C0-8E6B-3C479D32A9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88472A-3258-4333-8861-514AAF668098}"/>
              </a:ext>
            </a:extLst>
          </p:cNvPr>
          <p:cNvSpPr>
            <a:spLocks noGrp="1"/>
          </p:cNvSpPr>
          <p:nvPr>
            <p:ph type="sldNum" sz="quarter" idx="12"/>
          </p:nvPr>
        </p:nvSpPr>
        <p:spPr/>
        <p:txBody>
          <a:bodyPr/>
          <a:lstStyle/>
          <a:p>
            <a:fld id="{DE6E5E1F-A27B-4DD7-BA36-A8D5B5174DC1}" type="slidenum">
              <a:rPr lang="en-IN" smtClean="0"/>
              <a:t>‹#›</a:t>
            </a:fld>
            <a:endParaRPr lang="en-IN"/>
          </a:p>
        </p:txBody>
      </p:sp>
    </p:spTree>
    <p:extLst>
      <p:ext uri="{BB962C8B-B14F-4D97-AF65-F5344CB8AC3E}">
        <p14:creationId xmlns:p14="http://schemas.microsoft.com/office/powerpoint/2010/main" val="251344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0F582-75AE-4512-AC82-B1A02F1EAB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5C00C7-4500-4FAA-9143-AE7FF12121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18E0C8-2250-4487-98BC-3EFBFC2B63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CB93A0-B2D9-4C62-83AB-F9500588CAB5}"/>
              </a:ext>
            </a:extLst>
          </p:cNvPr>
          <p:cNvSpPr>
            <a:spLocks noGrp="1"/>
          </p:cNvSpPr>
          <p:nvPr>
            <p:ph type="dt" sz="half" idx="10"/>
          </p:nvPr>
        </p:nvSpPr>
        <p:spPr/>
        <p:txBody>
          <a:bodyPr/>
          <a:lstStyle/>
          <a:p>
            <a:fld id="{A7C08DA6-DB5B-4992-A654-0E17DEF9174B}" type="datetimeFigureOut">
              <a:rPr lang="en-IN" smtClean="0"/>
              <a:t>24-11-2020</a:t>
            </a:fld>
            <a:endParaRPr lang="en-IN"/>
          </a:p>
        </p:txBody>
      </p:sp>
      <p:sp>
        <p:nvSpPr>
          <p:cNvPr id="6" name="Footer Placeholder 5">
            <a:extLst>
              <a:ext uri="{FF2B5EF4-FFF2-40B4-BE49-F238E27FC236}">
                <a16:creationId xmlns:a16="http://schemas.microsoft.com/office/drawing/2014/main" id="{55B0604D-E786-4681-8A9A-10D05A27CC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EDBFF8-C3F4-46C1-BF7B-692830954FB2}"/>
              </a:ext>
            </a:extLst>
          </p:cNvPr>
          <p:cNvSpPr>
            <a:spLocks noGrp="1"/>
          </p:cNvSpPr>
          <p:nvPr>
            <p:ph type="sldNum" sz="quarter" idx="12"/>
          </p:nvPr>
        </p:nvSpPr>
        <p:spPr/>
        <p:txBody>
          <a:bodyPr/>
          <a:lstStyle/>
          <a:p>
            <a:fld id="{DE6E5E1F-A27B-4DD7-BA36-A8D5B5174DC1}" type="slidenum">
              <a:rPr lang="en-IN" smtClean="0"/>
              <a:t>‹#›</a:t>
            </a:fld>
            <a:endParaRPr lang="en-IN"/>
          </a:p>
        </p:txBody>
      </p:sp>
    </p:spTree>
    <p:extLst>
      <p:ext uri="{BB962C8B-B14F-4D97-AF65-F5344CB8AC3E}">
        <p14:creationId xmlns:p14="http://schemas.microsoft.com/office/powerpoint/2010/main" val="256907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AB52-5D6C-4037-A787-D56C8AF4A4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1A084B-66BF-4645-9D86-05C43DEA7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097892-DC98-472E-B8DC-4108965DFE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77A0BA-146A-4800-B948-801A0870D9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E14D3-4A3A-4E28-8EF4-C6431E1ED9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62AF2B-595C-4360-B97D-1C3894855400}"/>
              </a:ext>
            </a:extLst>
          </p:cNvPr>
          <p:cNvSpPr>
            <a:spLocks noGrp="1"/>
          </p:cNvSpPr>
          <p:nvPr>
            <p:ph type="dt" sz="half" idx="10"/>
          </p:nvPr>
        </p:nvSpPr>
        <p:spPr/>
        <p:txBody>
          <a:bodyPr/>
          <a:lstStyle/>
          <a:p>
            <a:fld id="{A7C08DA6-DB5B-4992-A654-0E17DEF9174B}" type="datetimeFigureOut">
              <a:rPr lang="en-IN" smtClean="0"/>
              <a:t>24-11-2020</a:t>
            </a:fld>
            <a:endParaRPr lang="en-IN"/>
          </a:p>
        </p:txBody>
      </p:sp>
      <p:sp>
        <p:nvSpPr>
          <p:cNvPr id="8" name="Footer Placeholder 7">
            <a:extLst>
              <a:ext uri="{FF2B5EF4-FFF2-40B4-BE49-F238E27FC236}">
                <a16:creationId xmlns:a16="http://schemas.microsoft.com/office/drawing/2014/main" id="{0E8C1D89-7675-46E2-9F5A-1E4F489359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C335DB-E053-4814-B553-AD74D142F121}"/>
              </a:ext>
            </a:extLst>
          </p:cNvPr>
          <p:cNvSpPr>
            <a:spLocks noGrp="1"/>
          </p:cNvSpPr>
          <p:nvPr>
            <p:ph type="sldNum" sz="quarter" idx="12"/>
          </p:nvPr>
        </p:nvSpPr>
        <p:spPr/>
        <p:txBody>
          <a:bodyPr/>
          <a:lstStyle/>
          <a:p>
            <a:fld id="{DE6E5E1F-A27B-4DD7-BA36-A8D5B5174DC1}" type="slidenum">
              <a:rPr lang="en-IN" smtClean="0"/>
              <a:t>‹#›</a:t>
            </a:fld>
            <a:endParaRPr lang="en-IN"/>
          </a:p>
        </p:txBody>
      </p:sp>
    </p:spTree>
    <p:extLst>
      <p:ext uri="{BB962C8B-B14F-4D97-AF65-F5344CB8AC3E}">
        <p14:creationId xmlns:p14="http://schemas.microsoft.com/office/powerpoint/2010/main" val="355769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FF99-6C1F-4E1D-8C77-3DC7CA4834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89B1A2-D813-460D-9235-256B33DA586E}"/>
              </a:ext>
            </a:extLst>
          </p:cNvPr>
          <p:cNvSpPr>
            <a:spLocks noGrp="1"/>
          </p:cNvSpPr>
          <p:nvPr>
            <p:ph type="dt" sz="half" idx="10"/>
          </p:nvPr>
        </p:nvSpPr>
        <p:spPr/>
        <p:txBody>
          <a:bodyPr/>
          <a:lstStyle/>
          <a:p>
            <a:fld id="{A7C08DA6-DB5B-4992-A654-0E17DEF9174B}" type="datetimeFigureOut">
              <a:rPr lang="en-IN" smtClean="0"/>
              <a:t>24-11-2020</a:t>
            </a:fld>
            <a:endParaRPr lang="en-IN"/>
          </a:p>
        </p:txBody>
      </p:sp>
      <p:sp>
        <p:nvSpPr>
          <p:cNvPr id="4" name="Footer Placeholder 3">
            <a:extLst>
              <a:ext uri="{FF2B5EF4-FFF2-40B4-BE49-F238E27FC236}">
                <a16:creationId xmlns:a16="http://schemas.microsoft.com/office/drawing/2014/main" id="{3CD954F8-1AD3-4588-B2F3-53F6C7E2DE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CD2A44-263A-4DFC-BD07-826F6F49B57F}"/>
              </a:ext>
            </a:extLst>
          </p:cNvPr>
          <p:cNvSpPr>
            <a:spLocks noGrp="1"/>
          </p:cNvSpPr>
          <p:nvPr>
            <p:ph type="sldNum" sz="quarter" idx="12"/>
          </p:nvPr>
        </p:nvSpPr>
        <p:spPr/>
        <p:txBody>
          <a:bodyPr/>
          <a:lstStyle/>
          <a:p>
            <a:fld id="{DE6E5E1F-A27B-4DD7-BA36-A8D5B5174DC1}" type="slidenum">
              <a:rPr lang="en-IN" smtClean="0"/>
              <a:t>‹#›</a:t>
            </a:fld>
            <a:endParaRPr lang="en-IN"/>
          </a:p>
        </p:txBody>
      </p:sp>
    </p:spTree>
    <p:extLst>
      <p:ext uri="{BB962C8B-B14F-4D97-AF65-F5344CB8AC3E}">
        <p14:creationId xmlns:p14="http://schemas.microsoft.com/office/powerpoint/2010/main" val="317893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F886A-80D9-4D47-BB68-64084D24E6B8}"/>
              </a:ext>
            </a:extLst>
          </p:cNvPr>
          <p:cNvSpPr>
            <a:spLocks noGrp="1"/>
          </p:cNvSpPr>
          <p:nvPr>
            <p:ph type="dt" sz="half" idx="10"/>
          </p:nvPr>
        </p:nvSpPr>
        <p:spPr/>
        <p:txBody>
          <a:bodyPr/>
          <a:lstStyle/>
          <a:p>
            <a:fld id="{A7C08DA6-DB5B-4992-A654-0E17DEF9174B}" type="datetimeFigureOut">
              <a:rPr lang="en-IN" smtClean="0"/>
              <a:t>24-11-2020</a:t>
            </a:fld>
            <a:endParaRPr lang="en-IN"/>
          </a:p>
        </p:txBody>
      </p:sp>
      <p:sp>
        <p:nvSpPr>
          <p:cNvPr id="3" name="Footer Placeholder 2">
            <a:extLst>
              <a:ext uri="{FF2B5EF4-FFF2-40B4-BE49-F238E27FC236}">
                <a16:creationId xmlns:a16="http://schemas.microsoft.com/office/drawing/2014/main" id="{7EC751BA-7A75-4176-ADF1-3AE839B49E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809AF4-025B-4A4B-B5F1-1BD3E10C1F9C}"/>
              </a:ext>
            </a:extLst>
          </p:cNvPr>
          <p:cNvSpPr>
            <a:spLocks noGrp="1"/>
          </p:cNvSpPr>
          <p:nvPr>
            <p:ph type="sldNum" sz="quarter" idx="12"/>
          </p:nvPr>
        </p:nvSpPr>
        <p:spPr/>
        <p:txBody>
          <a:bodyPr/>
          <a:lstStyle/>
          <a:p>
            <a:fld id="{DE6E5E1F-A27B-4DD7-BA36-A8D5B5174DC1}" type="slidenum">
              <a:rPr lang="en-IN" smtClean="0"/>
              <a:t>‹#›</a:t>
            </a:fld>
            <a:endParaRPr lang="en-IN"/>
          </a:p>
        </p:txBody>
      </p:sp>
    </p:spTree>
    <p:extLst>
      <p:ext uri="{BB962C8B-B14F-4D97-AF65-F5344CB8AC3E}">
        <p14:creationId xmlns:p14="http://schemas.microsoft.com/office/powerpoint/2010/main" val="4048471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D916-A4B0-4008-8D1C-495B6A388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99833D-2B6E-4831-A0FF-273F07D5FA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D351E8-E536-4D40-8665-617F67D51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A50F0D-E4E6-482F-A1D7-ED3FD8053D61}"/>
              </a:ext>
            </a:extLst>
          </p:cNvPr>
          <p:cNvSpPr>
            <a:spLocks noGrp="1"/>
          </p:cNvSpPr>
          <p:nvPr>
            <p:ph type="dt" sz="half" idx="10"/>
          </p:nvPr>
        </p:nvSpPr>
        <p:spPr/>
        <p:txBody>
          <a:bodyPr/>
          <a:lstStyle/>
          <a:p>
            <a:fld id="{A7C08DA6-DB5B-4992-A654-0E17DEF9174B}" type="datetimeFigureOut">
              <a:rPr lang="en-IN" smtClean="0"/>
              <a:t>24-11-2020</a:t>
            </a:fld>
            <a:endParaRPr lang="en-IN"/>
          </a:p>
        </p:txBody>
      </p:sp>
      <p:sp>
        <p:nvSpPr>
          <p:cNvPr id="6" name="Footer Placeholder 5">
            <a:extLst>
              <a:ext uri="{FF2B5EF4-FFF2-40B4-BE49-F238E27FC236}">
                <a16:creationId xmlns:a16="http://schemas.microsoft.com/office/drawing/2014/main" id="{25001025-A173-4280-8544-2C914214B1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C36F4E-EB37-4EC3-A055-81CB0220D09B}"/>
              </a:ext>
            </a:extLst>
          </p:cNvPr>
          <p:cNvSpPr>
            <a:spLocks noGrp="1"/>
          </p:cNvSpPr>
          <p:nvPr>
            <p:ph type="sldNum" sz="quarter" idx="12"/>
          </p:nvPr>
        </p:nvSpPr>
        <p:spPr/>
        <p:txBody>
          <a:bodyPr/>
          <a:lstStyle/>
          <a:p>
            <a:fld id="{DE6E5E1F-A27B-4DD7-BA36-A8D5B5174DC1}" type="slidenum">
              <a:rPr lang="en-IN" smtClean="0"/>
              <a:t>‹#›</a:t>
            </a:fld>
            <a:endParaRPr lang="en-IN"/>
          </a:p>
        </p:txBody>
      </p:sp>
    </p:spTree>
    <p:extLst>
      <p:ext uri="{BB962C8B-B14F-4D97-AF65-F5344CB8AC3E}">
        <p14:creationId xmlns:p14="http://schemas.microsoft.com/office/powerpoint/2010/main" val="311403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64B5-416C-4F8A-9244-8801B9AD4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56EF83-AEBD-4D1C-ABDF-3ECD6EEB5C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720B4F-A471-469D-8BAE-156F0CED7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2802E-775E-40F5-86CF-738B30AAB49E}"/>
              </a:ext>
            </a:extLst>
          </p:cNvPr>
          <p:cNvSpPr>
            <a:spLocks noGrp="1"/>
          </p:cNvSpPr>
          <p:nvPr>
            <p:ph type="dt" sz="half" idx="10"/>
          </p:nvPr>
        </p:nvSpPr>
        <p:spPr/>
        <p:txBody>
          <a:bodyPr/>
          <a:lstStyle/>
          <a:p>
            <a:fld id="{A7C08DA6-DB5B-4992-A654-0E17DEF9174B}" type="datetimeFigureOut">
              <a:rPr lang="en-IN" smtClean="0"/>
              <a:t>24-11-2020</a:t>
            </a:fld>
            <a:endParaRPr lang="en-IN"/>
          </a:p>
        </p:txBody>
      </p:sp>
      <p:sp>
        <p:nvSpPr>
          <p:cNvPr id="6" name="Footer Placeholder 5">
            <a:extLst>
              <a:ext uri="{FF2B5EF4-FFF2-40B4-BE49-F238E27FC236}">
                <a16:creationId xmlns:a16="http://schemas.microsoft.com/office/drawing/2014/main" id="{1E31A62E-9633-484F-8D69-CD21257084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B1050C-D8B1-4568-8F12-425428D16249}"/>
              </a:ext>
            </a:extLst>
          </p:cNvPr>
          <p:cNvSpPr>
            <a:spLocks noGrp="1"/>
          </p:cNvSpPr>
          <p:nvPr>
            <p:ph type="sldNum" sz="quarter" idx="12"/>
          </p:nvPr>
        </p:nvSpPr>
        <p:spPr/>
        <p:txBody>
          <a:bodyPr/>
          <a:lstStyle/>
          <a:p>
            <a:fld id="{DE6E5E1F-A27B-4DD7-BA36-A8D5B5174DC1}" type="slidenum">
              <a:rPr lang="en-IN" smtClean="0"/>
              <a:t>‹#›</a:t>
            </a:fld>
            <a:endParaRPr lang="en-IN"/>
          </a:p>
        </p:txBody>
      </p:sp>
    </p:spTree>
    <p:extLst>
      <p:ext uri="{BB962C8B-B14F-4D97-AF65-F5344CB8AC3E}">
        <p14:creationId xmlns:p14="http://schemas.microsoft.com/office/powerpoint/2010/main" val="3265047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55AA14-1DFF-4462-9411-8BC30C4B6A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FC0520-949E-47ED-8088-127CA19CF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5D39E7-BAFC-4836-BFAA-8A556F8AB4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C08DA6-DB5B-4992-A654-0E17DEF9174B}" type="datetimeFigureOut">
              <a:rPr lang="en-IN" smtClean="0"/>
              <a:t>24-11-2020</a:t>
            </a:fld>
            <a:endParaRPr lang="en-IN"/>
          </a:p>
        </p:txBody>
      </p:sp>
      <p:sp>
        <p:nvSpPr>
          <p:cNvPr id="5" name="Footer Placeholder 4">
            <a:extLst>
              <a:ext uri="{FF2B5EF4-FFF2-40B4-BE49-F238E27FC236}">
                <a16:creationId xmlns:a16="http://schemas.microsoft.com/office/drawing/2014/main" id="{C1D1340C-2CA1-4E5C-A852-1F5EEA8320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6EF7B0-66A8-47DF-9BA1-F6F7FDB0F1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6E5E1F-A27B-4DD7-BA36-A8D5B5174DC1}" type="slidenum">
              <a:rPr lang="en-IN" smtClean="0"/>
              <a:t>‹#›</a:t>
            </a:fld>
            <a:endParaRPr lang="en-IN"/>
          </a:p>
        </p:txBody>
      </p:sp>
    </p:spTree>
    <p:extLst>
      <p:ext uri="{BB962C8B-B14F-4D97-AF65-F5344CB8AC3E}">
        <p14:creationId xmlns:p14="http://schemas.microsoft.com/office/powerpoint/2010/main" val="2269245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C173-8606-4BF6-8AB8-20FD7EE25423}"/>
              </a:ext>
            </a:extLst>
          </p:cNvPr>
          <p:cNvSpPr>
            <a:spLocks noGrp="1"/>
          </p:cNvSpPr>
          <p:nvPr>
            <p:ph type="ctrTitle"/>
          </p:nvPr>
        </p:nvSpPr>
        <p:spPr>
          <a:xfrm>
            <a:off x="1524000" y="-547411"/>
            <a:ext cx="9144000" cy="1885881"/>
          </a:xfrm>
        </p:spPr>
        <p:txBody>
          <a:bodyPr/>
          <a:lstStyle/>
          <a:p>
            <a:r>
              <a:rPr lang="en-US" dirty="0"/>
              <a:t>Neural Networks</a:t>
            </a:r>
            <a:endParaRPr lang="en-IN" dirty="0"/>
          </a:p>
        </p:txBody>
      </p:sp>
      <p:sp>
        <p:nvSpPr>
          <p:cNvPr id="3" name="Subtitle 2">
            <a:extLst>
              <a:ext uri="{FF2B5EF4-FFF2-40B4-BE49-F238E27FC236}">
                <a16:creationId xmlns:a16="http://schemas.microsoft.com/office/drawing/2014/main" id="{9BC6BC17-3FC8-477E-B04E-3A2BAF54A8E3}"/>
              </a:ext>
            </a:extLst>
          </p:cNvPr>
          <p:cNvSpPr>
            <a:spLocks noGrp="1"/>
          </p:cNvSpPr>
          <p:nvPr>
            <p:ph type="subTitle" idx="1"/>
          </p:nvPr>
        </p:nvSpPr>
        <p:spPr>
          <a:xfrm>
            <a:off x="1524000" y="1163639"/>
            <a:ext cx="9144000" cy="1655762"/>
          </a:xfrm>
        </p:spPr>
        <p:txBody>
          <a:bodyPr/>
          <a:lstStyle/>
          <a:p>
            <a:r>
              <a:rPr lang="en-US" dirty="0"/>
              <a:t>Session 1 -  </a:t>
            </a:r>
            <a:r>
              <a:rPr lang="en-IN" dirty="0"/>
              <a:t>Introduction &amp; McCulloch-Pitts networks </a:t>
            </a:r>
          </a:p>
          <a:p>
            <a:endParaRPr lang="en-IN" dirty="0"/>
          </a:p>
        </p:txBody>
      </p:sp>
      <p:pic>
        <p:nvPicPr>
          <p:cNvPr id="5" name="Picture 4">
            <a:extLst>
              <a:ext uri="{FF2B5EF4-FFF2-40B4-BE49-F238E27FC236}">
                <a16:creationId xmlns:a16="http://schemas.microsoft.com/office/drawing/2014/main" id="{3DE3131E-71E6-463E-A889-92D06D60F12D}"/>
              </a:ext>
            </a:extLst>
          </p:cNvPr>
          <p:cNvPicPr>
            <a:picLocks noChangeAspect="1"/>
          </p:cNvPicPr>
          <p:nvPr/>
        </p:nvPicPr>
        <p:blipFill rotWithShape="1">
          <a:blip r:embed="rId2">
            <a:extLst>
              <a:ext uri="{28A0092B-C50C-407E-A947-70E740481C1C}">
                <a14:useLocalDpi xmlns:a14="http://schemas.microsoft.com/office/drawing/2010/main" val="0"/>
              </a:ext>
            </a:extLst>
          </a:blip>
          <a:srcRect l="24879" t="29565" r="28647" b="13623"/>
          <a:stretch/>
        </p:blipFill>
        <p:spPr>
          <a:xfrm>
            <a:off x="10561983" y="364432"/>
            <a:ext cx="1470991" cy="3896140"/>
          </a:xfrm>
          <a:prstGeom prst="rect">
            <a:avLst/>
          </a:prstGeom>
        </p:spPr>
      </p:pic>
      <p:pic>
        <p:nvPicPr>
          <p:cNvPr id="6" name="Picture 5">
            <a:extLst>
              <a:ext uri="{FF2B5EF4-FFF2-40B4-BE49-F238E27FC236}">
                <a16:creationId xmlns:a16="http://schemas.microsoft.com/office/drawing/2014/main" id="{6BD45A42-04AB-404F-9250-1373F384B60F}"/>
              </a:ext>
            </a:extLst>
          </p:cNvPr>
          <p:cNvPicPr>
            <a:picLocks noChangeAspect="1"/>
          </p:cNvPicPr>
          <p:nvPr/>
        </p:nvPicPr>
        <p:blipFill rotWithShape="1">
          <a:blip r:embed="rId3"/>
          <a:srcRect l="78261" t="23321" r="4348" b="37578"/>
          <a:stretch/>
        </p:blipFill>
        <p:spPr>
          <a:xfrm>
            <a:off x="10668000" y="4439478"/>
            <a:ext cx="1364972" cy="1655763"/>
          </a:xfrm>
          <a:prstGeom prst="rect">
            <a:avLst/>
          </a:prstGeom>
        </p:spPr>
      </p:pic>
      <p:pic>
        <p:nvPicPr>
          <p:cNvPr id="13" name="Picture 12">
            <a:extLst>
              <a:ext uri="{FF2B5EF4-FFF2-40B4-BE49-F238E27FC236}">
                <a16:creationId xmlns:a16="http://schemas.microsoft.com/office/drawing/2014/main" id="{186DDC13-E641-426C-800C-BE0FD841B4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2568" y="2328034"/>
            <a:ext cx="8501119" cy="2900121"/>
          </a:xfrm>
          <a:prstGeom prst="rect">
            <a:avLst/>
          </a:prstGeom>
        </p:spPr>
      </p:pic>
    </p:spTree>
    <p:extLst>
      <p:ext uri="{BB962C8B-B14F-4D97-AF65-F5344CB8AC3E}">
        <p14:creationId xmlns:p14="http://schemas.microsoft.com/office/powerpoint/2010/main" val="2940331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C4CD-3D99-4CC6-9FD6-6A28D5C22317}"/>
              </a:ext>
            </a:extLst>
          </p:cNvPr>
          <p:cNvSpPr>
            <a:spLocks noGrp="1"/>
          </p:cNvSpPr>
          <p:nvPr>
            <p:ph type="title"/>
          </p:nvPr>
        </p:nvSpPr>
        <p:spPr/>
        <p:txBody>
          <a:bodyPr/>
          <a:lstStyle/>
          <a:p>
            <a:r>
              <a:rPr lang="en-US" dirty="0"/>
              <a:t>Types of Activation functions</a:t>
            </a:r>
            <a:endParaRPr lang="en-IN" dirty="0"/>
          </a:p>
        </p:txBody>
      </p:sp>
      <p:pic>
        <p:nvPicPr>
          <p:cNvPr id="4" name="Picture 3">
            <a:extLst>
              <a:ext uri="{FF2B5EF4-FFF2-40B4-BE49-F238E27FC236}">
                <a16:creationId xmlns:a16="http://schemas.microsoft.com/office/drawing/2014/main" id="{2777090C-D002-4BD5-941D-851B0D185618}"/>
              </a:ext>
            </a:extLst>
          </p:cNvPr>
          <p:cNvPicPr>
            <a:picLocks noChangeAspect="1"/>
          </p:cNvPicPr>
          <p:nvPr/>
        </p:nvPicPr>
        <p:blipFill>
          <a:blip r:embed="rId2"/>
          <a:stretch>
            <a:fillRect/>
          </a:stretch>
        </p:blipFill>
        <p:spPr>
          <a:xfrm>
            <a:off x="2086476" y="2238524"/>
            <a:ext cx="8019048" cy="2380952"/>
          </a:xfrm>
          <a:prstGeom prst="rect">
            <a:avLst/>
          </a:prstGeom>
        </p:spPr>
      </p:pic>
    </p:spTree>
    <p:extLst>
      <p:ext uri="{BB962C8B-B14F-4D97-AF65-F5344CB8AC3E}">
        <p14:creationId xmlns:p14="http://schemas.microsoft.com/office/powerpoint/2010/main" val="645582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3AB2-274D-4CBA-972A-18ABC7BA7233}"/>
              </a:ext>
            </a:extLst>
          </p:cNvPr>
          <p:cNvSpPr>
            <a:spLocks noGrp="1"/>
          </p:cNvSpPr>
          <p:nvPr>
            <p:ph type="title"/>
          </p:nvPr>
        </p:nvSpPr>
        <p:spPr/>
        <p:txBody>
          <a:bodyPr/>
          <a:lstStyle/>
          <a:p>
            <a:r>
              <a:rPr lang="en-US" dirty="0"/>
              <a:t>Identity Function</a:t>
            </a:r>
            <a:endParaRPr lang="en-IN" dirty="0"/>
          </a:p>
        </p:txBody>
      </p:sp>
      <p:pic>
        <p:nvPicPr>
          <p:cNvPr id="4" name="Picture 3">
            <a:extLst>
              <a:ext uri="{FF2B5EF4-FFF2-40B4-BE49-F238E27FC236}">
                <a16:creationId xmlns:a16="http://schemas.microsoft.com/office/drawing/2014/main" id="{9E5A6452-2EEA-4498-93E7-524E4E1BE48B}"/>
              </a:ext>
            </a:extLst>
          </p:cNvPr>
          <p:cNvPicPr>
            <a:picLocks noChangeAspect="1"/>
          </p:cNvPicPr>
          <p:nvPr/>
        </p:nvPicPr>
        <p:blipFill rotWithShape="1">
          <a:blip r:embed="rId2"/>
          <a:srcRect l="63540"/>
          <a:stretch/>
        </p:blipFill>
        <p:spPr>
          <a:xfrm>
            <a:off x="7977809" y="2109952"/>
            <a:ext cx="2961974" cy="2638095"/>
          </a:xfrm>
          <a:prstGeom prst="rect">
            <a:avLst/>
          </a:prstGeom>
        </p:spPr>
      </p:pic>
      <p:sp>
        <p:nvSpPr>
          <p:cNvPr id="5" name="TextBox 4">
            <a:extLst>
              <a:ext uri="{FF2B5EF4-FFF2-40B4-BE49-F238E27FC236}">
                <a16:creationId xmlns:a16="http://schemas.microsoft.com/office/drawing/2014/main" id="{60925AC1-31FD-4B44-AE2B-884D831DFF29}"/>
              </a:ext>
            </a:extLst>
          </p:cNvPr>
          <p:cNvSpPr txBox="1"/>
          <p:nvPr/>
        </p:nvSpPr>
        <p:spPr>
          <a:xfrm>
            <a:off x="838200" y="2849217"/>
            <a:ext cx="8819435" cy="923330"/>
          </a:xfrm>
          <a:prstGeom prst="rect">
            <a:avLst/>
          </a:prstGeom>
          <a:noFill/>
        </p:spPr>
        <p:txBody>
          <a:bodyPr wrap="square" rtlCol="0">
            <a:spAutoFit/>
          </a:bodyPr>
          <a:lstStyle/>
          <a:p>
            <a:r>
              <a:rPr lang="en-US" dirty="0"/>
              <a:t>F(x) = x for all x</a:t>
            </a:r>
          </a:p>
          <a:p>
            <a:endParaRPr lang="en-US" dirty="0"/>
          </a:p>
          <a:p>
            <a:r>
              <a:rPr lang="en-US" dirty="0"/>
              <a:t>The output remains same as the input. It is a linear activation function</a:t>
            </a:r>
            <a:endParaRPr lang="en-IN" dirty="0"/>
          </a:p>
        </p:txBody>
      </p:sp>
    </p:spTree>
    <p:extLst>
      <p:ext uri="{BB962C8B-B14F-4D97-AF65-F5344CB8AC3E}">
        <p14:creationId xmlns:p14="http://schemas.microsoft.com/office/powerpoint/2010/main" val="1741259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40BF5-705A-41FC-9B45-65A63F21CBD9}"/>
              </a:ext>
            </a:extLst>
          </p:cNvPr>
          <p:cNvSpPr>
            <a:spLocks noGrp="1"/>
          </p:cNvSpPr>
          <p:nvPr>
            <p:ph type="title"/>
          </p:nvPr>
        </p:nvSpPr>
        <p:spPr/>
        <p:txBody>
          <a:bodyPr/>
          <a:lstStyle/>
          <a:p>
            <a:r>
              <a:rPr lang="en-US" dirty="0"/>
              <a:t>Binary Step Function</a:t>
            </a:r>
            <a:endParaRPr lang="en-IN" dirty="0"/>
          </a:p>
        </p:txBody>
      </p:sp>
      <p:pic>
        <p:nvPicPr>
          <p:cNvPr id="4" name="Picture 3">
            <a:extLst>
              <a:ext uri="{FF2B5EF4-FFF2-40B4-BE49-F238E27FC236}">
                <a16:creationId xmlns:a16="http://schemas.microsoft.com/office/drawing/2014/main" id="{BA3B8603-B6D0-4357-8473-08122973AC25}"/>
              </a:ext>
            </a:extLst>
          </p:cNvPr>
          <p:cNvPicPr>
            <a:picLocks noChangeAspect="1"/>
          </p:cNvPicPr>
          <p:nvPr/>
        </p:nvPicPr>
        <p:blipFill>
          <a:blip r:embed="rId2"/>
          <a:stretch>
            <a:fillRect/>
          </a:stretch>
        </p:blipFill>
        <p:spPr>
          <a:xfrm>
            <a:off x="2276952" y="1305190"/>
            <a:ext cx="7638095" cy="4247619"/>
          </a:xfrm>
          <a:prstGeom prst="rect">
            <a:avLst/>
          </a:prstGeom>
        </p:spPr>
      </p:pic>
    </p:spTree>
    <p:extLst>
      <p:ext uri="{BB962C8B-B14F-4D97-AF65-F5344CB8AC3E}">
        <p14:creationId xmlns:p14="http://schemas.microsoft.com/office/powerpoint/2010/main" val="674141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E783-C7DD-4CE0-B716-F8387C3962B8}"/>
              </a:ext>
            </a:extLst>
          </p:cNvPr>
          <p:cNvSpPr>
            <a:spLocks noGrp="1"/>
          </p:cNvSpPr>
          <p:nvPr>
            <p:ph type="title"/>
          </p:nvPr>
        </p:nvSpPr>
        <p:spPr/>
        <p:txBody>
          <a:bodyPr/>
          <a:lstStyle/>
          <a:p>
            <a:r>
              <a:rPr lang="en-US" dirty="0"/>
              <a:t>Bipolar Step Function</a:t>
            </a:r>
            <a:endParaRPr lang="en-IN" dirty="0"/>
          </a:p>
        </p:txBody>
      </p:sp>
      <p:pic>
        <p:nvPicPr>
          <p:cNvPr id="4" name="Picture 3">
            <a:extLst>
              <a:ext uri="{FF2B5EF4-FFF2-40B4-BE49-F238E27FC236}">
                <a16:creationId xmlns:a16="http://schemas.microsoft.com/office/drawing/2014/main" id="{8736F304-DBDF-4B8C-B6EE-65E3D3B8CAA3}"/>
              </a:ext>
            </a:extLst>
          </p:cNvPr>
          <p:cNvPicPr>
            <a:picLocks noChangeAspect="1"/>
          </p:cNvPicPr>
          <p:nvPr/>
        </p:nvPicPr>
        <p:blipFill>
          <a:blip r:embed="rId2"/>
          <a:stretch>
            <a:fillRect/>
          </a:stretch>
        </p:blipFill>
        <p:spPr>
          <a:xfrm>
            <a:off x="2200762" y="1329000"/>
            <a:ext cx="7790476" cy="4200000"/>
          </a:xfrm>
          <a:prstGeom prst="rect">
            <a:avLst/>
          </a:prstGeom>
        </p:spPr>
      </p:pic>
    </p:spTree>
    <p:extLst>
      <p:ext uri="{BB962C8B-B14F-4D97-AF65-F5344CB8AC3E}">
        <p14:creationId xmlns:p14="http://schemas.microsoft.com/office/powerpoint/2010/main" val="1370906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8B6D-2B7F-4DF7-8FD6-8F17CA25BDF7}"/>
              </a:ext>
            </a:extLst>
          </p:cNvPr>
          <p:cNvSpPr>
            <a:spLocks noGrp="1"/>
          </p:cNvSpPr>
          <p:nvPr>
            <p:ph type="title"/>
          </p:nvPr>
        </p:nvSpPr>
        <p:spPr/>
        <p:txBody>
          <a:bodyPr/>
          <a:lstStyle/>
          <a:p>
            <a:r>
              <a:rPr lang="en-US" dirty="0"/>
              <a:t>Sigmoid Function</a:t>
            </a:r>
            <a:endParaRPr lang="en-IN" dirty="0"/>
          </a:p>
        </p:txBody>
      </p:sp>
      <p:pic>
        <p:nvPicPr>
          <p:cNvPr id="4" name="Picture 3">
            <a:extLst>
              <a:ext uri="{FF2B5EF4-FFF2-40B4-BE49-F238E27FC236}">
                <a16:creationId xmlns:a16="http://schemas.microsoft.com/office/drawing/2014/main" id="{F87E6DC7-8D2C-4E62-88EC-39C311CC2000}"/>
              </a:ext>
            </a:extLst>
          </p:cNvPr>
          <p:cNvPicPr>
            <a:picLocks noChangeAspect="1"/>
          </p:cNvPicPr>
          <p:nvPr/>
        </p:nvPicPr>
        <p:blipFill>
          <a:blip r:embed="rId2"/>
          <a:stretch>
            <a:fillRect/>
          </a:stretch>
        </p:blipFill>
        <p:spPr>
          <a:xfrm>
            <a:off x="1967428" y="1250962"/>
            <a:ext cx="8257143" cy="4647619"/>
          </a:xfrm>
          <a:prstGeom prst="rect">
            <a:avLst/>
          </a:prstGeom>
        </p:spPr>
      </p:pic>
    </p:spTree>
    <p:extLst>
      <p:ext uri="{BB962C8B-B14F-4D97-AF65-F5344CB8AC3E}">
        <p14:creationId xmlns:p14="http://schemas.microsoft.com/office/powerpoint/2010/main" val="377319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BB28-B71A-46D3-BB47-38A85022144A}"/>
              </a:ext>
            </a:extLst>
          </p:cNvPr>
          <p:cNvSpPr>
            <a:spLocks noGrp="1"/>
          </p:cNvSpPr>
          <p:nvPr>
            <p:ph type="title"/>
          </p:nvPr>
        </p:nvSpPr>
        <p:spPr/>
        <p:txBody>
          <a:bodyPr/>
          <a:lstStyle/>
          <a:p>
            <a:r>
              <a:rPr lang="en-US" dirty="0"/>
              <a:t>Binary &amp; Bipolar Sigmoid Function</a:t>
            </a:r>
            <a:endParaRPr lang="en-IN" dirty="0"/>
          </a:p>
        </p:txBody>
      </p:sp>
      <p:pic>
        <p:nvPicPr>
          <p:cNvPr id="4" name="Picture 3">
            <a:extLst>
              <a:ext uri="{FF2B5EF4-FFF2-40B4-BE49-F238E27FC236}">
                <a16:creationId xmlns:a16="http://schemas.microsoft.com/office/drawing/2014/main" id="{34CBDB74-D4C4-4532-9825-B3423F1C1F95}"/>
              </a:ext>
            </a:extLst>
          </p:cNvPr>
          <p:cNvPicPr>
            <a:picLocks noChangeAspect="1"/>
          </p:cNvPicPr>
          <p:nvPr/>
        </p:nvPicPr>
        <p:blipFill>
          <a:blip r:embed="rId2"/>
          <a:stretch>
            <a:fillRect/>
          </a:stretch>
        </p:blipFill>
        <p:spPr>
          <a:xfrm>
            <a:off x="2531165" y="2005190"/>
            <a:ext cx="5717216" cy="3781964"/>
          </a:xfrm>
          <a:prstGeom prst="rect">
            <a:avLst/>
          </a:prstGeom>
        </p:spPr>
      </p:pic>
    </p:spTree>
    <p:extLst>
      <p:ext uri="{BB962C8B-B14F-4D97-AF65-F5344CB8AC3E}">
        <p14:creationId xmlns:p14="http://schemas.microsoft.com/office/powerpoint/2010/main" val="467912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9FEF-2455-4BD6-8606-7BB30EBB484F}"/>
              </a:ext>
            </a:extLst>
          </p:cNvPr>
          <p:cNvSpPr>
            <a:spLocks noGrp="1"/>
          </p:cNvSpPr>
          <p:nvPr>
            <p:ph type="title"/>
          </p:nvPr>
        </p:nvSpPr>
        <p:spPr/>
        <p:txBody>
          <a:bodyPr/>
          <a:lstStyle/>
          <a:p>
            <a:r>
              <a:rPr lang="en-US" dirty="0"/>
              <a:t>Hyperbolic Tangent Activation Function- Tanh</a:t>
            </a:r>
            <a:endParaRPr lang="en-IN" dirty="0"/>
          </a:p>
        </p:txBody>
      </p:sp>
      <p:pic>
        <p:nvPicPr>
          <p:cNvPr id="4" name="Picture 3">
            <a:extLst>
              <a:ext uri="{FF2B5EF4-FFF2-40B4-BE49-F238E27FC236}">
                <a16:creationId xmlns:a16="http://schemas.microsoft.com/office/drawing/2014/main" id="{821912D8-7E4A-443A-9E07-B6005A7FEC67}"/>
              </a:ext>
            </a:extLst>
          </p:cNvPr>
          <p:cNvPicPr>
            <a:picLocks noChangeAspect="1"/>
          </p:cNvPicPr>
          <p:nvPr/>
        </p:nvPicPr>
        <p:blipFill>
          <a:blip r:embed="rId2"/>
          <a:stretch>
            <a:fillRect/>
          </a:stretch>
        </p:blipFill>
        <p:spPr>
          <a:xfrm>
            <a:off x="1178784" y="1998921"/>
            <a:ext cx="8241026" cy="2396745"/>
          </a:xfrm>
          <a:prstGeom prst="rect">
            <a:avLst/>
          </a:prstGeom>
        </p:spPr>
      </p:pic>
    </p:spTree>
    <p:extLst>
      <p:ext uri="{BB962C8B-B14F-4D97-AF65-F5344CB8AC3E}">
        <p14:creationId xmlns:p14="http://schemas.microsoft.com/office/powerpoint/2010/main" val="3665884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C98BA-F769-494E-8345-6E4D6D045D75}"/>
              </a:ext>
            </a:extLst>
          </p:cNvPr>
          <p:cNvSpPr>
            <a:spLocks noGrp="1"/>
          </p:cNvSpPr>
          <p:nvPr>
            <p:ph type="title"/>
          </p:nvPr>
        </p:nvSpPr>
        <p:spPr>
          <a:xfrm>
            <a:off x="838200" y="365125"/>
            <a:ext cx="10942674" cy="1325563"/>
          </a:xfrm>
        </p:spPr>
        <p:txBody>
          <a:bodyPr/>
          <a:lstStyle/>
          <a:p>
            <a:r>
              <a:rPr lang="en-US" dirty="0"/>
              <a:t>ReLU (Rectified Linear Unit) Activation Function</a:t>
            </a:r>
            <a:endParaRPr lang="en-IN" dirty="0"/>
          </a:p>
        </p:txBody>
      </p:sp>
      <p:pic>
        <p:nvPicPr>
          <p:cNvPr id="4" name="Picture 3">
            <a:extLst>
              <a:ext uri="{FF2B5EF4-FFF2-40B4-BE49-F238E27FC236}">
                <a16:creationId xmlns:a16="http://schemas.microsoft.com/office/drawing/2014/main" id="{21E29067-7F21-4667-BAED-55B9909184A2}"/>
              </a:ext>
            </a:extLst>
          </p:cNvPr>
          <p:cNvPicPr>
            <a:picLocks noChangeAspect="1"/>
          </p:cNvPicPr>
          <p:nvPr/>
        </p:nvPicPr>
        <p:blipFill>
          <a:blip r:embed="rId2"/>
          <a:stretch>
            <a:fillRect/>
          </a:stretch>
        </p:blipFill>
        <p:spPr>
          <a:xfrm>
            <a:off x="1440830" y="1922275"/>
            <a:ext cx="9035187" cy="4117018"/>
          </a:xfrm>
          <a:prstGeom prst="rect">
            <a:avLst/>
          </a:prstGeom>
        </p:spPr>
      </p:pic>
    </p:spTree>
    <p:extLst>
      <p:ext uri="{BB962C8B-B14F-4D97-AF65-F5344CB8AC3E}">
        <p14:creationId xmlns:p14="http://schemas.microsoft.com/office/powerpoint/2010/main" val="2785019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36DF-B752-49CE-9235-C505B7A63E34}"/>
              </a:ext>
            </a:extLst>
          </p:cNvPr>
          <p:cNvSpPr>
            <a:spLocks noGrp="1"/>
          </p:cNvSpPr>
          <p:nvPr>
            <p:ph type="title"/>
          </p:nvPr>
        </p:nvSpPr>
        <p:spPr/>
        <p:txBody>
          <a:bodyPr/>
          <a:lstStyle/>
          <a:p>
            <a:r>
              <a:rPr lang="en-US" dirty="0"/>
              <a:t>Biological Neuron</a:t>
            </a:r>
            <a:endParaRPr lang="en-IN" dirty="0"/>
          </a:p>
        </p:txBody>
      </p:sp>
      <p:sp>
        <p:nvSpPr>
          <p:cNvPr id="3" name="Content Placeholder 2">
            <a:extLst>
              <a:ext uri="{FF2B5EF4-FFF2-40B4-BE49-F238E27FC236}">
                <a16:creationId xmlns:a16="http://schemas.microsoft.com/office/drawing/2014/main" id="{2C58DD17-2FA6-40D5-AB12-BD3D4382C0B1}"/>
              </a:ext>
            </a:extLst>
          </p:cNvPr>
          <p:cNvSpPr>
            <a:spLocks noGrp="1"/>
          </p:cNvSpPr>
          <p:nvPr>
            <p:ph idx="1"/>
          </p:nvPr>
        </p:nvSpPr>
        <p:spPr>
          <a:xfrm>
            <a:off x="838200" y="1825625"/>
            <a:ext cx="5774635" cy="4351338"/>
          </a:xfrm>
        </p:spPr>
        <p:txBody>
          <a:bodyPr>
            <a:normAutofit fontScale="70000" lnSpcReduction="20000"/>
          </a:bodyPr>
          <a:lstStyle/>
          <a:p>
            <a:pPr algn="just"/>
            <a:r>
              <a:rPr lang="en-US" dirty="0"/>
              <a:t>A nerve cell neuron is a special biological cell that processes information. Approximately 10</a:t>
            </a:r>
            <a:r>
              <a:rPr lang="en-US" baseline="30000" dirty="0"/>
              <a:t>15 </a:t>
            </a:r>
            <a:r>
              <a:rPr lang="en-US" dirty="0"/>
              <a:t>interconnected neurons in our body.</a:t>
            </a:r>
            <a:endParaRPr lang="en-US" baseline="30000" dirty="0"/>
          </a:p>
          <a:p>
            <a:pPr algn="just"/>
            <a:r>
              <a:rPr lang="en-US" dirty="0"/>
              <a:t>Dendrites (in ANN Node): They are tree like branches, responsible for receiving the information from other neurons it is connected to.</a:t>
            </a:r>
          </a:p>
          <a:p>
            <a:pPr algn="just"/>
            <a:r>
              <a:rPr lang="en-US" dirty="0"/>
              <a:t>Soma (in ANN Input) – It is the cell body of the neuron and is responsible for processing of information, they have received from dendrites.</a:t>
            </a:r>
          </a:p>
          <a:p>
            <a:pPr algn="just"/>
            <a:r>
              <a:rPr lang="en-US" dirty="0"/>
              <a:t>Axon (in ANN Output) – It is just like a cable through with neurons send the information.</a:t>
            </a:r>
          </a:p>
          <a:p>
            <a:pPr algn="just"/>
            <a:r>
              <a:rPr lang="en-US" dirty="0"/>
              <a:t>Synapses(in ANN Weights or Interconnections)- it is the connection between the axon and other neuron dendrites.</a:t>
            </a:r>
            <a:endParaRPr lang="en-IN" dirty="0"/>
          </a:p>
        </p:txBody>
      </p:sp>
      <p:sp>
        <p:nvSpPr>
          <p:cNvPr id="5" name="Rectangle: Rounded Corners 4">
            <a:extLst>
              <a:ext uri="{FF2B5EF4-FFF2-40B4-BE49-F238E27FC236}">
                <a16:creationId xmlns:a16="http://schemas.microsoft.com/office/drawing/2014/main" id="{70C41754-57EA-47AA-A9AA-2F4709C45A5F}"/>
              </a:ext>
            </a:extLst>
          </p:cNvPr>
          <p:cNvSpPr/>
          <p:nvPr/>
        </p:nvSpPr>
        <p:spPr>
          <a:xfrm>
            <a:off x="6771861" y="1825625"/>
            <a:ext cx="4969565" cy="37270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6E63E263-C74C-4614-B0D1-12BA9CB23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157" y="2001078"/>
            <a:ext cx="4439478" cy="3432313"/>
          </a:xfrm>
          <a:prstGeom prst="rect">
            <a:avLst/>
          </a:prstGeom>
        </p:spPr>
      </p:pic>
    </p:spTree>
    <p:extLst>
      <p:ext uri="{BB962C8B-B14F-4D97-AF65-F5344CB8AC3E}">
        <p14:creationId xmlns:p14="http://schemas.microsoft.com/office/powerpoint/2010/main" val="3799942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A4BE-F150-4C06-8BE9-815EE2C38DA6}"/>
              </a:ext>
            </a:extLst>
          </p:cNvPr>
          <p:cNvSpPr>
            <a:spLocks noGrp="1"/>
          </p:cNvSpPr>
          <p:nvPr>
            <p:ph type="title"/>
          </p:nvPr>
        </p:nvSpPr>
        <p:spPr/>
        <p:txBody>
          <a:bodyPr/>
          <a:lstStyle/>
          <a:p>
            <a:r>
              <a:rPr lang="en-US" dirty="0"/>
              <a:t>Artificial Neural Network Model</a:t>
            </a:r>
            <a:endParaRPr lang="en-IN" dirty="0"/>
          </a:p>
        </p:txBody>
      </p:sp>
      <p:sp>
        <p:nvSpPr>
          <p:cNvPr id="3" name="Content Placeholder 2">
            <a:extLst>
              <a:ext uri="{FF2B5EF4-FFF2-40B4-BE49-F238E27FC236}">
                <a16:creationId xmlns:a16="http://schemas.microsoft.com/office/drawing/2014/main" id="{A31E7398-F317-40BF-94C6-4D377DD0BA0F}"/>
              </a:ext>
            </a:extLst>
          </p:cNvPr>
          <p:cNvSpPr>
            <a:spLocks noGrp="1"/>
          </p:cNvSpPr>
          <p:nvPr>
            <p:ph idx="1"/>
          </p:nvPr>
        </p:nvSpPr>
        <p:spPr>
          <a:xfrm>
            <a:off x="838200" y="1825625"/>
            <a:ext cx="4661452" cy="4351338"/>
          </a:xfrm>
        </p:spPr>
        <p:txBody>
          <a:bodyPr>
            <a:normAutofit fontScale="55000" lnSpcReduction="20000"/>
          </a:bodyPr>
          <a:lstStyle/>
          <a:p>
            <a:pPr algn="just"/>
            <a:r>
              <a:rPr lang="en-US" dirty="0"/>
              <a:t>Artificial Neural Networks is also known as Parallel Distributed Processing Systems or Connectionist Systems.</a:t>
            </a:r>
          </a:p>
          <a:p>
            <a:pPr algn="just"/>
            <a:r>
              <a:rPr lang="en-US" dirty="0"/>
              <a:t>ANN acquires a large collection of units that are interconnected in some pattern to allow communication between the units. These units also referred to as nodes or neurons.</a:t>
            </a:r>
          </a:p>
          <a:p>
            <a:pPr algn="just"/>
            <a:r>
              <a:rPr lang="en-US" dirty="0"/>
              <a:t>Every neuron is connected with other neuron through a connection link.</a:t>
            </a:r>
          </a:p>
          <a:p>
            <a:pPr algn="just"/>
            <a:r>
              <a:rPr lang="en-US" dirty="0"/>
              <a:t>Each connection link is associated with a weight that has information about the input signal.</a:t>
            </a:r>
          </a:p>
          <a:p>
            <a:pPr algn="just"/>
            <a:r>
              <a:rPr lang="en-US" dirty="0"/>
              <a:t>This is the most useful information for neurons to solve a particular problem because the weight usually excites or inhibits the signal that is being communicated.</a:t>
            </a:r>
          </a:p>
          <a:p>
            <a:pPr algn="just"/>
            <a:r>
              <a:rPr lang="en-US" dirty="0"/>
              <a:t>Each neuron has an internal state, which is called an activation signal.</a:t>
            </a:r>
          </a:p>
          <a:p>
            <a:pPr algn="just"/>
            <a:r>
              <a:rPr lang="en-US" dirty="0"/>
              <a:t>Output signals, which are produced after combining the input signals and activation rule, may be sent to other units.</a:t>
            </a:r>
          </a:p>
          <a:p>
            <a:pPr marL="0" indent="0" algn="just">
              <a:buNone/>
            </a:pPr>
            <a:endParaRPr lang="en-US" dirty="0"/>
          </a:p>
          <a:p>
            <a:pPr marL="0" indent="0" algn="just">
              <a:buNone/>
            </a:pPr>
            <a:endParaRPr lang="en-US" dirty="0"/>
          </a:p>
        </p:txBody>
      </p:sp>
      <p:sp>
        <p:nvSpPr>
          <p:cNvPr id="4" name="Rectangle: Rounded Corners 3">
            <a:extLst>
              <a:ext uri="{FF2B5EF4-FFF2-40B4-BE49-F238E27FC236}">
                <a16:creationId xmlns:a16="http://schemas.microsoft.com/office/drawing/2014/main" id="{7AB24C2A-0868-4096-B635-730CD2735840}"/>
              </a:ext>
            </a:extLst>
          </p:cNvPr>
          <p:cNvSpPr/>
          <p:nvPr/>
        </p:nvSpPr>
        <p:spPr>
          <a:xfrm>
            <a:off x="6228522" y="1706357"/>
            <a:ext cx="5367130" cy="4124601"/>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6B38A146-CED1-4B33-8F59-782FC4F21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3808" y="1934816"/>
            <a:ext cx="4979505" cy="3670853"/>
          </a:xfrm>
          <a:prstGeom prst="rect">
            <a:avLst/>
          </a:prstGeom>
        </p:spPr>
      </p:pic>
    </p:spTree>
    <p:extLst>
      <p:ext uri="{BB962C8B-B14F-4D97-AF65-F5344CB8AC3E}">
        <p14:creationId xmlns:p14="http://schemas.microsoft.com/office/powerpoint/2010/main" val="156847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A4BE-F150-4C06-8BE9-815EE2C38DA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31E7398-F317-40BF-94C6-4D377DD0BA0F}"/>
              </a:ext>
            </a:extLst>
          </p:cNvPr>
          <p:cNvSpPr>
            <a:spLocks noGrp="1"/>
          </p:cNvSpPr>
          <p:nvPr>
            <p:ph idx="1"/>
          </p:nvPr>
        </p:nvSpPr>
        <p:spPr/>
        <p:txBody>
          <a:bodyPr>
            <a:normAutofit/>
          </a:bodyPr>
          <a:lstStyle/>
          <a:p>
            <a:pPr marL="0" indent="0" algn="just">
              <a:buNone/>
            </a:pPr>
            <a:r>
              <a:rPr lang="en-US" dirty="0"/>
              <a:t>In 1943 when Warren McCulloch, a neurophysiologist, and a young mathematician Walter Pitts, wrote a paper on how neurons might work. They modeled a simple neural network with electrical circuits.</a:t>
            </a:r>
          </a:p>
          <a:p>
            <a:pPr marL="0" indent="0" algn="just">
              <a:buNone/>
            </a:pPr>
            <a:endParaRPr lang="en-US" dirty="0"/>
          </a:p>
          <a:p>
            <a:pPr marL="0" indent="0" algn="just">
              <a:buNone/>
            </a:pPr>
            <a:r>
              <a:rPr lang="en-US" dirty="0"/>
              <a:t>The first artificial neural network (Perceptron) was invented in 1958 by psychologist Frank Rosenblatt. </a:t>
            </a:r>
          </a:p>
        </p:txBody>
      </p:sp>
      <p:sp>
        <p:nvSpPr>
          <p:cNvPr id="4" name="TextBox 3">
            <a:extLst>
              <a:ext uri="{FF2B5EF4-FFF2-40B4-BE49-F238E27FC236}">
                <a16:creationId xmlns:a16="http://schemas.microsoft.com/office/drawing/2014/main" id="{0D514607-51B9-4F34-B2E1-6316962B5B25}"/>
              </a:ext>
            </a:extLst>
          </p:cNvPr>
          <p:cNvSpPr txBox="1"/>
          <p:nvPr/>
        </p:nvSpPr>
        <p:spPr>
          <a:xfrm>
            <a:off x="1100831" y="5424256"/>
            <a:ext cx="10369119" cy="369332"/>
          </a:xfrm>
          <a:prstGeom prst="rect">
            <a:avLst/>
          </a:prstGeom>
          <a:noFill/>
        </p:spPr>
        <p:txBody>
          <a:bodyPr wrap="square" rtlCol="0">
            <a:spAutoFit/>
          </a:bodyPr>
          <a:lstStyle/>
          <a:p>
            <a:r>
              <a:rPr lang="en-IN" sz="1800" dirty="0">
                <a:effectLst/>
                <a:latin typeface="Arial" panose="020B0604020202020204" pitchFamily="34" charset="0"/>
                <a:ea typeface="MS PGothic" panose="020B0600070205080204" pitchFamily="34" charset="-128"/>
              </a:rPr>
              <a:t>Reference Book: S. </a:t>
            </a:r>
            <a:r>
              <a:rPr lang="en-IN" sz="1800" dirty="0" err="1">
                <a:effectLst/>
                <a:latin typeface="Arial" panose="020B0604020202020204" pitchFamily="34" charset="0"/>
                <a:ea typeface="MS PGothic" panose="020B0600070205080204" pitchFamily="34" charset="-128"/>
              </a:rPr>
              <a:t>Haykin</a:t>
            </a:r>
            <a:r>
              <a:rPr lang="en-IN" sz="1800" dirty="0">
                <a:effectLst/>
                <a:latin typeface="Arial" panose="020B0604020202020204" pitchFamily="34" charset="0"/>
                <a:ea typeface="MS PGothic" panose="020B0600070205080204" pitchFamily="34" charset="-128"/>
              </a:rPr>
              <a:t>, "Neural networks and learning machines," Pearson, 2009</a:t>
            </a:r>
            <a:endParaRPr lang="en-IN" dirty="0"/>
          </a:p>
        </p:txBody>
      </p:sp>
    </p:spTree>
    <p:extLst>
      <p:ext uri="{BB962C8B-B14F-4D97-AF65-F5344CB8AC3E}">
        <p14:creationId xmlns:p14="http://schemas.microsoft.com/office/powerpoint/2010/main" val="3627383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A321-5703-45FA-ADF2-0BB588F97BF4}"/>
              </a:ext>
            </a:extLst>
          </p:cNvPr>
          <p:cNvSpPr>
            <a:spLocks noGrp="1"/>
          </p:cNvSpPr>
          <p:nvPr>
            <p:ph type="title"/>
          </p:nvPr>
        </p:nvSpPr>
        <p:spPr/>
        <p:txBody>
          <a:bodyPr/>
          <a:lstStyle/>
          <a:p>
            <a:r>
              <a:rPr lang="en-US" dirty="0"/>
              <a:t>Calculation</a:t>
            </a:r>
            <a:endParaRPr lang="en-IN" dirty="0"/>
          </a:p>
        </p:txBody>
      </p:sp>
      <p:pic>
        <p:nvPicPr>
          <p:cNvPr id="4" name="Content Placeholder 3">
            <a:extLst>
              <a:ext uri="{FF2B5EF4-FFF2-40B4-BE49-F238E27FC236}">
                <a16:creationId xmlns:a16="http://schemas.microsoft.com/office/drawing/2014/main" id="{7EC51E60-3688-4939-A354-3800237FCF28}"/>
              </a:ext>
            </a:extLst>
          </p:cNvPr>
          <p:cNvPicPr>
            <a:picLocks noGrp="1" noChangeAspect="1"/>
          </p:cNvPicPr>
          <p:nvPr>
            <p:ph idx="1"/>
          </p:nvPr>
        </p:nvPicPr>
        <p:blipFill rotWithShape="1">
          <a:blip r:embed="rId2"/>
          <a:srcRect l="25093" t="18849" r="26073" b="35407"/>
          <a:stretch/>
        </p:blipFill>
        <p:spPr>
          <a:xfrm>
            <a:off x="2199861" y="1563757"/>
            <a:ext cx="8203097" cy="4320208"/>
          </a:xfrm>
          <a:prstGeom prst="rect">
            <a:avLst/>
          </a:prstGeom>
        </p:spPr>
      </p:pic>
    </p:spTree>
    <p:extLst>
      <p:ext uri="{BB962C8B-B14F-4D97-AF65-F5344CB8AC3E}">
        <p14:creationId xmlns:p14="http://schemas.microsoft.com/office/powerpoint/2010/main" val="417713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142A1-9555-462B-85CD-30042BE6A7D1}"/>
              </a:ext>
            </a:extLst>
          </p:cNvPr>
          <p:cNvSpPr>
            <a:spLocks noGrp="1"/>
          </p:cNvSpPr>
          <p:nvPr>
            <p:ph type="title"/>
          </p:nvPr>
        </p:nvSpPr>
        <p:spPr>
          <a:xfrm>
            <a:off x="838200" y="365126"/>
            <a:ext cx="10515600" cy="761310"/>
          </a:xfrm>
        </p:spPr>
        <p:txBody>
          <a:bodyPr>
            <a:normAutofit fontScale="90000"/>
          </a:bodyPr>
          <a:lstStyle/>
          <a:p>
            <a:r>
              <a:rPr lang="en-IN" b="1" dirty="0"/>
              <a:t>McCulloch-Pitts Model of Neuron</a:t>
            </a:r>
            <a:br>
              <a:rPr lang="en-IN" b="1" dirty="0"/>
            </a:br>
            <a:endParaRPr lang="en-IN" dirty="0"/>
          </a:p>
        </p:txBody>
      </p:sp>
      <p:sp>
        <p:nvSpPr>
          <p:cNvPr id="3" name="Content Placeholder 2">
            <a:extLst>
              <a:ext uri="{FF2B5EF4-FFF2-40B4-BE49-F238E27FC236}">
                <a16:creationId xmlns:a16="http://schemas.microsoft.com/office/drawing/2014/main" id="{4B2D7042-7CD8-4BA7-8F90-462075D43224}"/>
              </a:ext>
            </a:extLst>
          </p:cNvPr>
          <p:cNvSpPr>
            <a:spLocks noGrp="1"/>
          </p:cNvSpPr>
          <p:nvPr>
            <p:ph idx="1"/>
          </p:nvPr>
        </p:nvSpPr>
        <p:spPr>
          <a:xfrm>
            <a:off x="198784" y="1126436"/>
            <a:ext cx="5393634" cy="5050527"/>
          </a:xfrm>
        </p:spPr>
        <p:txBody>
          <a:bodyPr>
            <a:normAutofit fontScale="77500" lnSpcReduction="20000"/>
          </a:bodyPr>
          <a:lstStyle/>
          <a:p>
            <a:pPr algn="just"/>
            <a:r>
              <a:rPr lang="en-US" dirty="0"/>
              <a:t>The early model of an artificial neuron is introduced by Warren McCulloch and Walter Pitts in 1943</a:t>
            </a:r>
          </a:p>
          <a:p>
            <a:pPr algn="just"/>
            <a:r>
              <a:rPr lang="en-IN" dirty="0"/>
              <a:t> The McCulloch-Pitts neural models is also know as linear threshold gate. It is a neuron of a set of inputs I1, I2,I3….</a:t>
            </a:r>
            <a:r>
              <a:rPr lang="en-IN" dirty="0" err="1"/>
              <a:t>Im</a:t>
            </a:r>
            <a:r>
              <a:rPr lang="en-IN" dirty="0"/>
              <a:t> and one output y.</a:t>
            </a:r>
          </a:p>
          <a:p>
            <a:pPr algn="just"/>
            <a:r>
              <a:rPr lang="en-US" dirty="0"/>
              <a:t>The linear threshold gate simply classifies the set of inputs into two different classes.</a:t>
            </a:r>
          </a:p>
          <a:p>
            <a:pPr algn="just"/>
            <a:r>
              <a:rPr lang="en-US" dirty="0"/>
              <a:t>Thus the output y is binary.</a:t>
            </a:r>
          </a:p>
          <a:p>
            <a:pPr algn="just"/>
            <a:r>
              <a:rPr lang="en-US" dirty="0"/>
              <a:t>W1,W2,W3….Wm are weight values normalized in the range of either (0,1) or (-1,1) and associated with each input line.</a:t>
            </a:r>
          </a:p>
          <a:p>
            <a:pPr algn="just"/>
            <a:r>
              <a:rPr lang="en-US" dirty="0"/>
              <a:t>Sum is the weighted sum and T is the threshold constant.</a:t>
            </a:r>
          </a:p>
          <a:p>
            <a:pPr algn="just"/>
            <a:endParaRPr lang="en-US" dirty="0"/>
          </a:p>
          <a:p>
            <a:pPr algn="just"/>
            <a:endParaRPr lang="en-IN" dirty="0"/>
          </a:p>
        </p:txBody>
      </p:sp>
      <p:sp>
        <p:nvSpPr>
          <p:cNvPr id="8" name="Rectangle: Rounded Corners 7">
            <a:extLst>
              <a:ext uri="{FF2B5EF4-FFF2-40B4-BE49-F238E27FC236}">
                <a16:creationId xmlns:a16="http://schemas.microsoft.com/office/drawing/2014/main" id="{2FF8E363-EEF6-4B47-81E9-087D9C0D1330}"/>
              </a:ext>
            </a:extLst>
          </p:cNvPr>
          <p:cNvSpPr/>
          <p:nvPr/>
        </p:nvSpPr>
        <p:spPr>
          <a:xfrm>
            <a:off x="5883965" y="1126436"/>
            <a:ext cx="6109252" cy="55791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A780BD7D-B84D-4987-A366-197E36A6AE74}"/>
              </a:ext>
            </a:extLst>
          </p:cNvPr>
          <p:cNvPicPr>
            <a:picLocks noChangeAspect="1"/>
          </p:cNvPicPr>
          <p:nvPr/>
        </p:nvPicPr>
        <p:blipFill rotWithShape="1">
          <a:blip r:embed="rId2"/>
          <a:srcRect l="42826" t="33228" r="47283" b="50000"/>
          <a:stretch/>
        </p:blipFill>
        <p:spPr>
          <a:xfrm>
            <a:off x="7898297" y="1312932"/>
            <a:ext cx="2080590" cy="1983419"/>
          </a:xfrm>
          <a:prstGeom prst="rect">
            <a:avLst/>
          </a:prstGeom>
        </p:spPr>
      </p:pic>
      <p:pic>
        <p:nvPicPr>
          <p:cNvPr id="11" name="Picture 10">
            <a:extLst>
              <a:ext uri="{FF2B5EF4-FFF2-40B4-BE49-F238E27FC236}">
                <a16:creationId xmlns:a16="http://schemas.microsoft.com/office/drawing/2014/main" id="{DDBC63AA-1320-497C-AA7E-F617926E7E9D}"/>
              </a:ext>
            </a:extLst>
          </p:cNvPr>
          <p:cNvPicPr>
            <a:picLocks noChangeAspect="1"/>
          </p:cNvPicPr>
          <p:nvPr/>
        </p:nvPicPr>
        <p:blipFill rotWithShape="1">
          <a:blip r:embed="rId3"/>
          <a:srcRect l="36522" t="21059" r="37717" b="50012"/>
          <a:stretch/>
        </p:blipFill>
        <p:spPr>
          <a:xfrm>
            <a:off x="7368208" y="3748145"/>
            <a:ext cx="3140766" cy="1983419"/>
          </a:xfrm>
          <a:prstGeom prst="rect">
            <a:avLst/>
          </a:prstGeom>
        </p:spPr>
      </p:pic>
    </p:spTree>
    <p:extLst>
      <p:ext uri="{BB962C8B-B14F-4D97-AF65-F5344CB8AC3E}">
        <p14:creationId xmlns:p14="http://schemas.microsoft.com/office/powerpoint/2010/main" val="3370614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142A1-9555-462B-85CD-30042BE6A7D1}"/>
              </a:ext>
            </a:extLst>
          </p:cNvPr>
          <p:cNvSpPr>
            <a:spLocks noGrp="1"/>
          </p:cNvSpPr>
          <p:nvPr>
            <p:ph type="title"/>
          </p:nvPr>
        </p:nvSpPr>
        <p:spPr>
          <a:xfrm>
            <a:off x="838200" y="365125"/>
            <a:ext cx="2302565" cy="1325563"/>
          </a:xfrm>
        </p:spPr>
        <p:txBody>
          <a:bodyPr/>
          <a:lstStyle/>
          <a:p>
            <a:r>
              <a:rPr lang="en-US" dirty="0"/>
              <a:t>Model</a:t>
            </a:r>
            <a:endParaRPr lang="en-IN" dirty="0"/>
          </a:p>
        </p:txBody>
      </p:sp>
      <p:sp>
        <p:nvSpPr>
          <p:cNvPr id="4" name="Rectangle: Rounded Corners 3">
            <a:extLst>
              <a:ext uri="{FF2B5EF4-FFF2-40B4-BE49-F238E27FC236}">
                <a16:creationId xmlns:a16="http://schemas.microsoft.com/office/drawing/2014/main" id="{4D3E1CC2-A8C9-4D56-A928-93FA276B2398}"/>
              </a:ext>
            </a:extLst>
          </p:cNvPr>
          <p:cNvSpPr/>
          <p:nvPr/>
        </p:nvSpPr>
        <p:spPr>
          <a:xfrm>
            <a:off x="6559826" y="1825625"/>
            <a:ext cx="5257800" cy="4482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02B9744A-EF22-406B-98A8-38DD1838B26E}"/>
              </a:ext>
            </a:extLst>
          </p:cNvPr>
          <p:cNvPicPr>
            <a:picLocks noChangeAspect="1"/>
          </p:cNvPicPr>
          <p:nvPr/>
        </p:nvPicPr>
        <p:blipFill rotWithShape="1">
          <a:blip r:embed="rId2"/>
          <a:srcRect l="29891" t="53142" r="31522" b="15345"/>
          <a:stretch/>
        </p:blipFill>
        <p:spPr>
          <a:xfrm>
            <a:off x="6745357" y="2531164"/>
            <a:ext cx="4943059" cy="3127513"/>
          </a:xfrm>
          <a:prstGeom prst="rect">
            <a:avLst/>
          </a:prstGeom>
        </p:spPr>
      </p:pic>
      <p:sp>
        <p:nvSpPr>
          <p:cNvPr id="6" name="Rectangle: Rounded Corners 5">
            <a:extLst>
              <a:ext uri="{FF2B5EF4-FFF2-40B4-BE49-F238E27FC236}">
                <a16:creationId xmlns:a16="http://schemas.microsoft.com/office/drawing/2014/main" id="{A69A9260-2164-42E9-B556-44B1703E0927}"/>
              </a:ext>
            </a:extLst>
          </p:cNvPr>
          <p:cNvSpPr/>
          <p:nvPr/>
        </p:nvSpPr>
        <p:spPr>
          <a:xfrm>
            <a:off x="652670" y="1449524"/>
            <a:ext cx="5350565" cy="1149993"/>
          </a:xfrm>
          <a:prstGeom prst="roundRect">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this model is so simplistic that it only generates a binary output and also the weight and threshold values are fixed.</a:t>
            </a:r>
          </a:p>
          <a:p>
            <a:pPr algn="ctr"/>
            <a:endParaRPr lang="en-IN" dirty="0"/>
          </a:p>
        </p:txBody>
      </p:sp>
      <p:sp>
        <p:nvSpPr>
          <p:cNvPr id="7" name="Title 1">
            <a:extLst>
              <a:ext uri="{FF2B5EF4-FFF2-40B4-BE49-F238E27FC236}">
                <a16:creationId xmlns:a16="http://schemas.microsoft.com/office/drawing/2014/main" id="{7C8DAA6B-EE77-4F96-B226-54E9A80B14ED}"/>
              </a:ext>
            </a:extLst>
          </p:cNvPr>
          <p:cNvSpPr txBox="1">
            <a:spLocks/>
          </p:cNvSpPr>
          <p:nvPr/>
        </p:nvSpPr>
        <p:spPr>
          <a:xfrm>
            <a:off x="374375" y="2555908"/>
            <a:ext cx="36012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Application</a:t>
            </a:r>
            <a:endParaRPr lang="en-IN" dirty="0"/>
          </a:p>
        </p:txBody>
      </p:sp>
      <p:sp>
        <p:nvSpPr>
          <p:cNvPr id="8" name="Rectangle: Rounded Corners 7">
            <a:extLst>
              <a:ext uri="{FF2B5EF4-FFF2-40B4-BE49-F238E27FC236}">
                <a16:creationId xmlns:a16="http://schemas.microsoft.com/office/drawing/2014/main" id="{F4031D8F-2253-4849-AD83-189806BE1F94}"/>
              </a:ext>
            </a:extLst>
          </p:cNvPr>
          <p:cNvSpPr/>
          <p:nvPr/>
        </p:nvSpPr>
        <p:spPr>
          <a:xfrm>
            <a:off x="752062" y="3464737"/>
            <a:ext cx="5019261" cy="789211"/>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Analyzing of logical gates (Binary 0 or 1)</a:t>
            </a:r>
            <a:endParaRPr lang="en-IN" dirty="0"/>
          </a:p>
        </p:txBody>
      </p:sp>
      <p:sp>
        <p:nvSpPr>
          <p:cNvPr id="9" name="Title 1">
            <a:extLst>
              <a:ext uri="{FF2B5EF4-FFF2-40B4-BE49-F238E27FC236}">
                <a16:creationId xmlns:a16="http://schemas.microsoft.com/office/drawing/2014/main" id="{CAF4A1BA-7910-4737-9427-35AC5C44CAA0}"/>
              </a:ext>
            </a:extLst>
          </p:cNvPr>
          <p:cNvSpPr txBox="1">
            <a:spLocks/>
          </p:cNvSpPr>
          <p:nvPr/>
        </p:nvSpPr>
        <p:spPr>
          <a:xfrm>
            <a:off x="394255" y="3993766"/>
            <a:ext cx="92003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Problem identified</a:t>
            </a:r>
            <a:endParaRPr lang="en-IN" dirty="0"/>
          </a:p>
        </p:txBody>
      </p:sp>
      <p:sp>
        <p:nvSpPr>
          <p:cNvPr id="10" name="Rectangle: Rounded Corners 9">
            <a:extLst>
              <a:ext uri="{FF2B5EF4-FFF2-40B4-BE49-F238E27FC236}">
                <a16:creationId xmlns:a16="http://schemas.microsoft.com/office/drawing/2014/main" id="{1DB37780-8888-498E-82EC-B8283342973C}"/>
              </a:ext>
            </a:extLst>
          </p:cNvPr>
          <p:cNvSpPr/>
          <p:nvPr/>
        </p:nvSpPr>
        <p:spPr>
          <a:xfrm>
            <a:off x="877958" y="5167642"/>
            <a:ext cx="5019261" cy="78921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Boolean Outputs. Threshold T can take only a few possible values. All the inputs to the model have equal weights.</a:t>
            </a:r>
            <a:endParaRPr lang="en-IN" dirty="0">
              <a:solidFill>
                <a:schemeClr val="tx1"/>
              </a:solidFill>
            </a:endParaRPr>
          </a:p>
        </p:txBody>
      </p:sp>
    </p:spTree>
    <p:extLst>
      <p:ext uri="{BB962C8B-B14F-4D97-AF65-F5344CB8AC3E}">
        <p14:creationId xmlns:p14="http://schemas.microsoft.com/office/powerpoint/2010/main" val="1281340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142A1-9555-462B-85CD-30042BE6A7D1}"/>
              </a:ext>
            </a:extLst>
          </p:cNvPr>
          <p:cNvSpPr>
            <a:spLocks noGrp="1"/>
          </p:cNvSpPr>
          <p:nvPr>
            <p:ph type="title"/>
          </p:nvPr>
        </p:nvSpPr>
        <p:spPr/>
        <p:txBody>
          <a:bodyPr/>
          <a:lstStyle/>
          <a:p>
            <a:r>
              <a:rPr lang="en-US" dirty="0"/>
              <a:t>Example – Implement ANDNOT (A and (!B)) function using MP Neuron</a:t>
            </a:r>
            <a:endParaRPr lang="en-IN" dirty="0"/>
          </a:p>
        </p:txBody>
      </p:sp>
      <p:sp>
        <p:nvSpPr>
          <p:cNvPr id="3" name="Content Placeholder 2">
            <a:extLst>
              <a:ext uri="{FF2B5EF4-FFF2-40B4-BE49-F238E27FC236}">
                <a16:creationId xmlns:a16="http://schemas.microsoft.com/office/drawing/2014/main" id="{4B2D7042-7CD8-4BA7-8F90-462075D43224}"/>
              </a:ext>
            </a:extLst>
          </p:cNvPr>
          <p:cNvSpPr>
            <a:spLocks noGrp="1"/>
          </p:cNvSpPr>
          <p:nvPr>
            <p:ph idx="1"/>
          </p:nvPr>
        </p:nvSpPr>
        <p:spPr>
          <a:xfrm>
            <a:off x="371061" y="1825625"/>
            <a:ext cx="6049611" cy="4351338"/>
          </a:xfrm>
        </p:spPr>
        <p:txBody>
          <a:bodyPr>
            <a:normAutofit fontScale="47500" lnSpcReduction="20000"/>
          </a:bodyPr>
          <a:lstStyle/>
          <a:p>
            <a:pPr algn="just"/>
            <a:r>
              <a:rPr lang="en-US" dirty="0"/>
              <a:t>There is a fixed threshold (T) for each neuron and if the net input to the neuron is greater than threshold then the neuron fires.</a:t>
            </a:r>
          </a:p>
          <a:p>
            <a:pPr algn="just"/>
            <a:r>
              <a:rPr lang="en-US" dirty="0"/>
              <a:t>Most widely used in logic functions </a:t>
            </a:r>
          </a:p>
          <a:p>
            <a:pPr algn="just"/>
            <a:r>
              <a:rPr lang="en-US" dirty="0"/>
              <a:t>It has both excitatory with weight (W&gt;0) &amp; inhibitory with weight –P (p&lt;0) connections.</a:t>
            </a:r>
          </a:p>
          <a:p>
            <a:pPr algn="just"/>
            <a:r>
              <a:rPr lang="en-US" dirty="0"/>
              <a:t>Firing of output neuron is based on threshold, activation function is defined as</a:t>
            </a:r>
          </a:p>
          <a:p>
            <a:pPr algn="just"/>
            <a:r>
              <a:rPr lang="en-US" dirty="0"/>
              <a:t> f(y</a:t>
            </a:r>
            <a:r>
              <a:rPr lang="en-US" baseline="-25000" dirty="0"/>
              <a:t>in</a:t>
            </a:r>
            <a:r>
              <a:rPr lang="en-US" dirty="0"/>
              <a:t>) = 1, y</a:t>
            </a:r>
            <a:r>
              <a:rPr lang="en-US" baseline="-25000" dirty="0"/>
              <a:t>in</a:t>
            </a:r>
            <a:r>
              <a:rPr lang="en-US" dirty="0"/>
              <a:t> ≥ T</a:t>
            </a:r>
          </a:p>
          <a:p>
            <a:pPr algn="just"/>
            <a:r>
              <a:rPr lang="en-IN" dirty="0"/>
              <a:t> </a:t>
            </a:r>
            <a:r>
              <a:rPr lang="en-US" dirty="0"/>
              <a:t>f(y</a:t>
            </a:r>
            <a:r>
              <a:rPr lang="en-US" baseline="-25000" dirty="0"/>
              <a:t>in</a:t>
            </a:r>
            <a:r>
              <a:rPr lang="en-US" dirty="0"/>
              <a:t>) = 0, y</a:t>
            </a:r>
            <a:r>
              <a:rPr lang="en-US" baseline="-25000" dirty="0"/>
              <a:t>in</a:t>
            </a:r>
            <a:r>
              <a:rPr lang="en-US" dirty="0"/>
              <a:t> &lt; T</a:t>
            </a:r>
          </a:p>
          <a:p>
            <a:pPr algn="just"/>
            <a:r>
              <a:rPr lang="en-IN" dirty="0"/>
              <a:t>If inhibitory weights are used then threshold with activation function should satisfy following condition</a:t>
            </a:r>
          </a:p>
          <a:p>
            <a:pPr marL="0" indent="0" algn="just">
              <a:buNone/>
            </a:pPr>
            <a:r>
              <a:rPr lang="en-IN" dirty="0"/>
              <a:t>                      T &gt; </a:t>
            </a:r>
            <a:r>
              <a:rPr lang="en-IN" dirty="0" err="1"/>
              <a:t>nW</a:t>
            </a:r>
            <a:r>
              <a:rPr lang="en-IN" dirty="0"/>
              <a:t>-P</a:t>
            </a:r>
          </a:p>
          <a:p>
            <a:pPr marL="0" indent="0" algn="just">
              <a:buNone/>
            </a:pPr>
            <a:r>
              <a:rPr lang="en-IN" dirty="0"/>
              <a:t>Where n is the no. of input vectors</a:t>
            </a:r>
          </a:p>
          <a:p>
            <a:pPr marL="0" indent="0" algn="just">
              <a:buNone/>
            </a:pPr>
            <a:r>
              <a:rPr lang="en-IN" dirty="0"/>
              <a:t>Where W is the no. of excitatory  weights</a:t>
            </a:r>
          </a:p>
          <a:p>
            <a:pPr marL="0" indent="0" algn="just">
              <a:buNone/>
            </a:pPr>
            <a:r>
              <a:rPr lang="en-IN" dirty="0"/>
              <a:t>Where P is the no. of inhibitory weights</a:t>
            </a:r>
          </a:p>
          <a:p>
            <a:pPr algn="just"/>
            <a:r>
              <a:rPr lang="en-IN" dirty="0"/>
              <a:t>There is no particular training algorithm involved in this.</a:t>
            </a:r>
          </a:p>
          <a:p>
            <a:pPr algn="just"/>
            <a:r>
              <a:rPr lang="en-IN" dirty="0"/>
              <a:t>Analysis has to be performed to determine the value of weights and threshold. </a:t>
            </a:r>
          </a:p>
        </p:txBody>
      </p:sp>
      <p:grpSp>
        <p:nvGrpSpPr>
          <p:cNvPr id="41" name="Group 40">
            <a:extLst>
              <a:ext uri="{FF2B5EF4-FFF2-40B4-BE49-F238E27FC236}">
                <a16:creationId xmlns:a16="http://schemas.microsoft.com/office/drawing/2014/main" id="{B3914C5B-877E-44BE-9090-8980C916A9FC}"/>
              </a:ext>
            </a:extLst>
          </p:cNvPr>
          <p:cNvGrpSpPr/>
          <p:nvPr/>
        </p:nvGrpSpPr>
        <p:grpSpPr>
          <a:xfrm>
            <a:off x="6659216" y="1825625"/>
            <a:ext cx="5314127" cy="4276994"/>
            <a:chOff x="6659216" y="1825625"/>
            <a:chExt cx="5314127" cy="4276994"/>
          </a:xfrm>
        </p:grpSpPr>
        <p:grpSp>
          <p:nvGrpSpPr>
            <p:cNvPr id="35" name="Group 34">
              <a:extLst>
                <a:ext uri="{FF2B5EF4-FFF2-40B4-BE49-F238E27FC236}">
                  <a16:creationId xmlns:a16="http://schemas.microsoft.com/office/drawing/2014/main" id="{12CB173A-BA43-4658-B529-F252923AE74E}"/>
                </a:ext>
              </a:extLst>
            </p:cNvPr>
            <p:cNvGrpSpPr/>
            <p:nvPr/>
          </p:nvGrpSpPr>
          <p:grpSpPr>
            <a:xfrm>
              <a:off x="6659216" y="1825625"/>
              <a:ext cx="5314127" cy="4276994"/>
              <a:chOff x="6659216" y="1825625"/>
              <a:chExt cx="5314127" cy="4276994"/>
            </a:xfrm>
          </p:grpSpPr>
          <p:grpSp>
            <p:nvGrpSpPr>
              <p:cNvPr id="28" name="Group 27">
                <a:extLst>
                  <a:ext uri="{FF2B5EF4-FFF2-40B4-BE49-F238E27FC236}">
                    <a16:creationId xmlns:a16="http://schemas.microsoft.com/office/drawing/2014/main" id="{E1707135-FA56-4728-A1C6-DD269080B9BF}"/>
                  </a:ext>
                </a:extLst>
              </p:cNvPr>
              <p:cNvGrpSpPr/>
              <p:nvPr/>
            </p:nvGrpSpPr>
            <p:grpSpPr>
              <a:xfrm>
                <a:off x="6692344" y="1838877"/>
                <a:ext cx="4943065" cy="4263742"/>
                <a:chOff x="6692344" y="1838877"/>
                <a:chExt cx="4943065" cy="4263742"/>
              </a:xfrm>
            </p:grpSpPr>
            <p:sp>
              <p:nvSpPr>
                <p:cNvPr id="4" name="Oval 3">
                  <a:extLst>
                    <a:ext uri="{FF2B5EF4-FFF2-40B4-BE49-F238E27FC236}">
                      <a16:creationId xmlns:a16="http://schemas.microsoft.com/office/drawing/2014/main" id="{5664B97C-F9C7-4391-A337-79B47D037AE0}"/>
                    </a:ext>
                  </a:extLst>
                </p:cNvPr>
                <p:cNvSpPr/>
                <p:nvPr/>
              </p:nvSpPr>
              <p:spPr>
                <a:xfrm>
                  <a:off x="7673009" y="1838877"/>
                  <a:ext cx="715617" cy="66578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X1</a:t>
                  </a:r>
                  <a:endParaRPr lang="en-IN" dirty="0"/>
                </a:p>
              </p:txBody>
            </p:sp>
            <p:sp>
              <p:nvSpPr>
                <p:cNvPr id="5" name="Oval 4">
                  <a:extLst>
                    <a:ext uri="{FF2B5EF4-FFF2-40B4-BE49-F238E27FC236}">
                      <a16:creationId xmlns:a16="http://schemas.microsoft.com/office/drawing/2014/main" id="{C8E7B012-8CBC-436E-A057-DC55FC37ABAD}"/>
                    </a:ext>
                  </a:extLst>
                </p:cNvPr>
                <p:cNvSpPr/>
                <p:nvPr/>
              </p:nvSpPr>
              <p:spPr>
                <a:xfrm>
                  <a:off x="7699513" y="2832793"/>
                  <a:ext cx="715617" cy="66578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X2</a:t>
                  </a:r>
                  <a:endParaRPr lang="en-IN" dirty="0"/>
                </a:p>
              </p:txBody>
            </p:sp>
            <p:sp>
              <p:nvSpPr>
                <p:cNvPr id="6" name="Oval 5">
                  <a:extLst>
                    <a:ext uri="{FF2B5EF4-FFF2-40B4-BE49-F238E27FC236}">
                      <a16:creationId xmlns:a16="http://schemas.microsoft.com/office/drawing/2014/main" id="{3889DDDB-9073-441F-8064-289FD71B7E81}"/>
                    </a:ext>
                  </a:extLst>
                </p:cNvPr>
                <p:cNvSpPr/>
                <p:nvPr/>
              </p:nvSpPr>
              <p:spPr>
                <a:xfrm>
                  <a:off x="7692888" y="3714058"/>
                  <a:ext cx="715617" cy="66578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Xn</a:t>
                  </a:r>
                  <a:endParaRPr lang="en-IN" dirty="0"/>
                </a:p>
              </p:txBody>
            </p:sp>
            <p:sp>
              <p:nvSpPr>
                <p:cNvPr id="7" name="Oval 6">
                  <a:extLst>
                    <a:ext uri="{FF2B5EF4-FFF2-40B4-BE49-F238E27FC236}">
                      <a16:creationId xmlns:a16="http://schemas.microsoft.com/office/drawing/2014/main" id="{8C49DCA5-37D1-419B-AA40-AAB4D89D02E1}"/>
                    </a:ext>
                  </a:extLst>
                </p:cNvPr>
                <p:cNvSpPr/>
                <p:nvPr/>
              </p:nvSpPr>
              <p:spPr>
                <a:xfrm>
                  <a:off x="7739272" y="4582073"/>
                  <a:ext cx="715617" cy="66578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X</a:t>
                  </a:r>
                  <a:r>
                    <a:rPr lang="en-US" sz="1400" baseline="-25000" dirty="0"/>
                    <a:t>n+1</a:t>
                  </a:r>
                  <a:endParaRPr lang="en-IN" sz="1400" baseline="-25000" dirty="0"/>
                </a:p>
              </p:txBody>
            </p:sp>
            <p:sp>
              <p:nvSpPr>
                <p:cNvPr id="8" name="Oval 7">
                  <a:extLst>
                    <a:ext uri="{FF2B5EF4-FFF2-40B4-BE49-F238E27FC236}">
                      <a16:creationId xmlns:a16="http://schemas.microsoft.com/office/drawing/2014/main" id="{DAF1CB13-7B3D-4FF0-8C0E-CD9A2A738CC6}"/>
                    </a:ext>
                  </a:extLst>
                </p:cNvPr>
                <p:cNvSpPr/>
                <p:nvPr/>
              </p:nvSpPr>
              <p:spPr>
                <a:xfrm>
                  <a:off x="7759152" y="5436835"/>
                  <a:ext cx="715617" cy="66578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X</a:t>
                  </a:r>
                  <a:r>
                    <a:rPr lang="en-US" sz="1400" baseline="-25000" dirty="0"/>
                    <a:t>n+M</a:t>
                  </a:r>
                  <a:endParaRPr lang="en-IN" sz="1400" baseline="-25000" dirty="0"/>
                </a:p>
              </p:txBody>
            </p:sp>
            <p:sp>
              <p:nvSpPr>
                <p:cNvPr id="9" name="Oval 8">
                  <a:extLst>
                    <a:ext uri="{FF2B5EF4-FFF2-40B4-BE49-F238E27FC236}">
                      <a16:creationId xmlns:a16="http://schemas.microsoft.com/office/drawing/2014/main" id="{4040BAD7-7014-471C-8F95-EEE2939AB25E}"/>
                    </a:ext>
                  </a:extLst>
                </p:cNvPr>
                <p:cNvSpPr/>
                <p:nvPr/>
              </p:nvSpPr>
              <p:spPr>
                <a:xfrm>
                  <a:off x="10422841" y="3806827"/>
                  <a:ext cx="715617" cy="66578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a:t>
                  </a:r>
                  <a:endParaRPr lang="en-IN" dirty="0"/>
                </a:p>
              </p:txBody>
            </p:sp>
            <p:cxnSp>
              <p:nvCxnSpPr>
                <p:cNvPr id="11" name="Straight Arrow Connector 10">
                  <a:extLst>
                    <a:ext uri="{FF2B5EF4-FFF2-40B4-BE49-F238E27FC236}">
                      <a16:creationId xmlns:a16="http://schemas.microsoft.com/office/drawing/2014/main" id="{CB132D42-F119-4B52-A668-73EFCF049D3B}"/>
                    </a:ext>
                  </a:extLst>
                </p:cNvPr>
                <p:cNvCxnSpPr>
                  <a:stCxn id="4" idx="6"/>
                  <a:endCxn id="9" idx="1"/>
                </p:cNvCxnSpPr>
                <p:nvPr/>
              </p:nvCxnSpPr>
              <p:spPr>
                <a:xfrm>
                  <a:off x="8388626" y="2171769"/>
                  <a:ext cx="2139015" cy="173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63683F4-E018-48A3-A3A4-B3D1CF09A6D5}"/>
                    </a:ext>
                  </a:extLst>
                </p:cNvPr>
                <p:cNvCxnSpPr>
                  <a:stCxn id="5" idx="6"/>
                </p:cNvCxnSpPr>
                <p:nvPr/>
              </p:nvCxnSpPr>
              <p:spPr>
                <a:xfrm>
                  <a:off x="8415130" y="3165685"/>
                  <a:ext cx="2007711" cy="871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457DB71-3F13-434A-8DDB-C5518D511D9A}"/>
                    </a:ext>
                  </a:extLst>
                </p:cNvPr>
                <p:cNvCxnSpPr>
                  <a:stCxn id="6" idx="6"/>
                  <a:endCxn id="9" idx="2"/>
                </p:cNvCxnSpPr>
                <p:nvPr/>
              </p:nvCxnSpPr>
              <p:spPr>
                <a:xfrm>
                  <a:off x="8408505" y="4046950"/>
                  <a:ext cx="2014336" cy="92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877EC8F-8F70-4462-BF7D-D4E6AB8E80FC}"/>
                    </a:ext>
                  </a:extLst>
                </p:cNvPr>
                <p:cNvCxnSpPr>
                  <a:stCxn id="7" idx="6"/>
                </p:cNvCxnSpPr>
                <p:nvPr/>
              </p:nvCxnSpPr>
              <p:spPr>
                <a:xfrm flipV="1">
                  <a:off x="8454889" y="4252648"/>
                  <a:ext cx="1967952" cy="66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D13616D-0735-4F37-8F4F-9E6E7899BA8C}"/>
                    </a:ext>
                  </a:extLst>
                </p:cNvPr>
                <p:cNvCxnSpPr>
                  <a:stCxn id="8" idx="6"/>
                  <a:endCxn id="9" idx="3"/>
                </p:cNvCxnSpPr>
                <p:nvPr/>
              </p:nvCxnSpPr>
              <p:spPr>
                <a:xfrm flipV="1">
                  <a:off x="8474769" y="4375109"/>
                  <a:ext cx="2052872" cy="139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55C0477-0B12-4BF4-B2CA-393F4BC0E9A1}"/>
                    </a:ext>
                  </a:extLst>
                </p:cNvPr>
                <p:cNvCxnSpPr>
                  <a:endCxn id="4" idx="2"/>
                </p:cNvCxnSpPr>
                <p:nvPr/>
              </p:nvCxnSpPr>
              <p:spPr>
                <a:xfrm>
                  <a:off x="6692348" y="2171769"/>
                  <a:ext cx="980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4445E67-44B2-4C34-B076-6CE0E54867BA}"/>
                    </a:ext>
                  </a:extLst>
                </p:cNvPr>
                <p:cNvCxnSpPr/>
                <p:nvPr/>
              </p:nvCxnSpPr>
              <p:spPr>
                <a:xfrm>
                  <a:off x="6718852" y="3165685"/>
                  <a:ext cx="980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87FA8BD-107B-4E3D-A933-45DFAE4C71E2}"/>
                    </a:ext>
                  </a:extLst>
                </p:cNvPr>
                <p:cNvCxnSpPr/>
                <p:nvPr/>
              </p:nvCxnSpPr>
              <p:spPr>
                <a:xfrm>
                  <a:off x="6692344" y="4040329"/>
                  <a:ext cx="980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3A0F22B-5E16-4BD3-A97D-8850DEB5A885}"/>
                    </a:ext>
                  </a:extLst>
                </p:cNvPr>
                <p:cNvCxnSpPr/>
                <p:nvPr/>
              </p:nvCxnSpPr>
              <p:spPr>
                <a:xfrm>
                  <a:off x="6725476" y="4921600"/>
                  <a:ext cx="980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1453F2-42C9-46E5-B289-99EAC5425BAF}"/>
                    </a:ext>
                  </a:extLst>
                </p:cNvPr>
                <p:cNvCxnSpPr/>
                <p:nvPr/>
              </p:nvCxnSpPr>
              <p:spPr>
                <a:xfrm>
                  <a:off x="6758608" y="5776362"/>
                  <a:ext cx="980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C902A1-2EA6-4EDC-8B46-B28AF12ED152}"/>
                    </a:ext>
                  </a:extLst>
                </p:cNvPr>
                <p:cNvCxnSpPr>
                  <a:cxnSpLocks/>
                </p:cNvCxnSpPr>
                <p:nvPr/>
              </p:nvCxnSpPr>
              <p:spPr>
                <a:xfrm>
                  <a:off x="11138458" y="4139719"/>
                  <a:ext cx="496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2AABA508-88DD-4C98-BE95-33B0D8D9A9F4}"/>
                  </a:ext>
                </a:extLst>
              </p:cNvPr>
              <p:cNvSpPr txBox="1"/>
              <p:nvPr/>
            </p:nvSpPr>
            <p:spPr>
              <a:xfrm>
                <a:off x="6758608" y="1825625"/>
                <a:ext cx="477079" cy="369332"/>
              </a:xfrm>
              <a:prstGeom prst="rect">
                <a:avLst/>
              </a:prstGeom>
              <a:noFill/>
            </p:spPr>
            <p:txBody>
              <a:bodyPr wrap="square" rtlCol="0">
                <a:spAutoFit/>
              </a:bodyPr>
              <a:lstStyle/>
              <a:p>
                <a:r>
                  <a:rPr lang="en-US" dirty="0"/>
                  <a:t>X1</a:t>
                </a:r>
                <a:endParaRPr lang="en-IN" dirty="0"/>
              </a:p>
            </p:txBody>
          </p:sp>
          <p:sp>
            <p:nvSpPr>
              <p:cNvPr id="30" name="TextBox 29">
                <a:extLst>
                  <a:ext uri="{FF2B5EF4-FFF2-40B4-BE49-F238E27FC236}">
                    <a16:creationId xmlns:a16="http://schemas.microsoft.com/office/drawing/2014/main" id="{62DD0AF5-C7A5-439A-BDCE-58C4C2DA598B}"/>
                  </a:ext>
                </a:extLst>
              </p:cNvPr>
              <p:cNvSpPr txBox="1"/>
              <p:nvPr/>
            </p:nvSpPr>
            <p:spPr>
              <a:xfrm>
                <a:off x="6804992" y="2759900"/>
                <a:ext cx="477079" cy="369332"/>
              </a:xfrm>
              <a:prstGeom prst="rect">
                <a:avLst/>
              </a:prstGeom>
              <a:noFill/>
            </p:spPr>
            <p:txBody>
              <a:bodyPr wrap="square" rtlCol="0">
                <a:spAutoFit/>
              </a:bodyPr>
              <a:lstStyle/>
              <a:p>
                <a:r>
                  <a:rPr lang="en-US" dirty="0"/>
                  <a:t>X2</a:t>
                </a:r>
                <a:endParaRPr lang="en-IN" dirty="0"/>
              </a:p>
            </p:txBody>
          </p:sp>
          <p:sp>
            <p:nvSpPr>
              <p:cNvPr id="31" name="TextBox 30">
                <a:extLst>
                  <a:ext uri="{FF2B5EF4-FFF2-40B4-BE49-F238E27FC236}">
                    <a16:creationId xmlns:a16="http://schemas.microsoft.com/office/drawing/2014/main" id="{66A58CD9-9972-4FA8-ADDB-AD48BEE110F4}"/>
                  </a:ext>
                </a:extLst>
              </p:cNvPr>
              <p:cNvSpPr txBox="1"/>
              <p:nvPr/>
            </p:nvSpPr>
            <p:spPr>
              <a:xfrm>
                <a:off x="6738727" y="3727313"/>
                <a:ext cx="477079" cy="369332"/>
              </a:xfrm>
              <a:prstGeom prst="rect">
                <a:avLst/>
              </a:prstGeom>
              <a:noFill/>
            </p:spPr>
            <p:txBody>
              <a:bodyPr wrap="square" rtlCol="0">
                <a:spAutoFit/>
              </a:bodyPr>
              <a:lstStyle/>
              <a:p>
                <a:r>
                  <a:rPr lang="en-US" dirty="0"/>
                  <a:t>Xn</a:t>
                </a:r>
                <a:endParaRPr lang="en-IN" dirty="0"/>
              </a:p>
            </p:txBody>
          </p:sp>
          <p:sp>
            <p:nvSpPr>
              <p:cNvPr id="32" name="TextBox 31">
                <a:extLst>
                  <a:ext uri="{FF2B5EF4-FFF2-40B4-BE49-F238E27FC236}">
                    <a16:creationId xmlns:a16="http://schemas.microsoft.com/office/drawing/2014/main" id="{282C9115-84A6-4C23-961D-1C721FA2766D}"/>
                  </a:ext>
                </a:extLst>
              </p:cNvPr>
              <p:cNvSpPr txBox="1"/>
              <p:nvPr/>
            </p:nvSpPr>
            <p:spPr>
              <a:xfrm>
                <a:off x="6758607" y="4555572"/>
                <a:ext cx="715617" cy="369332"/>
              </a:xfrm>
              <a:prstGeom prst="rect">
                <a:avLst/>
              </a:prstGeom>
              <a:noFill/>
            </p:spPr>
            <p:txBody>
              <a:bodyPr wrap="square" rtlCol="0">
                <a:spAutoFit/>
              </a:bodyPr>
              <a:lstStyle/>
              <a:p>
                <a:r>
                  <a:rPr lang="en-US" dirty="0"/>
                  <a:t>Xn+1</a:t>
                </a:r>
                <a:endParaRPr lang="en-IN" dirty="0"/>
              </a:p>
            </p:txBody>
          </p:sp>
          <p:sp>
            <p:nvSpPr>
              <p:cNvPr id="33" name="TextBox 32">
                <a:extLst>
                  <a:ext uri="{FF2B5EF4-FFF2-40B4-BE49-F238E27FC236}">
                    <a16:creationId xmlns:a16="http://schemas.microsoft.com/office/drawing/2014/main" id="{1581C76E-D21D-4408-9CA2-5832A775F7E8}"/>
                  </a:ext>
                </a:extLst>
              </p:cNvPr>
              <p:cNvSpPr txBox="1"/>
              <p:nvPr/>
            </p:nvSpPr>
            <p:spPr>
              <a:xfrm>
                <a:off x="6659216" y="5489853"/>
                <a:ext cx="815008" cy="369332"/>
              </a:xfrm>
              <a:prstGeom prst="rect">
                <a:avLst/>
              </a:prstGeom>
              <a:noFill/>
            </p:spPr>
            <p:txBody>
              <a:bodyPr wrap="square" rtlCol="0">
                <a:spAutoFit/>
              </a:bodyPr>
              <a:lstStyle/>
              <a:p>
                <a:r>
                  <a:rPr lang="en-US" dirty="0"/>
                  <a:t>Xn+m</a:t>
                </a:r>
                <a:endParaRPr lang="en-IN" dirty="0"/>
              </a:p>
            </p:txBody>
          </p:sp>
          <p:sp>
            <p:nvSpPr>
              <p:cNvPr id="34" name="TextBox 33">
                <a:extLst>
                  <a:ext uri="{FF2B5EF4-FFF2-40B4-BE49-F238E27FC236}">
                    <a16:creationId xmlns:a16="http://schemas.microsoft.com/office/drawing/2014/main" id="{E73DD323-2707-4D9E-9DC6-A2CE1662EF0C}"/>
                  </a:ext>
                </a:extLst>
              </p:cNvPr>
              <p:cNvSpPr txBox="1"/>
              <p:nvPr/>
            </p:nvSpPr>
            <p:spPr>
              <a:xfrm>
                <a:off x="11496264" y="3780321"/>
                <a:ext cx="477079" cy="369332"/>
              </a:xfrm>
              <a:prstGeom prst="rect">
                <a:avLst/>
              </a:prstGeom>
              <a:noFill/>
            </p:spPr>
            <p:txBody>
              <a:bodyPr wrap="square" rtlCol="0">
                <a:spAutoFit/>
              </a:bodyPr>
              <a:lstStyle/>
              <a:p>
                <a:r>
                  <a:rPr lang="en-US" dirty="0"/>
                  <a:t>Y</a:t>
                </a:r>
                <a:endParaRPr lang="en-IN" dirty="0"/>
              </a:p>
            </p:txBody>
          </p:sp>
        </p:grpSp>
        <p:sp>
          <p:nvSpPr>
            <p:cNvPr id="36" name="TextBox 35">
              <a:extLst>
                <a:ext uri="{FF2B5EF4-FFF2-40B4-BE49-F238E27FC236}">
                  <a16:creationId xmlns:a16="http://schemas.microsoft.com/office/drawing/2014/main" id="{93A5EE20-7217-4C6E-923C-4F5213CA0F2F}"/>
                </a:ext>
              </a:extLst>
            </p:cNvPr>
            <p:cNvSpPr txBox="1"/>
            <p:nvPr/>
          </p:nvSpPr>
          <p:spPr>
            <a:xfrm>
              <a:off x="9375914" y="2614128"/>
              <a:ext cx="477079" cy="369332"/>
            </a:xfrm>
            <a:prstGeom prst="rect">
              <a:avLst/>
            </a:prstGeom>
            <a:noFill/>
          </p:spPr>
          <p:txBody>
            <a:bodyPr wrap="square" rtlCol="0">
              <a:spAutoFit/>
            </a:bodyPr>
            <a:lstStyle/>
            <a:p>
              <a:r>
                <a:rPr lang="en-US" dirty="0"/>
                <a:t>W</a:t>
              </a:r>
              <a:endParaRPr lang="en-IN" dirty="0"/>
            </a:p>
          </p:txBody>
        </p:sp>
        <p:sp>
          <p:nvSpPr>
            <p:cNvPr id="37" name="TextBox 36">
              <a:extLst>
                <a:ext uri="{FF2B5EF4-FFF2-40B4-BE49-F238E27FC236}">
                  <a16:creationId xmlns:a16="http://schemas.microsoft.com/office/drawing/2014/main" id="{4E18F331-875E-4E21-9701-0728836B8A11}"/>
                </a:ext>
              </a:extLst>
            </p:cNvPr>
            <p:cNvSpPr txBox="1"/>
            <p:nvPr/>
          </p:nvSpPr>
          <p:spPr>
            <a:xfrm>
              <a:off x="9210266" y="3217101"/>
              <a:ext cx="477079" cy="369332"/>
            </a:xfrm>
            <a:prstGeom prst="rect">
              <a:avLst/>
            </a:prstGeom>
            <a:noFill/>
          </p:spPr>
          <p:txBody>
            <a:bodyPr wrap="square" rtlCol="0">
              <a:spAutoFit/>
            </a:bodyPr>
            <a:lstStyle/>
            <a:p>
              <a:r>
                <a:rPr lang="en-US" dirty="0"/>
                <a:t>W</a:t>
              </a:r>
              <a:endParaRPr lang="en-IN" dirty="0"/>
            </a:p>
          </p:txBody>
        </p:sp>
        <p:sp>
          <p:nvSpPr>
            <p:cNvPr id="38" name="TextBox 37">
              <a:extLst>
                <a:ext uri="{FF2B5EF4-FFF2-40B4-BE49-F238E27FC236}">
                  <a16:creationId xmlns:a16="http://schemas.microsoft.com/office/drawing/2014/main" id="{27DB2164-1FDB-437A-B1FD-F4C545B2D08B}"/>
                </a:ext>
              </a:extLst>
            </p:cNvPr>
            <p:cNvSpPr txBox="1"/>
            <p:nvPr/>
          </p:nvSpPr>
          <p:spPr>
            <a:xfrm>
              <a:off x="9177137" y="3740558"/>
              <a:ext cx="477079" cy="369332"/>
            </a:xfrm>
            <a:prstGeom prst="rect">
              <a:avLst/>
            </a:prstGeom>
            <a:noFill/>
          </p:spPr>
          <p:txBody>
            <a:bodyPr wrap="square" rtlCol="0">
              <a:spAutoFit/>
            </a:bodyPr>
            <a:lstStyle/>
            <a:p>
              <a:r>
                <a:rPr lang="en-US" dirty="0"/>
                <a:t>W</a:t>
              </a:r>
              <a:endParaRPr lang="en-IN" dirty="0"/>
            </a:p>
          </p:txBody>
        </p:sp>
        <p:sp>
          <p:nvSpPr>
            <p:cNvPr id="39" name="TextBox 38">
              <a:extLst>
                <a:ext uri="{FF2B5EF4-FFF2-40B4-BE49-F238E27FC236}">
                  <a16:creationId xmlns:a16="http://schemas.microsoft.com/office/drawing/2014/main" id="{08DD51E2-8B2A-485B-8993-62A57761D618}"/>
                </a:ext>
              </a:extLst>
            </p:cNvPr>
            <p:cNvSpPr txBox="1"/>
            <p:nvPr/>
          </p:nvSpPr>
          <p:spPr>
            <a:xfrm>
              <a:off x="9263277" y="4211009"/>
              <a:ext cx="477079" cy="369332"/>
            </a:xfrm>
            <a:prstGeom prst="rect">
              <a:avLst/>
            </a:prstGeom>
            <a:noFill/>
          </p:spPr>
          <p:txBody>
            <a:bodyPr wrap="square" rtlCol="0">
              <a:spAutoFit/>
            </a:bodyPr>
            <a:lstStyle/>
            <a:p>
              <a:r>
                <a:rPr lang="en-US" dirty="0"/>
                <a:t>-P</a:t>
              </a:r>
              <a:endParaRPr lang="en-IN" dirty="0"/>
            </a:p>
          </p:txBody>
        </p:sp>
        <p:sp>
          <p:nvSpPr>
            <p:cNvPr id="40" name="TextBox 39">
              <a:extLst>
                <a:ext uri="{FF2B5EF4-FFF2-40B4-BE49-F238E27FC236}">
                  <a16:creationId xmlns:a16="http://schemas.microsoft.com/office/drawing/2014/main" id="{9BE00FA4-255F-4F0C-9F83-608DD8B497DF}"/>
                </a:ext>
              </a:extLst>
            </p:cNvPr>
            <p:cNvSpPr txBox="1"/>
            <p:nvPr/>
          </p:nvSpPr>
          <p:spPr>
            <a:xfrm>
              <a:off x="9362669" y="4641702"/>
              <a:ext cx="477079" cy="369332"/>
            </a:xfrm>
            <a:prstGeom prst="rect">
              <a:avLst/>
            </a:prstGeom>
            <a:noFill/>
          </p:spPr>
          <p:txBody>
            <a:bodyPr wrap="square" rtlCol="0">
              <a:spAutoFit/>
            </a:bodyPr>
            <a:lstStyle/>
            <a:p>
              <a:r>
                <a:rPr lang="en-US" dirty="0"/>
                <a:t>-P</a:t>
              </a:r>
              <a:endParaRPr lang="en-IN" dirty="0"/>
            </a:p>
          </p:txBody>
        </p:sp>
      </p:grpSp>
    </p:spTree>
    <p:extLst>
      <p:ext uri="{BB962C8B-B14F-4D97-AF65-F5344CB8AC3E}">
        <p14:creationId xmlns:p14="http://schemas.microsoft.com/office/powerpoint/2010/main" val="3814027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2D7042-7CD8-4BA7-8F90-462075D43224}"/>
              </a:ext>
            </a:extLst>
          </p:cNvPr>
          <p:cNvSpPr>
            <a:spLocks noGrp="1"/>
          </p:cNvSpPr>
          <p:nvPr>
            <p:ph idx="1"/>
          </p:nvPr>
        </p:nvSpPr>
        <p:spPr>
          <a:xfrm>
            <a:off x="453887" y="288373"/>
            <a:ext cx="5642113" cy="3475244"/>
          </a:xfrm>
        </p:spPr>
        <p:txBody>
          <a:bodyPr>
            <a:normAutofit fontScale="47500" lnSpcReduction="20000"/>
          </a:bodyPr>
          <a:lstStyle/>
          <a:p>
            <a:pPr marL="0" indent="0">
              <a:buNone/>
            </a:pPr>
            <a:r>
              <a:rPr lang="en-IN" b="1" dirty="0"/>
              <a:t>Truth Table (A and (!B))</a:t>
            </a:r>
            <a:endParaRPr lang="en-US" b="1" dirty="0"/>
          </a:p>
          <a:p>
            <a:r>
              <a:rPr lang="en-US" b="1" dirty="0"/>
              <a:t>Case 1: Assume both weights to be excitatory i.e. W1 = W2 = 1</a:t>
            </a:r>
          </a:p>
          <a:p>
            <a:pPr marL="0" indent="0">
              <a:buNone/>
            </a:pPr>
            <a:r>
              <a:rPr lang="en-US" dirty="0"/>
              <a:t>Calculate net input for the four inputs using</a:t>
            </a:r>
          </a:p>
          <a:p>
            <a:pPr marL="0" indent="0">
              <a:buNone/>
            </a:pPr>
            <a:r>
              <a:rPr lang="en-US" dirty="0"/>
              <a:t>Yin = X1W1+X2W2</a:t>
            </a:r>
          </a:p>
          <a:p>
            <a:pPr marL="0" indent="0">
              <a:buNone/>
            </a:pPr>
            <a:r>
              <a:rPr lang="en-US" dirty="0"/>
              <a:t>For inputs,</a:t>
            </a:r>
          </a:p>
          <a:p>
            <a:pPr marL="0" indent="0">
              <a:buNone/>
            </a:pPr>
            <a:r>
              <a:rPr lang="en-US" dirty="0"/>
              <a:t>(1,1)    </a:t>
            </a:r>
            <a:r>
              <a:rPr lang="en-US" dirty="0">
                <a:sym typeface="Wingdings" panose="05000000000000000000" pitchFamily="2" charset="2"/>
              </a:rPr>
              <a:t> Yin = 1*1 + 1*1 = 2</a:t>
            </a:r>
          </a:p>
          <a:p>
            <a:pPr marL="0" indent="0">
              <a:buNone/>
            </a:pPr>
            <a:r>
              <a:rPr lang="en-US" dirty="0"/>
              <a:t>(1,0)    </a:t>
            </a:r>
            <a:r>
              <a:rPr lang="en-US" dirty="0">
                <a:sym typeface="Wingdings" panose="05000000000000000000" pitchFamily="2" charset="2"/>
              </a:rPr>
              <a:t> Yin = 1*1 + 0*1 = 1 (we need to fire for this condition only)</a:t>
            </a:r>
          </a:p>
          <a:p>
            <a:pPr marL="0" indent="0">
              <a:buNone/>
            </a:pPr>
            <a:r>
              <a:rPr lang="en-US" dirty="0"/>
              <a:t>(0,1)    </a:t>
            </a:r>
            <a:r>
              <a:rPr lang="en-US" dirty="0">
                <a:sym typeface="Wingdings" panose="05000000000000000000" pitchFamily="2" charset="2"/>
              </a:rPr>
              <a:t> Yin = 0*1 + 1*1 = 1</a:t>
            </a:r>
          </a:p>
          <a:p>
            <a:pPr marL="0" indent="0">
              <a:buNone/>
            </a:pPr>
            <a:r>
              <a:rPr lang="en-US" dirty="0"/>
              <a:t>(0,0)    </a:t>
            </a:r>
            <a:r>
              <a:rPr lang="en-US" dirty="0">
                <a:sym typeface="Wingdings" panose="05000000000000000000" pitchFamily="2" charset="2"/>
              </a:rPr>
              <a:t> Yin = 0*1 + 0*1 = 0</a:t>
            </a:r>
          </a:p>
          <a:p>
            <a:pPr marL="0" indent="0">
              <a:buNone/>
            </a:pPr>
            <a:r>
              <a:rPr lang="en-US" dirty="0">
                <a:sym typeface="Wingdings" panose="05000000000000000000" pitchFamily="2" charset="2"/>
              </a:rPr>
              <a:t>Suppose if T ≥ 1, then (1,1), (1,0) and (0,1) will be fired, if T ≤ 1, then (1,0), (0,1) and (0,0) will be fired. So, it is not possible to fire (1,0) only.</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4067ABF0-CC6B-4DFD-96E4-D994BA71096E}"/>
              </a:ext>
            </a:extLst>
          </p:cNvPr>
          <p:cNvGraphicFramePr>
            <a:graphicFrameLocks noGrp="1"/>
          </p:cNvGraphicFramePr>
          <p:nvPr>
            <p:extLst>
              <p:ext uri="{D42A27DB-BD31-4B8C-83A1-F6EECF244321}">
                <p14:modId xmlns:p14="http://schemas.microsoft.com/office/powerpoint/2010/main" val="3245528724"/>
              </p:ext>
            </p:extLst>
          </p:nvPr>
        </p:nvGraphicFramePr>
        <p:xfrm>
          <a:off x="8933071" y="626900"/>
          <a:ext cx="2805042" cy="1854200"/>
        </p:xfrm>
        <a:graphic>
          <a:graphicData uri="http://schemas.openxmlformats.org/drawingml/2006/table">
            <a:tbl>
              <a:tblPr firstRow="1" bandRow="1">
                <a:tableStyleId>{21E4AEA4-8DFA-4A89-87EB-49C32662AFE0}</a:tableStyleId>
              </a:tblPr>
              <a:tblGrid>
                <a:gridCol w="935014">
                  <a:extLst>
                    <a:ext uri="{9D8B030D-6E8A-4147-A177-3AD203B41FA5}">
                      <a16:colId xmlns:a16="http://schemas.microsoft.com/office/drawing/2014/main" val="2656710050"/>
                    </a:ext>
                  </a:extLst>
                </a:gridCol>
                <a:gridCol w="935014">
                  <a:extLst>
                    <a:ext uri="{9D8B030D-6E8A-4147-A177-3AD203B41FA5}">
                      <a16:colId xmlns:a16="http://schemas.microsoft.com/office/drawing/2014/main" val="1199694889"/>
                    </a:ext>
                  </a:extLst>
                </a:gridCol>
                <a:gridCol w="935014">
                  <a:extLst>
                    <a:ext uri="{9D8B030D-6E8A-4147-A177-3AD203B41FA5}">
                      <a16:colId xmlns:a16="http://schemas.microsoft.com/office/drawing/2014/main" val="1707473886"/>
                    </a:ext>
                  </a:extLst>
                </a:gridCol>
              </a:tblGrid>
              <a:tr h="370840">
                <a:tc>
                  <a:txBody>
                    <a:bodyPr/>
                    <a:lstStyle/>
                    <a:p>
                      <a:pPr algn="ctr"/>
                      <a:r>
                        <a:rPr lang="en-US" dirty="0"/>
                        <a:t>X1</a:t>
                      </a:r>
                      <a:endParaRPr lang="en-IN" dirty="0"/>
                    </a:p>
                  </a:txBody>
                  <a:tcPr/>
                </a:tc>
                <a:tc>
                  <a:txBody>
                    <a:bodyPr/>
                    <a:lstStyle/>
                    <a:p>
                      <a:pPr algn="ctr"/>
                      <a:r>
                        <a:rPr lang="en-US" dirty="0"/>
                        <a:t>X2</a:t>
                      </a:r>
                      <a:endParaRPr lang="en-IN" dirty="0"/>
                    </a:p>
                  </a:txBody>
                  <a:tcPr/>
                </a:tc>
                <a:tc>
                  <a:txBody>
                    <a:bodyPr/>
                    <a:lstStyle/>
                    <a:p>
                      <a:pPr algn="ctr"/>
                      <a:r>
                        <a:rPr lang="en-US" dirty="0"/>
                        <a:t>Y</a:t>
                      </a:r>
                      <a:endParaRPr lang="en-IN" dirty="0"/>
                    </a:p>
                  </a:txBody>
                  <a:tcPr/>
                </a:tc>
                <a:extLst>
                  <a:ext uri="{0D108BD9-81ED-4DB2-BD59-A6C34878D82A}">
                    <a16:rowId xmlns:a16="http://schemas.microsoft.com/office/drawing/2014/main" val="1692192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34936802"/>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767672992"/>
                  </a:ext>
                </a:extLst>
              </a:tr>
              <a:tr h="370840">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4184157120"/>
                  </a:ext>
                </a:extLst>
              </a:tr>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931194450"/>
                  </a:ext>
                </a:extLst>
              </a:tr>
            </a:tbl>
          </a:graphicData>
        </a:graphic>
      </p:graphicFrame>
      <p:sp>
        <p:nvSpPr>
          <p:cNvPr id="6" name="TextBox 5">
            <a:extLst>
              <a:ext uri="{FF2B5EF4-FFF2-40B4-BE49-F238E27FC236}">
                <a16:creationId xmlns:a16="http://schemas.microsoft.com/office/drawing/2014/main" id="{1AD30C93-2055-4AB0-AFFA-76346E4DF9C8}"/>
              </a:ext>
            </a:extLst>
          </p:cNvPr>
          <p:cNvSpPr txBox="1"/>
          <p:nvPr/>
        </p:nvSpPr>
        <p:spPr>
          <a:xfrm>
            <a:off x="6096000" y="3220278"/>
            <a:ext cx="4823791" cy="1200329"/>
          </a:xfrm>
          <a:prstGeom prst="rect">
            <a:avLst/>
          </a:prstGeom>
          <a:noFill/>
        </p:spPr>
        <p:txBody>
          <a:bodyPr wrap="square" rtlCol="0">
            <a:spAutoFit/>
          </a:bodyPr>
          <a:lstStyle/>
          <a:p>
            <a:pPr algn="just"/>
            <a:r>
              <a:rPr lang="en-US" dirty="0"/>
              <a:t>So, the final output of the neuron</a:t>
            </a:r>
          </a:p>
          <a:p>
            <a:pPr algn="just"/>
            <a:r>
              <a:rPr lang="en-US" dirty="0"/>
              <a:t>f(y</a:t>
            </a:r>
            <a:r>
              <a:rPr lang="en-US" baseline="-25000" dirty="0"/>
              <a:t>in</a:t>
            </a:r>
            <a:r>
              <a:rPr lang="en-US" dirty="0"/>
              <a:t>) = 1, y</a:t>
            </a:r>
            <a:r>
              <a:rPr lang="en-US" baseline="-25000" dirty="0"/>
              <a:t>in</a:t>
            </a:r>
            <a:r>
              <a:rPr lang="en-US" dirty="0"/>
              <a:t> ≥ T</a:t>
            </a:r>
          </a:p>
          <a:p>
            <a:pPr algn="just"/>
            <a:r>
              <a:rPr lang="en-IN" dirty="0"/>
              <a:t> </a:t>
            </a:r>
            <a:r>
              <a:rPr lang="en-US" dirty="0"/>
              <a:t>f(y</a:t>
            </a:r>
            <a:r>
              <a:rPr lang="en-US" baseline="-25000" dirty="0"/>
              <a:t>in</a:t>
            </a:r>
            <a:r>
              <a:rPr lang="en-US" dirty="0"/>
              <a:t>) = 0, y</a:t>
            </a:r>
            <a:r>
              <a:rPr lang="en-US" baseline="-25000" dirty="0"/>
              <a:t>in</a:t>
            </a:r>
            <a:r>
              <a:rPr lang="en-US" dirty="0"/>
              <a:t> &lt; T</a:t>
            </a:r>
          </a:p>
          <a:p>
            <a:endParaRPr lang="en-IN" dirty="0"/>
          </a:p>
        </p:txBody>
      </p:sp>
      <p:grpSp>
        <p:nvGrpSpPr>
          <p:cNvPr id="7" name="Group 6">
            <a:extLst>
              <a:ext uri="{FF2B5EF4-FFF2-40B4-BE49-F238E27FC236}">
                <a16:creationId xmlns:a16="http://schemas.microsoft.com/office/drawing/2014/main" id="{6174907D-3EC9-4E34-91C3-5669DC2953D8}"/>
              </a:ext>
            </a:extLst>
          </p:cNvPr>
          <p:cNvGrpSpPr/>
          <p:nvPr/>
        </p:nvGrpSpPr>
        <p:grpSpPr>
          <a:xfrm>
            <a:off x="6580654" y="4252596"/>
            <a:ext cx="5432448" cy="2020134"/>
            <a:chOff x="6692344" y="2759900"/>
            <a:chExt cx="5280999" cy="2512438"/>
          </a:xfrm>
        </p:grpSpPr>
        <p:grpSp>
          <p:nvGrpSpPr>
            <p:cNvPr id="8" name="Group 7">
              <a:extLst>
                <a:ext uri="{FF2B5EF4-FFF2-40B4-BE49-F238E27FC236}">
                  <a16:creationId xmlns:a16="http://schemas.microsoft.com/office/drawing/2014/main" id="{50C55227-F3D7-4386-A9AA-58E8AA1A4A30}"/>
                </a:ext>
              </a:extLst>
            </p:cNvPr>
            <p:cNvGrpSpPr/>
            <p:nvPr/>
          </p:nvGrpSpPr>
          <p:grpSpPr>
            <a:xfrm>
              <a:off x="6692344" y="2759900"/>
              <a:ext cx="5280999" cy="2512438"/>
              <a:chOff x="6692344" y="2759900"/>
              <a:chExt cx="5280999" cy="2512438"/>
            </a:xfrm>
          </p:grpSpPr>
          <p:grpSp>
            <p:nvGrpSpPr>
              <p:cNvPr id="14" name="Group 13">
                <a:extLst>
                  <a:ext uri="{FF2B5EF4-FFF2-40B4-BE49-F238E27FC236}">
                    <a16:creationId xmlns:a16="http://schemas.microsoft.com/office/drawing/2014/main" id="{5A4C68C6-169B-45D0-9EB5-5F562B1604A0}"/>
                  </a:ext>
                </a:extLst>
              </p:cNvPr>
              <p:cNvGrpSpPr/>
              <p:nvPr/>
            </p:nvGrpSpPr>
            <p:grpSpPr>
              <a:xfrm>
                <a:off x="6692344" y="2832793"/>
                <a:ext cx="4943065" cy="2439545"/>
                <a:chOff x="6692344" y="2832793"/>
                <a:chExt cx="4943065" cy="2439545"/>
              </a:xfrm>
            </p:grpSpPr>
            <p:sp>
              <p:nvSpPr>
                <p:cNvPr id="22" name="Oval 21">
                  <a:extLst>
                    <a:ext uri="{FF2B5EF4-FFF2-40B4-BE49-F238E27FC236}">
                      <a16:creationId xmlns:a16="http://schemas.microsoft.com/office/drawing/2014/main" id="{14251DEA-26EC-4146-B570-6FC69CE1CE11}"/>
                    </a:ext>
                  </a:extLst>
                </p:cNvPr>
                <p:cNvSpPr/>
                <p:nvPr/>
              </p:nvSpPr>
              <p:spPr>
                <a:xfrm>
                  <a:off x="7699513" y="2832793"/>
                  <a:ext cx="715617" cy="66578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X2</a:t>
                  </a:r>
                  <a:endParaRPr lang="en-IN" dirty="0"/>
                </a:p>
              </p:txBody>
            </p:sp>
            <p:sp>
              <p:nvSpPr>
                <p:cNvPr id="23" name="Oval 22">
                  <a:extLst>
                    <a:ext uri="{FF2B5EF4-FFF2-40B4-BE49-F238E27FC236}">
                      <a16:creationId xmlns:a16="http://schemas.microsoft.com/office/drawing/2014/main" id="{9A79D799-437D-4737-9A88-63A64C0FFB1C}"/>
                    </a:ext>
                  </a:extLst>
                </p:cNvPr>
                <p:cNvSpPr/>
                <p:nvPr/>
              </p:nvSpPr>
              <p:spPr>
                <a:xfrm>
                  <a:off x="7699513" y="4606554"/>
                  <a:ext cx="715617" cy="66578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Xn</a:t>
                  </a:r>
                  <a:endParaRPr lang="en-IN" dirty="0"/>
                </a:p>
              </p:txBody>
            </p:sp>
            <p:sp>
              <p:nvSpPr>
                <p:cNvPr id="26" name="Oval 25">
                  <a:extLst>
                    <a:ext uri="{FF2B5EF4-FFF2-40B4-BE49-F238E27FC236}">
                      <a16:creationId xmlns:a16="http://schemas.microsoft.com/office/drawing/2014/main" id="{F89660FD-2A89-431E-B5D0-D11E5699964C}"/>
                    </a:ext>
                  </a:extLst>
                </p:cNvPr>
                <p:cNvSpPr/>
                <p:nvPr/>
              </p:nvSpPr>
              <p:spPr>
                <a:xfrm>
                  <a:off x="10422841" y="3806827"/>
                  <a:ext cx="715617" cy="66578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a:t>
                  </a:r>
                  <a:endParaRPr lang="en-IN" dirty="0"/>
                </a:p>
              </p:txBody>
            </p:sp>
            <p:cxnSp>
              <p:nvCxnSpPr>
                <p:cNvPr id="28" name="Straight Arrow Connector 27">
                  <a:extLst>
                    <a:ext uri="{FF2B5EF4-FFF2-40B4-BE49-F238E27FC236}">
                      <a16:creationId xmlns:a16="http://schemas.microsoft.com/office/drawing/2014/main" id="{EBCC3AB9-A30C-4596-BEF0-9E291C5DDD4B}"/>
                    </a:ext>
                  </a:extLst>
                </p:cNvPr>
                <p:cNvCxnSpPr>
                  <a:cxnSpLocks/>
                  <a:stCxn id="22" idx="6"/>
                </p:cNvCxnSpPr>
                <p:nvPr/>
              </p:nvCxnSpPr>
              <p:spPr>
                <a:xfrm>
                  <a:off x="8415130" y="3165685"/>
                  <a:ext cx="2007711" cy="871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430AEA1-A34A-4976-A4D9-F61074C0E8DB}"/>
                    </a:ext>
                  </a:extLst>
                </p:cNvPr>
                <p:cNvCxnSpPr>
                  <a:cxnSpLocks/>
                  <a:stCxn id="23" idx="6"/>
                  <a:endCxn id="26" idx="2"/>
                </p:cNvCxnSpPr>
                <p:nvPr/>
              </p:nvCxnSpPr>
              <p:spPr>
                <a:xfrm flipV="1">
                  <a:off x="8415131" y="4139719"/>
                  <a:ext cx="2007711" cy="79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081A27A-F7C2-470A-936C-566FE49C0179}"/>
                    </a:ext>
                  </a:extLst>
                </p:cNvPr>
                <p:cNvCxnSpPr/>
                <p:nvPr/>
              </p:nvCxnSpPr>
              <p:spPr>
                <a:xfrm>
                  <a:off x="6718852" y="3165685"/>
                  <a:ext cx="980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6665369-42AF-4CC7-AF12-8BE77F264EEB}"/>
                    </a:ext>
                  </a:extLst>
                </p:cNvPr>
                <p:cNvCxnSpPr/>
                <p:nvPr/>
              </p:nvCxnSpPr>
              <p:spPr>
                <a:xfrm>
                  <a:off x="6692344" y="4946825"/>
                  <a:ext cx="980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A4A18CE-6011-4B95-B251-7E4A4FA5EC11}"/>
                    </a:ext>
                  </a:extLst>
                </p:cNvPr>
                <p:cNvCxnSpPr>
                  <a:cxnSpLocks/>
                </p:cNvCxnSpPr>
                <p:nvPr/>
              </p:nvCxnSpPr>
              <p:spPr>
                <a:xfrm>
                  <a:off x="11138458" y="4139719"/>
                  <a:ext cx="496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8763C0EC-5B1E-43CA-8F9D-48BA9E39B1D8}"/>
                  </a:ext>
                </a:extLst>
              </p:cNvPr>
              <p:cNvSpPr txBox="1"/>
              <p:nvPr/>
            </p:nvSpPr>
            <p:spPr>
              <a:xfrm>
                <a:off x="6804992" y="2759900"/>
                <a:ext cx="477079" cy="459338"/>
              </a:xfrm>
              <a:prstGeom prst="rect">
                <a:avLst/>
              </a:prstGeom>
              <a:noFill/>
            </p:spPr>
            <p:txBody>
              <a:bodyPr wrap="square" rtlCol="0">
                <a:spAutoFit/>
              </a:bodyPr>
              <a:lstStyle/>
              <a:p>
                <a:r>
                  <a:rPr lang="en-US" dirty="0"/>
                  <a:t>X1</a:t>
                </a:r>
                <a:endParaRPr lang="en-IN" dirty="0"/>
              </a:p>
            </p:txBody>
          </p:sp>
          <p:sp>
            <p:nvSpPr>
              <p:cNvPr id="17" name="TextBox 16">
                <a:extLst>
                  <a:ext uri="{FF2B5EF4-FFF2-40B4-BE49-F238E27FC236}">
                    <a16:creationId xmlns:a16="http://schemas.microsoft.com/office/drawing/2014/main" id="{4CEEFA8E-5563-4CFA-9655-B0611D5F9E36}"/>
                  </a:ext>
                </a:extLst>
              </p:cNvPr>
              <p:cNvSpPr txBox="1"/>
              <p:nvPr/>
            </p:nvSpPr>
            <p:spPr>
              <a:xfrm>
                <a:off x="6738727" y="4518433"/>
                <a:ext cx="477079" cy="459338"/>
              </a:xfrm>
              <a:prstGeom prst="rect">
                <a:avLst/>
              </a:prstGeom>
              <a:noFill/>
            </p:spPr>
            <p:txBody>
              <a:bodyPr wrap="square" rtlCol="0">
                <a:spAutoFit/>
              </a:bodyPr>
              <a:lstStyle/>
              <a:p>
                <a:r>
                  <a:rPr lang="en-US" dirty="0"/>
                  <a:t>X2</a:t>
                </a:r>
                <a:endParaRPr lang="en-IN" dirty="0"/>
              </a:p>
            </p:txBody>
          </p:sp>
          <p:sp>
            <p:nvSpPr>
              <p:cNvPr id="20" name="TextBox 19">
                <a:extLst>
                  <a:ext uri="{FF2B5EF4-FFF2-40B4-BE49-F238E27FC236}">
                    <a16:creationId xmlns:a16="http://schemas.microsoft.com/office/drawing/2014/main" id="{34C29BF1-4997-4029-9247-47C32220042E}"/>
                  </a:ext>
                </a:extLst>
              </p:cNvPr>
              <p:cNvSpPr txBox="1"/>
              <p:nvPr/>
            </p:nvSpPr>
            <p:spPr>
              <a:xfrm>
                <a:off x="11496264" y="3780321"/>
                <a:ext cx="477079" cy="369332"/>
              </a:xfrm>
              <a:prstGeom prst="rect">
                <a:avLst/>
              </a:prstGeom>
              <a:noFill/>
            </p:spPr>
            <p:txBody>
              <a:bodyPr wrap="square" rtlCol="0">
                <a:spAutoFit/>
              </a:bodyPr>
              <a:lstStyle/>
              <a:p>
                <a:r>
                  <a:rPr lang="en-US" dirty="0"/>
                  <a:t>Y</a:t>
                </a:r>
                <a:endParaRPr lang="en-IN" dirty="0"/>
              </a:p>
            </p:txBody>
          </p:sp>
        </p:grpSp>
        <p:sp>
          <p:nvSpPr>
            <p:cNvPr id="10" name="TextBox 9">
              <a:extLst>
                <a:ext uri="{FF2B5EF4-FFF2-40B4-BE49-F238E27FC236}">
                  <a16:creationId xmlns:a16="http://schemas.microsoft.com/office/drawing/2014/main" id="{431D8ABD-F96A-4D17-A3A1-FACBC0DD205D}"/>
                </a:ext>
              </a:extLst>
            </p:cNvPr>
            <p:cNvSpPr txBox="1"/>
            <p:nvPr/>
          </p:nvSpPr>
          <p:spPr>
            <a:xfrm>
              <a:off x="9210266" y="3217101"/>
              <a:ext cx="477079" cy="459338"/>
            </a:xfrm>
            <a:prstGeom prst="rect">
              <a:avLst/>
            </a:prstGeom>
            <a:noFill/>
          </p:spPr>
          <p:txBody>
            <a:bodyPr wrap="square" rtlCol="0">
              <a:spAutoFit/>
            </a:bodyPr>
            <a:lstStyle/>
            <a:p>
              <a:r>
                <a:rPr lang="en-US" dirty="0"/>
                <a:t>1</a:t>
              </a:r>
              <a:endParaRPr lang="en-IN" dirty="0"/>
            </a:p>
          </p:txBody>
        </p:sp>
        <p:sp>
          <p:nvSpPr>
            <p:cNvPr id="11" name="TextBox 10">
              <a:extLst>
                <a:ext uri="{FF2B5EF4-FFF2-40B4-BE49-F238E27FC236}">
                  <a16:creationId xmlns:a16="http://schemas.microsoft.com/office/drawing/2014/main" id="{BFB8453E-8B18-499A-9F95-B470015CE297}"/>
                </a:ext>
              </a:extLst>
            </p:cNvPr>
            <p:cNvSpPr txBox="1"/>
            <p:nvPr/>
          </p:nvSpPr>
          <p:spPr>
            <a:xfrm>
              <a:off x="9177137" y="4185565"/>
              <a:ext cx="477079" cy="459338"/>
            </a:xfrm>
            <a:prstGeom prst="rect">
              <a:avLst/>
            </a:prstGeom>
            <a:noFill/>
          </p:spPr>
          <p:txBody>
            <a:bodyPr wrap="square" rtlCol="0">
              <a:spAutoFit/>
            </a:bodyPr>
            <a:lstStyle/>
            <a:p>
              <a:r>
                <a:rPr lang="en-US" dirty="0"/>
                <a:t>-1</a:t>
              </a:r>
              <a:endParaRPr lang="en-IN" dirty="0"/>
            </a:p>
          </p:txBody>
        </p:sp>
      </p:grpSp>
      <p:sp>
        <p:nvSpPr>
          <p:cNvPr id="39" name="TextBox 38">
            <a:extLst>
              <a:ext uri="{FF2B5EF4-FFF2-40B4-BE49-F238E27FC236}">
                <a16:creationId xmlns:a16="http://schemas.microsoft.com/office/drawing/2014/main" id="{079AFDB4-CB6B-4F6C-8E91-EE115615811D}"/>
              </a:ext>
            </a:extLst>
          </p:cNvPr>
          <p:cNvSpPr txBox="1"/>
          <p:nvPr/>
        </p:nvSpPr>
        <p:spPr>
          <a:xfrm>
            <a:off x="453887" y="3429000"/>
            <a:ext cx="5294488" cy="3385542"/>
          </a:xfrm>
          <a:prstGeom prst="rect">
            <a:avLst/>
          </a:prstGeom>
          <a:noFill/>
        </p:spPr>
        <p:txBody>
          <a:bodyPr wrap="square" rtlCol="0">
            <a:spAutoFit/>
          </a:bodyPr>
          <a:lstStyle/>
          <a:p>
            <a:r>
              <a:rPr lang="en-US" sz="1400" b="1" dirty="0"/>
              <a:t>Case 2: Assume one weight as excitatory and other weight as inhibitory i.e. W1 =1 ; W2 = -1</a:t>
            </a:r>
          </a:p>
          <a:p>
            <a:r>
              <a:rPr lang="en-US" sz="1400" dirty="0"/>
              <a:t>Calculate net input for the four inputs using</a:t>
            </a:r>
          </a:p>
          <a:p>
            <a:r>
              <a:rPr lang="en-US" sz="1400" dirty="0"/>
              <a:t>Yin = X1W1+X2W2</a:t>
            </a:r>
          </a:p>
          <a:p>
            <a:r>
              <a:rPr lang="en-US" sz="1400" dirty="0"/>
              <a:t>For inputs,</a:t>
            </a:r>
          </a:p>
          <a:p>
            <a:r>
              <a:rPr lang="en-US" sz="1400" dirty="0"/>
              <a:t>(1,1)    </a:t>
            </a:r>
            <a:r>
              <a:rPr lang="en-US" sz="1400" dirty="0">
                <a:sym typeface="Wingdings" panose="05000000000000000000" pitchFamily="2" charset="2"/>
              </a:rPr>
              <a:t> Yin = 1*1 + 1*(-1) = 0</a:t>
            </a:r>
          </a:p>
          <a:p>
            <a:r>
              <a:rPr lang="en-US" sz="1400" dirty="0"/>
              <a:t>(1,0)    </a:t>
            </a:r>
            <a:r>
              <a:rPr lang="en-US" sz="1400" dirty="0">
                <a:sym typeface="Wingdings" panose="05000000000000000000" pitchFamily="2" charset="2"/>
              </a:rPr>
              <a:t> Yin = 1*1 + 0*(-1) = 1 (we need to fire for this condition only)</a:t>
            </a:r>
          </a:p>
          <a:p>
            <a:r>
              <a:rPr lang="en-US" sz="1400" dirty="0"/>
              <a:t>(0,1)    </a:t>
            </a:r>
            <a:r>
              <a:rPr lang="en-US" sz="1400" dirty="0">
                <a:sym typeface="Wingdings" panose="05000000000000000000" pitchFamily="2" charset="2"/>
              </a:rPr>
              <a:t> Yin = 0*1 + 1*(-1) = -1</a:t>
            </a:r>
          </a:p>
          <a:p>
            <a:r>
              <a:rPr lang="en-US" sz="1400" dirty="0"/>
              <a:t>(0,0)    </a:t>
            </a:r>
            <a:r>
              <a:rPr lang="en-US" sz="1400" dirty="0">
                <a:sym typeface="Wingdings" panose="05000000000000000000" pitchFamily="2" charset="2"/>
              </a:rPr>
              <a:t> Yin = 0*1 + 0*(-1) = 0</a:t>
            </a:r>
          </a:p>
          <a:p>
            <a:r>
              <a:rPr lang="en-US" sz="1400" dirty="0">
                <a:sym typeface="Wingdings" panose="05000000000000000000" pitchFamily="2" charset="2"/>
              </a:rPr>
              <a:t>Suppose if T ≥ 1, then (1,0) will be fired. Thus achieved.</a:t>
            </a:r>
          </a:p>
          <a:p>
            <a:r>
              <a:rPr lang="en-US" sz="1400" dirty="0">
                <a:sym typeface="Wingdings" panose="05000000000000000000" pitchFamily="2" charset="2"/>
              </a:rPr>
              <a:t>Value of T can be calculated using,</a:t>
            </a:r>
          </a:p>
          <a:p>
            <a:r>
              <a:rPr lang="en-US" sz="1400" dirty="0">
                <a:sym typeface="Wingdings" panose="05000000000000000000" pitchFamily="2" charset="2"/>
              </a:rPr>
              <a:t>T  ≥  </a:t>
            </a:r>
            <a:r>
              <a:rPr lang="en-US" sz="1400" dirty="0" err="1">
                <a:sym typeface="Wingdings" panose="05000000000000000000" pitchFamily="2" charset="2"/>
              </a:rPr>
              <a:t>nW</a:t>
            </a:r>
            <a:r>
              <a:rPr lang="en-US" sz="1400" dirty="0">
                <a:sym typeface="Wingdings" panose="05000000000000000000" pitchFamily="2" charset="2"/>
              </a:rPr>
              <a:t>-P</a:t>
            </a:r>
          </a:p>
          <a:p>
            <a:r>
              <a:rPr lang="en-US" sz="1400" dirty="0">
                <a:sym typeface="Wingdings" panose="05000000000000000000" pitchFamily="2" charset="2"/>
              </a:rPr>
              <a:t>T ≥ (2*1) -1</a:t>
            </a:r>
          </a:p>
          <a:p>
            <a:r>
              <a:rPr lang="en-US" sz="1400" dirty="0">
                <a:sym typeface="Wingdings" panose="05000000000000000000" pitchFamily="2" charset="2"/>
              </a:rPr>
              <a:t>T ≥  1</a:t>
            </a:r>
          </a:p>
          <a:p>
            <a:endParaRPr lang="en-IN" dirty="0"/>
          </a:p>
        </p:txBody>
      </p:sp>
    </p:spTree>
    <p:extLst>
      <p:ext uri="{BB962C8B-B14F-4D97-AF65-F5344CB8AC3E}">
        <p14:creationId xmlns:p14="http://schemas.microsoft.com/office/powerpoint/2010/main" val="1071238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142A1-9555-462B-85CD-30042BE6A7D1}"/>
              </a:ext>
            </a:extLst>
          </p:cNvPr>
          <p:cNvSpPr>
            <a:spLocks noGrp="1"/>
          </p:cNvSpPr>
          <p:nvPr>
            <p:ph type="title"/>
          </p:nvPr>
        </p:nvSpPr>
        <p:spPr>
          <a:xfrm>
            <a:off x="838200" y="2249345"/>
            <a:ext cx="10515600" cy="1325563"/>
          </a:xfrm>
        </p:spPr>
        <p:txBody>
          <a:bodyPr>
            <a:normAutofit fontScale="90000"/>
          </a:bodyPr>
          <a:lstStyle/>
          <a:p>
            <a:r>
              <a:rPr lang="en-US" sz="3600" b="1" dirty="0"/>
              <a:t>Classroom Activity: </a:t>
            </a:r>
            <a:br>
              <a:rPr lang="en-US" sz="3600" dirty="0"/>
            </a:br>
            <a:r>
              <a:rPr lang="en-US" sz="3600" dirty="0"/>
              <a:t>Case Study :  A student need to pass in a subject or not. Using McCulloch Pitts Model</a:t>
            </a:r>
            <a:br>
              <a:rPr lang="en-US" sz="3600" dirty="0"/>
            </a:br>
            <a:r>
              <a:rPr lang="en-US" sz="3600" dirty="0"/>
              <a:t>Hints:</a:t>
            </a:r>
            <a:br>
              <a:rPr lang="en-US" sz="3600" dirty="0"/>
            </a:br>
            <a:r>
              <a:rPr lang="en-US" sz="3600" dirty="0"/>
              <a:t>play – 2hours</a:t>
            </a:r>
            <a:br>
              <a:rPr lang="en-US" sz="3600" dirty="0"/>
            </a:br>
            <a:r>
              <a:rPr lang="en-US" sz="3600" dirty="0"/>
              <a:t>study- 4 hours</a:t>
            </a:r>
            <a:br>
              <a:rPr lang="en-US" sz="3600" dirty="0"/>
            </a:br>
            <a:br>
              <a:rPr lang="en-US" sz="3600" dirty="0"/>
            </a:br>
            <a:r>
              <a:rPr lang="en-US" sz="3600" dirty="0"/>
              <a:t>if a student follow these there criteria he/she will pass in a subject (i.e. 1) or else (i.e. 0).</a:t>
            </a:r>
            <a:br>
              <a:rPr lang="en-US" sz="3600" dirty="0"/>
            </a:br>
            <a:br>
              <a:rPr lang="en-US" dirty="0"/>
            </a:br>
            <a:endParaRPr lang="en-IN" dirty="0"/>
          </a:p>
        </p:txBody>
      </p:sp>
      <p:sp>
        <p:nvSpPr>
          <p:cNvPr id="4" name="Rectangle 3">
            <a:extLst>
              <a:ext uri="{FF2B5EF4-FFF2-40B4-BE49-F238E27FC236}">
                <a16:creationId xmlns:a16="http://schemas.microsoft.com/office/drawing/2014/main" id="{0B2D6259-DBF3-4023-AB70-6AA7200408D3}"/>
              </a:ext>
            </a:extLst>
          </p:cNvPr>
          <p:cNvSpPr/>
          <p:nvPr/>
        </p:nvSpPr>
        <p:spPr>
          <a:xfrm>
            <a:off x="4512586" y="5017810"/>
            <a:ext cx="316682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1683857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142A1-9555-462B-85CD-30042BE6A7D1}"/>
              </a:ext>
            </a:extLst>
          </p:cNvPr>
          <p:cNvSpPr>
            <a:spLocks noGrp="1"/>
          </p:cNvSpPr>
          <p:nvPr>
            <p:ph type="title"/>
          </p:nvPr>
        </p:nvSpPr>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id="{4B2D7042-7CD8-4BA7-8F90-462075D43224}"/>
              </a:ext>
            </a:extLst>
          </p:cNvPr>
          <p:cNvSpPr>
            <a:spLocks noGrp="1"/>
          </p:cNvSpPr>
          <p:nvPr>
            <p:ph idx="1"/>
          </p:nvPr>
        </p:nvSpPr>
        <p:spPr>
          <a:xfrm>
            <a:off x="838200" y="1640097"/>
            <a:ext cx="10515600" cy="4351338"/>
          </a:xfrm>
        </p:spPr>
        <p:txBody>
          <a:bodyPr>
            <a:normAutofit lnSpcReduction="10000"/>
          </a:bodyPr>
          <a:lstStyle/>
          <a:p>
            <a:pPr marL="0" indent="0" algn="just">
              <a:buNone/>
            </a:pPr>
            <a:r>
              <a:rPr lang="en-US" dirty="0">
                <a:solidFill>
                  <a:schemeClr val="tx1"/>
                </a:solidFill>
              </a:rPr>
              <a:t>Neural networks are best at identifying patterns or trends in data, they are well suited for prediction or forecasting need including</a:t>
            </a:r>
          </a:p>
          <a:p>
            <a:pPr marL="342900" indent="-342900" algn="just">
              <a:buAutoNum type="arabicPeriod"/>
            </a:pPr>
            <a:r>
              <a:rPr lang="en-US" dirty="0">
                <a:solidFill>
                  <a:schemeClr val="tx1"/>
                </a:solidFill>
              </a:rPr>
              <a:t>Sales Forecasting</a:t>
            </a:r>
          </a:p>
          <a:p>
            <a:pPr marL="342900" indent="-342900" algn="just">
              <a:buAutoNum type="arabicPeriod"/>
            </a:pPr>
            <a:r>
              <a:rPr lang="en-US" dirty="0">
                <a:solidFill>
                  <a:schemeClr val="tx1"/>
                </a:solidFill>
              </a:rPr>
              <a:t>Customer Research</a:t>
            </a:r>
          </a:p>
          <a:p>
            <a:pPr marL="342900" indent="-342900" algn="just">
              <a:buAutoNum type="arabicPeriod"/>
            </a:pPr>
            <a:r>
              <a:rPr lang="en-US" dirty="0">
                <a:solidFill>
                  <a:schemeClr val="tx1"/>
                </a:solidFill>
              </a:rPr>
              <a:t>Data Validation</a:t>
            </a:r>
          </a:p>
          <a:p>
            <a:pPr marL="342900" indent="-342900" algn="just">
              <a:buAutoNum type="arabicPeriod"/>
            </a:pPr>
            <a:r>
              <a:rPr lang="en-US" dirty="0">
                <a:solidFill>
                  <a:schemeClr val="tx1"/>
                </a:solidFill>
              </a:rPr>
              <a:t>Risk Management</a:t>
            </a:r>
          </a:p>
          <a:p>
            <a:pPr marL="342900" indent="-342900" algn="just">
              <a:buAutoNum type="arabicPeriod"/>
            </a:pPr>
            <a:r>
              <a:rPr lang="en-US" dirty="0">
                <a:solidFill>
                  <a:schemeClr val="tx1"/>
                </a:solidFill>
              </a:rPr>
              <a:t>Target Marketing</a:t>
            </a:r>
          </a:p>
          <a:p>
            <a:pPr marL="342900" indent="-342900" algn="just">
              <a:buAutoNum type="arabicPeriod"/>
            </a:pPr>
            <a:r>
              <a:rPr lang="en-US" dirty="0">
                <a:solidFill>
                  <a:schemeClr val="tx1"/>
                </a:solidFill>
              </a:rPr>
              <a:t>Financial Analysis</a:t>
            </a:r>
          </a:p>
          <a:p>
            <a:pPr marL="342900" indent="-342900" algn="just">
              <a:buAutoNum type="arabicPeriod"/>
            </a:pPr>
            <a:r>
              <a:rPr lang="en-US" dirty="0">
                <a:solidFill>
                  <a:schemeClr val="tx1"/>
                </a:solidFill>
              </a:rPr>
              <a:t>Industrial Process Control</a:t>
            </a:r>
            <a:endParaRPr lang="en-IN" dirty="0">
              <a:solidFill>
                <a:schemeClr val="tx1"/>
              </a:solidFill>
            </a:endParaRPr>
          </a:p>
          <a:p>
            <a:endParaRPr lang="en-US" dirty="0"/>
          </a:p>
          <a:p>
            <a:endParaRPr lang="en-IN" dirty="0"/>
          </a:p>
        </p:txBody>
      </p:sp>
      <p:sp>
        <p:nvSpPr>
          <p:cNvPr id="4" name="Rectangle: Rounded Corners 3">
            <a:extLst>
              <a:ext uri="{FF2B5EF4-FFF2-40B4-BE49-F238E27FC236}">
                <a16:creationId xmlns:a16="http://schemas.microsoft.com/office/drawing/2014/main" id="{1AE057BE-E750-4B7E-9EFC-BE735690087F}"/>
              </a:ext>
            </a:extLst>
          </p:cNvPr>
          <p:cNvSpPr/>
          <p:nvPr/>
        </p:nvSpPr>
        <p:spPr>
          <a:xfrm>
            <a:off x="6453809" y="2809461"/>
            <a:ext cx="5062330" cy="39240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p>
          <a:p>
            <a:r>
              <a:rPr lang="en-US" dirty="0"/>
              <a:t>In other fields:</a:t>
            </a:r>
          </a:p>
          <a:p>
            <a:pPr marL="285750" indent="-285750">
              <a:buFont typeface="Arial" panose="020B0604020202020204" pitchFamily="34" charset="0"/>
              <a:buChar char="•"/>
            </a:pPr>
            <a:r>
              <a:rPr lang="en-US" dirty="0"/>
              <a:t>Real Time translation – Capturing Russian language name boards and translating them into English language.</a:t>
            </a:r>
          </a:p>
          <a:p>
            <a:pPr marL="285750" indent="-285750">
              <a:buFont typeface="Arial" panose="020B0604020202020204" pitchFamily="34" charset="0"/>
              <a:buChar char="•"/>
            </a:pPr>
            <a:r>
              <a:rPr lang="en-US" dirty="0"/>
              <a:t>Medical Field for recognizing diseases</a:t>
            </a:r>
          </a:p>
          <a:p>
            <a:pPr marL="285750" indent="-285750">
              <a:buFont typeface="Arial" panose="020B0604020202020204" pitchFamily="34" charset="0"/>
              <a:buChar char="•"/>
            </a:pPr>
            <a:r>
              <a:rPr lang="en-US" dirty="0"/>
              <a:t>Facial Recognition</a:t>
            </a:r>
          </a:p>
          <a:p>
            <a:pPr marL="285750" indent="-285750">
              <a:buFont typeface="Arial" panose="020B0604020202020204" pitchFamily="34" charset="0"/>
              <a:buChar char="•"/>
            </a:pPr>
            <a:r>
              <a:rPr lang="en-US" dirty="0"/>
              <a:t>Voice Recognition</a:t>
            </a:r>
          </a:p>
          <a:p>
            <a:pPr marL="285750" indent="-285750">
              <a:buFont typeface="Arial" panose="020B0604020202020204" pitchFamily="34" charset="0"/>
              <a:buChar char="•"/>
            </a:pPr>
            <a:r>
              <a:rPr lang="en-US" dirty="0"/>
              <a:t>Music composition</a:t>
            </a:r>
          </a:p>
          <a:p>
            <a:pPr marL="285750" indent="-285750">
              <a:buFont typeface="Arial" panose="020B0604020202020204" pitchFamily="34" charset="0"/>
              <a:buChar char="•"/>
            </a:pPr>
            <a:r>
              <a:rPr lang="en-US" dirty="0"/>
              <a:t>Foreign exchange trading systems</a:t>
            </a:r>
          </a:p>
          <a:p>
            <a:pPr marL="285750" indent="-285750">
              <a:buFont typeface="Arial" panose="020B0604020202020204" pitchFamily="34" charset="0"/>
              <a:buChar char="•"/>
            </a:pPr>
            <a:r>
              <a:rPr lang="en-US" dirty="0"/>
              <a:t>Portfolio selection and management</a:t>
            </a:r>
          </a:p>
          <a:p>
            <a:pPr marL="285750" indent="-285750">
              <a:buFont typeface="Arial" panose="020B0604020202020204" pitchFamily="34" charset="0"/>
              <a:buChar char="•"/>
            </a:pPr>
            <a:r>
              <a:rPr lang="en-US" dirty="0"/>
              <a:t>Forecasting weather patterns</a:t>
            </a:r>
          </a:p>
          <a:p>
            <a:pPr marL="285750" indent="-285750">
              <a:buFont typeface="Arial" panose="020B0604020202020204" pitchFamily="34" charset="0"/>
              <a:buChar char="•"/>
            </a:pPr>
            <a:r>
              <a:rPr lang="en-US" dirty="0"/>
              <a:t>Credit card fraud detection</a:t>
            </a:r>
          </a:p>
          <a:p>
            <a:pPr marL="285750" indent="-285750">
              <a:buFont typeface="Arial" panose="020B0604020202020204" pitchFamily="34" charset="0"/>
              <a:buChar char="•"/>
            </a:pPr>
            <a:r>
              <a:rPr lang="en-US" dirty="0"/>
              <a:t>Signature Verification Application</a:t>
            </a:r>
          </a:p>
          <a:p>
            <a:pPr algn="just"/>
            <a:endParaRPr lang="en-IN" dirty="0">
              <a:solidFill>
                <a:schemeClr val="tx1"/>
              </a:solidFill>
            </a:endParaRPr>
          </a:p>
        </p:txBody>
      </p:sp>
    </p:spTree>
    <p:extLst>
      <p:ext uri="{BB962C8B-B14F-4D97-AF65-F5344CB8AC3E}">
        <p14:creationId xmlns:p14="http://schemas.microsoft.com/office/powerpoint/2010/main" val="1603201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B8BB9-A300-4390-8203-DD9D7096F40B}"/>
              </a:ext>
            </a:extLst>
          </p:cNvPr>
          <p:cNvSpPr>
            <a:spLocks noGrp="1"/>
          </p:cNvSpPr>
          <p:nvPr>
            <p:ph type="title"/>
          </p:nvPr>
        </p:nvSpPr>
        <p:spPr/>
        <p:txBody>
          <a:bodyPr/>
          <a:lstStyle/>
          <a:p>
            <a:r>
              <a:rPr lang="en-US" dirty="0"/>
              <a:t>What Companies use ANN?</a:t>
            </a:r>
            <a:endParaRPr lang="en-IN" dirty="0"/>
          </a:p>
        </p:txBody>
      </p:sp>
      <p:sp>
        <p:nvSpPr>
          <p:cNvPr id="3" name="Content Placeholder 2">
            <a:extLst>
              <a:ext uri="{FF2B5EF4-FFF2-40B4-BE49-F238E27FC236}">
                <a16:creationId xmlns:a16="http://schemas.microsoft.com/office/drawing/2014/main" id="{166D9167-4E1D-43CE-B510-4A502B02542D}"/>
              </a:ext>
            </a:extLst>
          </p:cNvPr>
          <p:cNvSpPr>
            <a:spLocks noGrp="1"/>
          </p:cNvSpPr>
          <p:nvPr>
            <p:ph idx="1"/>
          </p:nvPr>
        </p:nvSpPr>
        <p:spPr/>
        <p:txBody>
          <a:bodyPr/>
          <a:lstStyle/>
          <a:p>
            <a:r>
              <a:rPr lang="en-US" dirty="0" err="1"/>
              <a:t>Linkedin</a:t>
            </a:r>
            <a:r>
              <a:rPr lang="en-US" dirty="0"/>
              <a:t> – for instance, uses neural networks along with linear text classifiers to detect spam or abusive content in its feeds – Deepak Agarwal, </a:t>
            </a:r>
            <a:r>
              <a:rPr lang="en-US" dirty="0" err="1"/>
              <a:t>Linkedin’s</a:t>
            </a:r>
            <a:r>
              <a:rPr lang="en-US" dirty="0"/>
              <a:t> vice president of Artificial Intelligence</a:t>
            </a:r>
          </a:p>
          <a:p>
            <a:r>
              <a:rPr lang="en-US" dirty="0"/>
              <a:t>Dialog Tech – uses neural networks to classify inbounds calls into predetermined categories or to assign a lead quality score to calls – </a:t>
            </a:r>
            <a:r>
              <a:rPr lang="en-US" dirty="0" err="1"/>
              <a:t>Hoolihan</a:t>
            </a:r>
            <a:endParaRPr lang="en-US" dirty="0"/>
          </a:p>
          <a:p>
            <a:r>
              <a:rPr lang="en-US" dirty="0"/>
              <a:t>Even Google, Microsoft and Amazon investing more in neural networks to solve various business problems said by Nir Bar-Lev, co-founder and CEO of deep learning Platform.</a:t>
            </a:r>
            <a:endParaRPr lang="en-IN" dirty="0"/>
          </a:p>
        </p:txBody>
      </p:sp>
    </p:spTree>
    <p:extLst>
      <p:ext uri="{BB962C8B-B14F-4D97-AF65-F5344CB8AC3E}">
        <p14:creationId xmlns:p14="http://schemas.microsoft.com/office/powerpoint/2010/main" val="26064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142A1-9555-462B-85CD-30042BE6A7D1}"/>
              </a:ext>
            </a:extLst>
          </p:cNvPr>
          <p:cNvSpPr>
            <a:spLocks noGrp="1"/>
          </p:cNvSpPr>
          <p:nvPr>
            <p:ph type="title"/>
          </p:nvPr>
        </p:nvSpPr>
        <p:spPr/>
        <p:txBody>
          <a:bodyPr/>
          <a:lstStyle/>
          <a:p>
            <a:r>
              <a:rPr lang="en-US" dirty="0"/>
              <a:t>History</a:t>
            </a:r>
            <a:endParaRPr lang="en-IN" dirty="0"/>
          </a:p>
        </p:txBody>
      </p:sp>
      <p:sp>
        <p:nvSpPr>
          <p:cNvPr id="3" name="Content Placeholder 2">
            <a:extLst>
              <a:ext uri="{FF2B5EF4-FFF2-40B4-BE49-F238E27FC236}">
                <a16:creationId xmlns:a16="http://schemas.microsoft.com/office/drawing/2014/main" id="{4B2D7042-7CD8-4BA7-8F90-462075D43224}"/>
              </a:ext>
            </a:extLst>
          </p:cNvPr>
          <p:cNvSpPr>
            <a:spLocks noGrp="1"/>
          </p:cNvSpPr>
          <p:nvPr>
            <p:ph idx="1"/>
          </p:nvPr>
        </p:nvSpPr>
        <p:spPr/>
        <p:txBody>
          <a:bodyPr>
            <a:normAutofit fontScale="32500" lnSpcReduction="20000"/>
          </a:bodyPr>
          <a:lstStyle/>
          <a:p>
            <a:r>
              <a:rPr lang="en-US" dirty="0"/>
              <a:t>In 1943 when Warren McCulloch, a neurophysiologist, and a young mathematician, </a:t>
            </a:r>
            <a:r>
              <a:rPr lang="en-US" dirty="0" err="1"/>
              <a:t>walter</a:t>
            </a:r>
            <a:r>
              <a:rPr lang="en-US" dirty="0"/>
              <a:t> Pitts, wrote a paper on how neurons might work. They modeled a simple neural network with electrical circuits.</a:t>
            </a:r>
          </a:p>
          <a:p>
            <a:r>
              <a:rPr lang="en-US" dirty="0"/>
              <a:t>Reinforcing this concept of neurons and how they work was a book written by Donald Hebb.</a:t>
            </a:r>
          </a:p>
          <a:p>
            <a:r>
              <a:rPr lang="en-US" dirty="0"/>
              <a:t>In 1950’s Nathanial Rochester from the IBM research laboratories led the first effort to simulate a neural network. His first attempt failed. But later attempts were successful.</a:t>
            </a:r>
          </a:p>
          <a:p>
            <a:r>
              <a:rPr lang="en-IN" dirty="0"/>
              <a:t>In 1956, Dartmouth Summer research project on AI provided a boost to both AI and Neural Networks.</a:t>
            </a:r>
          </a:p>
          <a:p>
            <a:r>
              <a:rPr lang="en-IN" dirty="0"/>
              <a:t>In continuation with Dartmouth, John Von Neumann suggested imitating simple neuron functions by using telegraph relays or vacuum tubes. Also. Frank Rosenblatt, a neuro-biologist of </a:t>
            </a:r>
            <a:r>
              <a:rPr lang="en-IN" dirty="0" err="1"/>
              <a:t>cornell</a:t>
            </a:r>
            <a:r>
              <a:rPr lang="en-IN" dirty="0"/>
              <a:t>, began work on the perceptron</a:t>
            </a:r>
          </a:p>
          <a:p>
            <a:r>
              <a:rPr lang="en-IN" dirty="0"/>
              <a:t>A single layer perceptron was found to be useful in classifying a continuous-valued set of inputs into one of two classes.</a:t>
            </a:r>
          </a:p>
          <a:p>
            <a:r>
              <a:rPr lang="en-IN" dirty="0"/>
              <a:t>The perceptron computes a weighted sum of the inputs, subtracts a threshold, and passes one of two possible values out as the result.</a:t>
            </a:r>
          </a:p>
          <a:p>
            <a:r>
              <a:rPr lang="en-IN" dirty="0"/>
              <a:t>In 1959, Bernard </a:t>
            </a:r>
            <a:r>
              <a:rPr lang="en-IN" dirty="0" err="1"/>
              <a:t>widrow</a:t>
            </a:r>
            <a:r>
              <a:rPr lang="en-IN" dirty="0"/>
              <a:t> and </a:t>
            </a:r>
            <a:r>
              <a:rPr lang="en-IN" dirty="0" err="1"/>
              <a:t>Marchian</a:t>
            </a:r>
            <a:r>
              <a:rPr lang="en-IN" dirty="0"/>
              <a:t> Hoff of Stanford developed models they called ADALINE and MADALINE. These models were named for their use of multiple adaptive linear elements. MADALINE was the first neural network to be applied to a real world problem. It is an adaptive filter which eliminates echoes on phone lines. This neural network is still in commercial use.</a:t>
            </a:r>
          </a:p>
          <a:p>
            <a:r>
              <a:rPr lang="en-IN" dirty="0"/>
              <a:t>Asimov’s series on robots revealed the effects on man’s morals and values when machines where capable of doing all of mankind’s work. Other writers created more sinister computers, such as HAL from the movie 2001.</a:t>
            </a:r>
          </a:p>
          <a:p>
            <a:r>
              <a:rPr lang="en-IN" dirty="0"/>
              <a:t>These fears, combined with unfulfilled, outrageous claims, caused respected voices to critique the neural network research. The result was to halt much of the funding. This period of stunted growth lasted through 1981.</a:t>
            </a:r>
          </a:p>
          <a:p>
            <a:r>
              <a:rPr lang="en-IN" dirty="0"/>
              <a:t>Because of John Hopfield of Caltech presented a paper to the national academy of sciences stated that not to simply model brains but to create useful devices with clarity and mathematical analysis in 1982 make others to show more interest on neural networks.</a:t>
            </a:r>
          </a:p>
          <a:p>
            <a:r>
              <a:rPr lang="en-IN" dirty="0"/>
              <a:t>In 1987, the IEEE first international conference on Neural Networks drew more than 1800 attendees.</a:t>
            </a:r>
          </a:p>
          <a:p>
            <a:r>
              <a:rPr lang="en-IN" dirty="0"/>
              <a:t>By 1989 at the neural networks for defence meeting Bernard </a:t>
            </a:r>
            <a:r>
              <a:rPr lang="en-IN" dirty="0" err="1"/>
              <a:t>widrow</a:t>
            </a:r>
            <a:r>
              <a:rPr lang="en-IN" dirty="0"/>
              <a:t> told his audience that they were engaged in world war IV, “World War III never happened,” where the battle fields are world trade and manufacturing.</a:t>
            </a:r>
          </a:p>
          <a:p>
            <a:r>
              <a:rPr lang="en-IN" dirty="0"/>
              <a:t>The 1990 US Department of Defence Small business innovation research program</a:t>
            </a:r>
          </a:p>
          <a:p>
            <a:r>
              <a:rPr lang="en-IN" dirty="0"/>
              <a:t>In 2000- till date Deep learning came plays a vital role in various fields such as NLP, Data analytics etc.</a:t>
            </a:r>
          </a:p>
        </p:txBody>
      </p:sp>
    </p:spTree>
    <p:extLst>
      <p:ext uri="{BB962C8B-B14F-4D97-AF65-F5344CB8AC3E}">
        <p14:creationId xmlns:p14="http://schemas.microsoft.com/office/powerpoint/2010/main" val="161191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FEEA-98AA-430C-A1DB-1EA69D761E7F}"/>
              </a:ext>
            </a:extLst>
          </p:cNvPr>
          <p:cNvSpPr>
            <a:spLocks noGrp="1"/>
          </p:cNvSpPr>
          <p:nvPr>
            <p:ph type="title"/>
          </p:nvPr>
        </p:nvSpPr>
        <p:spPr/>
        <p:txBody>
          <a:bodyPr/>
          <a:lstStyle/>
          <a:p>
            <a:r>
              <a:rPr lang="en-US" dirty="0"/>
              <a:t>What is Neural Network?</a:t>
            </a:r>
            <a:endParaRPr lang="en-IN" dirty="0"/>
          </a:p>
        </p:txBody>
      </p:sp>
      <p:sp>
        <p:nvSpPr>
          <p:cNvPr id="3" name="Content Placeholder 2">
            <a:extLst>
              <a:ext uri="{FF2B5EF4-FFF2-40B4-BE49-F238E27FC236}">
                <a16:creationId xmlns:a16="http://schemas.microsoft.com/office/drawing/2014/main" id="{0F0146A4-7623-4B25-AF4F-66914474B70F}"/>
              </a:ext>
            </a:extLst>
          </p:cNvPr>
          <p:cNvSpPr>
            <a:spLocks noGrp="1"/>
          </p:cNvSpPr>
          <p:nvPr>
            <p:ph idx="1"/>
          </p:nvPr>
        </p:nvSpPr>
        <p:spPr>
          <a:xfrm>
            <a:off x="467139" y="1690688"/>
            <a:ext cx="5095461" cy="4351338"/>
          </a:xfrm>
        </p:spPr>
        <p:txBody>
          <a:bodyPr>
            <a:normAutofit fontScale="70000" lnSpcReduction="20000"/>
          </a:bodyPr>
          <a:lstStyle/>
          <a:p>
            <a:pPr marL="0" indent="0" algn="just">
              <a:buNone/>
            </a:pPr>
            <a:r>
              <a:rPr lang="en-US" dirty="0"/>
              <a:t>A Neural Network is a series of algorithms that endeavors to recognize underlying relationships in a set of data through a process that mimics the way the human brain operates. In this sense, neural networks refer to systems of neurons, either organic or artificial in nature.</a:t>
            </a:r>
          </a:p>
          <a:p>
            <a:pPr marL="0" indent="0" algn="just">
              <a:buNone/>
            </a:pPr>
            <a:endParaRPr lang="en-US" dirty="0"/>
          </a:p>
          <a:p>
            <a:pPr marL="0" indent="0" algn="just">
              <a:buNone/>
            </a:pPr>
            <a:r>
              <a:rPr lang="en-US" dirty="0"/>
              <a:t>The difference Between neural network and deep learning is that deep learning is the act of using a subset of neural networks called deep neural network.</a:t>
            </a:r>
          </a:p>
          <a:p>
            <a:pPr marL="0" indent="0" algn="just">
              <a:buNone/>
            </a:pPr>
            <a:endParaRPr lang="en-US" dirty="0"/>
          </a:p>
          <a:p>
            <a:pPr marL="0" indent="0" algn="just">
              <a:buNone/>
            </a:pPr>
            <a:r>
              <a:rPr lang="en-US" dirty="0"/>
              <a:t>When the datasets become exceedingly large, deep learning is advantageous because it can process more information and more complex information quickly and accurately</a:t>
            </a:r>
            <a:endParaRPr lang="en-IN" dirty="0"/>
          </a:p>
        </p:txBody>
      </p:sp>
      <p:pic>
        <p:nvPicPr>
          <p:cNvPr id="6" name="Picture 5">
            <a:extLst>
              <a:ext uri="{FF2B5EF4-FFF2-40B4-BE49-F238E27FC236}">
                <a16:creationId xmlns:a16="http://schemas.microsoft.com/office/drawing/2014/main" id="{5C0E78E6-CAFA-44EC-B461-3B5B3D77F557}"/>
              </a:ext>
            </a:extLst>
          </p:cNvPr>
          <p:cNvPicPr>
            <a:picLocks noChangeAspect="1"/>
          </p:cNvPicPr>
          <p:nvPr/>
        </p:nvPicPr>
        <p:blipFill>
          <a:blip r:embed="rId2"/>
          <a:stretch>
            <a:fillRect/>
          </a:stretch>
        </p:blipFill>
        <p:spPr>
          <a:xfrm>
            <a:off x="5863047" y="2071687"/>
            <a:ext cx="5819775" cy="2714625"/>
          </a:xfrm>
          <a:prstGeom prst="rect">
            <a:avLst/>
          </a:prstGeom>
        </p:spPr>
      </p:pic>
    </p:spTree>
    <p:extLst>
      <p:ext uri="{BB962C8B-B14F-4D97-AF65-F5344CB8AC3E}">
        <p14:creationId xmlns:p14="http://schemas.microsoft.com/office/powerpoint/2010/main" val="93060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0B43-5590-4692-B7AF-EC16F9F28293}"/>
              </a:ext>
            </a:extLst>
          </p:cNvPr>
          <p:cNvSpPr>
            <a:spLocks noGrp="1"/>
          </p:cNvSpPr>
          <p:nvPr>
            <p:ph type="title"/>
          </p:nvPr>
        </p:nvSpPr>
        <p:spPr/>
        <p:txBody>
          <a:bodyPr/>
          <a:lstStyle/>
          <a:p>
            <a:r>
              <a:rPr lang="en-US" dirty="0"/>
              <a:t>Why Artificial Neural Networks?</a:t>
            </a:r>
            <a:endParaRPr lang="en-IN" dirty="0"/>
          </a:p>
        </p:txBody>
      </p:sp>
      <p:sp>
        <p:nvSpPr>
          <p:cNvPr id="3" name="Content Placeholder 2">
            <a:extLst>
              <a:ext uri="{FF2B5EF4-FFF2-40B4-BE49-F238E27FC236}">
                <a16:creationId xmlns:a16="http://schemas.microsoft.com/office/drawing/2014/main" id="{27766FB6-BBEC-4245-BCC5-6E1955BBECA3}"/>
              </a:ext>
            </a:extLst>
          </p:cNvPr>
          <p:cNvSpPr>
            <a:spLocks noGrp="1"/>
          </p:cNvSpPr>
          <p:nvPr>
            <p:ph idx="1"/>
          </p:nvPr>
        </p:nvSpPr>
        <p:spPr/>
        <p:txBody>
          <a:bodyPr>
            <a:normAutofit fontScale="92500" lnSpcReduction="10000"/>
          </a:bodyPr>
          <a:lstStyle/>
          <a:p>
            <a:pPr marL="0" indent="0" algn="just">
              <a:buNone/>
            </a:pPr>
            <a:r>
              <a:rPr lang="en-US" dirty="0"/>
              <a:t>As a child, we used to learn the things with the help of our elders, with includes our parents or teachers. Then later by self-learning practice we keep learning throughout our life. Scientists and researchers are also making the machine intelligence, just like a human being, and ANN plays a very important role in the same due to the following reasons-</a:t>
            </a:r>
          </a:p>
          <a:p>
            <a:pPr marL="514350" indent="-514350" algn="just">
              <a:buAutoNum type="arabicPeriod"/>
            </a:pPr>
            <a:r>
              <a:rPr lang="en-US" dirty="0"/>
              <a:t>With the help of neural networks, we can find the solution of such problems for which algorithmic method is expensive so does not exist.</a:t>
            </a:r>
          </a:p>
          <a:p>
            <a:pPr marL="514350" indent="-514350" algn="just">
              <a:buAutoNum type="arabicPeriod"/>
            </a:pPr>
            <a:r>
              <a:rPr lang="en-US" dirty="0"/>
              <a:t>Neural networks can learn by example, hence we do not need to program it at much extent.</a:t>
            </a:r>
          </a:p>
          <a:p>
            <a:pPr marL="514350" indent="-514350" algn="just">
              <a:buAutoNum type="arabicPeriod"/>
            </a:pPr>
            <a:r>
              <a:rPr lang="en-US" dirty="0"/>
              <a:t>Neural Networks have the accuracy  and significantly fast speed than conventional speed.</a:t>
            </a:r>
            <a:endParaRPr lang="en-IN" dirty="0"/>
          </a:p>
        </p:txBody>
      </p:sp>
    </p:spTree>
    <p:extLst>
      <p:ext uri="{BB962C8B-B14F-4D97-AF65-F5344CB8AC3E}">
        <p14:creationId xmlns:p14="http://schemas.microsoft.com/office/powerpoint/2010/main" val="82631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961E-CFBF-470B-AF29-CA3C73919F9B}"/>
              </a:ext>
            </a:extLst>
          </p:cNvPr>
          <p:cNvSpPr>
            <a:spLocks noGrp="1"/>
          </p:cNvSpPr>
          <p:nvPr>
            <p:ph type="title"/>
          </p:nvPr>
        </p:nvSpPr>
        <p:spPr>
          <a:xfrm>
            <a:off x="838200" y="338491"/>
            <a:ext cx="10515600" cy="1325563"/>
          </a:xfrm>
        </p:spPr>
        <p:txBody>
          <a:bodyPr/>
          <a:lstStyle/>
          <a:p>
            <a:r>
              <a:rPr lang="en-US" dirty="0"/>
              <a:t>What is Activation Function</a:t>
            </a:r>
            <a:endParaRPr lang="en-IN" dirty="0"/>
          </a:p>
        </p:txBody>
      </p:sp>
      <p:pic>
        <p:nvPicPr>
          <p:cNvPr id="4" name="Picture 3">
            <a:extLst>
              <a:ext uri="{FF2B5EF4-FFF2-40B4-BE49-F238E27FC236}">
                <a16:creationId xmlns:a16="http://schemas.microsoft.com/office/drawing/2014/main" id="{F0A26943-0563-4B7B-8745-5AA36CA2018B}"/>
              </a:ext>
            </a:extLst>
          </p:cNvPr>
          <p:cNvPicPr>
            <a:picLocks noChangeAspect="1"/>
          </p:cNvPicPr>
          <p:nvPr/>
        </p:nvPicPr>
        <p:blipFill>
          <a:blip r:embed="rId2"/>
          <a:stretch>
            <a:fillRect/>
          </a:stretch>
        </p:blipFill>
        <p:spPr>
          <a:xfrm>
            <a:off x="1853143" y="1829000"/>
            <a:ext cx="8485714" cy="3200000"/>
          </a:xfrm>
          <a:prstGeom prst="rect">
            <a:avLst/>
          </a:prstGeom>
        </p:spPr>
      </p:pic>
    </p:spTree>
    <p:extLst>
      <p:ext uri="{BB962C8B-B14F-4D97-AF65-F5344CB8AC3E}">
        <p14:creationId xmlns:p14="http://schemas.microsoft.com/office/powerpoint/2010/main" val="327554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37D3-AE0A-4C85-8BE3-C6FED74180F8}"/>
              </a:ext>
            </a:extLst>
          </p:cNvPr>
          <p:cNvSpPr>
            <a:spLocks noGrp="1"/>
          </p:cNvSpPr>
          <p:nvPr>
            <p:ph type="title"/>
          </p:nvPr>
        </p:nvSpPr>
        <p:spPr/>
        <p:txBody>
          <a:bodyPr/>
          <a:lstStyle/>
          <a:p>
            <a:r>
              <a:rPr lang="en-US" dirty="0"/>
              <a:t>What is Threshold?</a:t>
            </a:r>
            <a:endParaRPr lang="en-IN" dirty="0"/>
          </a:p>
        </p:txBody>
      </p:sp>
      <p:pic>
        <p:nvPicPr>
          <p:cNvPr id="4" name="Picture 3">
            <a:extLst>
              <a:ext uri="{FF2B5EF4-FFF2-40B4-BE49-F238E27FC236}">
                <a16:creationId xmlns:a16="http://schemas.microsoft.com/office/drawing/2014/main" id="{0BC6DE4B-1955-4BA8-B3FE-494A1D9D1D6E}"/>
              </a:ext>
            </a:extLst>
          </p:cNvPr>
          <p:cNvPicPr>
            <a:picLocks noChangeAspect="1"/>
          </p:cNvPicPr>
          <p:nvPr/>
        </p:nvPicPr>
        <p:blipFill>
          <a:blip r:embed="rId2"/>
          <a:stretch>
            <a:fillRect/>
          </a:stretch>
        </p:blipFill>
        <p:spPr>
          <a:xfrm>
            <a:off x="1743619" y="1552809"/>
            <a:ext cx="8704762" cy="3752381"/>
          </a:xfrm>
          <a:prstGeom prst="rect">
            <a:avLst/>
          </a:prstGeom>
        </p:spPr>
      </p:pic>
    </p:spTree>
    <p:extLst>
      <p:ext uri="{BB962C8B-B14F-4D97-AF65-F5344CB8AC3E}">
        <p14:creationId xmlns:p14="http://schemas.microsoft.com/office/powerpoint/2010/main" val="943717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2083</Words>
  <Application>Microsoft Office PowerPoint</Application>
  <PresentationFormat>Widescreen</PresentationFormat>
  <Paragraphs>184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Neural Networks</vt:lpstr>
      <vt:lpstr>Introduction</vt:lpstr>
      <vt:lpstr>Applications</vt:lpstr>
      <vt:lpstr>What Companies use ANN?</vt:lpstr>
      <vt:lpstr>History</vt:lpstr>
      <vt:lpstr>What is Neural Network?</vt:lpstr>
      <vt:lpstr>Why Artificial Neural Networks?</vt:lpstr>
      <vt:lpstr>What is Activation Function</vt:lpstr>
      <vt:lpstr>What is Threshold?</vt:lpstr>
      <vt:lpstr>Types of Activation functions</vt:lpstr>
      <vt:lpstr>Identity Function</vt:lpstr>
      <vt:lpstr>Binary Step Function</vt:lpstr>
      <vt:lpstr>Bipolar Step Function</vt:lpstr>
      <vt:lpstr>Sigmoid Function</vt:lpstr>
      <vt:lpstr>Binary &amp; Bipolar Sigmoid Function</vt:lpstr>
      <vt:lpstr>Hyperbolic Tangent Activation Function- Tanh</vt:lpstr>
      <vt:lpstr>ReLU (Rectified Linear Unit) Activation Function</vt:lpstr>
      <vt:lpstr>Biological Neuron</vt:lpstr>
      <vt:lpstr>Artificial Neural Network Model</vt:lpstr>
      <vt:lpstr>Calculation</vt:lpstr>
      <vt:lpstr>McCulloch-Pitts Model of Neuron </vt:lpstr>
      <vt:lpstr>Model</vt:lpstr>
      <vt:lpstr>Example – Implement ANDNOT (A and (!B)) function using MP Neuron</vt:lpstr>
      <vt:lpstr>PowerPoint Presentation</vt:lpstr>
      <vt:lpstr>Classroom Activity:  Case Study :  A student need to pass in a subject or not. Using McCulloch Pitts Model Hints: play – 2hours study- 4 hours  if a student follow these there criteria he/she will pass in a subject (i.e. 1) or else (i.e. 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dc:title>
  <dc:creator>hemachandran k</dc:creator>
  <cp:lastModifiedBy>Hemachandran k</cp:lastModifiedBy>
  <cp:revision>46</cp:revision>
  <dcterms:created xsi:type="dcterms:W3CDTF">2020-10-23T03:39:44Z</dcterms:created>
  <dcterms:modified xsi:type="dcterms:W3CDTF">2020-11-24T04:06:14Z</dcterms:modified>
</cp:coreProperties>
</file>