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2" r:id="rId3"/>
    <p:sldId id="344" r:id="rId4"/>
    <p:sldId id="345" r:id="rId5"/>
    <p:sldId id="346" r:id="rId6"/>
    <p:sldId id="347" r:id="rId7"/>
    <p:sldId id="348" r:id="rId8"/>
    <p:sldId id="349" r:id="rId9"/>
    <p:sldId id="276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356" r:id="rId21"/>
    <p:sldId id="357" r:id="rId22"/>
    <p:sldId id="268" r:id="rId23"/>
    <p:sldId id="269" r:id="rId24"/>
    <p:sldId id="270" r:id="rId25"/>
    <p:sldId id="271" r:id="rId26"/>
    <p:sldId id="275" r:id="rId27"/>
    <p:sldId id="350" r:id="rId28"/>
    <p:sldId id="351" r:id="rId29"/>
    <p:sldId id="352" r:id="rId30"/>
    <p:sldId id="353" r:id="rId31"/>
    <p:sldId id="354" r:id="rId32"/>
    <p:sldId id="35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7" autoAdjust="0"/>
    <p:restoredTop sz="94660"/>
  </p:normalViewPr>
  <p:slideViewPr>
    <p:cSldViewPr snapToGrid="0">
      <p:cViewPr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BC3E-0C8B-4C37-8FE9-D99FC975865D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E38-F5D2-469C-9E84-8C2566818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18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BC3E-0C8B-4C37-8FE9-D99FC975865D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E38-F5D2-469C-9E84-8C2566818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9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BC3E-0C8B-4C37-8FE9-D99FC975865D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E38-F5D2-469C-9E84-8C2566818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765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lIns="91425" tIns="91425" rIns="91425" bIns="91425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000" cy="3388800"/>
          </a:xfrm>
          <a:prstGeom prst="rect">
            <a:avLst/>
          </a:prstGeom>
        </p:spPr>
        <p:txBody>
          <a:bodyPr spcFirstLastPara="1" lIns="91425" tIns="91425" rIns="91425" bIns="91425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50750FD0-BD87-4623-8372-3C30179165D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11267018" y="6316664"/>
            <a:ext cx="732367" cy="523875"/>
          </a:xfrm>
        </p:spPr>
        <p:txBody>
          <a:bodyPr wrap="square" lIns="91425" tIns="91425" rIns="91425" bIns="91425" anchorCtr="0"/>
          <a:lstStyle>
            <a:lvl1pPr>
              <a:defRPr smtClean="0"/>
            </a:lvl1pPr>
          </a:lstStyle>
          <a:p>
            <a:pPr>
              <a:defRPr/>
            </a:pPr>
            <a:fld id="{5E73B82F-C889-40A5-BBD4-78FCF87A5FB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6358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BC3E-0C8B-4C37-8FE9-D99FC975865D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E38-F5D2-469C-9E84-8C2566818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45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BC3E-0C8B-4C37-8FE9-D99FC975865D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E38-F5D2-469C-9E84-8C2566818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28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BC3E-0C8B-4C37-8FE9-D99FC975865D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E38-F5D2-469C-9E84-8C2566818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21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BC3E-0C8B-4C37-8FE9-D99FC975865D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E38-F5D2-469C-9E84-8C2566818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9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BC3E-0C8B-4C37-8FE9-D99FC975865D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E38-F5D2-469C-9E84-8C2566818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79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BC3E-0C8B-4C37-8FE9-D99FC975865D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E38-F5D2-469C-9E84-8C2566818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65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BC3E-0C8B-4C37-8FE9-D99FC975865D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E38-F5D2-469C-9E84-8C2566818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04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BC3E-0C8B-4C37-8FE9-D99FC975865D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E38-F5D2-469C-9E84-8C2566818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13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ABC3E-0C8B-4C37-8FE9-D99FC975865D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BE38-F5D2-469C-9E84-8C2566818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50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68496"/>
            <a:ext cx="5953957" cy="1796573"/>
          </a:xfrm>
        </p:spPr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br>
              <a:rPr lang="en-I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6C9EA-BDFD-4E33-9EE0-D61490DD9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384" y="0"/>
            <a:ext cx="6341615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0E37F5-6165-40F8-8328-C6F366E821D4}"/>
              </a:ext>
            </a:extLst>
          </p:cNvPr>
          <p:cNvSpPr txBox="1"/>
          <p:nvPr/>
        </p:nvSpPr>
        <p:spPr>
          <a:xfrm>
            <a:off x="426128" y="5264458"/>
            <a:ext cx="5211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Hemachandran K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344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Data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Machine learning:- The ability to learn without being explicitly programmed. – Arthur Samuel(1959)</a:t>
            </a:r>
          </a:p>
          <a:p>
            <a:r>
              <a:rPr lang="en-IN" dirty="0"/>
              <a:t>ML, AI &amp; DL  (Previously no cloud, high speed computers)</a:t>
            </a:r>
          </a:p>
          <a:p>
            <a:r>
              <a:rPr lang="en-IN" dirty="0"/>
              <a:t>Hadoop, spark, </a:t>
            </a:r>
            <a:r>
              <a:rPr lang="en-IN" dirty="0" err="1"/>
              <a:t>BigData</a:t>
            </a:r>
            <a:endParaRPr lang="en-IN" dirty="0"/>
          </a:p>
          <a:p>
            <a:r>
              <a:rPr lang="en-IN" dirty="0"/>
              <a:t>Data Big rather than </a:t>
            </a:r>
            <a:r>
              <a:rPr lang="en-IN" dirty="0" err="1"/>
              <a:t>BigData</a:t>
            </a:r>
            <a:endParaRPr lang="en-IN" dirty="0"/>
          </a:p>
          <a:p>
            <a:r>
              <a:rPr lang="en-IN" dirty="0"/>
              <a:t>Exponential growth</a:t>
            </a:r>
          </a:p>
          <a:p>
            <a:r>
              <a:rPr lang="en-IN" dirty="0"/>
              <a:t>Industry growth</a:t>
            </a:r>
          </a:p>
          <a:p>
            <a:r>
              <a:rPr lang="en-IN" dirty="0"/>
              <a:t>Hot job</a:t>
            </a:r>
          </a:p>
        </p:txBody>
      </p:sp>
    </p:spTree>
    <p:extLst>
      <p:ext uri="{BB962C8B-B14F-4D97-AF65-F5344CB8AC3E}">
        <p14:creationId xmlns:p14="http://schemas.microsoft.com/office/powerpoint/2010/main" val="424108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Time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Face Detection</a:t>
            </a:r>
          </a:p>
          <a:p>
            <a:pPr marL="0" indent="0">
              <a:buNone/>
            </a:pPr>
            <a:r>
              <a:rPr lang="en-IN" dirty="0"/>
              <a:t>    Facebook, Google Image </a:t>
            </a:r>
            <a:r>
              <a:rPr lang="en-IN" dirty="0" err="1"/>
              <a:t>etc</a:t>
            </a:r>
            <a:r>
              <a:rPr lang="en-IN" dirty="0"/>
              <a:t> (Automatically tag)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5" y="1198318"/>
            <a:ext cx="28289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1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Time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Speech Recognition &amp; Speech To Text</a:t>
            </a:r>
          </a:p>
          <a:p>
            <a:pPr marL="0" indent="0">
              <a:buNone/>
            </a:pPr>
            <a:r>
              <a:rPr lang="en-IN" dirty="0"/>
              <a:t>     iOS, Android, </a:t>
            </a:r>
            <a:r>
              <a:rPr lang="en-IN" dirty="0" err="1"/>
              <a:t>etc</a:t>
            </a:r>
            <a:r>
              <a:rPr lang="en-IN" dirty="0"/>
              <a:t>,.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0" y="2094401"/>
            <a:ext cx="28765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1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Time Example 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1520" y="1690688"/>
            <a:ext cx="2628900" cy="39338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Motion Detection&amp; Gesture Analysis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 Kinect – Microsoft X Box</a:t>
            </a:r>
          </a:p>
        </p:txBody>
      </p:sp>
    </p:spTree>
    <p:extLst>
      <p:ext uri="{BB962C8B-B14F-4D97-AF65-F5344CB8AC3E}">
        <p14:creationId xmlns:p14="http://schemas.microsoft.com/office/powerpoint/2010/main" val="824921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to Day….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Amazon</a:t>
            </a:r>
          </a:p>
          <a:p>
            <a:r>
              <a:rPr lang="en-IN" dirty="0" err="1"/>
              <a:t>Linkedin</a:t>
            </a:r>
            <a:endParaRPr lang="en-IN" dirty="0"/>
          </a:p>
          <a:p>
            <a:r>
              <a:rPr lang="en-IN" dirty="0"/>
              <a:t>Netflix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78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 Missing Values (In raw data some missing values will be there)</a:t>
            </a:r>
          </a:p>
          <a:p>
            <a:r>
              <a:rPr lang="en-IN" dirty="0"/>
              <a:t>	Categorical </a:t>
            </a:r>
          </a:p>
          <a:p>
            <a:r>
              <a:rPr lang="en-IN" dirty="0"/>
              <a:t>	Regression(continuous )</a:t>
            </a:r>
          </a:p>
          <a:p>
            <a:pPr marL="0" indent="0">
              <a:buNone/>
            </a:pPr>
            <a:r>
              <a:rPr lang="en-IN" dirty="0"/>
              <a:t>2. Categorical Data (male and female)</a:t>
            </a:r>
          </a:p>
          <a:p>
            <a:pPr marL="0" indent="0">
              <a:buNone/>
            </a:pPr>
            <a:r>
              <a:rPr lang="en-IN" dirty="0"/>
              <a:t>3. Data split for train and test</a:t>
            </a:r>
          </a:p>
          <a:p>
            <a:pPr marL="0" indent="0">
              <a:buNone/>
            </a:pPr>
            <a:r>
              <a:rPr lang="en-IN" dirty="0"/>
              <a:t>4. Feature Scaling</a:t>
            </a:r>
          </a:p>
        </p:txBody>
      </p:sp>
    </p:spTree>
    <p:extLst>
      <p:ext uri="{BB962C8B-B14F-4D97-AF65-F5344CB8AC3E}">
        <p14:creationId xmlns:p14="http://schemas.microsoft.com/office/powerpoint/2010/main" val="254362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Missing Values (Null values)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Mean = Average (sum /no. of value)</a:t>
            </a:r>
          </a:p>
          <a:p>
            <a:r>
              <a:rPr lang="en-IN" dirty="0"/>
              <a:t>Median = Middle Value</a:t>
            </a:r>
          </a:p>
          <a:p>
            <a:r>
              <a:rPr lang="en-IN" dirty="0"/>
              <a:t>Mode = Most frequent (which value repeated more number of times</a:t>
            </a:r>
          </a:p>
          <a:p>
            <a:r>
              <a:rPr lang="en-IN" dirty="0"/>
              <a:t>Advance Method</a:t>
            </a:r>
          </a:p>
          <a:p>
            <a:pPr marL="0" indent="0">
              <a:buNone/>
            </a:pPr>
            <a:r>
              <a:rPr lang="en-IN" dirty="0"/>
              <a:t>   	Algorithm</a:t>
            </a:r>
          </a:p>
        </p:txBody>
      </p:sp>
    </p:spTree>
    <p:extLst>
      <p:ext uri="{BB962C8B-B14F-4D97-AF65-F5344CB8AC3E}">
        <p14:creationId xmlns:p14="http://schemas.microsoft.com/office/powerpoint/2010/main" val="2660493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Sum = 5+5+5+5+5 = 25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Mean = 25/5 = 5</a:t>
            </a:r>
          </a:p>
        </p:txBody>
      </p:sp>
    </p:spTree>
    <p:extLst>
      <p:ext uri="{BB962C8B-B14F-4D97-AF65-F5344CB8AC3E}">
        <p14:creationId xmlns:p14="http://schemas.microsoft.com/office/powerpoint/2010/main" val="4107160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Median (middle value)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Values = 1,2,3,4,5,6,7,8,9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Median = 5</a:t>
            </a:r>
          </a:p>
        </p:txBody>
      </p:sp>
    </p:spTree>
    <p:extLst>
      <p:ext uri="{BB962C8B-B14F-4D97-AF65-F5344CB8AC3E}">
        <p14:creationId xmlns:p14="http://schemas.microsoft.com/office/powerpoint/2010/main" val="1078792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Values = 1,2,3,3,2,4,1,3,4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Mode = 3</a:t>
            </a:r>
          </a:p>
        </p:txBody>
      </p:sp>
    </p:spTree>
    <p:extLst>
      <p:ext uri="{BB962C8B-B14F-4D97-AF65-F5344CB8AC3E}">
        <p14:creationId xmlns:p14="http://schemas.microsoft.com/office/powerpoint/2010/main" val="150206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EA7DE45-05FC-4629-B548-E97BE445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28601"/>
            <a:ext cx="8763000" cy="133191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IN" altLang="en-US" sz="3200" dirty="0">
                <a:solidFill>
                  <a:srgbClr val="7030A0"/>
                </a:solidFill>
              </a:rPr>
              <a:t>A.I, M.L, D.L, D.S.</a:t>
            </a:r>
            <a:br>
              <a:rPr lang="en-IN" altLang="en-US" sz="2000" dirty="0">
                <a:solidFill>
                  <a:srgbClr val="7030A0"/>
                </a:solidFill>
              </a:rPr>
            </a:br>
            <a:r>
              <a:rPr lang="en-IN" altLang="en-US" sz="2000" dirty="0">
                <a:solidFill>
                  <a:srgbClr val="7030A0"/>
                </a:solidFill>
              </a:rPr>
              <a:t>AI – Enables the machine to think</a:t>
            </a:r>
            <a:br>
              <a:rPr lang="en-IN" altLang="en-US" sz="2000" dirty="0">
                <a:solidFill>
                  <a:srgbClr val="7030A0"/>
                </a:solidFill>
              </a:rPr>
            </a:br>
            <a:r>
              <a:rPr lang="en-IN" altLang="en-US" sz="2000" dirty="0">
                <a:solidFill>
                  <a:srgbClr val="7030A0"/>
                </a:solidFill>
              </a:rPr>
              <a:t>ML- It provides the statistical tools to understand and analyse  the data</a:t>
            </a:r>
            <a:br>
              <a:rPr lang="en-IN" altLang="en-US" sz="2000" dirty="0">
                <a:solidFill>
                  <a:srgbClr val="7030A0"/>
                </a:solidFill>
              </a:rPr>
            </a:br>
            <a:r>
              <a:rPr lang="en-IN" altLang="en-US" sz="2000" dirty="0">
                <a:solidFill>
                  <a:srgbClr val="7030A0"/>
                </a:solidFill>
              </a:rPr>
              <a:t>DL – Multi Neural Network Architecture</a:t>
            </a:r>
            <a:br>
              <a:rPr lang="en-IN" altLang="en-US" sz="2000" dirty="0">
                <a:solidFill>
                  <a:srgbClr val="7030A0"/>
                </a:solidFill>
              </a:rPr>
            </a:br>
            <a:r>
              <a:rPr lang="en-IN" altLang="en-US" sz="2000" dirty="0">
                <a:solidFill>
                  <a:srgbClr val="7030A0"/>
                </a:solidFill>
              </a:rPr>
              <a:t>DS – Will work with ML, DL and AI</a:t>
            </a:r>
            <a:endParaRPr lang="en-US" altLang="en-US" sz="2000" dirty="0">
              <a:solidFill>
                <a:srgbClr val="7030A0"/>
              </a:solidFill>
            </a:endParaRPr>
          </a:p>
        </p:txBody>
      </p:sp>
      <p:pic>
        <p:nvPicPr>
          <p:cNvPr id="11267" name="Picture 2" descr="Deploying Deep Learning Models to NI Hardware - National Instruments">
            <a:extLst>
              <a:ext uri="{FF2B5EF4-FFF2-40B4-BE49-F238E27FC236}">
                <a16:creationId xmlns:a16="http://schemas.microsoft.com/office/drawing/2014/main" id="{0D33EC6B-4E92-4C8A-955E-4355FF5F3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1"/>
            <a:ext cx="86106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ABFD-A224-4E0F-BF8B-B0CA7D92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mean, median and 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8A94C-9D11-4A56-B4B5-FE8B007D2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 friends were going to restaurant to have dinner. Each one ordered a dish. Finally the bill amount is (dish1: Rs. 20, dish2: Rs.20, dish 3: Rs.30, dish4: Rs.60, dish5: Rs.70 ) Total: Rs.200. To pay the bill which is best mean, median or mode?</a:t>
            </a:r>
          </a:p>
          <a:p>
            <a:r>
              <a:rPr lang="en-US" dirty="0"/>
              <a:t>In a class the student strength is 7 and the marks obtained in a particular subject is {30,31,32,35,37,38,99}. The faculty want to know how the class was faring overall. For this which is best mean, median or mode?</a:t>
            </a:r>
          </a:p>
          <a:p>
            <a:r>
              <a:rPr lang="en-US" dirty="0"/>
              <a:t>Food grain produce</a:t>
            </a:r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2D2768-6AF5-47C9-B801-F8BA4EBD5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700992"/>
              </p:ext>
            </p:extLst>
          </p:nvPr>
        </p:nvGraphicFramePr>
        <p:xfrm>
          <a:off x="1372587" y="5570220"/>
          <a:ext cx="73452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05">
                  <a:extLst>
                    <a:ext uri="{9D8B030D-6E8A-4147-A177-3AD203B41FA5}">
                      <a16:colId xmlns:a16="http://schemas.microsoft.com/office/drawing/2014/main" val="35426922"/>
                    </a:ext>
                  </a:extLst>
                </a:gridCol>
                <a:gridCol w="658660">
                  <a:extLst>
                    <a:ext uri="{9D8B030D-6E8A-4147-A177-3AD203B41FA5}">
                      <a16:colId xmlns:a16="http://schemas.microsoft.com/office/drawing/2014/main" val="1364582330"/>
                    </a:ext>
                  </a:extLst>
                </a:gridCol>
                <a:gridCol w="909850">
                  <a:extLst>
                    <a:ext uri="{9D8B030D-6E8A-4147-A177-3AD203B41FA5}">
                      <a16:colId xmlns:a16="http://schemas.microsoft.com/office/drawing/2014/main" val="632626471"/>
                    </a:ext>
                  </a:extLst>
                </a:gridCol>
                <a:gridCol w="733272">
                  <a:extLst>
                    <a:ext uri="{9D8B030D-6E8A-4147-A177-3AD203B41FA5}">
                      <a16:colId xmlns:a16="http://schemas.microsoft.com/office/drawing/2014/main" val="1827411371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773084595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1066231838"/>
                    </a:ext>
                  </a:extLst>
                </a:gridCol>
                <a:gridCol w="763479">
                  <a:extLst>
                    <a:ext uri="{9D8B030D-6E8A-4147-A177-3AD203B41FA5}">
                      <a16:colId xmlns:a16="http://schemas.microsoft.com/office/drawing/2014/main" val="2979229149"/>
                    </a:ext>
                  </a:extLst>
                </a:gridCol>
                <a:gridCol w="674703">
                  <a:extLst>
                    <a:ext uri="{9D8B030D-6E8A-4147-A177-3AD203B41FA5}">
                      <a16:colId xmlns:a16="http://schemas.microsoft.com/office/drawing/2014/main" val="3492002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99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Prodn</a:t>
                      </a:r>
                      <a:r>
                        <a:rPr lang="en-US" dirty="0"/>
                        <a:t>(Metric Tons)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096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020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FFA3-C69A-4708-8B11-F5C60854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4959-DE92-40C1-AF17-3E34D23DF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running an ice cream parlor in  that you are selling 4 </a:t>
            </a:r>
            <a:r>
              <a:rPr lang="en-US" dirty="0" err="1"/>
              <a:t>flavours</a:t>
            </a:r>
            <a:r>
              <a:rPr lang="en-US" dirty="0"/>
              <a:t> of ice cream strawberry, vanilla, butter scotch, black current. With a past one week data you need to identify which is the best selling ice cream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C8796C-39D7-45ED-B6B7-658FD3B73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119163"/>
              </p:ext>
            </p:extLst>
          </p:nvPr>
        </p:nvGraphicFramePr>
        <p:xfrm>
          <a:off x="2032000" y="381797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28778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858548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003199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71183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Strawberry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Vanilla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Butter Scotch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Current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04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522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05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Advance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using Decision Tree Algorithm or random forest we can fill the missing data.</a:t>
            </a:r>
          </a:p>
          <a:p>
            <a:r>
              <a:rPr lang="en-IN" dirty="0"/>
              <a:t>Whenever you have categorical data don’t use mean. So please choose mode or median.</a:t>
            </a:r>
          </a:p>
        </p:txBody>
      </p:sp>
    </p:spTree>
    <p:extLst>
      <p:ext uri="{BB962C8B-B14F-4D97-AF65-F5344CB8AC3E}">
        <p14:creationId xmlns:p14="http://schemas.microsoft.com/office/powerpoint/2010/main" val="2348963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Text Data    </a:t>
            </a:r>
            <a:r>
              <a:rPr lang="en-IN" dirty="0">
                <a:sym typeface="Wingdings" panose="05000000000000000000" pitchFamily="2" charset="2"/>
              </a:rPr>
              <a:t> Label Encoding  (low weightage and high weightage problem). To solve this problem we need to go with One Hot Encoding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Apple        - 0</a:t>
            </a:r>
          </a:p>
          <a:p>
            <a:pPr marL="0" indent="0">
              <a:buNone/>
            </a:pPr>
            <a:r>
              <a:rPr lang="en-IN" dirty="0"/>
              <a:t>Orange      -3</a:t>
            </a:r>
          </a:p>
          <a:p>
            <a:pPr marL="0" indent="0">
              <a:buNone/>
            </a:pPr>
            <a:r>
              <a:rPr lang="en-IN" dirty="0"/>
              <a:t>Banana      -1</a:t>
            </a:r>
          </a:p>
          <a:p>
            <a:pPr marL="0" indent="0">
              <a:buNone/>
            </a:pPr>
            <a:r>
              <a:rPr lang="en-IN" dirty="0"/>
              <a:t>Grape        -2</a:t>
            </a:r>
          </a:p>
          <a:p>
            <a:pPr marL="0" indent="0">
              <a:buNone/>
            </a:pPr>
            <a:r>
              <a:rPr lang="en-IN" dirty="0"/>
              <a:t>Apple         -0</a:t>
            </a:r>
          </a:p>
          <a:p>
            <a:pPr marL="0" indent="0">
              <a:buNone/>
            </a:pPr>
            <a:r>
              <a:rPr lang="en-IN" dirty="0"/>
              <a:t>Grape        -2</a:t>
            </a:r>
          </a:p>
          <a:p>
            <a:pPr marL="0" indent="0">
              <a:buNone/>
            </a:pPr>
            <a:r>
              <a:rPr lang="en-IN" dirty="0"/>
              <a:t>Banana      -1</a:t>
            </a:r>
          </a:p>
          <a:p>
            <a:pPr marL="0" indent="0">
              <a:buNone/>
            </a:pPr>
            <a:r>
              <a:rPr lang="en-IN" dirty="0"/>
              <a:t>Orange       -3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169134"/>
              </p:ext>
            </p:extLst>
          </p:nvPr>
        </p:nvGraphicFramePr>
        <p:xfrm>
          <a:off x="2936631" y="2497015"/>
          <a:ext cx="8417168" cy="367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4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4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99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Apple 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Banana /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Grape 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Orange /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99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99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99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99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99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99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99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972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 and Test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Issues</a:t>
            </a:r>
          </a:p>
          <a:p>
            <a:pPr marL="0" indent="0">
              <a:buNone/>
            </a:pPr>
            <a:r>
              <a:rPr lang="en-IN" dirty="0"/>
              <a:t>More &amp; Less Trained Model – Performance issues</a:t>
            </a:r>
          </a:p>
          <a:p>
            <a:pPr marL="0" indent="0">
              <a:buNone/>
            </a:pPr>
            <a:r>
              <a:rPr lang="en-IN" dirty="0"/>
              <a:t>Testing a model</a:t>
            </a:r>
          </a:p>
          <a:p>
            <a:endParaRPr lang="en-IN" dirty="0"/>
          </a:p>
          <a:p>
            <a:r>
              <a:rPr lang="en-IN" dirty="0"/>
              <a:t>Solution</a:t>
            </a:r>
          </a:p>
          <a:p>
            <a:pPr marL="0" indent="0">
              <a:buNone/>
            </a:pPr>
            <a:r>
              <a:rPr lang="en-IN" dirty="0"/>
              <a:t>      Data split based on availability and industry standard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Allocation: 80 -20 % or 70-30% </a:t>
            </a:r>
          </a:p>
          <a:p>
            <a:pPr marL="0" indent="0">
              <a:buNone/>
            </a:pPr>
            <a:r>
              <a:rPr lang="en-IN" dirty="0" err="1"/>
              <a:t>Xtrain</a:t>
            </a:r>
            <a:r>
              <a:rPr lang="en-IN" dirty="0"/>
              <a:t>, </a:t>
            </a:r>
            <a:r>
              <a:rPr lang="en-IN" dirty="0" err="1"/>
              <a:t>Ytrain</a:t>
            </a:r>
            <a:r>
              <a:rPr lang="en-IN" dirty="0"/>
              <a:t>, </a:t>
            </a:r>
            <a:r>
              <a:rPr lang="en-IN" dirty="0" err="1"/>
              <a:t>Xtest</a:t>
            </a:r>
            <a:r>
              <a:rPr lang="en-IN" dirty="0"/>
              <a:t> and Y test</a:t>
            </a:r>
          </a:p>
        </p:txBody>
      </p:sp>
    </p:spTree>
    <p:extLst>
      <p:ext uri="{BB962C8B-B14F-4D97-AF65-F5344CB8AC3E}">
        <p14:creationId xmlns:p14="http://schemas.microsoft.com/office/powerpoint/2010/main" val="2049010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Why?</a:t>
            </a:r>
          </a:p>
          <a:p>
            <a:r>
              <a:rPr lang="en-IN" dirty="0"/>
              <a:t>Dataset in one scale to minimise the distance, less domination</a:t>
            </a:r>
          </a:p>
          <a:p>
            <a:r>
              <a:rPr lang="en-IN" dirty="0"/>
              <a:t>Fast computation-less memory(</a:t>
            </a:r>
            <a:r>
              <a:rPr lang="en-IN" dirty="0" err="1"/>
              <a:t>Eg</a:t>
            </a:r>
            <a:r>
              <a:rPr lang="en-IN" dirty="0"/>
              <a:t>: Decision Tree)</a:t>
            </a:r>
          </a:p>
          <a:p>
            <a:r>
              <a:rPr lang="en-IN" dirty="0"/>
              <a:t>Euclidean Distance (distance between two points AB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24" y="4148138"/>
            <a:ext cx="6132176" cy="270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98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Technique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070" y="1690688"/>
            <a:ext cx="8387129" cy="459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87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6D035-B7EF-4238-BA93-5F02213A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181C0-149F-446A-934F-A66DC8763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machine is trained using labeled data.</a:t>
            </a:r>
          </a:p>
          <a:p>
            <a:r>
              <a:rPr lang="en-US" dirty="0"/>
              <a:t>Data has been tagged with the correct answer.</a:t>
            </a:r>
          </a:p>
          <a:p>
            <a:r>
              <a:rPr lang="en-US" dirty="0"/>
              <a:t>The algorithm predicts outcomes for unforeseen data by learning from labeled training data.</a:t>
            </a:r>
          </a:p>
          <a:p>
            <a:r>
              <a:rPr lang="en-US" dirty="0"/>
              <a:t>Types: Regression</a:t>
            </a:r>
          </a:p>
          <a:p>
            <a:r>
              <a:rPr lang="en-US"/>
              <a:t>Regression it </a:t>
            </a:r>
            <a:r>
              <a:rPr lang="en-US" dirty="0"/>
              <a:t>helps in predict the price of a house based on its locality, size etc.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The output has discrete values based on a set of independent variables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957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E4A0-B4B7-412C-B5DA-B145626D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3CF1-CDD5-45BC-B388-5D41D5A65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Classification </a:t>
            </a:r>
          </a:p>
          <a:p>
            <a:r>
              <a:rPr lang="en-US" dirty="0"/>
              <a:t>grouping the data into classes</a:t>
            </a:r>
          </a:p>
          <a:p>
            <a:r>
              <a:rPr lang="en-US" dirty="0"/>
              <a:t>Naïve Bayesian Model</a:t>
            </a:r>
          </a:p>
          <a:p>
            <a:r>
              <a:rPr lang="en-US" dirty="0"/>
              <a:t>It is a method of assigning class labels using a direct acyclic graph</a:t>
            </a:r>
          </a:p>
          <a:p>
            <a:r>
              <a:rPr lang="en-US" dirty="0"/>
              <a:t>Decision Trees</a:t>
            </a:r>
          </a:p>
          <a:p>
            <a:r>
              <a:rPr lang="en-US" dirty="0"/>
              <a:t>It is a </a:t>
            </a:r>
            <a:r>
              <a:rPr lang="en-US" dirty="0" err="1"/>
              <a:t>flowchat</a:t>
            </a:r>
            <a:r>
              <a:rPr lang="en-US" dirty="0"/>
              <a:t>-like model that contains conditional control statements, comprising decisions and their probable consequences.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Multiple decision tress and outputs a classification of the individual trees.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755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00C1-4641-4013-AD01-3B1ECBFA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7C8A9-0B64-4D05-8DAC-AD8442ED3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  <a:p>
            <a:r>
              <a:rPr lang="en-US" dirty="0"/>
              <a:t>This algorithm is designed to cluster raw input, recognize patterns, or interpret sensory data </a:t>
            </a:r>
          </a:p>
          <a:p>
            <a:r>
              <a:rPr lang="en-US" dirty="0"/>
              <a:t>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SVM separates hyperplanes, which makes it a discriminative classifier.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7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B32E3F-C746-4537-8BFA-97AD19C19817}"/>
              </a:ext>
            </a:extLst>
          </p:cNvPr>
          <p:cNvSpPr txBox="1"/>
          <p:nvPr/>
        </p:nvSpPr>
        <p:spPr>
          <a:xfrm>
            <a:off x="2019301" y="1231901"/>
            <a:ext cx="8162925" cy="3694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AI will transform the internet Technology areas with potential for paradigm shift: </a:t>
            </a:r>
          </a:p>
          <a:p>
            <a:pPr eaLnBrk="1" hangingPunct="1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Computer vision </a:t>
            </a:r>
          </a:p>
          <a:p>
            <a:pPr eaLnBrk="1" hangingPunct="1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Speech recognition &amp; speech synthesis </a:t>
            </a:r>
          </a:p>
          <a:p>
            <a:pPr eaLnBrk="1" hangingPunct="1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Language understanding: Machine translation; Web search; Dialog systems; </a:t>
            </a:r>
          </a:p>
          <a:p>
            <a:pPr eaLnBrk="1" hangingPunct="1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Advertising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Personalization/recommendation systems </a:t>
            </a:r>
          </a:p>
          <a:p>
            <a:pPr eaLnBrk="1" hangingPunct="1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Robotics All this is hard: scalability, algorithms. </a:t>
            </a:r>
          </a:p>
        </p:txBody>
      </p:sp>
      <p:sp>
        <p:nvSpPr>
          <p:cNvPr id="12291" name="TextBox 3">
            <a:extLst>
              <a:ext uri="{FF2B5EF4-FFF2-40B4-BE49-F238E27FC236}">
                <a16:creationId xmlns:a16="http://schemas.microsoft.com/office/drawing/2014/main" id="{F4C21F1F-5C18-44DD-8F80-94E7CD40C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6" y="304800"/>
            <a:ext cx="5895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EC3AE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B32C16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B32C16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32C16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32C16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32C16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32C16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altLang="en-US" sz="20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69E9-2157-4575-B554-B3E0D756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14FF2-B83C-447E-ACBD-457F84B5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which models are not supervised using training dataset. Instead, models itself find the hidden patterns and insights from the given data.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Grouping the object which has same similarities.</a:t>
            </a:r>
          </a:p>
          <a:p>
            <a:r>
              <a:rPr lang="en-US" dirty="0"/>
              <a:t>Association:</a:t>
            </a:r>
          </a:p>
          <a:p>
            <a:r>
              <a:rPr lang="en-US" dirty="0"/>
              <a:t>It is used in finding the relationship between variables in the large database. </a:t>
            </a:r>
            <a:r>
              <a:rPr lang="en-US" dirty="0" err="1"/>
              <a:t>Eg</a:t>
            </a:r>
            <a:r>
              <a:rPr lang="en-US" dirty="0"/>
              <a:t> : bread / jam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493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DC90-24E0-4F42-A163-663F0105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42447-D3FD-4C2C-A13C-33A8E69A2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Hierarchal Clustering</a:t>
            </a:r>
          </a:p>
          <a:p>
            <a:r>
              <a:rPr lang="en-US" dirty="0"/>
              <a:t>Principle component analysis</a:t>
            </a:r>
          </a:p>
          <a:p>
            <a:r>
              <a:rPr lang="en-US" dirty="0" err="1"/>
              <a:t>Apriori</a:t>
            </a:r>
            <a:r>
              <a:rPr lang="en-US" dirty="0"/>
              <a:t>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5767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99BB-F125-4DA2-9689-C99332DD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81639-610F-4D48-A01E-00AEE4D83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Trial and error method</a:t>
            </a:r>
          </a:p>
          <a:p>
            <a:r>
              <a:rPr lang="en-US" dirty="0"/>
              <a:t>Markov decision process – maximum rewards over a time</a:t>
            </a:r>
          </a:p>
          <a:p>
            <a:r>
              <a:rPr lang="en-US" dirty="0"/>
              <a:t>Q learning – is to learn quality of actions telling an agent what action to take under </a:t>
            </a:r>
            <a:r>
              <a:rPr lang="en-US"/>
              <a:t>what circumstances.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80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Content Placeholder 3">
            <a:extLst>
              <a:ext uri="{FF2B5EF4-FFF2-40B4-BE49-F238E27FC236}">
                <a16:creationId xmlns:a16="http://schemas.microsoft.com/office/drawing/2014/main" id="{FA221B06-7D25-4E76-AC18-5A371AEF1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4" y="1914525"/>
            <a:ext cx="6516687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5AC3ED-F9B4-4848-97E3-5C5F2F2BBE4A}"/>
              </a:ext>
            </a:extLst>
          </p:cNvPr>
          <p:cNvSpPr txBox="1"/>
          <p:nvPr/>
        </p:nvSpPr>
        <p:spPr>
          <a:xfrm>
            <a:off x="2876551" y="381001"/>
            <a:ext cx="68103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Machine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domains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Part 1: Artificial Intelligence Defined">
            <a:extLst>
              <a:ext uri="{FF2B5EF4-FFF2-40B4-BE49-F238E27FC236}">
                <a16:creationId xmlns:a16="http://schemas.microsoft.com/office/drawing/2014/main" id="{605A1CA2-469A-4E7A-AEF3-59A48FFC7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41300"/>
            <a:ext cx="8267700" cy="65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What is artificial intelligence all about anyway? - Towards Data ...">
            <a:extLst>
              <a:ext uri="{FF2B5EF4-FFF2-40B4-BE49-F238E27FC236}">
                <a16:creationId xmlns:a16="http://schemas.microsoft.com/office/drawing/2014/main" id="{94A77BBA-F37C-436C-B1AC-5121A9ACE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1" y="304800"/>
            <a:ext cx="7953375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BA93-591B-437C-99B6-CF41F351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cap="all" dirty="0"/>
              <a:t>WHAT IS MACHINE LEARNING?</a:t>
            </a:r>
            <a:br>
              <a:rPr lang="en-US" b="1" cap="all" dirty="0"/>
            </a:br>
            <a:endParaRPr lang="en-US" dirty="0"/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CAAAC3A1-7F50-4C92-8E61-CFDC7C0A2F91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49" b="14999"/>
          <a:stretch>
            <a:fillRect/>
          </a:stretch>
        </p:blipFill>
        <p:spPr>
          <a:xfrm>
            <a:off x="2133601" y="1295400"/>
            <a:ext cx="8080375" cy="3657600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BF80595-5B0A-4926-8CE4-5FB47E89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Machine Learning Strategy</a:t>
            </a:r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2FBDE43D-EAB7-4D40-9565-03FA999E9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1" t="26041" r="46875" b="23958"/>
          <a:stretch>
            <a:fillRect/>
          </a:stretch>
        </p:blipFill>
        <p:spPr bwMode="auto">
          <a:xfrm>
            <a:off x="3505200" y="1828800"/>
            <a:ext cx="4495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70F4D4-4DFD-4CBD-A1AF-0F16E10F958D}"/>
              </a:ext>
            </a:extLst>
          </p:cNvPr>
          <p:cNvSpPr txBox="1"/>
          <p:nvPr/>
        </p:nvSpPr>
        <p:spPr>
          <a:xfrm>
            <a:off x="674703" y="958788"/>
            <a:ext cx="222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Algorithm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72397-960F-4401-AE67-5096C8DFB18F}"/>
              </a:ext>
            </a:extLst>
          </p:cNvPr>
          <p:cNvSpPr txBox="1"/>
          <p:nvPr/>
        </p:nvSpPr>
        <p:spPr>
          <a:xfrm>
            <a:off x="8052047" y="958788"/>
            <a:ext cx="294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</a:t>
            </a:r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7CF71E-E773-4A09-A847-DAC01857CE31}"/>
              </a:ext>
            </a:extLst>
          </p:cNvPr>
          <p:cNvGrpSpPr/>
          <p:nvPr/>
        </p:nvGrpSpPr>
        <p:grpSpPr>
          <a:xfrm>
            <a:off x="1127464" y="1793289"/>
            <a:ext cx="2467992" cy="2219418"/>
            <a:chOff x="1127464" y="1793289"/>
            <a:chExt cx="2467992" cy="221941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D1B74E6-04E5-44E7-88B8-DCFFE47B3604}"/>
                </a:ext>
              </a:extLst>
            </p:cNvPr>
            <p:cNvSpPr/>
            <p:nvPr/>
          </p:nvSpPr>
          <p:spPr>
            <a:xfrm>
              <a:off x="1127464" y="2281561"/>
              <a:ext cx="2467992" cy="10298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Computer</a:t>
              </a:r>
              <a:endParaRPr lang="en-IN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53BDFC2-E3B1-4337-B9AA-236FB9418176}"/>
                </a:ext>
              </a:extLst>
            </p:cNvPr>
            <p:cNvCxnSpPr/>
            <p:nvPr/>
          </p:nvCxnSpPr>
          <p:spPr>
            <a:xfrm>
              <a:off x="1438183" y="1873188"/>
              <a:ext cx="435005" cy="408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CF030B7-B8E5-47BC-ABC8-490398A93DE3}"/>
                </a:ext>
              </a:extLst>
            </p:cNvPr>
            <p:cNvCxnSpPr/>
            <p:nvPr/>
          </p:nvCxnSpPr>
          <p:spPr>
            <a:xfrm flipH="1">
              <a:off x="2672179" y="1793289"/>
              <a:ext cx="585926" cy="488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F3BF170-AD25-4E72-AA18-20C6BE6BFAB8}"/>
                </a:ext>
              </a:extLst>
            </p:cNvPr>
            <p:cNvCxnSpPr>
              <a:stCxn id="4" idx="2"/>
            </p:cNvCxnSpPr>
            <p:nvPr/>
          </p:nvCxnSpPr>
          <p:spPr>
            <a:xfrm>
              <a:off x="2361460" y="3311371"/>
              <a:ext cx="0" cy="701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0938832-A7FC-4D3E-8830-FA9749F78B65}"/>
              </a:ext>
            </a:extLst>
          </p:cNvPr>
          <p:cNvGrpSpPr/>
          <p:nvPr/>
        </p:nvGrpSpPr>
        <p:grpSpPr>
          <a:xfrm>
            <a:off x="7858217" y="1873188"/>
            <a:ext cx="2467992" cy="2219418"/>
            <a:chOff x="1127464" y="1793289"/>
            <a:chExt cx="2467992" cy="221941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6C5D305-437E-49EB-BEBA-E33F0FBFBFFD}"/>
                </a:ext>
              </a:extLst>
            </p:cNvPr>
            <p:cNvSpPr/>
            <p:nvPr/>
          </p:nvSpPr>
          <p:spPr>
            <a:xfrm>
              <a:off x="1127464" y="2281561"/>
              <a:ext cx="2467992" cy="10298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Computer</a:t>
              </a:r>
              <a:endParaRPr lang="en-IN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D8A89B9-3703-4938-A800-F041F2CB70CA}"/>
                </a:ext>
              </a:extLst>
            </p:cNvPr>
            <p:cNvCxnSpPr/>
            <p:nvPr/>
          </p:nvCxnSpPr>
          <p:spPr>
            <a:xfrm>
              <a:off x="1438183" y="1873188"/>
              <a:ext cx="435005" cy="408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F59BB83-9D54-463F-B8B6-5B03B2715369}"/>
                </a:ext>
              </a:extLst>
            </p:cNvPr>
            <p:cNvCxnSpPr/>
            <p:nvPr/>
          </p:nvCxnSpPr>
          <p:spPr>
            <a:xfrm flipH="1">
              <a:off x="2672179" y="1793289"/>
              <a:ext cx="585926" cy="488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C44060E-F6E3-44A5-9EFF-C2E5E8E43594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2361460" y="3311371"/>
              <a:ext cx="0" cy="701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C360E76-7CD5-476B-8158-34F739536697}"/>
              </a:ext>
            </a:extLst>
          </p:cNvPr>
          <p:cNvSpPr txBox="1"/>
          <p:nvPr/>
        </p:nvSpPr>
        <p:spPr>
          <a:xfrm>
            <a:off x="1029810" y="1473693"/>
            <a:ext cx="111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067CE6-D6CD-4F3F-81E3-C5D79A90A41F}"/>
              </a:ext>
            </a:extLst>
          </p:cNvPr>
          <p:cNvSpPr txBox="1"/>
          <p:nvPr/>
        </p:nvSpPr>
        <p:spPr>
          <a:xfrm>
            <a:off x="3045041" y="1473693"/>
            <a:ext cx="101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953056-C2CB-40E0-AA62-EBC7D383C96B}"/>
              </a:ext>
            </a:extLst>
          </p:cNvPr>
          <p:cNvSpPr txBox="1"/>
          <p:nvPr/>
        </p:nvSpPr>
        <p:spPr>
          <a:xfrm>
            <a:off x="1988599" y="4264812"/>
            <a:ext cx="149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990C9F-E5B0-44FE-9FF7-962463D47EFB}"/>
              </a:ext>
            </a:extLst>
          </p:cNvPr>
          <p:cNvSpPr txBox="1"/>
          <p:nvPr/>
        </p:nvSpPr>
        <p:spPr>
          <a:xfrm>
            <a:off x="7565274" y="1626093"/>
            <a:ext cx="111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B03AEF-D806-499A-815E-9B896E76A4B3}"/>
              </a:ext>
            </a:extLst>
          </p:cNvPr>
          <p:cNvSpPr txBox="1"/>
          <p:nvPr/>
        </p:nvSpPr>
        <p:spPr>
          <a:xfrm>
            <a:off x="9562746" y="1567479"/>
            <a:ext cx="149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B734D6-E887-4F71-A1A5-2C0D8B7EC006}"/>
              </a:ext>
            </a:extLst>
          </p:cNvPr>
          <p:cNvSpPr txBox="1"/>
          <p:nvPr/>
        </p:nvSpPr>
        <p:spPr>
          <a:xfrm>
            <a:off x="8683860" y="4264812"/>
            <a:ext cx="130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411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1032</Words>
  <Application>Microsoft Office PowerPoint</Application>
  <PresentationFormat>Widescreen</PresentationFormat>
  <Paragraphs>209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Office Theme</vt:lpstr>
      <vt:lpstr>Introduction to  Machine Learning</vt:lpstr>
      <vt:lpstr>A.I, M.L, D.L, D.S. AI – Enables the machine to think ML- It provides the statistical tools to understand and analyse  the data DL – Multi Neural Network Architecture DS – Will work with ML, DL and AI</vt:lpstr>
      <vt:lpstr>PowerPoint Presentation</vt:lpstr>
      <vt:lpstr>PowerPoint Presentation</vt:lpstr>
      <vt:lpstr>PowerPoint Presentation</vt:lpstr>
      <vt:lpstr>PowerPoint Presentation</vt:lpstr>
      <vt:lpstr>WHAT IS MACHINE LEARNING? </vt:lpstr>
      <vt:lpstr>Machine Learning Strategy</vt:lpstr>
      <vt:lpstr>PowerPoint Presentation</vt:lpstr>
      <vt:lpstr> Data Statistics</vt:lpstr>
      <vt:lpstr>Real Time Example 1</vt:lpstr>
      <vt:lpstr>Real Time Example 2</vt:lpstr>
      <vt:lpstr>Real Time Example 3</vt:lpstr>
      <vt:lpstr>Day to Day….</vt:lpstr>
      <vt:lpstr>Data Preprocessing</vt:lpstr>
      <vt:lpstr>Missing Values (Null values)</vt:lpstr>
      <vt:lpstr>Mean</vt:lpstr>
      <vt:lpstr>Median (middle value)</vt:lpstr>
      <vt:lpstr>Mode</vt:lpstr>
      <vt:lpstr>Applications of mean, median and mode</vt:lpstr>
      <vt:lpstr>Continue…</vt:lpstr>
      <vt:lpstr>Advance Method</vt:lpstr>
      <vt:lpstr>Categorical Data</vt:lpstr>
      <vt:lpstr>Train and Test Split</vt:lpstr>
      <vt:lpstr>Feature Scaling</vt:lpstr>
      <vt:lpstr>Technique </vt:lpstr>
      <vt:lpstr>Supervised Learning</vt:lpstr>
      <vt:lpstr>Continues…</vt:lpstr>
      <vt:lpstr>continues</vt:lpstr>
      <vt:lpstr>Unsupervised Learning</vt:lpstr>
      <vt:lpstr>Continues…</vt:lpstr>
      <vt:lpstr>Reinforcement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WoU_WSB</dc:creator>
  <cp:lastModifiedBy>Hemachandran k</cp:lastModifiedBy>
  <cp:revision>29</cp:revision>
  <dcterms:created xsi:type="dcterms:W3CDTF">2020-12-30T04:07:42Z</dcterms:created>
  <dcterms:modified xsi:type="dcterms:W3CDTF">2021-01-06T06:46:06Z</dcterms:modified>
</cp:coreProperties>
</file>