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8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1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17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2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56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8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75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09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7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0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2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4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7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2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du-324/StudentPerformancePrediction" TargetMode="External"/><Relationship Id="rId2" Type="http://schemas.openxmlformats.org/officeDocument/2006/relationships/hyperlink" Target="https://archive.ics.uci.edu/dataset/320/student+performan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080620"/>
            <a:ext cx="6055470" cy="2550877"/>
          </a:xfrm>
        </p:spPr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rPr dirty="0">
                <a:solidFill>
                  <a:schemeClr val="bg2"/>
                </a:solidFill>
              </a:rPr>
              <a:t>Student Performance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2400"/>
            </a:pPr>
            <a:r>
              <a:rPr lang="en-IN" dirty="0"/>
              <a:t> presentation by Chandu Neelam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4472C4"/>
                </a:solidFill>
              </a:defRPr>
            </a:pPr>
            <a:r>
              <a:t>Best Performing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b="1" dirty="0"/>
              <a:t>Selected Model</a:t>
            </a:r>
            <a:r>
              <a:rPr dirty="0"/>
              <a:t>: </a:t>
            </a:r>
            <a:r>
              <a:rPr lang="en-IN" dirty="0" err="1"/>
              <a:t>XGBoost</a:t>
            </a:r>
            <a:r>
              <a:rPr lang="en-IN" dirty="0"/>
              <a:t> </a:t>
            </a:r>
            <a:r>
              <a:rPr dirty="0"/>
              <a:t>Regression</a:t>
            </a:r>
          </a:p>
          <a:p>
            <a:r>
              <a:rPr b="1" dirty="0"/>
              <a:t>Reasons for Selection</a:t>
            </a:r>
            <a:r>
              <a:rPr dirty="0"/>
              <a:t>: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High accuracy, robustness, ability to handle </a:t>
            </a:r>
            <a:r>
              <a:rPr lang="en-IN" dirty="0"/>
              <a:t>	</a:t>
            </a:r>
            <a:r>
              <a:rPr dirty="0"/>
              <a:t>feature interactions.</a:t>
            </a:r>
          </a:p>
          <a:p>
            <a:r>
              <a:rPr b="1" dirty="0"/>
              <a:t>Feature Importance</a:t>
            </a:r>
            <a:r>
              <a:rPr dirty="0"/>
              <a:t>: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Parental education, study time, and absences are </a:t>
            </a:r>
            <a:r>
              <a:rPr lang="en-IN" dirty="0"/>
              <a:t>	</a:t>
            </a:r>
            <a:r>
              <a:rPr dirty="0"/>
              <a:t>key features impacting performance</a:t>
            </a:r>
            <a:r>
              <a:rPr lang="en-I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4472C4"/>
                </a:solidFill>
              </a:defRPr>
            </a:pPr>
            <a:r>
              <a:t>Insights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Key Insights: Factors significantly impacting student performance.</a:t>
            </a:r>
          </a:p>
          <a:p>
            <a:r>
              <a:t>Recommendations: Interventions for low-performing groups, importance of family and school support, policy implications.</a:t>
            </a:r>
          </a:p>
          <a:p>
            <a:r>
              <a:t>Actionable Steps: Tailored programs for students based on their cluster groupings.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4472C4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IN" dirty="0">
                <a:hlinkClick r:id="rId2"/>
              </a:rPr>
              <a:t>https://archive.ics.uci.edu/dataset/320/student+performance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https://github.com/Chandu-324/StudentPerformancePrediction</a:t>
            </a:r>
            <a:endParaRPr lang="en-IN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4472C4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b="1" dirty="0"/>
              <a:t>Objective</a:t>
            </a:r>
            <a:r>
              <a:rPr dirty="0"/>
              <a:t>: To predict student performance based on various demographic, social, and academic features.</a:t>
            </a:r>
          </a:p>
          <a:p>
            <a:r>
              <a:rPr b="1" dirty="0"/>
              <a:t>Dataset</a:t>
            </a:r>
            <a:r>
              <a:rPr dirty="0"/>
              <a:t>: UCI Machine Learning Repository - Student Performance Dataset (Mathematics and Portuguese)</a:t>
            </a:r>
          </a:p>
          <a:p>
            <a:r>
              <a:rPr b="1" dirty="0"/>
              <a:t>Key Challenges</a:t>
            </a:r>
            <a:r>
              <a:rPr dirty="0"/>
              <a:t>: Identifying key factors affecting student performance and building accurate predictive models.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4472C4"/>
                </a:solidFill>
              </a:defRPr>
            </a:pPr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330245"/>
            <a:ext cx="6345260" cy="3689555"/>
          </a:xfrm>
        </p:spPr>
        <p:txBody>
          <a:bodyPr/>
          <a:lstStyle/>
          <a:p>
            <a:endParaRPr dirty="0"/>
          </a:p>
          <a:p>
            <a:r>
              <a:rPr b="1" dirty="0"/>
              <a:t>Description</a:t>
            </a:r>
            <a:r>
              <a:rPr dirty="0"/>
              <a:t>: Brief overview of `student-mat.csv` and `student-por.csv` datasets.</a:t>
            </a:r>
          </a:p>
          <a:p>
            <a:r>
              <a:rPr b="1" dirty="0"/>
              <a:t>Features</a:t>
            </a:r>
            <a:r>
              <a:rPr dirty="0"/>
              <a:t>: 33 attributes including demographic details (e.g., age, </a:t>
            </a:r>
            <a:r>
              <a:rPr lang="en-IN" dirty="0"/>
              <a:t>gender</a:t>
            </a:r>
            <a:r>
              <a:rPr dirty="0"/>
              <a:t>), family background, and academic performance.</a:t>
            </a:r>
            <a:r>
              <a:rPr lang="en-IN" dirty="0"/>
              <a:t> The dataset contains both numerical and categorical features that helps in prediction.</a:t>
            </a:r>
          </a:p>
          <a:p>
            <a:pPr marL="0" indent="0">
              <a:buNone/>
            </a:pPr>
            <a:endParaRPr dirty="0"/>
          </a:p>
          <a:p>
            <a:r>
              <a:rPr b="1" dirty="0"/>
              <a:t>Target Variable</a:t>
            </a:r>
            <a:r>
              <a:rPr dirty="0"/>
              <a:t>: Final Grade (</a:t>
            </a:r>
            <a:r>
              <a:rPr b="1" dirty="0"/>
              <a:t>G3</a:t>
            </a:r>
            <a:r>
              <a:rPr dirty="0"/>
              <a:t>)</a:t>
            </a:r>
            <a:r>
              <a:rPr lang="en-IN" dirty="0"/>
              <a:t> ranges 1 to 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4472C4"/>
                </a:solidFill>
              </a:defRPr>
            </a:pPr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Data Cleaning: Handling missing values, removing duplicates.</a:t>
            </a:r>
          </a:p>
          <a:p>
            <a:r>
              <a:rPr dirty="0"/>
              <a:t>Feature Engineering: Creating new features (e.g., average grade, family support level).</a:t>
            </a:r>
          </a:p>
          <a:p>
            <a:r>
              <a:rPr dirty="0"/>
              <a:t>Data Transformation: Encoding categorical variables</a:t>
            </a:r>
            <a:r>
              <a:rPr lang="en-IN" dirty="0"/>
              <a:t> with One Hot encoding.</a:t>
            </a:r>
          </a:p>
          <a:p>
            <a:r>
              <a:rPr lang="en-IN" dirty="0"/>
              <a:t>Scaling</a:t>
            </a:r>
            <a:r>
              <a:rPr dirty="0"/>
              <a:t> numerical features</a:t>
            </a:r>
            <a:r>
              <a:rPr lang="en-IN" dirty="0"/>
              <a:t> using </a:t>
            </a:r>
            <a:r>
              <a:rPr lang="en-IN" dirty="0" err="1"/>
              <a:t>MinMaxScaling</a:t>
            </a:r>
            <a:r>
              <a:rPr lang="en-IN" dirty="0"/>
              <a:t> which ranges from 0 to 1.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4472C4"/>
                </a:solidFill>
              </a:defRPr>
            </a:pPr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lang="en-IN" dirty="0"/>
              <a:t>Visualisations</a:t>
            </a:r>
            <a:endParaRPr dirty="0"/>
          </a:p>
          <a:p>
            <a:r>
              <a:rPr dirty="0"/>
              <a:t>Correlation matrix to explore relationships between features.</a:t>
            </a:r>
          </a:p>
          <a:p>
            <a:r>
              <a:rPr dirty="0"/>
              <a:t>Key Findings: Relationships between study time, parental education, and student performance.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9339F0-DAA6-ED26-D3BD-D9E64566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244" y="4423079"/>
            <a:ext cx="4012143" cy="2036478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037103F-88FC-A21F-AC4A-8DA14F4A3D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0244" y="2204290"/>
            <a:ext cx="4148967" cy="203647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4472C4"/>
                </a:solidFill>
              </a:defRPr>
            </a:pPr>
            <a:r>
              <a:rPr lang="en-IN" dirty="0"/>
              <a:t>Insights from Visualisations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131788"/>
            <a:ext cx="6264206" cy="3799114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lang="en-US" b="1" dirty="0"/>
              <a:t>Positive Impact:</a:t>
            </a:r>
          </a:p>
          <a:p>
            <a:pPr marL="0" indent="0">
              <a:buNone/>
            </a:pPr>
            <a:r>
              <a:rPr lang="en-US" dirty="0"/>
              <a:t>	Mother and father with higher education had a 	positive impact on student performance</a:t>
            </a:r>
          </a:p>
          <a:p>
            <a:pPr marL="0" indent="0">
              <a:buNone/>
            </a:pPr>
            <a:r>
              <a:rPr lang="en-US" dirty="0"/>
              <a:t>	The students who wants to take higher education 	are having also good grades.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Negative Impact:</a:t>
            </a:r>
          </a:p>
          <a:p>
            <a:pPr marL="0" indent="0">
              <a:buNone/>
            </a:pPr>
            <a:r>
              <a:rPr lang="en-US" dirty="0"/>
              <a:t>	Going out with friends is effecting the student 	performance very badly.</a:t>
            </a:r>
          </a:p>
          <a:p>
            <a:pPr marL="0" indent="0">
              <a:buNone/>
            </a:pPr>
            <a:r>
              <a:rPr lang="en-US" dirty="0"/>
              <a:t>	Age and failures are other features that impact 	negatively the student performances.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4472C4"/>
                </a:solidFill>
              </a:defRPr>
            </a:pPr>
            <a:r>
              <a:rPr dirty="0"/>
              <a:t>Machine Learning Models for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b="1" dirty="0"/>
              <a:t>Models Used</a:t>
            </a:r>
            <a:r>
              <a:rPr dirty="0"/>
              <a:t>: Linear Regression, </a:t>
            </a:r>
            <a:r>
              <a:rPr lang="en-IN" dirty="0"/>
              <a:t>Logistic Regression, Lasso and Ridge Regression, Clustering Algorithms, SVM, </a:t>
            </a:r>
            <a:r>
              <a:rPr dirty="0"/>
              <a:t>Decision Trees</a:t>
            </a:r>
            <a:r>
              <a:rPr lang="en-IN" dirty="0"/>
              <a:t> and Ensemble methods like</a:t>
            </a:r>
            <a:r>
              <a:rPr dirty="0"/>
              <a:t> Random Forest, </a:t>
            </a:r>
            <a:r>
              <a:rPr lang="en-IN" dirty="0"/>
              <a:t>X</a:t>
            </a:r>
            <a:r>
              <a:rPr dirty="0"/>
              <a:t>Gradient Boosting, etc.</a:t>
            </a:r>
          </a:p>
          <a:p>
            <a:r>
              <a:rPr b="1" dirty="0"/>
              <a:t>Evaluation Metrics</a:t>
            </a:r>
            <a:r>
              <a:rPr dirty="0"/>
              <a:t>: RMSE, M</a:t>
            </a:r>
            <a:r>
              <a:rPr lang="en-IN" dirty="0"/>
              <a:t>S</a:t>
            </a:r>
            <a:r>
              <a:rPr dirty="0"/>
              <a:t>E, R² Score.</a:t>
            </a:r>
          </a:p>
          <a:p>
            <a:r>
              <a:rPr b="1" dirty="0"/>
              <a:t>Model Comparison</a:t>
            </a:r>
            <a:r>
              <a:rPr dirty="0"/>
              <a:t>: Performance comparison of models using a </a:t>
            </a:r>
            <a:r>
              <a:rPr lang="en-IN" dirty="0"/>
              <a:t>table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85BF1C1-735D-FD3D-9510-08DBBBB6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Comparison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3A3789-46B3-E114-32A8-093D8C37F3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2619" y="2729075"/>
            <a:ext cx="3833786" cy="2682679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1126F9E-F429-2025-8147-59587D14D9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1999" y="2729074"/>
            <a:ext cx="3969381" cy="2682679"/>
          </a:xfrm>
        </p:spPr>
      </p:pic>
    </p:spTree>
    <p:extLst>
      <p:ext uri="{BB962C8B-B14F-4D97-AF65-F5344CB8AC3E}">
        <p14:creationId xmlns:p14="http://schemas.microsoft.com/office/powerpoint/2010/main" val="340628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4472C4"/>
                </a:solidFill>
              </a:defRPr>
            </a:pPr>
            <a:r>
              <a:t>Model Results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b="1" dirty="0"/>
              <a:t>Best Model</a:t>
            </a:r>
            <a:r>
              <a:rPr dirty="0"/>
              <a:t>: </a:t>
            </a:r>
            <a:r>
              <a:rPr lang="en-IN" dirty="0" err="1"/>
              <a:t>XGBoost</a:t>
            </a:r>
            <a:r>
              <a:rPr dirty="0"/>
              <a:t> achieved the lowest RMSE and highest R².</a:t>
            </a:r>
          </a:p>
          <a:p>
            <a:r>
              <a:rPr b="1" dirty="0"/>
              <a:t>Model Accuracy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 err="1"/>
              <a:t>XGBoost</a:t>
            </a:r>
            <a:r>
              <a:rPr dirty="0"/>
              <a:t> - MSE: </a:t>
            </a:r>
            <a:r>
              <a:rPr lang="en-IN" dirty="0"/>
              <a:t>1</a:t>
            </a:r>
            <a:r>
              <a:rPr dirty="0"/>
              <a:t>.</a:t>
            </a:r>
            <a:r>
              <a:rPr lang="en-IN" dirty="0"/>
              <a:t>7</a:t>
            </a:r>
            <a:r>
              <a:rPr dirty="0"/>
              <a:t>2, R²: 0.</a:t>
            </a:r>
            <a:r>
              <a:rPr lang="en-IN" dirty="0"/>
              <a:t>91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/>
              <a:t>Random</a:t>
            </a:r>
            <a:r>
              <a:rPr b="1" dirty="0"/>
              <a:t> </a:t>
            </a:r>
            <a:r>
              <a:rPr lang="en-IN" b="1" dirty="0"/>
              <a:t>Forest </a:t>
            </a:r>
            <a:r>
              <a:rPr dirty="0"/>
              <a:t>- </a:t>
            </a:r>
            <a:r>
              <a:rPr lang="en-IN" dirty="0"/>
              <a:t> </a:t>
            </a:r>
            <a:r>
              <a:rPr dirty="0"/>
              <a:t>MSE: 3.</a:t>
            </a:r>
            <a:r>
              <a:rPr lang="en-IN" dirty="0"/>
              <a:t>80</a:t>
            </a:r>
            <a:r>
              <a:rPr dirty="0"/>
              <a:t>, R²: 0.8</a:t>
            </a:r>
            <a:r>
              <a:rPr lang="en-IN" dirty="0"/>
              <a:t>1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2924</TotalTime>
  <Words>501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Student Performance Prediction Using Machine Learning</vt:lpstr>
      <vt:lpstr>Introduction</vt:lpstr>
      <vt:lpstr>Dataset Overview</vt:lpstr>
      <vt:lpstr>Data Preprocessing</vt:lpstr>
      <vt:lpstr>Exploratory Data Analysis (EDA)</vt:lpstr>
      <vt:lpstr>Insights from Visualisations</vt:lpstr>
      <vt:lpstr>Machine Learning Models for Prediction</vt:lpstr>
      <vt:lpstr>Model Comparison</vt:lpstr>
      <vt:lpstr>Model Results and Evaluation</vt:lpstr>
      <vt:lpstr>Best Performing Model</vt:lpstr>
      <vt:lpstr>Insights and Recommendations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Chandu Neelam</cp:lastModifiedBy>
  <cp:revision>7</cp:revision>
  <dcterms:created xsi:type="dcterms:W3CDTF">2013-01-27T09:14:16Z</dcterms:created>
  <dcterms:modified xsi:type="dcterms:W3CDTF">2024-09-16T05:55:44Z</dcterms:modified>
  <cp:category/>
</cp:coreProperties>
</file>