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0DE0-5D50-0D2B-7068-40E629373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7377A-7CC5-5B2A-8D9E-A5B6D35B1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C461-0E9D-E126-AD61-33313E77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B13C-8584-6F37-C91F-3FF4F8A3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EDA4-27B4-182A-64B0-17EF6A12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DFBC-4EA4-C92C-C8A0-158464EA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2762C-9492-4480-B0A0-625DD2EB4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6BD9-2C90-14DE-DA19-298AD3F0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1BFA-85F2-3AC4-2E4C-E4D234D7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A00F-A970-89E7-BAC2-110B20AE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8F4EA-7D96-CB45-9AAC-99E5109D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5309C-17DE-1D28-2258-7AE531F9A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41BA-E690-75EB-5366-C036BA1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4FFC-0514-C8B1-837F-86837721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167D-4907-ADF4-0C81-C5D75228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9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492E-4EA9-C258-496A-BE136BFF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E458-E94F-752D-3197-32120FBC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EDC4-27DE-2D17-D34D-869590D6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4754-EADE-F70A-A35C-2E91FB6A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B423-E080-C6B7-8453-E842A000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57B7-E590-8916-CCD3-C557CEBA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34306-6E40-7212-6FC3-2A2F9EE5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C0BB-44DB-CF78-B20B-275B19D1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85F8-5D87-ED0D-1147-BDE46D9F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4CEE-99F1-ECDF-EEF3-EB58A7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2F30-CFE6-A105-6F41-779DA3F3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2434-7220-2B18-4C67-9C2BB088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835BB-42A2-A232-35E6-315AE309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FD38-1C57-1FFB-1C51-9AF8461E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55A3D-9D90-4973-E9C9-96E0D5EE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465EE-C1FA-91D0-422D-0DC0529C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6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0CE-B81B-FAB4-7B22-71DC1977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57D2-638F-74E0-3B9E-646D720E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A29A5-8AA2-86C2-49BA-C01B589B3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A273D-8DC9-F41E-03A3-291C936D6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CE10-23E0-9070-C5E9-51E3B4C72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233CB-2D0A-D3A0-942D-76524D4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141D9-1D9E-91D9-17B5-F8A80748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68C17-C477-D3F0-5309-1FFECA59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7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9ADE-97A8-83E2-FFDF-C592D3B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60B64-0B13-9757-A6A1-E30A0740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FE918-EDAF-7512-EE0C-875C8DD3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8F7B8-47CC-CE9D-B71F-6BB53786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8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80B7C-530C-1BE4-9CD7-046CF32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C4427-0863-B640-191B-0F447E7A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F5853-50CF-500D-992D-A77492EC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688-0B04-BDBD-D8CE-3343C57F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D45A-9B75-495B-D91E-FBBFFF13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6778-05AC-968A-559C-C31C661D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FEEF-3E7A-DDA7-624D-47506F51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1098-EDB9-A92C-BB10-420E001C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9FDF3-82ED-45F7-6798-B3DCDE9C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4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237C-1C3C-88C9-2C1F-039E95F0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DF469-422C-2128-736D-3AAFDC1F7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14EEE-D08F-3DB8-B9D8-17B14F55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467C-C752-1241-AAE2-F18BFB49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8CC6B-9640-082D-86FD-94DA79EC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3D1F-52D8-39D4-906F-A042D183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7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F951F-6761-F758-8449-49100A2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042D3-6A47-3848-DEA7-56B9B427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7B52-8ACF-9C29-FA6D-A1643D086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3B3A-432F-4DC9-AF74-001145CCF90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1A0F-7C7B-70A7-CA61-31CFD97AB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DC80-5D92-C5B9-D7E5-3BA22B41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F1748-103B-41CA-9011-003668D91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9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lumenlearning.com/wm-collegesuccess-2/chapter/mental-healt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oys-studying-children-student-184443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80962/business%20process%20-%20number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ental-health-mental-health-cloud-1389919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54EF-7324-2879-2B04-BDD2E5243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1542"/>
            <a:ext cx="9144000" cy="5414915"/>
          </a:xfrm>
        </p:spPr>
        <p:txBody>
          <a:bodyPr>
            <a:normAutofit/>
          </a:bodyPr>
          <a:lstStyle/>
          <a:p>
            <a:r>
              <a:rPr lang="en-IN" sz="5000" b="1" dirty="0"/>
              <a:t>THE CAPSTONE PROJECT- 2</a:t>
            </a:r>
            <a:br>
              <a:rPr lang="en-IN" sz="5000" dirty="0"/>
            </a:br>
            <a:r>
              <a:rPr lang="en-IN" sz="5000" dirty="0"/>
              <a:t>(Visualization)</a:t>
            </a:r>
            <a:br>
              <a:rPr lang="en-IN" sz="5000" dirty="0"/>
            </a:br>
            <a:r>
              <a:rPr lang="en-IN" sz="5000" dirty="0"/>
              <a:t>Title : Student Mental Health</a:t>
            </a:r>
            <a:br>
              <a:rPr lang="en-IN" sz="5000" dirty="0"/>
            </a:br>
            <a:br>
              <a:rPr lang="en-IN" dirty="0"/>
            </a:br>
            <a:r>
              <a:rPr lang="en-IN" sz="3300" dirty="0"/>
              <a:t>Tool : Power BI</a:t>
            </a:r>
            <a:br>
              <a:rPr lang="en-IN" sz="3300" dirty="0"/>
            </a:br>
            <a:r>
              <a:rPr lang="en-IN" sz="3300" dirty="0"/>
              <a:t>Batch : PGA-20</a:t>
            </a:r>
            <a:br>
              <a:rPr lang="en-IN" sz="3300" dirty="0"/>
            </a:br>
            <a:r>
              <a:rPr lang="en-IN" sz="3300" dirty="0"/>
              <a:t>Under the Guidance of Arun Upadhyay</a:t>
            </a:r>
            <a:br>
              <a:rPr lang="en-IN" sz="3300" dirty="0"/>
            </a:br>
            <a:r>
              <a:rPr lang="en-IN" sz="3300" dirty="0"/>
              <a:t>Submitted by C </a:t>
            </a:r>
            <a:r>
              <a:rPr lang="en-IN" sz="3300" dirty="0" err="1"/>
              <a:t>ChandraMouli</a:t>
            </a:r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40208701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126D-1C27-F1B1-6DF0-CA54895F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5344-DF84-8BCB-BE01-11080F39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6018" cy="4351338"/>
          </a:xfrm>
        </p:spPr>
        <p:txBody>
          <a:bodyPr/>
          <a:lstStyle/>
          <a:p>
            <a:r>
              <a:rPr lang="en-IN" sz="2800" dirty="0"/>
              <a:t>1. Introduction</a:t>
            </a:r>
            <a:br>
              <a:rPr lang="en-IN" sz="2800" dirty="0"/>
            </a:br>
            <a:r>
              <a:rPr lang="en-IN" sz="2800" dirty="0"/>
              <a:t>2. Data Description</a:t>
            </a:r>
            <a:br>
              <a:rPr lang="en-IN" sz="2800" dirty="0"/>
            </a:br>
            <a:r>
              <a:rPr lang="en-IN" sz="2800" dirty="0"/>
              <a:t>3. Pre-Processing </a:t>
            </a:r>
            <a:br>
              <a:rPr lang="en-IN" sz="2800" dirty="0"/>
            </a:br>
            <a:r>
              <a:rPr lang="en-IN" sz="2800" dirty="0"/>
              <a:t>4. Ques to be answered</a:t>
            </a:r>
            <a:br>
              <a:rPr lang="en-IN" sz="2800" dirty="0"/>
            </a:br>
            <a:r>
              <a:rPr lang="en-IN" sz="2800" dirty="0"/>
              <a:t>5. Insights</a:t>
            </a:r>
            <a:br>
              <a:rPr lang="en-IN" sz="2800" dirty="0"/>
            </a:br>
            <a:r>
              <a:rPr lang="en-IN" sz="2800" dirty="0"/>
              <a:t>6. Conclusion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D0564-46A9-89DC-017C-8F7D753D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8125" r="90000">
                        <a14:foregroundMark x1="39875" y1="77833" x2="59250" y2="70833"/>
                        <a14:foregroundMark x1="33125" y1="83333" x2="65375" y2="86167"/>
                        <a14:foregroundMark x1="65375" y1="86167" x2="66875" y2="85833"/>
                        <a14:foregroundMark x1="64750" y1="83167" x2="52625" y2="54333"/>
                        <a14:foregroundMark x1="52625" y1="54333" x2="38750" y2="36833"/>
                        <a14:foregroundMark x1="38750" y1="36833" x2="60125" y2="47333"/>
                        <a14:foregroundMark x1="60125" y1="47333" x2="50250" y2="37833"/>
                        <a14:foregroundMark x1="50250" y1="37833" x2="58375" y2="56167"/>
                        <a14:foregroundMark x1="58375" y1="56167" x2="56875" y2="66500"/>
                        <a14:foregroundMark x1="56875" y1="66500" x2="68000" y2="65333"/>
                        <a14:foregroundMark x1="68000" y1="65333" x2="68125" y2="65333"/>
                        <a14:foregroundMark x1="66250" y1="56667" x2="49000" y2="33500"/>
                        <a14:foregroundMark x1="69125" y1="67333" x2="54000" y2="60167"/>
                        <a14:foregroundMark x1="54000" y1="60167" x2="49375" y2="70500"/>
                        <a14:foregroundMark x1="49375" y1="70500" x2="65500" y2="63000"/>
                        <a14:foregroundMark x1="65500" y1="63000" x2="49000" y2="25667"/>
                        <a14:foregroundMark x1="49000" y1="25667" x2="37500" y2="45000"/>
                        <a14:foregroundMark x1="37500" y1="45000" x2="40375" y2="59500"/>
                        <a14:foregroundMark x1="40375" y1="59500" x2="47125" y2="70000"/>
                        <a14:foregroundMark x1="47125" y1="70000" x2="46500" y2="73833"/>
                        <a14:foregroundMark x1="38000" y1="72333" x2="33250" y2="54333"/>
                        <a14:foregroundMark x1="33250" y1="54333" x2="38875" y2="27500"/>
                        <a14:foregroundMark x1="38875" y1="27500" x2="60125" y2="37667"/>
                        <a14:foregroundMark x1="60125" y1="37667" x2="65375" y2="52833"/>
                        <a14:foregroundMark x1="68875" y1="56167" x2="65000" y2="38333"/>
                        <a14:foregroundMark x1="65000" y1="38333" x2="51750" y2="20000"/>
                        <a14:foregroundMark x1="51750" y1="20000" x2="40625" y2="25000"/>
                        <a14:foregroundMark x1="40625" y1="25000" x2="34750" y2="33833"/>
                        <a14:foregroundMark x1="34750" y1="33833" x2="34750" y2="41833"/>
                        <a14:foregroundMark x1="29750" y1="41000" x2="31875" y2="30833"/>
                        <a14:foregroundMark x1="31875" y1="30833" x2="43875" y2="21667"/>
                        <a14:foregroundMark x1="43875" y1="21667" x2="31500" y2="37833"/>
                        <a14:foregroundMark x1="31500" y1="37833" x2="31125" y2="42333"/>
                        <a14:foregroundMark x1="27875" y1="39833" x2="39250" y2="19667"/>
                        <a14:foregroundMark x1="39250" y1="19667" x2="62625" y2="35667"/>
                        <a14:foregroundMark x1="62625" y1="35667" x2="66625" y2="49833"/>
                        <a14:foregroundMark x1="67500" y1="72333" x2="42250" y2="75833"/>
                        <a14:foregroundMark x1="42250" y1="75833" x2="36250" y2="74000"/>
                        <a14:foregroundMark x1="28625" y1="87500" x2="66625" y2="85500"/>
                        <a14:foregroundMark x1="69875" y1="78167" x2="70500" y2="72667"/>
                        <a14:foregroundMark x1="49125" y1="55167" x2="39625" y2="50833"/>
                        <a14:foregroundMark x1="41375" y1="55167" x2="41375" y2="55167"/>
                        <a14:foregroundMark x1="41375" y1="55167" x2="35625" y2="55000"/>
                        <a14:foregroundMark x1="32000" y1="53667" x2="24625" y2="52667"/>
                        <a14:foregroundMark x1="29125" y1="53500" x2="33875" y2="57167"/>
                        <a14:foregroundMark x1="31750" y1="54500" x2="28125" y2="43500"/>
                        <a14:foregroundMark x1="28125" y1="43500" x2="29375" y2="42667"/>
                        <a14:foregroundMark x1="28500" y1="30167" x2="30000" y2="30500"/>
                        <a14:foregroundMark x1="32500" y1="28000" x2="32375" y2="24667"/>
                        <a14:foregroundMark x1="43750" y1="16667" x2="47750" y2="17667"/>
                        <a14:foregroundMark x1="57625" y1="22167" x2="66125" y2="34167"/>
                        <a14:foregroundMark x1="48000" y1="37000" x2="47625" y2="35500"/>
                        <a14:foregroundMark x1="83125" y1="70500" x2="85625" y2="60667"/>
                        <a14:foregroundMark x1="85625" y1="60667" x2="85000" y2="63333"/>
                        <a14:foregroundMark x1="85000" y1="63333" x2="85000" y2="63333"/>
                        <a14:foregroundMark x1="85750" y1="67000" x2="89500" y2="59333"/>
                        <a14:foregroundMark x1="89500" y1="59333" x2="89750" y2="46167"/>
                        <a14:foregroundMark x1="89750" y1="46167" x2="86000" y2="33667"/>
                        <a14:foregroundMark x1="86000" y1="33667" x2="51250" y2="8333"/>
                        <a14:foregroundMark x1="51250" y1="8333" x2="24500" y2="18167"/>
                        <a14:foregroundMark x1="24500" y1="18167" x2="17500" y2="24000"/>
                        <a14:foregroundMark x1="17500" y1="24000" x2="25000" y2="13833"/>
                        <a14:foregroundMark x1="25000" y1="13833" x2="14000" y2="37500"/>
                        <a14:foregroundMark x1="14000" y1="37500" x2="14125" y2="61000"/>
                        <a14:foregroundMark x1="14125" y1="61000" x2="8125" y2="54667"/>
                        <a14:foregroundMark x1="8125" y1="54667" x2="10875" y2="62500"/>
                        <a14:foregroundMark x1="53375" y1="81000" x2="67500" y2="76000"/>
                        <a14:foregroundMark x1="67500" y1="76000" x2="67500" y2="76000"/>
                        <a14:foregroundMark x1="34875" y1="21833" x2="36375" y2="1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84981" y="1990725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991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FE04-B7CE-AADC-9CF7-39834F01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711E5C-E9B0-602E-7644-D03499F5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11002" y="3694545"/>
            <a:ext cx="3780997" cy="33158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7F58-1DD1-3E7A-CDC6-79290207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r>
              <a:rPr lang="en-IN" dirty="0"/>
              <a:t>Mental health determines how you think, feel and act. Good mental health is </a:t>
            </a:r>
            <a:r>
              <a:rPr lang="en-IN" b="1" dirty="0"/>
              <a:t>when you feel positive about yourself and cope well with the everyday pressures</a:t>
            </a:r>
            <a:r>
              <a:rPr lang="en-IN" dirty="0"/>
              <a:t>. If you experience issues dealing with everyday problems, it could be a sign of a mental health problem and should be addressed immediately.</a:t>
            </a:r>
          </a:p>
          <a:p>
            <a:r>
              <a:rPr lang="en-IN" dirty="0"/>
              <a:t>According to the World Health Organization (WHO), “mental health is </a:t>
            </a:r>
            <a:r>
              <a:rPr lang="en-IN" b="1" dirty="0"/>
              <a:t>a state of well-being that enables people to cope with the stresses of life, realize their abilities, learn and work well, and contribute to their community</a:t>
            </a:r>
            <a:r>
              <a:rPr lang="en-IN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1655509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3B08-1F62-B598-9D65-B361077B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2B3D-7FF9-E0D9-788B-6AB47D1A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7066"/>
          </a:xfrm>
        </p:spPr>
        <p:txBody>
          <a:bodyPr/>
          <a:lstStyle/>
          <a:p>
            <a:r>
              <a:rPr lang="en-IN" dirty="0"/>
              <a:t>The new variable Average CGPA has been created by using the CGPA </a:t>
            </a:r>
          </a:p>
          <a:p>
            <a:r>
              <a:rPr lang="en-IN" dirty="0"/>
              <a:t>Other than that the data doesn't need any further steps in the data pre processing.</a:t>
            </a:r>
          </a:p>
          <a:p>
            <a:r>
              <a:rPr lang="en-IN" dirty="0"/>
              <a:t>The data is suitable to proceed with the data analysis steps.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2AC15-272E-AEBD-586B-84BAB7228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09454" y="4375745"/>
            <a:ext cx="6373091" cy="19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482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60E-5432-44A4-4CF9-3E8CF912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487"/>
            <a:ext cx="10515600" cy="549275"/>
          </a:xfrm>
        </p:spPr>
        <p:txBody>
          <a:bodyPr>
            <a:normAutofit/>
          </a:bodyPr>
          <a:lstStyle/>
          <a:p>
            <a:r>
              <a:rPr lang="en-IN" sz="3000" dirty="0"/>
              <a:t>Tabular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2A50E-D126-BB61-071D-9CBBFBD3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62"/>
            <a:ext cx="12192000" cy="63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855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5270-B028-6370-1D79-6FC2F821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232B-AE6F-CFF4-63A6-608BB07B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Which age group is most effected by anxiety, depression, panic attack.</a:t>
            </a:r>
          </a:p>
          <a:p>
            <a:r>
              <a:rPr lang="en-IN" dirty="0"/>
              <a:t>Which gender effected the most.</a:t>
            </a:r>
          </a:p>
          <a:p>
            <a:r>
              <a:rPr lang="en-IN" dirty="0"/>
              <a:t>Is there any relation between the health condition and CGPA</a:t>
            </a:r>
          </a:p>
          <a:p>
            <a:r>
              <a:rPr lang="en-IN" dirty="0"/>
              <a:t>Which course comprises of most of the mental health conditions.</a:t>
            </a:r>
          </a:p>
          <a:p>
            <a:r>
              <a:rPr lang="en-IN" dirty="0"/>
              <a:t>How many students seek for the specialist treatment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9762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D2760C-4B4A-2DA9-ADB6-6860D806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47"/>
            <a:ext cx="12192000" cy="6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802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DA6C-5C2E-2A25-BCF4-E8966CA3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5069-DF7C-08E2-462E-181950D8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Year 1 students are the most effected with anxiety, depression and panic attacks.</a:t>
            </a:r>
          </a:p>
          <a:p>
            <a:r>
              <a:rPr lang="en-IN" dirty="0"/>
              <a:t>All the students seek for the specialist treatment.</a:t>
            </a:r>
          </a:p>
          <a:p>
            <a:r>
              <a:rPr lang="en-IN" dirty="0"/>
              <a:t>Among the male and female , females are more prone for the metal health conditions.</a:t>
            </a:r>
          </a:p>
          <a:p>
            <a:r>
              <a:rPr lang="en-IN" dirty="0"/>
              <a:t>Most of the students marital students the marital status is NO</a:t>
            </a:r>
          </a:p>
          <a:p>
            <a:r>
              <a:rPr lang="en-IN" dirty="0"/>
              <a:t>The Year 4 students shows the less </a:t>
            </a:r>
            <a:r>
              <a:rPr lang="en-IN" dirty="0" err="1"/>
              <a:t>prine</a:t>
            </a:r>
            <a:r>
              <a:rPr lang="en-IN" dirty="0"/>
              <a:t> to the mental health conditions </a:t>
            </a:r>
          </a:p>
          <a:p>
            <a:r>
              <a:rPr lang="en-IN" dirty="0"/>
              <a:t> the major leap in the cases is seen in case of </a:t>
            </a:r>
            <a:r>
              <a:rPr lang="en-IN" dirty="0" err="1"/>
              <a:t>athe</a:t>
            </a:r>
            <a:r>
              <a:rPr lang="en-IN" dirty="0"/>
              <a:t> first year students</a:t>
            </a:r>
          </a:p>
          <a:p>
            <a:r>
              <a:rPr lang="en-IN" dirty="0"/>
              <a:t>The vide </a:t>
            </a:r>
            <a:r>
              <a:rPr lang="en-IN" dirty="0" err="1"/>
              <a:t>veriety</a:t>
            </a:r>
            <a:r>
              <a:rPr lang="en-IN" dirty="0"/>
              <a:t> f CGPA is </a:t>
            </a:r>
            <a:r>
              <a:rPr lang="en-IN" dirty="0" err="1"/>
              <a:t>senn</a:t>
            </a:r>
            <a:r>
              <a:rPr lang="en-IN" dirty="0"/>
              <a:t> in the 1</a:t>
            </a:r>
            <a:r>
              <a:rPr lang="en-IN" baseline="30000" dirty="0"/>
              <a:t>st</a:t>
            </a:r>
            <a:r>
              <a:rPr lang="en-IN" dirty="0"/>
              <a:t> </a:t>
            </a:r>
            <a:r>
              <a:rPr lang="en-IN" dirty="0" err="1"/>
              <a:t>yr</a:t>
            </a:r>
            <a:r>
              <a:rPr lang="en-IN" dirty="0"/>
              <a:t> </a:t>
            </a:r>
            <a:r>
              <a:rPr lang="en-IN" dirty="0" err="1"/>
              <a:t>stuents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4384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1492-639D-A0BB-A5B7-A911E8A9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727" y="4890943"/>
            <a:ext cx="3909291" cy="1325563"/>
          </a:xfrm>
        </p:spPr>
        <p:txBody>
          <a:bodyPr>
            <a:normAutofit/>
          </a:bodyPr>
          <a:lstStyle/>
          <a:p>
            <a:r>
              <a:rPr lang="en-IN" sz="6000" dirty="0"/>
              <a:t>Thank You..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BDF06-AE45-B4C5-AFE0-B69FC16B0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4372" y="523875"/>
            <a:ext cx="9144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528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352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CAPSTONE PROJECT- 2 (Visualization) Title : Student Mental Health  Tool : Power BI Batch : PGA-20 Under the Guidance of Arun Upadhyay Submitted by C ChandraMouli</vt:lpstr>
      <vt:lpstr>Contents</vt:lpstr>
      <vt:lpstr>Introduction</vt:lpstr>
      <vt:lpstr>Pre-Processing Steps</vt:lpstr>
      <vt:lpstr>Tabular data</vt:lpstr>
      <vt:lpstr>Questions</vt:lpstr>
      <vt:lpstr>PowerPoint Presentation</vt:lpstr>
      <vt:lpstr>Insights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CAPSTONE PROJECT- 2 (Visualization) Title : Student Mental Health  Tool : Power BI Batch : PGA-20 Under the Guidance of Arun Upadhyay Submitted by C ChandraMouli</dc:title>
  <dc:creator>Chandu rock</dc:creator>
  <cp:lastModifiedBy>Chandu rock</cp:lastModifiedBy>
  <cp:revision>2</cp:revision>
  <dcterms:created xsi:type="dcterms:W3CDTF">2024-04-23T19:37:28Z</dcterms:created>
  <dcterms:modified xsi:type="dcterms:W3CDTF">2024-04-24T10:57:56Z</dcterms:modified>
</cp:coreProperties>
</file>