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58" r:id="rId5"/>
    <p:sldId id="282" r:id="rId6"/>
    <p:sldId id="283" r:id="rId7"/>
    <p:sldId id="284" r:id="rId8"/>
    <p:sldId id="285" r:id="rId9"/>
    <p:sldId id="260" r:id="rId10"/>
    <p:sldId id="274" r:id="rId11"/>
    <p:sldId id="286" r:id="rId12"/>
    <p:sldId id="287" r:id="rId13"/>
    <p:sldId id="288" r:id="rId14"/>
    <p:sldId id="261" r:id="rId15"/>
    <p:sldId id="289" r:id="rId16"/>
    <p:sldId id="290" r:id="rId17"/>
    <p:sldId id="265" r:id="rId18"/>
    <p:sldId id="291" r:id="rId19"/>
    <p:sldId id="280"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41" autoAdjust="0"/>
  </p:normalViewPr>
  <p:slideViewPr>
    <p:cSldViewPr snapToGrid="0">
      <p:cViewPr>
        <p:scale>
          <a:sx n="66" d="100"/>
          <a:sy n="66" d="100"/>
        </p:scale>
        <p:origin x="64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390866"/>
            <a:ext cx="12192000" cy="146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856216" y="1294544"/>
            <a:ext cx="6267236" cy="2433485"/>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400" dirty="0"/>
              <a:t>Project Review – 1 </a:t>
            </a:r>
          </a:p>
          <a:p>
            <a:endParaRPr lang="en-GB" sz="2400" dirty="0"/>
          </a:p>
          <a:p>
            <a:r>
              <a:rPr lang="en-GB" sz="1900" dirty="0"/>
              <a:t>Under the Supervision</a:t>
            </a:r>
          </a:p>
          <a:p>
            <a:r>
              <a:rPr lang="en-GB" sz="1900" dirty="0"/>
              <a:t>of</a:t>
            </a:r>
          </a:p>
          <a:p>
            <a:r>
              <a:rPr lang="en-GB" sz="1900" dirty="0"/>
              <a:t>Mrs. S.Sridevi  </a:t>
            </a:r>
          </a:p>
          <a:p>
            <a:r>
              <a:rPr lang="en-GB" sz="1900" dirty="0"/>
              <a:t>Assistant Professor</a:t>
            </a:r>
          </a:p>
          <a:p>
            <a:r>
              <a:rPr lang="en-GB" sz="1900" dirty="0"/>
              <a:t>School of Computer Science &amp; Engineering</a:t>
            </a:r>
          </a:p>
          <a:p>
            <a:r>
              <a:rPr lang="en-GB" sz="1900" dirty="0"/>
              <a:t>Presidency University</a:t>
            </a:r>
          </a:p>
          <a:p>
            <a:pPr algn="l"/>
            <a:endParaRPr lang="en-GB" dirty="0"/>
          </a:p>
        </p:txBody>
      </p:sp>
      <p:sp>
        <p:nvSpPr>
          <p:cNvPr id="6" name="Subtitle 2"/>
          <p:cNvSpPr txBox="1">
            <a:spLocks/>
          </p:cNvSpPr>
          <p:nvPr/>
        </p:nvSpPr>
        <p:spPr>
          <a:xfrm>
            <a:off x="3491180" y="233956"/>
            <a:ext cx="4875119" cy="86146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300" dirty="0"/>
              <a:t> </a:t>
            </a:r>
            <a:r>
              <a:rPr lang="en-GB" sz="2400" dirty="0"/>
              <a:t>University Project</a:t>
            </a:r>
          </a:p>
        </p:txBody>
      </p:sp>
      <p:sp>
        <p:nvSpPr>
          <p:cNvPr id="8" name="TextBox 7">
            <a:extLst>
              <a:ext uri="{FF2B5EF4-FFF2-40B4-BE49-F238E27FC236}">
                <a16:creationId xmlns:a16="http://schemas.microsoft.com/office/drawing/2014/main" id="{EB337DEC-BD8E-4696-3B66-7AB51EED054D}"/>
              </a:ext>
            </a:extLst>
          </p:cNvPr>
          <p:cNvSpPr txBox="1"/>
          <p:nvPr/>
        </p:nvSpPr>
        <p:spPr>
          <a:xfrm>
            <a:off x="5034013" y="2387065"/>
            <a:ext cx="184731" cy="369332"/>
          </a:xfrm>
          <a:prstGeom prst="rect">
            <a:avLst/>
          </a:prstGeom>
          <a:noFill/>
        </p:spPr>
        <p:txBody>
          <a:bodyPr wrap="none" rtlCol="0">
            <a:spAutoFit/>
          </a:bodyPr>
          <a:lstStyle/>
          <a:p>
            <a:endParaRPr lang="en-IN" dirty="0"/>
          </a:p>
        </p:txBody>
      </p:sp>
      <p:sp>
        <p:nvSpPr>
          <p:cNvPr id="15" name="TextBox 14">
            <a:extLst>
              <a:ext uri="{FF2B5EF4-FFF2-40B4-BE49-F238E27FC236}">
                <a16:creationId xmlns:a16="http://schemas.microsoft.com/office/drawing/2014/main" id="{A4FC82FB-C580-A833-D47B-9D16F2EA104D}"/>
              </a:ext>
            </a:extLst>
          </p:cNvPr>
          <p:cNvSpPr txBox="1"/>
          <p:nvPr/>
        </p:nvSpPr>
        <p:spPr>
          <a:xfrm>
            <a:off x="3491180" y="3927149"/>
            <a:ext cx="5209639" cy="1754326"/>
          </a:xfrm>
          <a:prstGeom prst="rect">
            <a:avLst/>
          </a:prstGeom>
          <a:noFill/>
        </p:spPr>
        <p:txBody>
          <a:bodyPr wrap="square" rtlCol="0">
            <a:spAutoFit/>
          </a:bodyPr>
          <a:lstStyle/>
          <a:p>
            <a:r>
              <a:rPr lang="en-GB" sz="1800" b="1" i="0" u="none" strike="noStrike" kern="1200" dirty="0">
                <a:solidFill>
                  <a:srgbClr val="17375E"/>
                </a:solidFill>
                <a:effectLst/>
                <a:latin typeface="Verdana" panose="020B0604030504040204" pitchFamily="34" charset="0"/>
                <a:ea typeface="Verdana" panose="020B0604030504040204" pitchFamily="34" charset="0"/>
              </a:rPr>
              <a:t>Roll Number               Student Name</a:t>
            </a:r>
          </a:p>
          <a:p>
            <a:r>
              <a:rPr lang="en-GB" sz="1800" b="1" i="0" u="none" strike="noStrike" kern="1200" dirty="0">
                <a:solidFill>
                  <a:srgbClr val="17375E"/>
                </a:solidFill>
                <a:effectLst/>
                <a:latin typeface="Verdana" panose="020B0604030504040204" pitchFamily="34" charset="0"/>
                <a:ea typeface="Verdana" panose="020B0604030504040204" pitchFamily="34" charset="0"/>
              </a:rPr>
              <a:t>20201CIT0026           S.GIRISH</a:t>
            </a:r>
          </a:p>
          <a:p>
            <a:r>
              <a:rPr lang="en-GB" sz="1800" b="1" i="0" u="none" strike="noStrike" kern="1200" dirty="0">
                <a:solidFill>
                  <a:srgbClr val="17375E"/>
                </a:solidFill>
                <a:effectLst/>
                <a:latin typeface="Verdana" panose="020B0604030504040204" pitchFamily="34" charset="0"/>
                <a:ea typeface="Verdana" panose="020B0604030504040204" pitchFamily="34" charset="0"/>
              </a:rPr>
              <a:t>20201CIT0036           CHANDANA.S</a:t>
            </a:r>
            <a:endParaRPr lang="en-IN" sz="1800" b="1" i="0" u="none" strike="noStrike" dirty="0">
              <a:effectLst/>
              <a:latin typeface="Verdana" panose="020B0604030504040204" pitchFamily="34" charset="0"/>
              <a:ea typeface="Verdana" panose="020B0604030504040204" pitchFamily="34" charset="0"/>
            </a:endParaRPr>
          </a:p>
          <a:p>
            <a:r>
              <a:rPr lang="en-GB" sz="1800" b="1" i="0" u="none" strike="noStrike" kern="1200" dirty="0">
                <a:solidFill>
                  <a:srgbClr val="17375E"/>
                </a:solidFill>
                <a:effectLst/>
                <a:latin typeface="Verdana" panose="020B0604030504040204" pitchFamily="34" charset="0"/>
                <a:ea typeface="Verdana" panose="020B0604030504040204" pitchFamily="34" charset="0"/>
              </a:rPr>
              <a:t>20201CIT0032           SHASHANK.A</a:t>
            </a:r>
          </a:p>
          <a:p>
            <a:r>
              <a:rPr lang="en-GB" sz="1800" b="1" i="0" u="none" strike="noStrike" kern="1200" dirty="0">
                <a:solidFill>
                  <a:srgbClr val="17375E"/>
                </a:solidFill>
                <a:effectLst/>
                <a:latin typeface="Verdana" panose="020B0604030504040204" pitchFamily="34" charset="0"/>
                <a:ea typeface="Verdana" panose="020B0604030504040204" pitchFamily="34" charset="0"/>
              </a:rPr>
              <a:t>20201CIT0034           DHANRAJ.N</a:t>
            </a:r>
          </a:p>
          <a:p>
            <a:r>
              <a:rPr lang="en-GB" sz="1800" b="1" i="0" u="none" strike="noStrike" kern="1200" dirty="0">
                <a:solidFill>
                  <a:srgbClr val="17375E"/>
                </a:solidFill>
                <a:effectLst/>
                <a:latin typeface="Verdana" panose="020B0604030504040204" pitchFamily="34" charset="0"/>
                <a:ea typeface="Verdana" panose="020B0604030504040204" pitchFamily="34" charset="0"/>
              </a:rPr>
              <a:t>20201CIT0007</a:t>
            </a:r>
            <a:r>
              <a:rPr lang="en-GB" b="1" dirty="0">
                <a:solidFill>
                  <a:srgbClr val="17375E"/>
                </a:solidFill>
                <a:latin typeface="Verdana" panose="020B0604030504040204" pitchFamily="34" charset="0"/>
                <a:ea typeface="Verdana" panose="020B0604030504040204" pitchFamily="34" charset="0"/>
              </a:rPr>
              <a:t>           SHREE VISHNU</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System </a:t>
            </a:r>
          </a:p>
        </p:txBody>
      </p:sp>
      <p:sp>
        <p:nvSpPr>
          <p:cNvPr id="3" name="Content Placeholder 2"/>
          <p:cNvSpPr>
            <a:spLocks noGrp="1"/>
          </p:cNvSpPr>
          <p:nvPr>
            <p:ph idx="1"/>
          </p:nvPr>
        </p:nvSpPr>
        <p:spPr>
          <a:xfrm>
            <a:off x="812800" y="952501"/>
            <a:ext cx="5752387" cy="4985961"/>
          </a:xfrm>
        </p:spPr>
        <p:txBody>
          <a:bodyPr>
            <a:normAutofit fontScale="85000" lnSpcReduction="10000"/>
          </a:bodyPr>
          <a:lstStyle/>
          <a:p>
            <a:pPr marL="0" indent="0">
              <a:lnSpc>
                <a:spcPct val="160000"/>
              </a:lnSpc>
              <a:buNone/>
            </a:pPr>
            <a:r>
              <a:rPr lang="en-US" sz="1500" dirty="0">
                <a:effectLst/>
                <a:cs typeface="Latha" panose="020B0604020202020204" pitchFamily="34" charset="0"/>
              </a:rPr>
              <a:t>In the existing system is Street car accidents are a major public health concern because they result in significant loss of life, property, and time. Many lives will be saved if clinical assistance is provided quickly. This paper describes a smart mishap detection and warning system that sends a message to the user's emergency contacts when a mishap occurs, along with the detected location. When the vehicle is involved in an accident, the vehicle's sensor detects it immediately and sends an SMS to the crisis contacts. In the case that everyone within the car is safe, a reset button can be used to prevent the alert from being broadcast to the crisis contacts.</a:t>
            </a:r>
            <a:r>
              <a:rPr lang="en-US" sz="1500" dirty="0">
                <a:solidFill>
                  <a:srgbClr val="0C0C0C"/>
                </a:solidFill>
                <a:effectLst/>
                <a:cs typeface="Latha" panose="020B0604020202020204" pitchFamily="34" charset="0"/>
              </a:rPr>
              <a:t> The proposed system follows the methodology as follows: A vibration sensor is utilized to quantify the vibration prompted by the vehicle’s crash. An ultrasonic sensor will recognize the presence of an individual inside the vehicle. The whole system won’t be set off if the sensor doesn’t detect the presence of an individual. </a:t>
            </a:r>
            <a:endParaRPr lang="en-GB" sz="2200" dirty="0"/>
          </a:p>
        </p:txBody>
      </p:sp>
      <p:sp>
        <p:nvSpPr>
          <p:cNvPr id="5" name="TextBox 4">
            <a:extLst>
              <a:ext uri="{FF2B5EF4-FFF2-40B4-BE49-F238E27FC236}">
                <a16:creationId xmlns:a16="http://schemas.microsoft.com/office/drawing/2014/main" id="{65510477-5BBC-271D-BB38-36DAF509A72B}"/>
              </a:ext>
            </a:extLst>
          </p:cNvPr>
          <p:cNvSpPr txBox="1"/>
          <p:nvPr/>
        </p:nvSpPr>
        <p:spPr>
          <a:xfrm>
            <a:off x="6750121" y="1032024"/>
            <a:ext cx="5332288" cy="2357633"/>
          </a:xfrm>
          <a:prstGeom prst="rect">
            <a:avLst/>
          </a:prstGeom>
          <a:noFill/>
        </p:spPr>
        <p:txBody>
          <a:bodyPr wrap="square">
            <a:spAutoFit/>
          </a:bodyPr>
          <a:lstStyle/>
          <a:p>
            <a:pPr algn="just">
              <a:lnSpc>
                <a:spcPct val="150000"/>
              </a:lnSpc>
              <a:spcAft>
                <a:spcPts val="800"/>
              </a:spcAft>
            </a:pPr>
            <a:r>
              <a:rPr lang="en-US" sz="1300" dirty="0">
                <a:solidFill>
                  <a:srgbClr val="0C0C0C"/>
                </a:solidFill>
                <a:effectLst/>
                <a:latin typeface="Verdana" panose="020B0604030504040204" pitchFamily="34" charset="0"/>
                <a:ea typeface="Verdana" panose="020B0604030504040204" pitchFamily="34" charset="0"/>
                <a:cs typeface="Latha" panose="020B0604020202020204" pitchFamily="34" charset="0"/>
              </a:rPr>
              <a:t>A micro-controller that reads the vibration frequencies will set the GPS module to get the mishap’s coordinates. The GPS component gives the coordinates to the micro-controller, which uses the GSM module to transmit the coordinates to the emergency contacts by SMS as a Google Maps URL.</a:t>
            </a:r>
            <a:endParaRPr lang="en-US" sz="1300" dirty="0">
              <a:effectLst/>
              <a:latin typeface="Verdana" panose="020B0604030504040204" pitchFamily="34" charset="0"/>
              <a:ea typeface="Verdana" panose="020B0604030504040204" pitchFamily="34" charset="0"/>
              <a:cs typeface="Latha" panose="020B0604020202020204" pitchFamily="34" charset="0"/>
            </a:endParaRPr>
          </a:p>
          <a:p>
            <a:pPr algn="just">
              <a:lnSpc>
                <a:spcPct val="150000"/>
              </a:lnSpc>
              <a:spcAft>
                <a:spcPts val="800"/>
              </a:spcAft>
            </a:pPr>
            <a:r>
              <a:rPr lang="en-IN" sz="1300" b="1" dirty="0">
                <a:solidFill>
                  <a:srgbClr val="0C0C0C"/>
                </a:solidFill>
                <a:effectLst/>
                <a:latin typeface="Verdana" panose="020B0604030504040204" pitchFamily="34" charset="0"/>
                <a:ea typeface="Verdana" panose="020B0604030504040204" pitchFamily="34" charset="0"/>
                <a:cs typeface="Latha" panose="020B0604020202020204" pitchFamily="34" charset="0"/>
              </a:rPr>
              <a:t>BLOCK DIAGRAM </a:t>
            </a:r>
          </a:p>
          <a:p>
            <a:pPr algn="just">
              <a:lnSpc>
                <a:spcPct val="150000"/>
              </a:lnSpc>
              <a:spcAft>
                <a:spcPts val="800"/>
              </a:spcAft>
            </a:pPr>
            <a:endParaRPr lang="en-IN" sz="1300" dirty="0">
              <a:effectLst/>
              <a:latin typeface="Verdana" panose="020B0604030504040204" pitchFamily="34" charset="0"/>
              <a:ea typeface="Verdana" panose="020B0604030504040204" pitchFamily="34" charset="0"/>
              <a:cs typeface="Latha" panose="020B0604020202020204" pitchFamily="34" charset="0"/>
            </a:endParaRPr>
          </a:p>
        </p:txBody>
      </p:sp>
      <p:pic>
        <p:nvPicPr>
          <p:cNvPr id="6" name="Picture 5">
            <a:extLst>
              <a:ext uri="{FF2B5EF4-FFF2-40B4-BE49-F238E27FC236}">
                <a16:creationId xmlns:a16="http://schemas.microsoft.com/office/drawing/2014/main" id="{0E1DFEE1-B3A8-A079-BBD7-F55215AEC003}"/>
              </a:ext>
            </a:extLst>
          </p:cNvPr>
          <p:cNvPicPr>
            <a:picLocks noChangeAspect="1"/>
          </p:cNvPicPr>
          <p:nvPr/>
        </p:nvPicPr>
        <p:blipFill rotWithShape="1">
          <a:blip r:embed="rId2"/>
          <a:srcRect l="4388" t="8103" r="1847" b="5226"/>
          <a:stretch/>
        </p:blipFill>
        <p:spPr>
          <a:xfrm>
            <a:off x="6950467" y="3194734"/>
            <a:ext cx="4931595" cy="27437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755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Drawbacks of Existing System </a:t>
            </a:r>
          </a:p>
        </p:txBody>
      </p:sp>
      <p:sp>
        <p:nvSpPr>
          <p:cNvPr id="3" name="Content Placeholder 2"/>
          <p:cNvSpPr>
            <a:spLocks noGrp="1"/>
          </p:cNvSpPr>
          <p:nvPr>
            <p:ph idx="1"/>
          </p:nvPr>
        </p:nvSpPr>
        <p:spPr>
          <a:xfrm>
            <a:off x="812800" y="952501"/>
            <a:ext cx="10211371" cy="4985961"/>
          </a:xfrm>
        </p:spPr>
        <p:txBody>
          <a:bodyPr>
            <a:normAutofit/>
          </a:bodyPr>
          <a:lstStyle/>
          <a:p>
            <a:pPr marL="342900" lvl="0" indent="-342900" algn="just">
              <a:lnSpc>
                <a:spcPct val="150000"/>
              </a:lnSpc>
              <a:spcAft>
                <a:spcPts val="800"/>
              </a:spcAft>
              <a:buFont typeface="Symbol" panose="05050102010706020507" pitchFamily="18" charset="2"/>
              <a:buChar char=""/>
            </a:pPr>
            <a:r>
              <a:rPr lang="en-US" sz="2000" dirty="0">
                <a:solidFill>
                  <a:srgbClr val="0C0C0C"/>
                </a:solidFill>
                <a:effectLst/>
                <a:cs typeface="Latha" panose="020B0604020202020204" pitchFamily="34" charset="0"/>
              </a:rPr>
              <a:t>In areas with poor or no network coverage, the system may not function correctly, leading to delays in reporting accidents or rendering the system useless.</a:t>
            </a:r>
            <a:endParaRPr lang="en-US" sz="2000" dirty="0">
              <a:effectLst/>
              <a:cs typeface="Latha" panose="020B0604020202020204" pitchFamily="34" charset="0"/>
            </a:endParaRPr>
          </a:p>
          <a:p>
            <a:pPr marL="342900" lvl="0" indent="-342900" algn="just">
              <a:lnSpc>
                <a:spcPct val="150000"/>
              </a:lnSpc>
              <a:spcAft>
                <a:spcPts val="800"/>
              </a:spcAft>
              <a:buFont typeface="Symbol" panose="05050102010706020507" pitchFamily="18" charset="2"/>
              <a:buChar char=""/>
            </a:pPr>
            <a:r>
              <a:rPr lang="en-US" sz="2000" dirty="0">
                <a:solidFill>
                  <a:srgbClr val="0C0C0C"/>
                </a:solidFill>
                <a:effectLst/>
                <a:cs typeface="Latha" panose="020B0604020202020204" pitchFamily="34" charset="0"/>
              </a:rPr>
              <a:t>These systems can alert emergency services quickly, the effectiveness of the response depends on the availability and proximity of emergency services. In remote or rural areas, response times may still be lengthy</a:t>
            </a:r>
            <a:r>
              <a:rPr lang="en-US" sz="2000" b="1" dirty="0">
                <a:solidFill>
                  <a:srgbClr val="0C0C0C"/>
                </a:solidFill>
                <a:effectLst/>
                <a:cs typeface="Latha" panose="020B0604020202020204" pitchFamily="34" charset="0"/>
              </a:rPr>
              <a:t>.</a:t>
            </a:r>
            <a:endParaRPr lang="en-US" sz="2000" dirty="0">
              <a:effectLst/>
              <a:cs typeface="Latha" panose="020B0604020202020204" pitchFamily="34" charset="0"/>
            </a:endParaRPr>
          </a:p>
        </p:txBody>
      </p:sp>
    </p:spTree>
    <p:extLst>
      <p:ext uri="{BB962C8B-B14F-4D97-AF65-F5344CB8AC3E}">
        <p14:creationId xmlns:p14="http://schemas.microsoft.com/office/powerpoint/2010/main" val="117593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System </a:t>
            </a:r>
          </a:p>
        </p:txBody>
      </p:sp>
      <p:sp>
        <p:nvSpPr>
          <p:cNvPr id="3" name="Content Placeholder 2"/>
          <p:cNvSpPr>
            <a:spLocks noGrp="1"/>
          </p:cNvSpPr>
          <p:nvPr>
            <p:ph idx="1"/>
          </p:nvPr>
        </p:nvSpPr>
        <p:spPr>
          <a:xfrm>
            <a:off x="562543" y="952500"/>
            <a:ext cx="5752387" cy="4745656"/>
          </a:xfrm>
        </p:spPr>
        <p:txBody>
          <a:bodyPr>
            <a:noAutofit/>
          </a:bodyPr>
          <a:lstStyle/>
          <a:p>
            <a:pPr indent="0" algn="just">
              <a:lnSpc>
                <a:spcPct val="150000"/>
              </a:lnSpc>
              <a:spcAft>
                <a:spcPts val="800"/>
              </a:spcAft>
              <a:buNone/>
            </a:pPr>
            <a:r>
              <a:rPr lang="en-US" sz="1300" dirty="0">
                <a:solidFill>
                  <a:srgbClr val="0C0C0C"/>
                </a:solidFill>
                <a:effectLst/>
                <a:cs typeface="Latha" panose="020B0604020202020204" pitchFamily="34" charset="0"/>
              </a:rPr>
              <a:t>In this proposed system, a Vehicle Fall Detection System (VFDS), incorporates cutting-edge technology to enhance road safety and improve response times during vehicular accidents. This system combines an Arduino-based hardware platform with the integration of a Gyro Sensor (ADXL335), vibration sensor, GPS technology, and the Internet of Things (IoT) to provide a comprehensive solution. The Gyro Sensor and vibration sensor work in tandem to monitor the vehicles movement and detect sudden falls or rollovers, enabling real-time assessment of potential accidents. The GPS module is employed to provide accurate location data, ensuring that the vehicles precise coordinates are known at all times. The IoT network forms the backbone of our system, facilitating the seamless transmission of critical accident information to a central server, accessible to relevant authorities and emergency responders. </a:t>
            </a:r>
            <a:endParaRPr lang="en-US" sz="1300" dirty="0">
              <a:effectLst/>
              <a:cs typeface="Latha" panose="020B0604020202020204" pitchFamily="34" charset="0"/>
            </a:endParaRPr>
          </a:p>
        </p:txBody>
      </p:sp>
      <p:sp>
        <p:nvSpPr>
          <p:cNvPr id="5" name="TextBox 4">
            <a:extLst>
              <a:ext uri="{FF2B5EF4-FFF2-40B4-BE49-F238E27FC236}">
                <a16:creationId xmlns:a16="http://schemas.microsoft.com/office/drawing/2014/main" id="{65510477-5BBC-271D-BB38-36DAF509A72B}"/>
              </a:ext>
            </a:extLst>
          </p:cNvPr>
          <p:cNvSpPr txBox="1"/>
          <p:nvPr/>
        </p:nvSpPr>
        <p:spPr>
          <a:xfrm>
            <a:off x="6458552" y="952500"/>
            <a:ext cx="5383225" cy="2452531"/>
          </a:xfrm>
          <a:prstGeom prst="rect">
            <a:avLst/>
          </a:prstGeom>
          <a:noFill/>
        </p:spPr>
        <p:txBody>
          <a:bodyPr wrap="square">
            <a:spAutoFit/>
          </a:bodyPr>
          <a:lstStyle/>
          <a:p>
            <a:pPr algn="just">
              <a:lnSpc>
                <a:spcPct val="150000"/>
              </a:lnSpc>
              <a:spcAft>
                <a:spcPts val="800"/>
              </a:spcAft>
            </a:pPr>
            <a:r>
              <a:rPr lang="en-US" sz="1300" dirty="0">
                <a:solidFill>
                  <a:srgbClr val="0C0C0C"/>
                </a:solidFill>
                <a:effectLst/>
                <a:latin typeface="Verdana" panose="020B0604030504040204" pitchFamily="34" charset="0"/>
                <a:ea typeface="Verdana" panose="020B0604030504040204" pitchFamily="34" charset="0"/>
                <a:cs typeface="Latha" panose="020B0604020202020204" pitchFamily="34" charset="0"/>
              </a:rPr>
              <a:t>In the event of a fall or rollover, the system triggers an automatic alert that includes the vehicles location and relevant data, allowing for immediate response. The integrating these technologies, the vehicle fall detection system aims to significantly enhance vehicle safety, reduce accident severity, and expedite response times, ultimately contributing to a safer and more efficient transportation ecosystem.</a:t>
            </a:r>
            <a:endParaRPr lang="en-IN" sz="1300" dirty="0">
              <a:effectLst/>
              <a:latin typeface="Verdana" panose="020B0604030504040204" pitchFamily="34" charset="0"/>
              <a:ea typeface="Verdana" panose="020B060403050404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04E85495-A20C-6B62-1B10-EDAD00F4880B}"/>
              </a:ext>
            </a:extLst>
          </p:cNvPr>
          <p:cNvPicPr>
            <a:picLocks noChangeAspect="1"/>
          </p:cNvPicPr>
          <p:nvPr/>
        </p:nvPicPr>
        <p:blipFill>
          <a:blip r:embed="rId2"/>
          <a:stretch>
            <a:fillRect/>
          </a:stretch>
        </p:blipFill>
        <p:spPr>
          <a:xfrm>
            <a:off x="7172552" y="3595531"/>
            <a:ext cx="4006162" cy="2468010"/>
          </a:xfrm>
          <a:prstGeom prst="rect">
            <a:avLst/>
          </a:prstGeom>
        </p:spPr>
      </p:pic>
    </p:spTree>
    <p:extLst>
      <p:ext uri="{BB962C8B-B14F-4D97-AF65-F5344CB8AC3E}">
        <p14:creationId xmlns:p14="http://schemas.microsoft.com/office/powerpoint/2010/main" val="215957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Architecture Diagram</a:t>
            </a:r>
          </a:p>
        </p:txBody>
      </p:sp>
      <p:pic>
        <p:nvPicPr>
          <p:cNvPr id="4" name="Picture 3">
            <a:extLst>
              <a:ext uri="{FF2B5EF4-FFF2-40B4-BE49-F238E27FC236}">
                <a16:creationId xmlns:a16="http://schemas.microsoft.com/office/drawing/2014/main" id="{04E85495-A20C-6B62-1B10-EDAD00F4880B}"/>
              </a:ext>
            </a:extLst>
          </p:cNvPr>
          <p:cNvPicPr>
            <a:picLocks noChangeAspect="1"/>
          </p:cNvPicPr>
          <p:nvPr/>
        </p:nvPicPr>
        <p:blipFill>
          <a:blip r:embed="rId2"/>
          <a:stretch>
            <a:fillRect/>
          </a:stretch>
        </p:blipFill>
        <p:spPr>
          <a:xfrm>
            <a:off x="2821271" y="1277753"/>
            <a:ext cx="6651057" cy="414848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957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735322-EDBA-0567-61E8-15E4214E8736}"/>
              </a:ext>
            </a:extLst>
          </p:cNvPr>
          <p:cNvSpPr txBox="1"/>
          <p:nvPr/>
        </p:nvSpPr>
        <p:spPr>
          <a:xfrm>
            <a:off x="9609667" y="3141133"/>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657C4960-F4B8-82F8-06DA-BCF00B41A50A}"/>
              </a:ext>
            </a:extLst>
          </p:cNvPr>
          <p:cNvSpPr txBox="1"/>
          <p:nvPr/>
        </p:nvSpPr>
        <p:spPr>
          <a:xfrm flipH="1">
            <a:off x="812800" y="1173717"/>
            <a:ext cx="10059936" cy="5033879"/>
          </a:xfrm>
          <a:prstGeom prst="rect">
            <a:avLst/>
          </a:prstGeom>
          <a:noFill/>
        </p:spPr>
        <p:txBody>
          <a:bodyPr wrap="square" rtlCol="0">
            <a:spAutoFit/>
          </a:bodyPr>
          <a:lstStyle/>
          <a:p>
            <a:pPr indent="457200" algn="just">
              <a:lnSpc>
                <a:spcPct val="150000"/>
              </a:lnSpc>
              <a:spcAft>
                <a:spcPts val="800"/>
              </a:spcAft>
            </a:pPr>
            <a:r>
              <a:rPr lang="en-US" sz="1500" dirty="0">
                <a:solidFill>
                  <a:srgbClr val="0C0C0C"/>
                </a:solidFill>
                <a:effectLst/>
                <a:latin typeface="Verdana" panose="020B0604030504040204" pitchFamily="34" charset="0"/>
                <a:ea typeface="Verdana" panose="020B0604030504040204" pitchFamily="34" charset="0"/>
                <a:cs typeface="Latha" panose="020B0604020202020204" pitchFamily="34" charset="0"/>
              </a:rPr>
              <a:t>In this proposed system, a Vehicle Fall Detection System (VFDS), incorporates cutting-edge technology to enhance road safety and improve response times during vehicular accidents. This system combines an Arduino-based hardware platform with the integration of a Gyro Sensor (ADXL335), vibration sensor, GPS technology, and the Internet of Things (IoT) to provide a comprehensive solution. The Gyro Sensor and vibration sensor work in tandem to monitor the vehicles movement and detect sudden falls or rollovers, enabling real-time assessment of potential accidents. The GPS module is employed to provide accurate location data, ensuring that the vehicles precise coordinates are known at all times. The IoT network forms the backbone of our system, facilitating the seamless transmission of critical accident information to a central server, accessible to relevant authorities and emergency responders. In the event of a fall or rollover, the system triggers an automatic alert that includes the vehicles location and relevant data, allowing for immediate response. The integrating these technologies, the vehicle fall detection system aims to significantly enhance vehicle safety, reduce accident severity, and expedite response times, ultimately </a:t>
            </a:r>
            <a:r>
              <a:rPr lang="en-US" sz="1800" dirty="0">
                <a:solidFill>
                  <a:srgbClr val="0C0C0C"/>
                </a:solidFill>
                <a:effectLst/>
                <a:latin typeface="Times New Roman" panose="02020603050405020304" pitchFamily="18" charset="0"/>
                <a:ea typeface="Calibri" panose="020F0502020204030204" pitchFamily="34" charset="0"/>
                <a:cs typeface="Latha" panose="020B0604020202020204" pitchFamily="34" charset="0"/>
              </a:rPr>
              <a:t>contributing to a safer and more efficient transportation ecosystem.</a:t>
            </a:r>
            <a:endParaRPr lang="en-US" sz="1800" dirty="0">
              <a:effectLst/>
              <a:latin typeface="Calibri" panose="020F0502020204030204" pitchFamily="34" charset="0"/>
              <a:cs typeface="Latha" panose="020B0604020202020204" pitchFamily="34" charset="0"/>
            </a:endParaRPr>
          </a:p>
        </p:txBody>
      </p:sp>
      <p:sp>
        <p:nvSpPr>
          <p:cNvPr id="9" name="Title 8">
            <a:extLst>
              <a:ext uri="{FF2B5EF4-FFF2-40B4-BE49-F238E27FC236}">
                <a16:creationId xmlns:a16="http://schemas.microsoft.com/office/drawing/2014/main" id="{6ADCD9D1-41DB-CE06-5E30-7748C6AFFAEF}"/>
              </a:ext>
            </a:extLst>
          </p:cNvPr>
          <p:cNvSpPr>
            <a:spLocks noGrp="1"/>
          </p:cNvSpPr>
          <p:nvPr>
            <p:ph type="title"/>
          </p:nvPr>
        </p:nvSpPr>
        <p:spPr/>
        <p:txBody>
          <a:bodyPr/>
          <a:lstStyle/>
          <a:p>
            <a:r>
              <a:rPr lang="en-US" dirty="0"/>
              <a:t>Methodology</a:t>
            </a:r>
            <a:endParaRPr lang="en-IN" dirty="0"/>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735322-EDBA-0567-61E8-15E4214E8736}"/>
              </a:ext>
            </a:extLst>
          </p:cNvPr>
          <p:cNvSpPr txBox="1"/>
          <p:nvPr/>
        </p:nvSpPr>
        <p:spPr>
          <a:xfrm>
            <a:off x="9609667" y="3141133"/>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657C4960-F4B8-82F8-06DA-BCF00B41A50A}"/>
              </a:ext>
            </a:extLst>
          </p:cNvPr>
          <p:cNvSpPr txBox="1"/>
          <p:nvPr/>
        </p:nvSpPr>
        <p:spPr>
          <a:xfrm flipH="1">
            <a:off x="812800" y="1010087"/>
            <a:ext cx="5568749" cy="3660554"/>
          </a:xfrm>
          <a:prstGeom prst="rect">
            <a:avLst/>
          </a:prstGeom>
          <a:noFill/>
        </p:spPr>
        <p:txBody>
          <a:bodyPr wrap="square" rtlCol="0">
            <a:spAutoFit/>
          </a:bodyPr>
          <a:lstStyle/>
          <a:p>
            <a:pPr>
              <a:lnSpc>
                <a:spcPct val="150000"/>
              </a:lnSpc>
              <a:spcAft>
                <a:spcPts val="800"/>
              </a:spcAft>
            </a:pPr>
            <a:r>
              <a:rPr lang="en-US" sz="1300" b="1" dirty="0">
                <a:effectLst/>
                <a:latin typeface="Verdana" panose="020B0604030504040204" pitchFamily="34" charset="0"/>
                <a:ea typeface="Verdana" panose="020B0604030504040204" pitchFamily="34" charset="0"/>
                <a:cs typeface="Latha" panose="020B0604020202020204" pitchFamily="34" charset="0"/>
              </a:rPr>
              <a:t>SENSORS UNIT</a:t>
            </a:r>
            <a:endParaRPr lang="en-US" sz="1300" dirty="0">
              <a:effectLst/>
              <a:latin typeface="Verdana" panose="020B0604030504040204" pitchFamily="34" charset="0"/>
              <a:ea typeface="Verdana" panose="020B0604030504040204" pitchFamily="34" charset="0"/>
              <a:cs typeface="Latha" panose="020B0604020202020204" pitchFamily="34" charset="0"/>
            </a:endParaRPr>
          </a:p>
          <a:p>
            <a:pPr marL="342900" lvl="0" indent="-342900">
              <a:lnSpc>
                <a:spcPct val="150000"/>
              </a:lnSpc>
              <a:spcAft>
                <a:spcPts val="800"/>
              </a:spcAft>
              <a:buFont typeface="Symbol" panose="05050102010706020507" pitchFamily="18" charset="2"/>
              <a:buChar char=""/>
            </a:pPr>
            <a:r>
              <a:rPr lang="en-US" sz="1300" b="1" dirty="0">
                <a:effectLst/>
                <a:latin typeface="Verdana" panose="020B0604030504040204" pitchFamily="34" charset="0"/>
                <a:ea typeface="Verdana" panose="020B0604030504040204" pitchFamily="34" charset="0"/>
                <a:cs typeface="Latha" panose="020B0604020202020204" pitchFamily="34" charset="0"/>
              </a:rPr>
              <a:t>Accelerometer Sensor:</a:t>
            </a:r>
            <a:r>
              <a:rPr lang="en-US" sz="1300" dirty="0">
                <a:effectLst/>
                <a:latin typeface="Verdana" panose="020B0604030504040204" pitchFamily="34" charset="0"/>
                <a:ea typeface="Verdana" panose="020B0604030504040204" pitchFamily="34" charset="0"/>
                <a:cs typeface="Latha" panose="020B0604020202020204" pitchFamily="34" charset="0"/>
              </a:rPr>
              <a:t> Connect the accelerometer to the microcontroller's analog pins. It typically requires power (VCC), ground (GND), and data (OUT) connections.</a:t>
            </a:r>
          </a:p>
          <a:p>
            <a:pPr marL="342900" lvl="0" indent="-342900">
              <a:lnSpc>
                <a:spcPct val="150000"/>
              </a:lnSpc>
              <a:spcAft>
                <a:spcPts val="800"/>
              </a:spcAft>
              <a:buFont typeface="Symbol" panose="05050102010706020507" pitchFamily="18" charset="2"/>
              <a:buChar char=""/>
            </a:pPr>
            <a:r>
              <a:rPr lang="en-US" sz="1300" b="1" dirty="0">
                <a:effectLst/>
                <a:latin typeface="Verdana" panose="020B0604030504040204" pitchFamily="34" charset="0"/>
                <a:ea typeface="Verdana" panose="020B0604030504040204" pitchFamily="34" charset="0"/>
                <a:cs typeface="Latha" panose="020B0604020202020204" pitchFamily="34" charset="0"/>
              </a:rPr>
              <a:t>Vibration Sensor:</a:t>
            </a:r>
            <a:r>
              <a:rPr lang="en-US" sz="1300" dirty="0">
                <a:effectLst/>
                <a:latin typeface="Verdana" panose="020B0604030504040204" pitchFamily="34" charset="0"/>
                <a:ea typeface="Verdana" panose="020B0604030504040204" pitchFamily="34" charset="0"/>
                <a:cs typeface="Latha" panose="020B0604020202020204" pitchFamily="34" charset="0"/>
              </a:rPr>
              <a:t> Connect the vibration sensor to digital pins on the microcontroller. It usually has power (VCC), ground (GND), and an output signal (OUT).</a:t>
            </a:r>
          </a:p>
          <a:p>
            <a:pPr marL="342900" lvl="0" indent="-342900">
              <a:lnSpc>
                <a:spcPct val="150000"/>
              </a:lnSpc>
              <a:spcAft>
                <a:spcPts val="800"/>
              </a:spcAft>
              <a:buFont typeface="Symbol" panose="05050102010706020507" pitchFamily="18" charset="2"/>
              <a:buChar char=""/>
            </a:pPr>
            <a:r>
              <a:rPr lang="en-US" sz="1300" b="1" dirty="0">
                <a:effectLst/>
                <a:latin typeface="Verdana" panose="020B0604030504040204" pitchFamily="34" charset="0"/>
                <a:ea typeface="Verdana" panose="020B0604030504040204" pitchFamily="34" charset="0"/>
                <a:cs typeface="Latha" panose="020B0604020202020204" pitchFamily="34" charset="0"/>
              </a:rPr>
              <a:t>GPS Sensor:</a:t>
            </a:r>
            <a:r>
              <a:rPr lang="en-US" sz="1300" dirty="0">
                <a:effectLst/>
                <a:latin typeface="Verdana" panose="020B0604030504040204" pitchFamily="34" charset="0"/>
                <a:ea typeface="Verdana" panose="020B0604030504040204" pitchFamily="34" charset="0"/>
                <a:cs typeface="Latha" panose="020B0604020202020204" pitchFamily="34" charset="0"/>
              </a:rPr>
              <a:t> Connect the GPS sensor to the microcontroller using suitable communication interfaces like UART or I2C. It requires power (VCC), ground (GND), and communication pins (TX, RX).</a:t>
            </a:r>
          </a:p>
        </p:txBody>
      </p:sp>
      <p:sp>
        <p:nvSpPr>
          <p:cNvPr id="9" name="Title 8">
            <a:extLst>
              <a:ext uri="{FF2B5EF4-FFF2-40B4-BE49-F238E27FC236}">
                <a16:creationId xmlns:a16="http://schemas.microsoft.com/office/drawing/2014/main" id="{6ADCD9D1-41DB-CE06-5E30-7748C6AFFAEF}"/>
              </a:ext>
            </a:extLst>
          </p:cNvPr>
          <p:cNvSpPr>
            <a:spLocks noGrp="1"/>
          </p:cNvSpPr>
          <p:nvPr>
            <p:ph type="title"/>
          </p:nvPr>
        </p:nvSpPr>
        <p:spPr/>
        <p:txBody>
          <a:bodyPr/>
          <a:lstStyle/>
          <a:p>
            <a:r>
              <a:rPr lang="en-US" dirty="0"/>
              <a:t>Modules </a:t>
            </a:r>
            <a:endParaRPr lang="en-IN" dirty="0"/>
          </a:p>
        </p:txBody>
      </p:sp>
      <p:sp>
        <p:nvSpPr>
          <p:cNvPr id="3" name="TextBox 2">
            <a:extLst>
              <a:ext uri="{FF2B5EF4-FFF2-40B4-BE49-F238E27FC236}">
                <a16:creationId xmlns:a16="http://schemas.microsoft.com/office/drawing/2014/main" id="{A29DA534-3C0C-C0E3-B314-3225436ABB25}"/>
              </a:ext>
            </a:extLst>
          </p:cNvPr>
          <p:cNvSpPr txBox="1"/>
          <p:nvPr/>
        </p:nvSpPr>
        <p:spPr>
          <a:xfrm>
            <a:off x="6381549" y="1106340"/>
            <a:ext cx="5494421" cy="3162982"/>
          </a:xfrm>
          <a:prstGeom prst="rect">
            <a:avLst/>
          </a:prstGeom>
          <a:noFill/>
        </p:spPr>
        <p:txBody>
          <a:bodyPr wrap="square">
            <a:spAutoFit/>
          </a:bodyPr>
          <a:lstStyle/>
          <a:p>
            <a:pPr>
              <a:lnSpc>
                <a:spcPct val="150000"/>
              </a:lnSpc>
              <a:spcAft>
                <a:spcPts val="800"/>
              </a:spcAft>
            </a:pPr>
            <a:r>
              <a:rPr lang="en-US" sz="1300" b="1" dirty="0">
                <a:effectLst/>
                <a:latin typeface="Verdana" panose="020B0604030504040204" pitchFamily="34" charset="0"/>
                <a:ea typeface="Verdana" panose="020B0604030504040204" pitchFamily="34" charset="0"/>
                <a:cs typeface="Latha" panose="020B0604020202020204" pitchFamily="34" charset="0"/>
              </a:rPr>
              <a:t>MICROCONTROLLER UNIT (ATMEGA328P)</a:t>
            </a:r>
            <a:endParaRPr lang="en-US" sz="1300" dirty="0">
              <a:effectLst/>
              <a:latin typeface="Verdana" panose="020B0604030504040204" pitchFamily="34" charset="0"/>
              <a:ea typeface="Verdana" panose="020B0604030504040204" pitchFamily="34" charset="0"/>
              <a:cs typeface="Latha" panose="020B0604020202020204" pitchFamily="34" charset="0"/>
            </a:endParaRPr>
          </a:p>
          <a:p>
            <a:pPr marL="342900" lvl="0" indent="-342900">
              <a:lnSpc>
                <a:spcPct val="150000"/>
              </a:lnSpc>
              <a:spcAft>
                <a:spcPts val="800"/>
              </a:spcAft>
              <a:buFont typeface="Symbol" panose="05050102010706020507" pitchFamily="18" charset="2"/>
              <a:buChar char=""/>
            </a:pPr>
            <a:r>
              <a:rPr lang="en-US" sz="1300" dirty="0">
                <a:effectLst/>
                <a:latin typeface="Verdana" panose="020B0604030504040204" pitchFamily="34" charset="0"/>
                <a:ea typeface="Verdana" panose="020B0604030504040204" pitchFamily="34" charset="0"/>
                <a:cs typeface="Latha" panose="020B0604020202020204" pitchFamily="34" charset="0"/>
              </a:rPr>
              <a:t>The brain of the system, responsible for processing sensor data and making decisions.</a:t>
            </a:r>
          </a:p>
          <a:p>
            <a:pPr marL="342900" lvl="0" indent="-342900">
              <a:lnSpc>
                <a:spcPct val="150000"/>
              </a:lnSpc>
              <a:spcAft>
                <a:spcPts val="800"/>
              </a:spcAft>
              <a:buFont typeface="Symbol" panose="05050102010706020507" pitchFamily="18" charset="2"/>
              <a:buChar char=""/>
            </a:pPr>
            <a:r>
              <a:rPr lang="en-US" sz="1300" dirty="0">
                <a:effectLst/>
                <a:latin typeface="Verdana" panose="020B0604030504040204" pitchFamily="34" charset="0"/>
                <a:ea typeface="Verdana" panose="020B0604030504040204" pitchFamily="34" charset="0"/>
                <a:cs typeface="Latha" panose="020B0604020202020204" pitchFamily="34" charset="0"/>
              </a:rPr>
              <a:t>Connect power (VCC) and ground (GND) pins of the microcontroller to the appropriate power supply.</a:t>
            </a:r>
          </a:p>
          <a:p>
            <a:pPr marL="342900" lvl="0" indent="-342900">
              <a:lnSpc>
                <a:spcPct val="150000"/>
              </a:lnSpc>
              <a:spcAft>
                <a:spcPts val="800"/>
              </a:spcAft>
              <a:buFont typeface="Symbol" panose="05050102010706020507" pitchFamily="18" charset="2"/>
              <a:buChar char=""/>
            </a:pPr>
            <a:r>
              <a:rPr lang="en-US" sz="1300" dirty="0">
                <a:effectLst/>
                <a:latin typeface="Verdana" panose="020B0604030504040204" pitchFamily="34" charset="0"/>
                <a:ea typeface="Verdana" panose="020B0604030504040204" pitchFamily="34" charset="0"/>
                <a:cs typeface="Latha" panose="020B0604020202020204" pitchFamily="34" charset="0"/>
              </a:rPr>
              <a:t>Connect the accelerometer and vibration sensors to analog or digital pins, based on their specifications.</a:t>
            </a:r>
          </a:p>
          <a:p>
            <a:pPr marL="342900" lvl="0" indent="-342900">
              <a:lnSpc>
                <a:spcPct val="150000"/>
              </a:lnSpc>
              <a:spcAft>
                <a:spcPts val="800"/>
              </a:spcAft>
              <a:buFont typeface="Symbol" panose="05050102010706020507" pitchFamily="18" charset="2"/>
              <a:buChar char=""/>
            </a:pPr>
            <a:r>
              <a:rPr lang="en-US" sz="1300" dirty="0">
                <a:effectLst/>
                <a:latin typeface="Verdana" panose="020B0604030504040204" pitchFamily="34" charset="0"/>
                <a:ea typeface="Verdana" panose="020B0604030504040204" pitchFamily="34" charset="0"/>
                <a:cs typeface="Latha" panose="020B0604020202020204" pitchFamily="34" charset="0"/>
              </a:rPr>
              <a:t>Connect the GPS sensor to the microcontroller's communication pins (TX, RX) for data exchange.</a:t>
            </a:r>
          </a:p>
        </p:txBody>
      </p:sp>
    </p:spTree>
    <p:extLst>
      <p:ext uri="{BB962C8B-B14F-4D97-AF65-F5344CB8AC3E}">
        <p14:creationId xmlns:p14="http://schemas.microsoft.com/office/powerpoint/2010/main" val="3196758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735322-EDBA-0567-61E8-15E4214E8736}"/>
              </a:ext>
            </a:extLst>
          </p:cNvPr>
          <p:cNvSpPr txBox="1"/>
          <p:nvPr/>
        </p:nvSpPr>
        <p:spPr>
          <a:xfrm>
            <a:off x="9609667" y="3141133"/>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657C4960-F4B8-82F8-06DA-BCF00B41A50A}"/>
              </a:ext>
            </a:extLst>
          </p:cNvPr>
          <p:cNvSpPr txBox="1"/>
          <p:nvPr/>
        </p:nvSpPr>
        <p:spPr>
          <a:xfrm flipH="1">
            <a:off x="812800" y="1010087"/>
            <a:ext cx="5568749" cy="2862900"/>
          </a:xfrm>
          <a:prstGeom prst="rect">
            <a:avLst/>
          </a:prstGeom>
          <a:noFill/>
        </p:spPr>
        <p:txBody>
          <a:bodyPr wrap="square" rtlCol="0">
            <a:spAutoFit/>
          </a:bodyPr>
          <a:lstStyle/>
          <a:p>
            <a:pPr>
              <a:lnSpc>
                <a:spcPct val="150000"/>
              </a:lnSpc>
              <a:spcAft>
                <a:spcPts val="800"/>
              </a:spcAft>
            </a:pPr>
            <a:r>
              <a:rPr lang="en-IN" sz="1300" b="1" dirty="0">
                <a:effectLst/>
                <a:latin typeface="Verdana" panose="020B0604030504040204" pitchFamily="34" charset="0"/>
                <a:ea typeface="Verdana" panose="020B0604030504040204" pitchFamily="34" charset="0"/>
                <a:cs typeface="Latha" panose="020B0604020202020204" pitchFamily="34" charset="0"/>
              </a:rPr>
              <a:t>IOT UNIT</a:t>
            </a:r>
            <a:endParaRPr lang="en-IN" sz="1300" dirty="0">
              <a:effectLst/>
              <a:latin typeface="Verdana" panose="020B0604030504040204" pitchFamily="34" charset="0"/>
              <a:ea typeface="Verdana" panose="020B0604030504040204" pitchFamily="34" charset="0"/>
              <a:cs typeface="Latha" panose="020B0604020202020204" pitchFamily="34" charset="0"/>
            </a:endParaRPr>
          </a:p>
          <a:p>
            <a:pPr marL="342900" lvl="0" indent="-342900">
              <a:lnSpc>
                <a:spcPct val="150000"/>
              </a:lnSpc>
              <a:spcAft>
                <a:spcPts val="800"/>
              </a:spcAft>
              <a:buFont typeface="Symbol" panose="05050102010706020507" pitchFamily="18" charset="2"/>
              <a:buChar char=""/>
            </a:pPr>
            <a:r>
              <a:rPr lang="en-IN" sz="1300" dirty="0">
                <a:effectLst/>
                <a:latin typeface="Verdana" panose="020B0604030504040204" pitchFamily="34" charset="0"/>
                <a:ea typeface="Verdana" panose="020B0604030504040204" pitchFamily="34" charset="0"/>
                <a:cs typeface="Latha" panose="020B0604020202020204" pitchFamily="34" charset="0"/>
              </a:rPr>
              <a:t>IoT Module (e.g., ESP8266 or similar): Facilitates communication with the IoT platform.</a:t>
            </a:r>
          </a:p>
          <a:p>
            <a:pPr marL="342900" lvl="0" indent="-342900">
              <a:lnSpc>
                <a:spcPct val="150000"/>
              </a:lnSpc>
              <a:spcAft>
                <a:spcPts val="800"/>
              </a:spcAft>
              <a:buFont typeface="Symbol" panose="05050102010706020507" pitchFamily="18" charset="2"/>
              <a:buChar char=""/>
            </a:pPr>
            <a:r>
              <a:rPr lang="en-IN" sz="1300" dirty="0">
                <a:effectLst/>
                <a:latin typeface="Verdana" panose="020B0604030504040204" pitchFamily="34" charset="0"/>
                <a:ea typeface="Verdana" panose="020B0604030504040204" pitchFamily="34" charset="0"/>
                <a:cs typeface="Latha" panose="020B0604020202020204" pitchFamily="34" charset="0"/>
              </a:rPr>
              <a:t>Connect the IoT module to the microcontroller using a suitable communication protocol (e.g., UART, SPI, etc.).</a:t>
            </a:r>
          </a:p>
          <a:p>
            <a:pPr marL="342900" lvl="0" indent="-342900">
              <a:lnSpc>
                <a:spcPct val="150000"/>
              </a:lnSpc>
              <a:spcAft>
                <a:spcPts val="800"/>
              </a:spcAft>
              <a:buFont typeface="Symbol" panose="05050102010706020507" pitchFamily="18" charset="2"/>
              <a:buChar char=""/>
            </a:pPr>
            <a:r>
              <a:rPr lang="en-IN" sz="1300" dirty="0">
                <a:effectLst/>
                <a:latin typeface="Verdana" panose="020B0604030504040204" pitchFamily="34" charset="0"/>
                <a:ea typeface="Verdana" panose="020B0604030504040204" pitchFamily="34" charset="0"/>
                <a:cs typeface="Latha" panose="020B0604020202020204" pitchFamily="34" charset="0"/>
              </a:rPr>
              <a:t>Provide power (VCC) and ground (GND) to the IoT module.</a:t>
            </a:r>
          </a:p>
          <a:p>
            <a:pPr marL="342900" lvl="0" indent="-342900">
              <a:lnSpc>
                <a:spcPct val="150000"/>
              </a:lnSpc>
              <a:spcAft>
                <a:spcPts val="800"/>
              </a:spcAft>
              <a:buFont typeface="Symbol" panose="05050102010706020507" pitchFamily="18" charset="2"/>
              <a:buChar char=""/>
            </a:pPr>
            <a:r>
              <a:rPr lang="en-IN" sz="1300" dirty="0">
                <a:effectLst/>
                <a:latin typeface="Verdana" panose="020B0604030504040204" pitchFamily="34" charset="0"/>
                <a:ea typeface="Verdana" panose="020B0604030504040204" pitchFamily="34" charset="0"/>
                <a:cs typeface="Latha" panose="020B0604020202020204" pitchFamily="34" charset="0"/>
              </a:rPr>
              <a:t>Implement any necessary level shifting or voltage regulation, if required.</a:t>
            </a:r>
          </a:p>
        </p:txBody>
      </p:sp>
      <p:sp>
        <p:nvSpPr>
          <p:cNvPr id="9" name="Title 8">
            <a:extLst>
              <a:ext uri="{FF2B5EF4-FFF2-40B4-BE49-F238E27FC236}">
                <a16:creationId xmlns:a16="http://schemas.microsoft.com/office/drawing/2014/main" id="{6ADCD9D1-41DB-CE06-5E30-7748C6AFFAEF}"/>
              </a:ext>
            </a:extLst>
          </p:cNvPr>
          <p:cNvSpPr>
            <a:spLocks noGrp="1"/>
          </p:cNvSpPr>
          <p:nvPr>
            <p:ph type="title"/>
          </p:nvPr>
        </p:nvSpPr>
        <p:spPr/>
        <p:txBody>
          <a:bodyPr/>
          <a:lstStyle/>
          <a:p>
            <a:r>
              <a:rPr lang="en-US" dirty="0"/>
              <a:t>Modules </a:t>
            </a:r>
            <a:endParaRPr lang="en-IN" dirty="0"/>
          </a:p>
        </p:txBody>
      </p:sp>
      <p:sp>
        <p:nvSpPr>
          <p:cNvPr id="3" name="TextBox 2">
            <a:extLst>
              <a:ext uri="{FF2B5EF4-FFF2-40B4-BE49-F238E27FC236}">
                <a16:creationId xmlns:a16="http://schemas.microsoft.com/office/drawing/2014/main" id="{A29DA534-3C0C-C0E3-B314-3225436ABB25}"/>
              </a:ext>
            </a:extLst>
          </p:cNvPr>
          <p:cNvSpPr txBox="1"/>
          <p:nvPr/>
        </p:nvSpPr>
        <p:spPr>
          <a:xfrm>
            <a:off x="6146800" y="1010087"/>
            <a:ext cx="5494421" cy="3162982"/>
          </a:xfrm>
          <a:prstGeom prst="rect">
            <a:avLst/>
          </a:prstGeom>
          <a:noFill/>
        </p:spPr>
        <p:txBody>
          <a:bodyPr wrap="square">
            <a:spAutoFit/>
          </a:bodyPr>
          <a:lstStyle/>
          <a:p>
            <a:pPr>
              <a:lnSpc>
                <a:spcPct val="150000"/>
              </a:lnSpc>
              <a:spcAft>
                <a:spcPts val="800"/>
              </a:spcAft>
            </a:pPr>
            <a:r>
              <a:rPr lang="en-US" sz="1300" b="1" dirty="0">
                <a:effectLst/>
                <a:latin typeface="Verdana" panose="020B0604030504040204" pitchFamily="34" charset="0"/>
                <a:ea typeface="Verdana" panose="020B0604030504040204" pitchFamily="34" charset="0"/>
                <a:cs typeface="Latha" panose="020B0604020202020204" pitchFamily="34" charset="0"/>
              </a:rPr>
              <a:t>VEHICLE MODEL UNIT</a:t>
            </a:r>
            <a:endParaRPr lang="en-US" sz="1300" dirty="0">
              <a:effectLst/>
              <a:latin typeface="Verdana" panose="020B0604030504040204" pitchFamily="34" charset="0"/>
              <a:ea typeface="Verdana" panose="020B0604030504040204" pitchFamily="34" charset="0"/>
              <a:cs typeface="Latha" panose="020B0604020202020204" pitchFamily="34" charset="0"/>
            </a:endParaRPr>
          </a:p>
          <a:p>
            <a:pPr marL="342900" lvl="0" indent="-342900">
              <a:lnSpc>
                <a:spcPct val="150000"/>
              </a:lnSpc>
              <a:spcAft>
                <a:spcPts val="800"/>
              </a:spcAft>
              <a:buFont typeface="Symbol" panose="05050102010706020507" pitchFamily="18" charset="2"/>
              <a:buChar char=""/>
            </a:pPr>
            <a:r>
              <a:rPr lang="en-US" sz="1300" dirty="0">
                <a:effectLst/>
                <a:latin typeface="Verdana" panose="020B0604030504040204" pitchFamily="34" charset="0"/>
                <a:ea typeface="Verdana" panose="020B0604030504040204" pitchFamily="34" charset="0"/>
                <a:cs typeface="Latha" panose="020B0604020202020204" pitchFamily="34" charset="0"/>
              </a:rPr>
              <a:t>L293D Driver Board: Used for driving DC motors.</a:t>
            </a:r>
          </a:p>
          <a:p>
            <a:pPr marL="342900" lvl="0" indent="-342900">
              <a:lnSpc>
                <a:spcPct val="150000"/>
              </a:lnSpc>
              <a:spcAft>
                <a:spcPts val="800"/>
              </a:spcAft>
              <a:buFont typeface="Symbol" panose="05050102010706020507" pitchFamily="18" charset="2"/>
              <a:buChar char=""/>
            </a:pPr>
            <a:r>
              <a:rPr lang="en-US" sz="1300" dirty="0">
                <a:effectLst/>
                <a:latin typeface="Verdana" panose="020B0604030504040204" pitchFamily="34" charset="0"/>
                <a:ea typeface="Verdana" panose="020B0604030504040204" pitchFamily="34" charset="0"/>
                <a:cs typeface="Latha" panose="020B0604020202020204" pitchFamily="34" charset="0"/>
              </a:rPr>
              <a:t>DC Motor: The actuators that might perform specific actions (e.g., deploy airbags, trigger alarms, etc.).</a:t>
            </a:r>
          </a:p>
          <a:p>
            <a:pPr marL="342900" lvl="0" indent="-342900">
              <a:lnSpc>
                <a:spcPct val="150000"/>
              </a:lnSpc>
              <a:spcAft>
                <a:spcPts val="800"/>
              </a:spcAft>
              <a:buFont typeface="Symbol" panose="05050102010706020507" pitchFamily="18" charset="2"/>
              <a:buChar char=""/>
            </a:pPr>
            <a:r>
              <a:rPr lang="en-US" sz="1300" dirty="0">
                <a:effectLst/>
                <a:latin typeface="Verdana" panose="020B0604030504040204" pitchFamily="34" charset="0"/>
                <a:ea typeface="Verdana" panose="020B0604030504040204" pitchFamily="34" charset="0"/>
                <a:cs typeface="Latha" panose="020B0604020202020204" pitchFamily="34" charset="0"/>
              </a:rPr>
              <a:t>Connect the L293D driver board to the microcontroller. Wire the input pins to the microcontroller's output pins, and connect power (VCC) and ground (GND).</a:t>
            </a:r>
          </a:p>
          <a:p>
            <a:pPr marL="342900" lvl="0" indent="-342900">
              <a:lnSpc>
                <a:spcPct val="150000"/>
              </a:lnSpc>
              <a:spcAft>
                <a:spcPts val="800"/>
              </a:spcAft>
              <a:buFont typeface="Symbol" panose="05050102010706020507" pitchFamily="18" charset="2"/>
              <a:buChar char=""/>
            </a:pPr>
            <a:r>
              <a:rPr lang="en-US" sz="1300" dirty="0">
                <a:effectLst/>
                <a:latin typeface="Verdana" panose="020B0604030504040204" pitchFamily="34" charset="0"/>
                <a:ea typeface="Verdana" panose="020B0604030504040204" pitchFamily="34" charset="0"/>
                <a:cs typeface="Latha" panose="020B0604020202020204" pitchFamily="34" charset="0"/>
              </a:rPr>
              <a:t>Connect the DC motor to the output pins of the L293D driver board. Ensure proper power supply and polarity.</a:t>
            </a:r>
          </a:p>
        </p:txBody>
      </p:sp>
    </p:spTree>
    <p:extLst>
      <p:ext uri="{BB962C8B-B14F-4D97-AF65-F5344CB8AC3E}">
        <p14:creationId xmlns:p14="http://schemas.microsoft.com/office/powerpoint/2010/main" val="3928224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AND SOFTWARE REQUIREMENTS</a:t>
            </a:r>
          </a:p>
        </p:txBody>
      </p:sp>
      <p:sp>
        <p:nvSpPr>
          <p:cNvPr id="3" name="Content Placeholder 2"/>
          <p:cNvSpPr>
            <a:spLocks noGrp="1"/>
          </p:cNvSpPr>
          <p:nvPr>
            <p:ph idx="1"/>
          </p:nvPr>
        </p:nvSpPr>
        <p:spPr>
          <a:xfrm>
            <a:off x="812800" y="1143001"/>
            <a:ext cx="3316438" cy="4952997"/>
          </a:xfrm>
        </p:spPr>
        <p:txBody>
          <a:bodyPr>
            <a:normAutofit/>
          </a:bodyPr>
          <a:lstStyle/>
          <a:p>
            <a:pPr marL="0" indent="0" algn="just">
              <a:lnSpc>
                <a:spcPct val="150000"/>
              </a:lnSpc>
              <a:spcAft>
                <a:spcPts val="800"/>
              </a:spcAft>
              <a:buNone/>
            </a:pPr>
            <a:r>
              <a:rPr lang="en-IN" sz="1300" b="1" dirty="0">
                <a:effectLst/>
                <a:cs typeface="Latha" panose="020B0604020202020204" pitchFamily="34" charset="0"/>
              </a:rPr>
              <a:t>HARDWARE DETAILS</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Battery </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Power Supply Unit </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Atmega328p Microcontroller </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Gyro Sensor (Adxl335)</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Vibration Sensor</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GPS</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Nodemcu</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Driver Board </a:t>
            </a:r>
          </a:p>
          <a:p>
            <a:pPr marL="342900" lvl="0" indent="-342900" algn="just">
              <a:lnSpc>
                <a:spcPct val="150000"/>
              </a:lnSpc>
              <a:spcAft>
                <a:spcPts val="800"/>
              </a:spcAft>
              <a:buFont typeface="Symbol" panose="05050102010706020507" pitchFamily="18" charset="2"/>
              <a:buChar char=""/>
            </a:pPr>
            <a:r>
              <a:rPr lang="en-IN" sz="1300" dirty="0">
                <a:effectLst/>
                <a:cs typeface="Latha" panose="020B0604020202020204" pitchFamily="34" charset="0"/>
              </a:rPr>
              <a:t>Dc Motor </a:t>
            </a:r>
          </a:p>
        </p:txBody>
      </p:sp>
      <p:sp>
        <p:nvSpPr>
          <p:cNvPr id="5" name="TextBox 4">
            <a:extLst>
              <a:ext uri="{FF2B5EF4-FFF2-40B4-BE49-F238E27FC236}">
                <a16:creationId xmlns:a16="http://schemas.microsoft.com/office/drawing/2014/main" id="{FC7B2A11-0E95-6582-F57D-70D009335DFE}"/>
              </a:ext>
            </a:extLst>
          </p:cNvPr>
          <p:cNvSpPr txBox="1"/>
          <p:nvPr/>
        </p:nvSpPr>
        <p:spPr>
          <a:xfrm>
            <a:off x="6146800" y="1143001"/>
            <a:ext cx="5854567" cy="1559979"/>
          </a:xfrm>
          <a:prstGeom prst="rect">
            <a:avLst/>
          </a:prstGeom>
          <a:noFill/>
        </p:spPr>
        <p:txBody>
          <a:bodyPr wrap="square">
            <a:spAutoFit/>
          </a:bodyPr>
          <a:lstStyle/>
          <a:p>
            <a:pPr algn="just">
              <a:lnSpc>
                <a:spcPct val="150000"/>
              </a:lnSpc>
              <a:spcAft>
                <a:spcPts val="800"/>
              </a:spcAft>
            </a:pPr>
            <a:r>
              <a:rPr lang="en-IN" sz="1300" b="1" dirty="0">
                <a:effectLst/>
                <a:latin typeface="Verdana" panose="020B0604030504040204" pitchFamily="34" charset="0"/>
                <a:ea typeface="Verdana" panose="020B0604030504040204" pitchFamily="34" charset="0"/>
                <a:cs typeface="Latha" panose="020B0604020202020204" pitchFamily="34" charset="0"/>
              </a:rPr>
              <a:t>SOFTWARE REQUIREMENT</a:t>
            </a:r>
            <a:endParaRPr lang="en-IN" sz="1300" dirty="0">
              <a:effectLst/>
              <a:latin typeface="Verdana" panose="020B0604030504040204" pitchFamily="34" charset="0"/>
              <a:ea typeface="Verdana" panose="020B0604030504040204" pitchFamily="34" charset="0"/>
              <a:cs typeface="Latha" panose="020B0604020202020204" pitchFamily="34" charset="0"/>
            </a:endParaRPr>
          </a:p>
          <a:p>
            <a:pPr marL="342900" lvl="0" indent="-342900" algn="just">
              <a:lnSpc>
                <a:spcPct val="150000"/>
              </a:lnSpc>
              <a:spcAft>
                <a:spcPts val="800"/>
              </a:spcAft>
              <a:buFont typeface="Arial" panose="020B0604020202020204" pitchFamily="34" charset="0"/>
              <a:buChar char="•"/>
            </a:pPr>
            <a:r>
              <a:rPr lang="en-IN" sz="1300" dirty="0">
                <a:effectLst/>
                <a:latin typeface="Verdana" panose="020B0604030504040204" pitchFamily="34" charset="0"/>
                <a:ea typeface="Verdana" panose="020B0604030504040204" pitchFamily="34" charset="0"/>
                <a:cs typeface="Latha" panose="020B0604020202020204" pitchFamily="34" charset="0"/>
              </a:rPr>
              <a:t>Programming Language            -         Embedded C</a:t>
            </a:r>
          </a:p>
          <a:p>
            <a:pPr marL="342900" lvl="0" indent="-342900" algn="just">
              <a:lnSpc>
                <a:spcPct val="150000"/>
              </a:lnSpc>
              <a:spcAft>
                <a:spcPts val="800"/>
              </a:spcAft>
              <a:buFont typeface="Arial" panose="020B0604020202020204" pitchFamily="34" charset="0"/>
              <a:buChar char="•"/>
            </a:pPr>
            <a:r>
              <a:rPr lang="en-IN" sz="1300" dirty="0">
                <a:effectLst/>
                <a:latin typeface="Verdana" panose="020B0604030504040204" pitchFamily="34" charset="0"/>
                <a:ea typeface="Verdana" panose="020B0604030504040204" pitchFamily="34" charset="0"/>
                <a:cs typeface="Latha" panose="020B0604020202020204" pitchFamily="34" charset="0"/>
              </a:rPr>
              <a:t>Compiler                                  -          ARDUINO IDE 1.8.19</a:t>
            </a:r>
          </a:p>
          <a:p>
            <a:pPr marL="342900" lvl="0" indent="-342900" algn="just">
              <a:lnSpc>
                <a:spcPct val="150000"/>
              </a:lnSpc>
              <a:spcAft>
                <a:spcPts val="800"/>
              </a:spcAft>
              <a:buSzPct val="105000"/>
              <a:buFont typeface="Arial" panose="020B0604020202020204" pitchFamily="34" charset="0"/>
              <a:buChar char="•"/>
            </a:pPr>
            <a:r>
              <a:rPr lang="en-IN" sz="1300" dirty="0">
                <a:effectLst/>
                <a:latin typeface="Verdana" panose="020B0604030504040204" pitchFamily="34" charset="0"/>
                <a:ea typeface="Verdana" panose="020B0604030504040204" pitchFamily="34" charset="0"/>
                <a:cs typeface="Latha" panose="020B0604020202020204" pitchFamily="34" charset="0"/>
              </a:rPr>
              <a:t>Simulation                                -          PROTEUS </a:t>
            </a: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spcAft>
                <a:spcPts val="800"/>
              </a:spcAft>
            </a:pPr>
            <a:r>
              <a:rPr lang="en-IN" b="1" dirty="0">
                <a:effectLst/>
                <a:cs typeface="Latha" panose="020B0604020202020204" pitchFamily="34" charset="0"/>
              </a:rPr>
              <a:t>TIME LINE GANTT CHART</a:t>
            </a:r>
            <a:endParaRPr lang="en-IN" dirty="0">
              <a:effectLst/>
              <a:cs typeface="Latha" panose="020B0604020202020204" pitchFamily="34" charset="0"/>
            </a:endParaRPr>
          </a:p>
        </p:txBody>
      </p:sp>
      <p:pic>
        <p:nvPicPr>
          <p:cNvPr id="11" name="Picture 10">
            <a:extLst>
              <a:ext uri="{FF2B5EF4-FFF2-40B4-BE49-F238E27FC236}">
                <a16:creationId xmlns:a16="http://schemas.microsoft.com/office/drawing/2014/main" id="{63C278C6-4D91-1D66-20D0-00747A6F46FC}"/>
              </a:ext>
            </a:extLst>
          </p:cNvPr>
          <p:cNvPicPr>
            <a:picLocks noChangeAspect="1"/>
          </p:cNvPicPr>
          <p:nvPr/>
        </p:nvPicPr>
        <p:blipFill>
          <a:blip r:embed="rId2"/>
          <a:stretch>
            <a:fillRect/>
          </a:stretch>
        </p:blipFill>
        <p:spPr>
          <a:xfrm>
            <a:off x="1388523" y="1366787"/>
            <a:ext cx="9103013" cy="38116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82777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20000"/>
          </a:bodyPr>
          <a:lstStyle/>
          <a:p>
            <a:pPr lvl="0" algn="just">
              <a:lnSpc>
                <a:spcPct val="150000"/>
              </a:lnSpc>
              <a:spcAft>
                <a:spcPts val="800"/>
              </a:spcAft>
            </a:pPr>
            <a:r>
              <a:rPr lang="en-IN" sz="1800" dirty="0">
                <a:solidFill>
                  <a:srgbClr val="0C0C0C"/>
                </a:solidFill>
                <a:effectLst/>
                <a:cs typeface="Latha" panose="020B0604020202020204" pitchFamily="34" charset="0"/>
              </a:rPr>
              <a:t>Rohit </a:t>
            </a:r>
            <a:r>
              <a:rPr lang="en-IN" sz="1800" dirty="0" err="1">
                <a:solidFill>
                  <a:srgbClr val="0C0C0C"/>
                </a:solidFill>
                <a:effectLst/>
                <a:cs typeface="Latha" panose="020B0604020202020204" pitchFamily="34" charset="0"/>
              </a:rPr>
              <a:t>Ganiga</a:t>
            </a:r>
            <a:r>
              <a:rPr lang="en-IN" sz="1800" dirty="0">
                <a:solidFill>
                  <a:srgbClr val="0C0C0C"/>
                </a:solidFill>
                <a:effectLst/>
                <a:cs typeface="Latha" panose="020B0604020202020204" pitchFamily="34" charset="0"/>
              </a:rPr>
              <a:t>, Rohit Maurya, Archana </a:t>
            </a:r>
            <a:r>
              <a:rPr lang="en-IN" sz="1800" dirty="0" err="1">
                <a:solidFill>
                  <a:srgbClr val="0C0C0C"/>
                </a:solidFill>
                <a:effectLst/>
                <a:cs typeface="Latha" panose="020B0604020202020204" pitchFamily="34" charset="0"/>
              </a:rPr>
              <a:t>Nanade</a:t>
            </a:r>
            <a:r>
              <a:rPr lang="en-IN" sz="1800" dirty="0">
                <a:solidFill>
                  <a:srgbClr val="0C0C0C"/>
                </a:solidFill>
                <a:effectLst/>
                <a:cs typeface="Latha" panose="020B0604020202020204" pitchFamily="34" charset="0"/>
              </a:rPr>
              <a:t>,”Accident detection system using Piezo Disk Sensor”, International </a:t>
            </a:r>
            <a:r>
              <a:rPr lang="en-IN" sz="1800" dirty="0" err="1">
                <a:solidFill>
                  <a:srgbClr val="0C0C0C"/>
                </a:solidFill>
                <a:effectLst/>
                <a:cs typeface="Latha" panose="020B0604020202020204" pitchFamily="34" charset="0"/>
              </a:rPr>
              <a:t>Journel</a:t>
            </a:r>
            <a:r>
              <a:rPr lang="en-IN" sz="1800" dirty="0">
                <a:solidFill>
                  <a:srgbClr val="0C0C0C"/>
                </a:solidFill>
                <a:effectLst/>
                <a:cs typeface="Latha" panose="020B0604020202020204" pitchFamily="34" charset="0"/>
              </a:rPr>
              <a:t> of science, Engineering and Technology Research(IJSETR) volume6,Issue3,March 2017,ISSN 2278-7798</a:t>
            </a:r>
            <a:endParaRPr lang="en-IN" sz="1800" dirty="0">
              <a:effectLst/>
              <a:cs typeface="Latha" panose="020B0604020202020204" pitchFamily="34" charset="0"/>
            </a:endParaRPr>
          </a:p>
          <a:p>
            <a:pPr algn="just">
              <a:lnSpc>
                <a:spcPct val="150000"/>
              </a:lnSpc>
              <a:spcAft>
                <a:spcPts val="800"/>
              </a:spcAft>
            </a:pPr>
            <a:r>
              <a:rPr lang="en-IN" sz="1800" dirty="0">
                <a:solidFill>
                  <a:srgbClr val="0C0C0C"/>
                </a:solidFill>
                <a:effectLst/>
                <a:cs typeface="Latha" panose="020B0604020202020204" pitchFamily="34" charset="0"/>
              </a:rPr>
              <a:t>Nimisha Chaturvedi, </a:t>
            </a:r>
            <a:r>
              <a:rPr lang="en-IN" sz="1800" dirty="0" err="1">
                <a:solidFill>
                  <a:srgbClr val="0C0C0C"/>
                </a:solidFill>
                <a:effectLst/>
                <a:cs typeface="Latha" panose="020B0604020202020204" pitchFamily="34" charset="0"/>
              </a:rPr>
              <a:t>PallikaSrivastava</a:t>
            </a:r>
            <a:r>
              <a:rPr lang="en-IN" sz="1800" dirty="0">
                <a:solidFill>
                  <a:srgbClr val="0C0C0C"/>
                </a:solidFill>
                <a:effectLst/>
                <a:cs typeface="Latha" panose="020B0604020202020204" pitchFamily="34" charset="0"/>
              </a:rPr>
              <a:t> . “Automatic Vehicle Accident Detection and Messaging System Using GSM and GPS Modem “,Volume: 05 Issue: 03 | Mar-2018.</a:t>
            </a:r>
            <a:endParaRPr lang="en-IN" sz="1800" dirty="0">
              <a:effectLst/>
              <a:cs typeface="Latha" panose="020B0604020202020204" pitchFamily="34" charset="0"/>
            </a:endParaRPr>
          </a:p>
          <a:p>
            <a:pPr algn="just">
              <a:lnSpc>
                <a:spcPct val="150000"/>
              </a:lnSpc>
              <a:spcAft>
                <a:spcPts val="800"/>
              </a:spcAft>
            </a:pPr>
            <a:r>
              <a:rPr lang="en-IN" sz="1800" dirty="0">
                <a:solidFill>
                  <a:srgbClr val="0C0C0C"/>
                </a:solidFill>
                <a:effectLst/>
                <a:cs typeface="Latha" panose="020B0604020202020204" pitchFamily="34" charset="0"/>
              </a:rPr>
              <a:t>J. (2020, October 31). How to Interface GSM Module to Arduino-Send and Receive SMS. Electronic Circuits and Diagrams-Electronic Projects and Design.</a:t>
            </a:r>
            <a:endParaRPr lang="en-IN" sz="1800" dirty="0">
              <a:effectLst/>
              <a:cs typeface="Latha" panose="020B0604020202020204" pitchFamily="34" charset="0"/>
            </a:endParaRPr>
          </a:p>
          <a:p>
            <a:pPr algn="just">
              <a:lnSpc>
                <a:spcPct val="150000"/>
              </a:lnSpc>
              <a:spcAft>
                <a:spcPts val="800"/>
              </a:spcAft>
            </a:pPr>
            <a:r>
              <a:rPr lang="en-IN" sz="1800" dirty="0">
                <a:solidFill>
                  <a:srgbClr val="0C0C0C"/>
                </a:solidFill>
                <a:effectLst/>
                <a:cs typeface="Latha" panose="020B0604020202020204" pitchFamily="34" charset="0"/>
              </a:rPr>
              <a:t>S. Sharma and S. Sebastian, "IoT based car accident detection and notification algorithm for general road accidents", International Journal of Electrical &amp; Computer Engineering, vol. 9, no. 5, pp. 2088-8708, 2019.</a:t>
            </a:r>
            <a:endParaRPr lang="en-IN" sz="1800" dirty="0">
              <a:effectLst/>
              <a:cs typeface="Latha" panose="020B0604020202020204" pitchFamily="34" charset="0"/>
            </a:endParaRPr>
          </a:p>
          <a:p>
            <a:pPr algn="just">
              <a:lnSpc>
                <a:spcPct val="150000"/>
              </a:lnSpc>
              <a:spcAft>
                <a:spcPts val="800"/>
              </a:spcAft>
            </a:pPr>
            <a:r>
              <a:rPr lang="en-IN" sz="1800" dirty="0">
                <a:solidFill>
                  <a:srgbClr val="0C0C0C"/>
                </a:solidFill>
                <a:effectLst/>
                <a:cs typeface="Latha" panose="020B0604020202020204" pitchFamily="34" charset="0"/>
              </a:rPr>
              <a:t>N. </a:t>
            </a:r>
            <a:r>
              <a:rPr lang="en-IN" sz="1800" dirty="0" err="1">
                <a:solidFill>
                  <a:srgbClr val="0C0C0C"/>
                </a:solidFill>
                <a:effectLst/>
                <a:cs typeface="Latha" panose="020B0604020202020204" pitchFamily="34" charset="0"/>
              </a:rPr>
              <a:t>Kattukkaran</a:t>
            </a:r>
            <a:r>
              <a:rPr lang="en-IN" sz="1800" dirty="0">
                <a:solidFill>
                  <a:srgbClr val="0C0C0C"/>
                </a:solidFill>
                <a:effectLst/>
                <a:cs typeface="Latha" panose="020B0604020202020204" pitchFamily="34" charset="0"/>
              </a:rPr>
              <a:t>, A. George and T. M. Haridas, "Intelligent accident detection and alert system for emergency medical assistance", 2017 International Conference on Computer Communication and Informatics (ICCCI), pp. 1-6, 2017, January.</a:t>
            </a:r>
            <a:endParaRPr lang="en-IN" sz="1800" dirty="0">
              <a:effectLst/>
              <a:cs typeface="Latha" panose="020B0604020202020204" pitchFamily="34" charset="0"/>
            </a:endParaRPr>
          </a:p>
          <a:p>
            <a:pPr algn="just">
              <a:lnSpc>
                <a:spcPct val="150000"/>
              </a:lnSpc>
              <a:spcAft>
                <a:spcPts val="800"/>
              </a:spcAft>
            </a:pPr>
            <a:r>
              <a:rPr lang="en-IN" sz="1800" dirty="0">
                <a:solidFill>
                  <a:srgbClr val="0C0C0C"/>
                </a:solidFill>
                <a:effectLst/>
                <a:cs typeface="Latha" panose="020B0604020202020204" pitchFamily="34" charset="0"/>
              </a:rPr>
              <a:t>M. </a:t>
            </a:r>
            <a:r>
              <a:rPr lang="en-IN" sz="1800" dirty="0" err="1">
                <a:solidFill>
                  <a:srgbClr val="0C0C0C"/>
                </a:solidFill>
                <a:effectLst/>
                <a:cs typeface="Latha" panose="020B0604020202020204" pitchFamily="34" charset="0"/>
              </a:rPr>
              <a:t>Murshed</a:t>
            </a:r>
            <a:r>
              <a:rPr lang="en-IN" sz="1800" dirty="0">
                <a:solidFill>
                  <a:srgbClr val="0C0C0C"/>
                </a:solidFill>
                <a:effectLst/>
                <a:cs typeface="Latha" panose="020B0604020202020204" pitchFamily="34" charset="0"/>
              </a:rPr>
              <a:t> and M. S. Chowdhury, "An IoT based car accident prevention and detection system with smart brake control", Proc. Int. Conf. Appl. </a:t>
            </a:r>
            <a:r>
              <a:rPr lang="en-IN" sz="1800" dirty="0" err="1">
                <a:solidFill>
                  <a:srgbClr val="0C0C0C"/>
                </a:solidFill>
                <a:effectLst/>
                <a:cs typeface="Latha" panose="020B0604020202020204" pitchFamily="34" charset="0"/>
              </a:rPr>
              <a:t>Techn</a:t>
            </a:r>
            <a:r>
              <a:rPr lang="en-IN" sz="1800" dirty="0">
                <a:solidFill>
                  <a:srgbClr val="0C0C0C"/>
                </a:solidFill>
                <a:effectLst/>
                <a:cs typeface="Latha" panose="020B0604020202020204" pitchFamily="34" charset="0"/>
              </a:rPr>
              <a:t>. Inf. Sci.(</a:t>
            </a:r>
            <a:r>
              <a:rPr lang="en-IN" sz="1800" dirty="0" err="1">
                <a:solidFill>
                  <a:srgbClr val="0C0C0C"/>
                </a:solidFill>
                <a:effectLst/>
                <a:cs typeface="Latha" panose="020B0604020202020204" pitchFamily="34" charset="0"/>
              </a:rPr>
              <a:t>iCATIS</a:t>
            </a:r>
            <a:r>
              <a:rPr lang="en-IN" sz="1800" dirty="0">
                <a:solidFill>
                  <a:srgbClr val="0C0C0C"/>
                </a:solidFill>
                <a:effectLst/>
                <a:cs typeface="Latha" panose="020B0604020202020204" pitchFamily="34" charset="0"/>
              </a:rPr>
              <a:t>), pp. 23, 2019, January.</a:t>
            </a:r>
            <a:endParaRPr lang="en-IN" sz="1800" dirty="0">
              <a:effectLst/>
              <a:cs typeface="Latha" panose="020B0604020202020204" pitchFamily="34" charset="0"/>
            </a:endParaRPr>
          </a:p>
          <a:p>
            <a:pPr algn="just">
              <a:lnSpc>
                <a:spcPct val="150000"/>
              </a:lnSpc>
              <a:spcAft>
                <a:spcPts val="800"/>
              </a:spcAft>
            </a:pPr>
            <a:endParaRPr lang="en-IN" sz="1800" dirty="0">
              <a:effectLst/>
              <a:latin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22756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167847" y="2571731"/>
            <a:ext cx="8171380"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4000" dirty="0"/>
              <a:t>TITLE : </a:t>
            </a:r>
            <a:r>
              <a:rPr lang="en-IN" sz="4000" i="0" dirty="0">
                <a:solidFill>
                  <a:srgbClr val="374151"/>
                </a:solidFill>
                <a:effectLst/>
                <a:cs typeface="Tahoma" panose="020B0604030504040204" pitchFamily="34" charset="0"/>
              </a:rPr>
              <a:t>CRASH ALERT PRO</a:t>
            </a:r>
            <a:endParaRPr lang="en-GB" sz="4000" dirty="0">
              <a:cs typeface="Tahoma" panose="020B0604030504040204" pitchFamily="34" charset="0"/>
            </a:endParaRPr>
          </a:p>
          <a:p>
            <a:pPr algn="l"/>
            <a:endParaRPr lang="en-GB" dirty="0"/>
          </a:p>
        </p:txBody>
      </p:sp>
      <p:sp>
        <p:nvSpPr>
          <p:cNvPr id="8" name="TextBox 7">
            <a:extLst>
              <a:ext uri="{FF2B5EF4-FFF2-40B4-BE49-F238E27FC236}">
                <a16:creationId xmlns:a16="http://schemas.microsoft.com/office/drawing/2014/main" id="{EB337DEC-BD8E-4696-3B66-7AB51EED054D}"/>
              </a:ext>
            </a:extLst>
          </p:cNvPr>
          <p:cNvSpPr txBox="1"/>
          <p:nvPr/>
        </p:nvSpPr>
        <p:spPr>
          <a:xfrm>
            <a:off x="5034013" y="2387065"/>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79774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a:t>
            </a:r>
          </a:p>
        </p:txBody>
      </p:sp>
      <p:sp>
        <p:nvSpPr>
          <p:cNvPr id="3" name="Content Placeholder 2"/>
          <p:cNvSpPr>
            <a:spLocks noGrp="1"/>
          </p:cNvSpPr>
          <p:nvPr>
            <p:ph idx="1"/>
          </p:nvPr>
        </p:nvSpPr>
        <p:spPr>
          <a:xfrm>
            <a:off x="812800" y="1143002"/>
            <a:ext cx="10668000" cy="4230382"/>
          </a:xfrm>
        </p:spPr>
        <p:txBody>
          <a:bodyPr>
            <a:normAutofit/>
          </a:bodyPr>
          <a:lstStyle/>
          <a:p>
            <a:pPr marL="0" indent="0" algn="just">
              <a:lnSpc>
                <a:spcPct val="150000"/>
              </a:lnSpc>
              <a:spcAft>
                <a:spcPts val="800"/>
              </a:spcAft>
              <a:buNone/>
            </a:pPr>
            <a:r>
              <a:rPr lang="en-US" sz="1200" b="0" i="0" dirty="0">
                <a:solidFill>
                  <a:srgbClr val="374151"/>
                </a:solidFill>
                <a:effectLst/>
                <a:latin typeface="Söhne"/>
              </a:rPr>
              <a:t>"</a:t>
            </a:r>
            <a:r>
              <a:rPr lang="en-US" sz="2000" b="0" i="0" dirty="0">
                <a:solidFill>
                  <a:srgbClr val="374151"/>
                </a:solidFill>
                <a:effectLst/>
              </a:rPr>
              <a:t>Vehicle fall detection with Arduino, IoT, and GPS is a life-saving system. It uses sensors to spot falls or accidents in a vehicle. When it detects an incident, it sends real-time alerts with the vehicle's location to a central system. This helps get help quickly, even in remote areas, making vehicles safer."</a:t>
            </a:r>
            <a:endParaRPr lang="en-US" sz="1600" dirty="0">
              <a:effectLst/>
              <a:cs typeface="Latha"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52501"/>
            <a:ext cx="5814032" cy="4952997"/>
          </a:xfrm>
        </p:spPr>
        <p:txBody>
          <a:bodyPr>
            <a:normAutofit fontScale="70000" lnSpcReduction="20000"/>
          </a:bodyPr>
          <a:lstStyle/>
          <a:p>
            <a:pPr marL="0" indent="0" algn="just">
              <a:lnSpc>
                <a:spcPct val="150000"/>
              </a:lnSpc>
              <a:spcAft>
                <a:spcPts val="800"/>
              </a:spcAft>
              <a:buNone/>
            </a:pPr>
            <a:r>
              <a:rPr lang="en-US" sz="1800" b="1" dirty="0">
                <a:solidFill>
                  <a:srgbClr val="0C0C0C"/>
                </a:solidFill>
                <a:effectLst/>
                <a:cs typeface="Latha" panose="020B0604020202020204" pitchFamily="34" charset="0"/>
              </a:rPr>
              <a:t>1.   TITLE:</a:t>
            </a:r>
            <a:r>
              <a:rPr lang="en-US" sz="1800" dirty="0">
                <a:solidFill>
                  <a:srgbClr val="0C0C0C"/>
                </a:solidFill>
                <a:effectLst/>
                <a:cs typeface="Latha" panose="020B0604020202020204" pitchFamily="34" charset="0"/>
              </a:rPr>
              <a:t> Accident Prevention And Identification System For    	  	  Vehicles Using Arduino</a:t>
            </a:r>
            <a:endParaRPr lang="en-US" sz="1800" dirty="0">
              <a:effectLst/>
              <a:cs typeface="Latha" panose="020B0604020202020204" pitchFamily="34" charset="0"/>
            </a:endParaRPr>
          </a:p>
          <a:p>
            <a:pPr algn="just">
              <a:lnSpc>
                <a:spcPct val="150000"/>
              </a:lnSpc>
              <a:spcAft>
                <a:spcPts val="800"/>
              </a:spcAft>
            </a:pPr>
            <a:r>
              <a:rPr lang="en-US" sz="1800" b="1" dirty="0">
                <a:solidFill>
                  <a:srgbClr val="0C0C0C"/>
                </a:solidFill>
                <a:effectLst/>
                <a:cs typeface="Latha" panose="020B0604020202020204" pitchFamily="34" charset="0"/>
              </a:rPr>
              <a:t>AUTHOR:</a:t>
            </a:r>
            <a:r>
              <a:rPr lang="en-US" sz="1800" dirty="0">
                <a:solidFill>
                  <a:srgbClr val="0C0C0C"/>
                </a:solidFill>
                <a:effectLst/>
                <a:cs typeface="Latha" panose="020B0604020202020204" pitchFamily="34" charset="0"/>
              </a:rPr>
              <a:t>  R. LAVANYA, S. BALAMURUGAN  </a:t>
            </a:r>
          </a:p>
          <a:p>
            <a:pPr algn="just">
              <a:lnSpc>
                <a:spcPct val="150000"/>
              </a:lnSpc>
              <a:spcAft>
                <a:spcPts val="800"/>
              </a:spcAft>
            </a:pPr>
            <a:r>
              <a:rPr lang="en-US" sz="1800" b="1" dirty="0">
                <a:solidFill>
                  <a:srgbClr val="0C0C0C"/>
                </a:solidFill>
                <a:effectLst/>
                <a:cs typeface="Latha" panose="020B0604020202020204" pitchFamily="34" charset="0"/>
              </a:rPr>
              <a:t>YEAR:</a:t>
            </a:r>
            <a:r>
              <a:rPr lang="en-US" sz="1800" dirty="0">
                <a:solidFill>
                  <a:srgbClr val="0C0C0C"/>
                </a:solidFill>
                <a:effectLst/>
                <a:cs typeface="Latha" panose="020B0604020202020204" pitchFamily="34" charset="0"/>
              </a:rPr>
              <a:t> 2022</a:t>
            </a:r>
            <a:endParaRPr lang="en-US" sz="1800" dirty="0">
              <a:effectLst/>
              <a:cs typeface="Latha" panose="020B0604020202020204" pitchFamily="34" charset="0"/>
            </a:endParaRPr>
          </a:p>
          <a:p>
            <a:pPr algn="just">
              <a:lnSpc>
                <a:spcPct val="150000"/>
              </a:lnSpc>
              <a:spcAft>
                <a:spcPts val="800"/>
              </a:spcAft>
            </a:pPr>
            <a:r>
              <a:rPr lang="en-US" sz="1800" b="1" dirty="0">
                <a:solidFill>
                  <a:srgbClr val="0C0C0C"/>
                </a:solidFill>
                <a:effectLst/>
                <a:cs typeface="Latha" panose="020B0604020202020204" pitchFamily="34" charset="0"/>
              </a:rPr>
              <a:t>DESCRIPTION:</a:t>
            </a:r>
            <a:r>
              <a:rPr lang="en-US" sz="1800" dirty="0">
                <a:solidFill>
                  <a:srgbClr val="0C0C0C"/>
                </a:solidFill>
                <a:effectLst/>
                <a:cs typeface="Latha" panose="020B0604020202020204" pitchFamily="34" charset="0"/>
              </a:rPr>
              <a:t>. The global auto industry is growing steadily, which means more people will own cars. While safety features in vehicles have improved, post-accident reporting needs a boost. Accidents happen, but lives can be saved with timely data for emergency services. Our model offers a solution. It also helps prevent accidents caused by reckless driving and speeding. The system monitors speed, warns the driver, and alerts concerned parties if the driver doesn't respond. More vehicles on the road lead to more accidents, causing delays for ambulances and hospitals. Quick hospital trips are crucial. After an accident, reporting to investigators and research departments should be swift to minimize research time.</a:t>
            </a:r>
            <a:endParaRPr lang="en-GB" sz="2200" dirty="0"/>
          </a:p>
        </p:txBody>
      </p:sp>
      <p:sp>
        <p:nvSpPr>
          <p:cNvPr id="5" name="TextBox 4">
            <a:extLst>
              <a:ext uri="{FF2B5EF4-FFF2-40B4-BE49-F238E27FC236}">
                <a16:creationId xmlns:a16="http://schemas.microsoft.com/office/drawing/2014/main" id="{B51F3F61-374D-D5F1-3111-6017AE697631}"/>
              </a:ext>
            </a:extLst>
          </p:cNvPr>
          <p:cNvSpPr txBox="1"/>
          <p:nvPr/>
        </p:nvSpPr>
        <p:spPr>
          <a:xfrm>
            <a:off x="6626832" y="952501"/>
            <a:ext cx="4880226" cy="1852367"/>
          </a:xfrm>
          <a:prstGeom prst="rect">
            <a:avLst/>
          </a:prstGeom>
          <a:noFill/>
        </p:spPr>
        <p:txBody>
          <a:bodyPr wrap="square">
            <a:spAutoFit/>
          </a:bodyPr>
          <a:lstStyle/>
          <a:p>
            <a:pPr>
              <a:lnSpc>
                <a:spcPct val="150000"/>
              </a:lnSpc>
            </a:pPr>
            <a:r>
              <a:rPr lang="en-US" sz="1300" b="1" dirty="0">
                <a:latin typeface="Verdana" panose="020B0604030504040204" pitchFamily="34" charset="0"/>
                <a:ea typeface="Verdana" panose="020B0604030504040204" pitchFamily="34" charset="0"/>
              </a:rPr>
              <a:t>DISADVANTAGE:</a:t>
            </a:r>
          </a:p>
          <a:p>
            <a:pPr>
              <a:lnSpc>
                <a:spcPct val="150000"/>
              </a:lnSpc>
            </a:pPr>
            <a:r>
              <a:rPr lang="en-US" sz="1300" dirty="0">
                <a:latin typeface="Verdana" panose="020B0604030504040204" pitchFamily="34" charset="0"/>
                <a:ea typeface="Verdana" panose="020B0604030504040204" pitchFamily="34" charset="0"/>
              </a:rPr>
              <a:t>The systems compatibility with different vehicle makes and models may be limited. Customization and adaptation for various vehicles may require additional time and effort, making it less accessible for a wide range of users.</a:t>
            </a:r>
            <a:endParaRPr lang="en-IN" sz="13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52501"/>
            <a:ext cx="5814032" cy="4952997"/>
          </a:xfrm>
        </p:spPr>
        <p:txBody>
          <a:bodyPr>
            <a:normAutofit/>
          </a:bodyPr>
          <a:lstStyle/>
          <a:p>
            <a:pPr marL="0" indent="0" algn="just">
              <a:lnSpc>
                <a:spcPct val="150000"/>
              </a:lnSpc>
              <a:spcAft>
                <a:spcPts val="800"/>
              </a:spcAft>
              <a:buNone/>
            </a:pPr>
            <a:r>
              <a:rPr lang="en-US" sz="1300" b="1" dirty="0">
                <a:solidFill>
                  <a:srgbClr val="0C0C0C"/>
                </a:solidFill>
                <a:effectLst/>
                <a:cs typeface="Latha" panose="020B0604020202020204" pitchFamily="34" charset="0"/>
              </a:rPr>
              <a:t>2.   TITLE:</a:t>
            </a:r>
            <a:r>
              <a:rPr lang="en-US" sz="1300" dirty="0">
                <a:solidFill>
                  <a:srgbClr val="0C0C0C"/>
                </a:solidFill>
                <a:effectLst/>
                <a:cs typeface="Latha" panose="020B0604020202020204" pitchFamily="34" charset="0"/>
              </a:rPr>
              <a:t> </a:t>
            </a:r>
            <a:r>
              <a:rPr lang="en-US" sz="1400" dirty="0">
                <a:solidFill>
                  <a:srgbClr val="0C0C0C"/>
                </a:solidFill>
                <a:effectLst/>
                <a:cs typeface="Latha" panose="020B0604020202020204" pitchFamily="34" charset="0"/>
              </a:rPr>
              <a:t>Accident Detection and Notification System using    	   GPS and GSM navigation technology</a:t>
            </a:r>
            <a:endParaRPr lang="en-US" sz="1400" dirty="0">
              <a:effectLst/>
              <a:cs typeface="Latha" panose="020B0604020202020204" pitchFamily="34" charset="0"/>
            </a:endParaRPr>
          </a:p>
          <a:p>
            <a:pPr>
              <a:lnSpc>
                <a:spcPct val="107000"/>
              </a:lnSpc>
              <a:spcAft>
                <a:spcPts val="800"/>
              </a:spcAft>
            </a:pPr>
            <a:r>
              <a:rPr lang="en-US" sz="1300" b="1" dirty="0">
                <a:solidFill>
                  <a:srgbClr val="0C0C0C"/>
                </a:solidFill>
                <a:effectLst/>
                <a:cs typeface="Latha" panose="020B0604020202020204" pitchFamily="34" charset="0"/>
              </a:rPr>
              <a:t>AUTHOR:</a:t>
            </a:r>
            <a:r>
              <a:rPr lang="en-US" sz="1300" dirty="0">
                <a:solidFill>
                  <a:srgbClr val="0C0C0C"/>
                </a:solidFill>
                <a:effectLst/>
                <a:cs typeface="Latha" panose="020B0604020202020204" pitchFamily="34" charset="0"/>
              </a:rPr>
              <a:t> </a:t>
            </a:r>
            <a:r>
              <a:rPr lang="en-IN" sz="1400" dirty="0">
                <a:solidFill>
                  <a:srgbClr val="0C0C0C"/>
                </a:solidFill>
                <a:effectLst/>
                <a:cs typeface="Latha" panose="020B0604020202020204" pitchFamily="34" charset="0"/>
              </a:rPr>
              <a:t>Dilkhush, Nikhil Pal, Kedar Nath Parida</a:t>
            </a:r>
            <a:endParaRPr lang="en-IN" sz="14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YEAR:</a:t>
            </a:r>
            <a:r>
              <a:rPr lang="en-US" sz="1300" dirty="0">
                <a:solidFill>
                  <a:srgbClr val="0C0C0C"/>
                </a:solidFill>
                <a:effectLst/>
                <a:cs typeface="Latha" panose="020B0604020202020204" pitchFamily="34" charset="0"/>
              </a:rPr>
              <a:t> 2020</a:t>
            </a:r>
            <a:endParaRPr lang="en-US" sz="13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DESCRIPTION:</a:t>
            </a:r>
            <a:r>
              <a:rPr lang="en-US" sz="1300" dirty="0">
                <a:solidFill>
                  <a:srgbClr val="0C0C0C"/>
                </a:solidFill>
                <a:effectLst/>
                <a:cs typeface="Latha" panose="020B0604020202020204" pitchFamily="34" charset="0"/>
              </a:rPr>
              <a:t>. </a:t>
            </a:r>
            <a:r>
              <a:rPr lang="en-US" sz="1300" b="0" i="0" dirty="0">
                <a:solidFill>
                  <a:srgbClr val="374151"/>
                </a:solidFill>
                <a:effectLst/>
              </a:rPr>
              <a:t>Accidents are on the rise due to increased vehicle usage, often caused by over speeding. There's a growing demand for anti-accident systems as people seek better vehicle performance. Accidents happen due to high speed, drunk driving, distractions, stress, and gadgets. Our project addresses accidents caused by driver carelessness. We've created a system to detect accidents and notify the driver. If the driver loses control, the system sends alerts to registered mobile numbers. This GPS and GSM-based system aims to save lives by quickly reporting accidents to hospitals    			and vehicle owners.</a:t>
            </a:r>
            <a:r>
              <a:rPr lang="en-US" sz="1300" dirty="0">
                <a:solidFill>
                  <a:srgbClr val="0C0C0C"/>
                </a:solidFill>
                <a:effectLst/>
                <a:cs typeface="Latha" panose="020B0604020202020204" pitchFamily="34" charset="0"/>
              </a:rPr>
              <a:t>.</a:t>
            </a:r>
            <a:endParaRPr lang="en-GB" sz="1300" dirty="0"/>
          </a:p>
        </p:txBody>
      </p:sp>
      <p:sp>
        <p:nvSpPr>
          <p:cNvPr id="5" name="TextBox 4">
            <a:extLst>
              <a:ext uri="{FF2B5EF4-FFF2-40B4-BE49-F238E27FC236}">
                <a16:creationId xmlns:a16="http://schemas.microsoft.com/office/drawing/2014/main" id="{B51F3F61-374D-D5F1-3111-6017AE697631}"/>
              </a:ext>
            </a:extLst>
          </p:cNvPr>
          <p:cNvSpPr txBox="1"/>
          <p:nvPr/>
        </p:nvSpPr>
        <p:spPr>
          <a:xfrm>
            <a:off x="6626832" y="952501"/>
            <a:ext cx="4880226" cy="1852367"/>
          </a:xfrm>
          <a:prstGeom prst="rect">
            <a:avLst/>
          </a:prstGeom>
          <a:noFill/>
        </p:spPr>
        <p:txBody>
          <a:bodyPr wrap="square">
            <a:spAutoFit/>
          </a:bodyPr>
          <a:lstStyle/>
          <a:p>
            <a:pPr>
              <a:lnSpc>
                <a:spcPct val="150000"/>
              </a:lnSpc>
            </a:pPr>
            <a:r>
              <a:rPr lang="en-US" sz="1300" b="1" dirty="0">
                <a:latin typeface="Verdana" panose="020B0604030504040204" pitchFamily="34" charset="0"/>
                <a:ea typeface="Verdana" panose="020B0604030504040204" pitchFamily="34" charset="0"/>
              </a:rPr>
              <a:t>DISADVANTAGE:</a:t>
            </a:r>
          </a:p>
          <a:p>
            <a:pPr algn="just">
              <a:lnSpc>
                <a:spcPct val="150000"/>
              </a:lnSpc>
              <a:spcAft>
                <a:spcPts val="800"/>
              </a:spcAft>
            </a:pPr>
            <a:r>
              <a:rPr lang="en-US" sz="1300" dirty="0">
                <a:solidFill>
                  <a:srgbClr val="0C0C0C"/>
                </a:solidFill>
                <a:effectLst/>
                <a:latin typeface="Verdana" panose="020B0604030504040204" pitchFamily="34" charset="0"/>
                <a:ea typeface="Verdana" panose="020B0604030504040204" pitchFamily="34" charset="0"/>
                <a:cs typeface="Latha" panose="020B0604020202020204" pitchFamily="34" charset="0"/>
              </a:rPr>
              <a:t>In the systems may have limited data transmission capacity, which could restrict the amount of information that can be sent in an accident notification. This limitation may impact the comprehensiveness of the alerts and the details provided to emergency services.</a:t>
            </a:r>
            <a:endParaRPr lang="en-US" sz="1300" dirty="0">
              <a:effectLst/>
              <a:latin typeface="Verdana" panose="020B0604030504040204" pitchFamily="34" charset="0"/>
              <a:ea typeface="Verdana" panose="020B0604030504040204" pitchFamily="34" charset="0"/>
              <a:cs typeface="Latha" panose="020B0604020202020204" pitchFamily="34" charset="0"/>
            </a:endParaRPr>
          </a:p>
        </p:txBody>
      </p:sp>
    </p:spTree>
    <p:extLst>
      <p:ext uri="{BB962C8B-B14F-4D97-AF65-F5344CB8AC3E}">
        <p14:creationId xmlns:p14="http://schemas.microsoft.com/office/powerpoint/2010/main" val="324100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52501"/>
            <a:ext cx="5814032" cy="4952997"/>
          </a:xfrm>
        </p:spPr>
        <p:txBody>
          <a:bodyPr>
            <a:normAutofit/>
          </a:bodyPr>
          <a:lstStyle/>
          <a:p>
            <a:pPr marL="0" indent="0" algn="just">
              <a:lnSpc>
                <a:spcPct val="150000"/>
              </a:lnSpc>
              <a:spcAft>
                <a:spcPts val="800"/>
              </a:spcAft>
              <a:buNone/>
            </a:pPr>
            <a:r>
              <a:rPr lang="en-US" sz="1300" b="1" dirty="0">
                <a:solidFill>
                  <a:srgbClr val="0C0C0C"/>
                </a:solidFill>
                <a:cs typeface="Latha" panose="020B0604020202020204" pitchFamily="34" charset="0"/>
              </a:rPr>
              <a:t>3.   </a:t>
            </a:r>
            <a:r>
              <a:rPr lang="en-US" sz="1300" b="1" dirty="0">
                <a:solidFill>
                  <a:srgbClr val="0C0C0C"/>
                </a:solidFill>
                <a:effectLst/>
                <a:cs typeface="Latha" panose="020B0604020202020204" pitchFamily="34" charset="0"/>
              </a:rPr>
              <a:t>TITLE:</a:t>
            </a:r>
            <a:r>
              <a:rPr lang="en-US" sz="1300" dirty="0">
                <a:solidFill>
                  <a:srgbClr val="0C0C0C"/>
                </a:solidFill>
                <a:effectLst/>
                <a:cs typeface="Latha" panose="020B0604020202020204" pitchFamily="34" charset="0"/>
              </a:rPr>
              <a:t> Accident Detection And Alerting System</a:t>
            </a:r>
            <a:endParaRPr lang="en-US" sz="13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AUTHOR:</a:t>
            </a:r>
            <a:r>
              <a:rPr lang="en-US" sz="1300" dirty="0">
                <a:solidFill>
                  <a:srgbClr val="0C0C0C"/>
                </a:solidFill>
                <a:effectLst/>
                <a:cs typeface="Latha" panose="020B0604020202020204" pitchFamily="34" charset="0"/>
              </a:rPr>
              <a:t> P.G. KATE, S.T. SHINDE</a:t>
            </a:r>
            <a:endParaRPr lang="en-US" sz="13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YEAR:</a:t>
            </a:r>
            <a:r>
              <a:rPr lang="en-US" sz="1300" dirty="0">
                <a:solidFill>
                  <a:srgbClr val="0C0C0C"/>
                </a:solidFill>
                <a:effectLst/>
                <a:cs typeface="Latha" panose="020B0604020202020204" pitchFamily="34" charset="0"/>
              </a:rPr>
              <a:t> 2019</a:t>
            </a:r>
            <a:endParaRPr lang="en-US" sz="13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DESCRIPTION:</a:t>
            </a:r>
            <a:r>
              <a:rPr lang="en-US" sz="1100" b="0" i="0" dirty="0">
                <a:solidFill>
                  <a:srgbClr val="374151"/>
                </a:solidFill>
                <a:effectLst/>
                <a:latin typeface="Söhne"/>
              </a:rPr>
              <a:t> </a:t>
            </a:r>
            <a:r>
              <a:rPr lang="en-US" sz="1300" b="0" i="0" dirty="0">
                <a:solidFill>
                  <a:srgbClr val="374151"/>
                </a:solidFill>
                <a:effectLst/>
              </a:rPr>
              <a:t>Transportation is essential but accidents are a growing concern. To address this, we've created an Accident Detection and Messaging System using GPS and GSM. It uses a vibration sensor monitored by Arduino. When an accident happens, the sensor triggers actions. It sends an SMS to authorities for immediate help. This system is promising and aims to save lives. Despite efforts to promote safe driving, accidents continue. Quick and automatic accident detection with location notification to emergency services is crucial to save lives.</a:t>
            </a:r>
            <a:endParaRPr lang="en-GB" sz="1300" dirty="0"/>
          </a:p>
        </p:txBody>
      </p:sp>
      <p:sp>
        <p:nvSpPr>
          <p:cNvPr id="5" name="TextBox 4">
            <a:extLst>
              <a:ext uri="{FF2B5EF4-FFF2-40B4-BE49-F238E27FC236}">
                <a16:creationId xmlns:a16="http://schemas.microsoft.com/office/drawing/2014/main" id="{B51F3F61-374D-D5F1-3111-6017AE697631}"/>
              </a:ext>
            </a:extLst>
          </p:cNvPr>
          <p:cNvSpPr txBox="1"/>
          <p:nvPr/>
        </p:nvSpPr>
        <p:spPr>
          <a:xfrm>
            <a:off x="6626832" y="952501"/>
            <a:ext cx="4880226" cy="1552284"/>
          </a:xfrm>
          <a:prstGeom prst="rect">
            <a:avLst/>
          </a:prstGeom>
          <a:noFill/>
        </p:spPr>
        <p:txBody>
          <a:bodyPr wrap="square">
            <a:spAutoFit/>
          </a:bodyPr>
          <a:lstStyle/>
          <a:p>
            <a:pPr>
              <a:lnSpc>
                <a:spcPct val="150000"/>
              </a:lnSpc>
            </a:pPr>
            <a:r>
              <a:rPr lang="en-US" sz="1300" b="1" dirty="0">
                <a:latin typeface="Verdana" panose="020B0604030504040204" pitchFamily="34" charset="0"/>
                <a:ea typeface="Verdana" panose="020B0604030504040204" pitchFamily="34" charset="0"/>
              </a:rPr>
              <a:t>DISADVANTAGE:</a:t>
            </a:r>
          </a:p>
          <a:p>
            <a:pPr algn="just">
              <a:lnSpc>
                <a:spcPct val="150000"/>
              </a:lnSpc>
              <a:spcAft>
                <a:spcPts val="800"/>
              </a:spcAft>
            </a:pPr>
            <a:r>
              <a:rPr lang="en-US" sz="1300" dirty="0">
                <a:solidFill>
                  <a:srgbClr val="0C0C0C"/>
                </a:solidFill>
                <a:effectLst/>
                <a:latin typeface="Verdana" panose="020B0604030504040204" pitchFamily="34" charset="0"/>
                <a:ea typeface="Verdana" panose="020B0604030504040204" pitchFamily="34" charset="0"/>
                <a:cs typeface="Latha" panose="020B0604020202020204" pitchFamily="34" charset="0"/>
              </a:rPr>
              <a:t>The cost of implementing and maintaining a GPS-based accident detection system can be relatively high. This includes the cost of GPS hardware, data plans for real-time tracking, and maintenance expenses.</a:t>
            </a:r>
            <a:endParaRPr lang="en-US" sz="1300" dirty="0">
              <a:effectLst/>
              <a:latin typeface="Verdana" panose="020B0604030504040204" pitchFamily="34" charset="0"/>
              <a:ea typeface="Verdana" panose="020B0604030504040204" pitchFamily="34" charset="0"/>
              <a:cs typeface="Latha" panose="020B0604020202020204" pitchFamily="34" charset="0"/>
            </a:endParaRPr>
          </a:p>
        </p:txBody>
      </p:sp>
    </p:spTree>
    <p:extLst>
      <p:ext uri="{BB962C8B-B14F-4D97-AF65-F5344CB8AC3E}">
        <p14:creationId xmlns:p14="http://schemas.microsoft.com/office/powerpoint/2010/main" val="323268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52501"/>
            <a:ext cx="5814032" cy="4952997"/>
          </a:xfrm>
        </p:spPr>
        <p:txBody>
          <a:bodyPr>
            <a:normAutofit/>
          </a:bodyPr>
          <a:lstStyle/>
          <a:p>
            <a:pPr marL="0" indent="0" algn="just">
              <a:lnSpc>
                <a:spcPct val="150000"/>
              </a:lnSpc>
              <a:spcAft>
                <a:spcPts val="800"/>
              </a:spcAft>
              <a:buNone/>
            </a:pPr>
            <a:r>
              <a:rPr lang="en-IN" sz="1300" b="1" dirty="0">
                <a:solidFill>
                  <a:srgbClr val="0C0C0C"/>
                </a:solidFill>
                <a:cs typeface="Latha" panose="020B0604020202020204" pitchFamily="34" charset="0"/>
              </a:rPr>
              <a:t>4.  </a:t>
            </a:r>
            <a:r>
              <a:rPr lang="en-IN" sz="1300" b="1" dirty="0">
                <a:solidFill>
                  <a:srgbClr val="0C0C0C"/>
                </a:solidFill>
                <a:effectLst/>
                <a:cs typeface="Latha" panose="020B0604020202020204" pitchFamily="34" charset="0"/>
              </a:rPr>
              <a:t>TITLE:</a:t>
            </a:r>
            <a:r>
              <a:rPr lang="en-IN" sz="1300" dirty="0">
                <a:solidFill>
                  <a:srgbClr val="0C0C0C"/>
                </a:solidFill>
                <a:effectLst/>
                <a:cs typeface="Latha" panose="020B0604020202020204" pitchFamily="34" charset="0"/>
              </a:rPr>
              <a:t> An Automatic Vehicle Accident Detection and Rescue    	   System</a:t>
            </a:r>
            <a:endParaRPr lang="en-IN" sz="1300" dirty="0">
              <a:effectLst/>
              <a:cs typeface="Latha" panose="020B0604020202020204" pitchFamily="34" charset="0"/>
            </a:endParaRPr>
          </a:p>
          <a:p>
            <a:pPr algn="just">
              <a:lnSpc>
                <a:spcPct val="150000"/>
              </a:lnSpc>
              <a:spcAft>
                <a:spcPts val="800"/>
              </a:spcAft>
            </a:pPr>
            <a:r>
              <a:rPr lang="en-IN" sz="1300" b="1" dirty="0">
                <a:solidFill>
                  <a:srgbClr val="0C0C0C"/>
                </a:solidFill>
                <a:effectLst/>
                <a:cs typeface="Latha" panose="020B0604020202020204" pitchFamily="34" charset="0"/>
              </a:rPr>
              <a:t>AUTHOR:</a:t>
            </a:r>
            <a:r>
              <a:rPr lang="en-IN" sz="1300" dirty="0">
                <a:solidFill>
                  <a:srgbClr val="0C0C0C"/>
                </a:solidFill>
                <a:effectLst/>
                <a:cs typeface="Latha" panose="020B0604020202020204" pitchFamily="34" charset="0"/>
              </a:rPr>
              <a:t> Tafadzwa Petros Chikaka ,Omowunmi Mary Longe</a:t>
            </a:r>
            <a:endParaRPr lang="en-IN" sz="1300" dirty="0">
              <a:effectLst/>
              <a:cs typeface="Latha" panose="020B0604020202020204" pitchFamily="34" charset="0"/>
            </a:endParaRPr>
          </a:p>
          <a:p>
            <a:pPr algn="just">
              <a:lnSpc>
                <a:spcPct val="150000"/>
              </a:lnSpc>
              <a:spcAft>
                <a:spcPts val="800"/>
              </a:spcAft>
            </a:pPr>
            <a:r>
              <a:rPr lang="en-IN" sz="1300" b="1" dirty="0">
                <a:solidFill>
                  <a:srgbClr val="0C0C0C"/>
                </a:solidFill>
                <a:effectLst/>
                <a:cs typeface="Latha" panose="020B0604020202020204" pitchFamily="34" charset="0"/>
              </a:rPr>
              <a:t>YEAR: </a:t>
            </a:r>
            <a:r>
              <a:rPr lang="en-IN" sz="1300" dirty="0">
                <a:solidFill>
                  <a:srgbClr val="0C0C0C"/>
                </a:solidFill>
                <a:effectLst/>
                <a:cs typeface="Latha" panose="020B0604020202020204" pitchFamily="34" charset="0"/>
              </a:rPr>
              <a:t>2021</a:t>
            </a:r>
            <a:endParaRPr lang="en-IN" sz="13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DESCRIPTION:</a:t>
            </a:r>
            <a:r>
              <a:rPr lang="en-US" sz="1100" b="0" i="0" dirty="0">
                <a:solidFill>
                  <a:srgbClr val="374151"/>
                </a:solidFill>
                <a:effectLst/>
                <a:latin typeface="Söhne"/>
              </a:rPr>
              <a:t> </a:t>
            </a:r>
            <a:r>
              <a:rPr lang="en-US" sz="1300" b="0" i="0" dirty="0">
                <a:solidFill>
                  <a:srgbClr val="374151"/>
                </a:solidFill>
                <a:effectLst/>
              </a:rPr>
              <a:t>Road accidents cause human loss and hinder socio-economic progress, especially in developing countries. Quick reporting to emergency services is crucial, and delays due to heavy traffic can be life-threatening. We've developed an automatic accident detection and alert system using accelerometers. It detects accidents and sends GPS location to security, medical, and family contacts. Our system responds faster than traditional methods, saving more lives with technology.</a:t>
            </a:r>
            <a:endParaRPr lang="en-GB" sz="1300" dirty="0"/>
          </a:p>
        </p:txBody>
      </p:sp>
      <p:sp>
        <p:nvSpPr>
          <p:cNvPr id="5" name="TextBox 4">
            <a:extLst>
              <a:ext uri="{FF2B5EF4-FFF2-40B4-BE49-F238E27FC236}">
                <a16:creationId xmlns:a16="http://schemas.microsoft.com/office/drawing/2014/main" id="{B51F3F61-374D-D5F1-3111-6017AE697631}"/>
              </a:ext>
            </a:extLst>
          </p:cNvPr>
          <p:cNvSpPr txBox="1"/>
          <p:nvPr/>
        </p:nvSpPr>
        <p:spPr>
          <a:xfrm>
            <a:off x="6626832" y="952501"/>
            <a:ext cx="4880226" cy="1252202"/>
          </a:xfrm>
          <a:prstGeom prst="rect">
            <a:avLst/>
          </a:prstGeom>
          <a:noFill/>
        </p:spPr>
        <p:txBody>
          <a:bodyPr wrap="square">
            <a:spAutoFit/>
          </a:bodyPr>
          <a:lstStyle/>
          <a:p>
            <a:pPr>
              <a:lnSpc>
                <a:spcPct val="150000"/>
              </a:lnSpc>
            </a:pPr>
            <a:r>
              <a:rPr lang="en-US" sz="1300" b="1" dirty="0">
                <a:latin typeface="Verdana" panose="020B0604030504040204" pitchFamily="34" charset="0"/>
                <a:ea typeface="Verdana" panose="020B0604030504040204" pitchFamily="34" charset="0"/>
              </a:rPr>
              <a:t>DISADVANTAGE:</a:t>
            </a:r>
          </a:p>
          <a:p>
            <a:pPr algn="just">
              <a:lnSpc>
                <a:spcPct val="150000"/>
              </a:lnSpc>
              <a:spcAft>
                <a:spcPts val="800"/>
              </a:spcAft>
            </a:pPr>
            <a:r>
              <a:rPr lang="en-US" sz="1300" dirty="0">
                <a:solidFill>
                  <a:srgbClr val="0C0C0C"/>
                </a:solidFill>
                <a:effectLst/>
                <a:latin typeface="Verdana" panose="020B0604030504040204" pitchFamily="34" charset="0"/>
                <a:ea typeface="Verdana" panose="020B0604030504040204" pitchFamily="34" charset="0"/>
                <a:cs typeface="Latha" panose="020B0604020202020204" pitchFamily="34" charset="0"/>
              </a:rPr>
              <a:t>It can be complex and may require professional assistance. This complexity can increase the cost of implementing the system.</a:t>
            </a:r>
            <a:endParaRPr lang="en-US" sz="1300" dirty="0">
              <a:effectLst/>
              <a:latin typeface="Verdana" panose="020B0604030504040204" pitchFamily="34" charset="0"/>
              <a:ea typeface="Verdana" panose="020B0604030504040204" pitchFamily="34" charset="0"/>
              <a:cs typeface="Latha" panose="020B0604020202020204" pitchFamily="34" charset="0"/>
            </a:endParaRPr>
          </a:p>
        </p:txBody>
      </p:sp>
    </p:spTree>
    <p:extLst>
      <p:ext uri="{BB962C8B-B14F-4D97-AF65-F5344CB8AC3E}">
        <p14:creationId xmlns:p14="http://schemas.microsoft.com/office/powerpoint/2010/main" val="93657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52501"/>
            <a:ext cx="5814032" cy="4952997"/>
          </a:xfrm>
        </p:spPr>
        <p:txBody>
          <a:bodyPr>
            <a:normAutofit/>
          </a:bodyPr>
          <a:lstStyle/>
          <a:p>
            <a:pPr marL="0" indent="0" algn="just">
              <a:lnSpc>
                <a:spcPct val="150000"/>
              </a:lnSpc>
              <a:spcAft>
                <a:spcPts val="800"/>
              </a:spcAft>
              <a:buNone/>
            </a:pPr>
            <a:r>
              <a:rPr lang="en-US" sz="1300" b="1" dirty="0">
                <a:solidFill>
                  <a:srgbClr val="0C0C0C"/>
                </a:solidFill>
                <a:cs typeface="Latha" panose="020B0604020202020204" pitchFamily="34" charset="0"/>
              </a:rPr>
              <a:t>5.  </a:t>
            </a:r>
            <a:r>
              <a:rPr lang="en-US" sz="1300" b="1" dirty="0">
                <a:solidFill>
                  <a:srgbClr val="0C0C0C"/>
                </a:solidFill>
                <a:effectLst/>
                <a:cs typeface="Latha" panose="020B0604020202020204" pitchFamily="34" charset="0"/>
              </a:rPr>
              <a:t>TITLE:</a:t>
            </a:r>
            <a:r>
              <a:rPr lang="en-US" sz="1300" dirty="0">
                <a:solidFill>
                  <a:srgbClr val="0C0C0C"/>
                </a:solidFill>
                <a:effectLst/>
                <a:cs typeface="Latha" panose="020B0604020202020204" pitchFamily="34" charset="0"/>
              </a:rPr>
              <a:t> Accident Detection And Tracking System Using GSM, 	    	 GPS And Arduino</a:t>
            </a:r>
            <a:endParaRPr lang="en-US" sz="13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AUTHOR:</a:t>
            </a:r>
            <a:r>
              <a:rPr lang="en-US" sz="1300" dirty="0">
                <a:solidFill>
                  <a:srgbClr val="0C0C0C"/>
                </a:solidFill>
                <a:effectLst/>
                <a:cs typeface="Latha" panose="020B0604020202020204" pitchFamily="34" charset="0"/>
              </a:rPr>
              <a:t> CH. Gowri, B. Raj Kumar</a:t>
            </a:r>
            <a:endParaRPr lang="en-US" sz="13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YEAR: </a:t>
            </a:r>
            <a:r>
              <a:rPr lang="en-US" sz="1300" dirty="0">
                <a:solidFill>
                  <a:srgbClr val="0C0C0C"/>
                </a:solidFill>
                <a:effectLst/>
                <a:cs typeface="Latha" panose="020B0604020202020204" pitchFamily="34" charset="0"/>
              </a:rPr>
              <a:t>2020</a:t>
            </a:r>
            <a:endParaRPr lang="en-US" sz="1300" dirty="0">
              <a:effectLst/>
              <a:cs typeface="Latha" panose="020B0604020202020204" pitchFamily="34" charset="0"/>
            </a:endParaRPr>
          </a:p>
          <a:p>
            <a:pPr algn="just">
              <a:lnSpc>
                <a:spcPct val="150000"/>
              </a:lnSpc>
              <a:spcAft>
                <a:spcPts val="800"/>
              </a:spcAft>
            </a:pPr>
            <a:r>
              <a:rPr lang="en-US" sz="1300" b="1" dirty="0">
                <a:solidFill>
                  <a:srgbClr val="0C0C0C"/>
                </a:solidFill>
                <a:effectLst/>
                <a:cs typeface="Latha" panose="020B0604020202020204" pitchFamily="34" charset="0"/>
              </a:rPr>
              <a:t>DESCRIPTION: </a:t>
            </a:r>
            <a:r>
              <a:rPr lang="en-US" sz="1300" b="0" i="0" dirty="0">
                <a:solidFill>
                  <a:srgbClr val="374151"/>
                </a:solidFill>
                <a:effectLst/>
              </a:rPr>
              <a:t>Technology has improved our lives but also brought more traffic and accidents. This project automatically detects accidents and alerts emergency services. It uses sensors like accelerometer, vibration sensor, and ultrasonic sensor. GPS and GSM send the accident location to mobile devices. This helps emergency services respond quickly and saves lives</a:t>
            </a:r>
            <a:r>
              <a:rPr lang="en-US" sz="1000" b="0" i="0" dirty="0">
                <a:solidFill>
                  <a:srgbClr val="374151"/>
                </a:solidFill>
                <a:effectLst/>
                <a:latin typeface="Söhne"/>
              </a:rPr>
              <a:t>.</a:t>
            </a:r>
            <a:endParaRPr lang="en-GB" sz="1300" dirty="0"/>
          </a:p>
        </p:txBody>
      </p:sp>
      <p:sp>
        <p:nvSpPr>
          <p:cNvPr id="5" name="TextBox 4">
            <a:extLst>
              <a:ext uri="{FF2B5EF4-FFF2-40B4-BE49-F238E27FC236}">
                <a16:creationId xmlns:a16="http://schemas.microsoft.com/office/drawing/2014/main" id="{B51F3F61-374D-D5F1-3111-6017AE697631}"/>
              </a:ext>
            </a:extLst>
          </p:cNvPr>
          <p:cNvSpPr txBox="1"/>
          <p:nvPr/>
        </p:nvSpPr>
        <p:spPr>
          <a:xfrm>
            <a:off x="6626832" y="952501"/>
            <a:ext cx="4880226" cy="1552284"/>
          </a:xfrm>
          <a:prstGeom prst="rect">
            <a:avLst/>
          </a:prstGeom>
          <a:noFill/>
        </p:spPr>
        <p:txBody>
          <a:bodyPr wrap="square">
            <a:spAutoFit/>
          </a:bodyPr>
          <a:lstStyle/>
          <a:p>
            <a:pPr>
              <a:lnSpc>
                <a:spcPct val="150000"/>
              </a:lnSpc>
            </a:pPr>
            <a:r>
              <a:rPr lang="en-US" sz="1300" b="1" dirty="0">
                <a:latin typeface="Verdana" panose="020B0604030504040204" pitchFamily="34" charset="0"/>
                <a:ea typeface="Verdana" panose="020B0604030504040204" pitchFamily="34" charset="0"/>
              </a:rPr>
              <a:t>DISADVANTAGE:</a:t>
            </a:r>
          </a:p>
          <a:p>
            <a:pPr algn="just">
              <a:lnSpc>
                <a:spcPct val="150000"/>
              </a:lnSpc>
              <a:spcAft>
                <a:spcPts val="800"/>
              </a:spcAft>
            </a:pPr>
            <a:r>
              <a:rPr lang="en-US" sz="1300" dirty="0">
                <a:solidFill>
                  <a:srgbClr val="0C0C0C"/>
                </a:solidFill>
                <a:effectLst/>
                <a:latin typeface="Verdana" panose="020B0604030504040204" pitchFamily="34" charset="0"/>
                <a:ea typeface="Verdana" panose="020B0604030504040204" pitchFamily="34" charset="0"/>
                <a:cs typeface="Latha" panose="020B0604020202020204" pitchFamily="34" charset="0"/>
              </a:rPr>
              <a:t>The system can involve significant costs, including the purchase of hardware, data plans, and installation. This cost may be a disadvantage for individuals or organizations with limited budgets.</a:t>
            </a:r>
            <a:endParaRPr lang="en-US" sz="1300" dirty="0">
              <a:effectLst/>
              <a:latin typeface="Verdana" panose="020B0604030504040204" pitchFamily="34" charset="0"/>
              <a:ea typeface="Verdana" panose="020B0604030504040204" pitchFamily="34" charset="0"/>
              <a:cs typeface="Latha" panose="020B0604020202020204" pitchFamily="34" charset="0"/>
            </a:endParaRPr>
          </a:p>
        </p:txBody>
      </p:sp>
    </p:spTree>
    <p:extLst>
      <p:ext uri="{BB962C8B-B14F-4D97-AF65-F5344CB8AC3E}">
        <p14:creationId xmlns:p14="http://schemas.microsoft.com/office/powerpoint/2010/main" val="282647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2"/>
            <a:ext cx="10668000" cy="4682446"/>
          </a:xfrm>
        </p:spPr>
        <p:txBody>
          <a:bodyPr>
            <a:normAutofit fontScale="92500"/>
          </a:bodyPr>
          <a:lstStyle/>
          <a:p>
            <a:pPr algn="just">
              <a:lnSpc>
                <a:spcPct val="150000"/>
              </a:lnSpc>
              <a:spcAft>
                <a:spcPts val="800"/>
              </a:spcAft>
            </a:pPr>
            <a:r>
              <a:rPr lang="en-US" sz="1800" b="1" dirty="0">
                <a:solidFill>
                  <a:srgbClr val="0C0C0C"/>
                </a:solidFill>
                <a:effectLst/>
                <a:cs typeface="Latha" panose="020B0604020202020204" pitchFamily="34" charset="0"/>
              </a:rPr>
              <a:t>Real-time Safety Monitoring:</a:t>
            </a:r>
            <a:r>
              <a:rPr lang="en-US" sz="1800" dirty="0">
                <a:solidFill>
                  <a:srgbClr val="0C0C0C"/>
                </a:solidFill>
                <a:effectLst/>
                <a:cs typeface="Latha" panose="020B0604020202020204" pitchFamily="34" charset="0"/>
              </a:rPr>
              <a:t> Create a system capable of continuously monitoring the movement and orientation of vehicles to detect sudden falls or rollovers, thereby enhancing the safety of vehicle occupants.</a:t>
            </a:r>
            <a:endParaRPr lang="en-US" sz="1800" dirty="0">
              <a:effectLst/>
              <a:cs typeface="Latha" panose="020B0604020202020204" pitchFamily="34" charset="0"/>
            </a:endParaRPr>
          </a:p>
          <a:p>
            <a:pPr algn="just">
              <a:lnSpc>
                <a:spcPct val="150000"/>
              </a:lnSpc>
              <a:spcAft>
                <a:spcPts val="800"/>
              </a:spcAft>
            </a:pPr>
            <a:r>
              <a:rPr lang="en-US" sz="1800" b="1" dirty="0">
                <a:solidFill>
                  <a:srgbClr val="0C0C0C"/>
                </a:solidFill>
                <a:effectLst/>
                <a:cs typeface="Latha" panose="020B0604020202020204" pitchFamily="34" charset="0"/>
              </a:rPr>
              <a:t>Accurate Location Tracking:</a:t>
            </a:r>
            <a:r>
              <a:rPr lang="en-US" sz="1800" dirty="0">
                <a:solidFill>
                  <a:srgbClr val="0C0C0C"/>
                </a:solidFill>
                <a:effectLst/>
                <a:cs typeface="Latha" panose="020B0604020202020204" pitchFamily="34" charset="0"/>
              </a:rPr>
              <a:t> Integrate GPS technology to provide precise and real-time location data, enabling immediate response and assistance in the event of an accident.</a:t>
            </a:r>
            <a:endParaRPr lang="en-US" sz="1800" dirty="0">
              <a:effectLst/>
              <a:cs typeface="Latha" panose="020B0604020202020204" pitchFamily="34" charset="0"/>
            </a:endParaRPr>
          </a:p>
          <a:p>
            <a:pPr algn="just">
              <a:lnSpc>
                <a:spcPct val="150000"/>
              </a:lnSpc>
              <a:spcAft>
                <a:spcPts val="800"/>
              </a:spcAft>
            </a:pPr>
            <a:r>
              <a:rPr lang="en-US" sz="1800" b="1" dirty="0">
                <a:solidFill>
                  <a:srgbClr val="0C0C0C"/>
                </a:solidFill>
                <a:effectLst/>
                <a:cs typeface="Latha" panose="020B0604020202020204" pitchFamily="34" charset="0"/>
              </a:rPr>
              <a:t>IoT Connectivity:</a:t>
            </a:r>
            <a:r>
              <a:rPr lang="en-US" sz="1800" dirty="0">
                <a:solidFill>
                  <a:srgbClr val="0C0C0C"/>
                </a:solidFill>
                <a:effectLst/>
                <a:cs typeface="Latha" panose="020B0604020202020204" pitchFamily="34" charset="0"/>
              </a:rPr>
              <a:t> Establish a seamless IoT network for the automatic transmission of critical accident information to a central server, ensuring rapid alert dissemination to relevant authorities and emergency responders.</a:t>
            </a:r>
            <a:endParaRPr lang="en-US" sz="1800" dirty="0">
              <a:effectLst/>
              <a:cs typeface="Latha" panose="020B0604020202020204" pitchFamily="34" charset="0"/>
            </a:endParaRPr>
          </a:p>
          <a:p>
            <a:pPr>
              <a:lnSpc>
                <a:spcPct val="107000"/>
              </a:lnSpc>
              <a:spcAft>
                <a:spcPts val="800"/>
              </a:spcAft>
            </a:pPr>
            <a:r>
              <a:rPr lang="en-US" sz="1800" b="1" dirty="0">
                <a:solidFill>
                  <a:srgbClr val="0C0C0C"/>
                </a:solidFill>
                <a:effectLst/>
                <a:cs typeface="Latha" panose="020B0604020202020204" pitchFamily="34" charset="0"/>
              </a:rPr>
              <a:t>Alert System:</a:t>
            </a:r>
            <a:r>
              <a:rPr lang="en-US" sz="1800" dirty="0">
                <a:solidFill>
                  <a:srgbClr val="0C0C0C"/>
                </a:solidFill>
                <a:effectLst/>
                <a:cs typeface="Latha" panose="020B0604020202020204" pitchFamily="34" charset="0"/>
              </a:rPr>
              <a:t> Develop an automated alert system that triggers notifications, including vehicle location, time of the incident, and other relevant data, to inform authorities and emergency services about accidents as they occur.</a:t>
            </a:r>
            <a:endParaRPr lang="en-US" sz="1800" dirty="0">
              <a:effectLst/>
              <a:cs typeface="Latha" panose="020B0604020202020204" pitchFamily="34" charset="0"/>
            </a:endParaRP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379</TotalTime>
  <Words>2386</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Söhne</vt:lpstr>
      <vt:lpstr>Symbol</vt:lpstr>
      <vt:lpstr>Times New Roman</vt:lpstr>
      <vt:lpstr>Verdana</vt:lpstr>
      <vt:lpstr>Bioinformatics</vt:lpstr>
      <vt:lpstr>PowerPoint Presentation</vt:lpstr>
      <vt:lpstr>PowerPoint Presentation</vt:lpstr>
      <vt:lpstr>Abstract</vt:lpstr>
      <vt:lpstr>Literature Review</vt:lpstr>
      <vt:lpstr>Literature Review</vt:lpstr>
      <vt:lpstr>Literature Review</vt:lpstr>
      <vt:lpstr>Literature Review</vt:lpstr>
      <vt:lpstr>Literature Review</vt:lpstr>
      <vt:lpstr>Objectives</vt:lpstr>
      <vt:lpstr>Existing System </vt:lpstr>
      <vt:lpstr>Drawbacks of Existing System </vt:lpstr>
      <vt:lpstr>Proposed System </vt:lpstr>
      <vt:lpstr> Architecture Diagram</vt:lpstr>
      <vt:lpstr>Methodology</vt:lpstr>
      <vt:lpstr>Modules </vt:lpstr>
      <vt:lpstr>Modules </vt:lpstr>
      <vt:lpstr>HARDWARE AND SOFTWARE REQUIREMENTS</vt:lpstr>
      <vt:lpstr>TIME LINE GANTT CHART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dell .</cp:lastModifiedBy>
  <cp:revision>15</cp:revision>
  <dcterms:created xsi:type="dcterms:W3CDTF">2023-03-16T03:26:27Z</dcterms:created>
  <dcterms:modified xsi:type="dcterms:W3CDTF">2023-11-11T14:47:10Z</dcterms:modified>
</cp:coreProperties>
</file>