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 id="2147483663" r:id="rId3"/>
    <p:sldMasterId id="2147483667" r:id="rId4"/>
    <p:sldMasterId id="2147483669" r:id="rId5"/>
    <p:sldMasterId id="2147483671" r:id="rId6"/>
    <p:sldMasterId id="2147483673" r:id="rId7"/>
    <p:sldMasterId id="2147483675" r:id="rId8"/>
    <p:sldMasterId id="2147483677" r:id="rId9"/>
    <p:sldMasterId id="2147483679" r:id="rId10"/>
    <p:sldMasterId id="2147483681" r:id="rId11"/>
  </p:sldMasterIdLst>
  <p:notesMasterIdLst>
    <p:notesMasterId r:id="rId29"/>
  </p:notesMasterIdLst>
  <p:sldIdLst>
    <p:sldId id="256" r:id="rId12"/>
    <p:sldId id="257" r:id="rId13"/>
    <p:sldId id="259" r:id="rId14"/>
    <p:sldId id="261" r:id="rId15"/>
    <p:sldId id="260" r:id="rId16"/>
    <p:sldId id="262" r:id="rId17"/>
    <p:sldId id="265" r:id="rId18"/>
    <p:sldId id="266" r:id="rId19"/>
    <p:sldId id="268" r:id="rId20"/>
    <p:sldId id="269" r:id="rId21"/>
    <p:sldId id="270" r:id="rId22"/>
    <p:sldId id="271" r:id="rId23"/>
    <p:sldId id="272" r:id="rId24"/>
    <p:sldId id="273" r:id="rId25"/>
    <p:sldId id="275" r:id="rId26"/>
    <p:sldId id="276" r:id="rId27"/>
    <p:sldId id="279"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56"/>
    <a:srgbClr val="003635"/>
    <a:srgbClr val="9EFF29"/>
    <a:srgbClr val="007033"/>
    <a:srgbClr val="5EEC3C"/>
    <a:srgbClr val="F1C88B"/>
    <a:srgbClr val="FE9202"/>
    <a:srgbClr val="FF2549"/>
    <a:srgbClr val="1D3A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324"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 /><Relationship Id="rId13" Type="http://schemas.openxmlformats.org/officeDocument/2006/relationships/slide" Target="slides/slide2.xml" /><Relationship Id="rId18" Type="http://schemas.openxmlformats.org/officeDocument/2006/relationships/slide" Target="slides/slide7.xml" /><Relationship Id="rId26"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slide" Target="slides/slide10.xml" /><Relationship Id="rId7" Type="http://schemas.openxmlformats.org/officeDocument/2006/relationships/slideMaster" Target="slideMasters/slideMaster7.xml" /><Relationship Id="rId12" Type="http://schemas.openxmlformats.org/officeDocument/2006/relationships/slide" Target="slides/slide1.xml" /><Relationship Id="rId17" Type="http://schemas.openxmlformats.org/officeDocument/2006/relationships/slide" Target="slides/slide6.xml" /><Relationship Id="rId25" Type="http://schemas.openxmlformats.org/officeDocument/2006/relationships/slide" Target="slides/slide14.xml" /><Relationship Id="rId33"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5.xml" /><Relationship Id="rId20" Type="http://schemas.openxmlformats.org/officeDocument/2006/relationships/slide" Target="slides/slide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Master" Target="slideMasters/slideMaster11.xml" /><Relationship Id="rId24" Type="http://schemas.openxmlformats.org/officeDocument/2006/relationships/slide" Target="slides/slide13.xml" /><Relationship Id="rId32" Type="http://schemas.openxmlformats.org/officeDocument/2006/relationships/theme" Target="theme/theme1.xml" /><Relationship Id="rId5" Type="http://schemas.openxmlformats.org/officeDocument/2006/relationships/slideMaster" Target="slideMasters/slideMaster5.xml" /><Relationship Id="rId15" Type="http://schemas.openxmlformats.org/officeDocument/2006/relationships/slide" Target="slides/slide4.xml" /><Relationship Id="rId23" Type="http://schemas.openxmlformats.org/officeDocument/2006/relationships/slide" Target="slides/slide12.xml" /><Relationship Id="rId28" Type="http://schemas.openxmlformats.org/officeDocument/2006/relationships/slide" Target="slides/slide17.xml" /><Relationship Id="rId10" Type="http://schemas.openxmlformats.org/officeDocument/2006/relationships/slideMaster" Target="slideMasters/slideMaster10.xml" /><Relationship Id="rId19" Type="http://schemas.openxmlformats.org/officeDocument/2006/relationships/slide" Target="slides/slide8.xml" /><Relationship Id="rId31" Type="http://schemas.openxmlformats.org/officeDocument/2006/relationships/viewProps" Target="viewProps.xml" /><Relationship Id="rId4" Type="http://schemas.openxmlformats.org/officeDocument/2006/relationships/slideMaster" Target="slideMasters/slideMaster4.xml" /><Relationship Id="rId9" Type="http://schemas.openxmlformats.org/officeDocument/2006/relationships/slideMaster" Target="slideMasters/slideMaster9.xml" /><Relationship Id="rId14" Type="http://schemas.openxmlformats.org/officeDocument/2006/relationships/slide" Target="slides/slide3.xml" /><Relationship Id="rId22" Type="http://schemas.openxmlformats.org/officeDocument/2006/relationships/slide" Target="slides/slide11.xml" /><Relationship Id="rId27" Type="http://schemas.openxmlformats.org/officeDocument/2006/relationships/slide" Target="slides/slide16.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Master" Target="../slideMasters/slideMaster6.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8.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Master" Target="../slideMasters/slideMaster10.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Master" Target="../slideMasters/slideMaster1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9592" y="3384757"/>
            <a:ext cx="8203575" cy="1002890"/>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553064" y="4290531"/>
            <a:ext cx="8207605" cy="763525"/>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0489" y="539273"/>
            <a:ext cx="6449920" cy="725349"/>
          </a:xfrm>
        </p:spPr>
        <p:txBody>
          <a:bodyPr>
            <a:normAutofit/>
          </a:bodyPr>
          <a:lstStyle>
            <a:lvl1pPr algn="l">
              <a:defRPr sz="3600">
                <a:solidFill>
                  <a:srgbClr val="00D9F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79322" y="1312606"/>
            <a:ext cx="6474543" cy="3508626"/>
          </a:xfrm>
        </p:spPr>
        <p:txBody>
          <a:bodyPr/>
          <a:lstStyle>
            <a:lvl1pPr>
              <a:defRPr sz="2800">
                <a:solidFill>
                  <a:srgbClr val="003635"/>
                </a:solidFill>
              </a:defRPr>
            </a:lvl1pPr>
            <a:lvl2pPr>
              <a:defRPr>
                <a:solidFill>
                  <a:srgbClr val="003635"/>
                </a:solidFill>
              </a:defRPr>
            </a:lvl2pPr>
            <a:lvl3pPr>
              <a:defRPr>
                <a:solidFill>
                  <a:srgbClr val="003635"/>
                </a:solidFill>
              </a:defRPr>
            </a:lvl3pPr>
            <a:lvl4pPr>
              <a:defRPr>
                <a:solidFill>
                  <a:srgbClr val="003635"/>
                </a:solidFill>
              </a:defRPr>
            </a:lvl4pPr>
            <a:lvl5pPr>
              <a:defRPr>
                <a:solidFill>
                  <a:srgbClr val="00363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911362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312827"/>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01445" y="1297858"/>
            <a:ext cx="8244349" cy="3451123"/>
          </a:xfrm>
        </p:spPr>
        <p:txBody>
          <a:bodyPr/>
          <a:lstStyle>
            <a:lvl1pPr algn="l">
              <a:defRPr sz="2800">
                <a:solidFill>
                  <a:srgbClr val="003635"/>
                </a:solidFill>
              </a:defRPr>
            </a:lvl1pPr>
            <a:lvl2pPr algn="l">
              <a:defRPr>
                <a:solidFill>
                  <a:srgbClr val="003635"/>
                </a:solidFill>
              </a:defRPr>
            </a:lvl2pPr>
            <a:lvl3pPr algn="l">
              <a:defRPr>
                <a:solidFill>
                  <a:srgbClr val="003635"/>
                </a:solidFill>
              </a:defRPr>
            </a:lvl3pPr>
            <a:lvl4pPr algn="l">
              <a:defRPr>
                <a:solidFill>
                  <a:srgbClr val="003635"/>
                </a:solidFill>
              </a:defRPr>
            </a:lvl4pPr>
            <a:lvl5pPr algn="l">
              <a:defRPr>
                <a:solidFill>
                  <a:srgbClr val="00363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33931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53024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6" y="224337"/>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63714" y="1106129"/>
            <a:ext cx="8246070" cy="367234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96777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217" y="180089"/>
            <a:ext cx="8246070" cy="763526"/>
          </a:xfrm>
        </p:spPr>
        <p:txBody>
          <a:bodyPr>
            <a:normAutofit/>
          </a:bodyPr>
          <a:lstStyle>
            <a:lvl1pPr algn="r">
              <a:defRPr sz="3600" baseline="0">
                <a:solidFill>
                  <a:srgbClr val="FFC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26843" y="1260987"/>
            <a:ext cx="8246070" cy="327687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6078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54997" y="465530"/>
            <a:ext cx="6461299"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254997" y="1229055"/>
            <a:ext cx="646129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55223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59412"/>
            <a:ext cx="8246070" cy="763526"/>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415845"/>
            <a:ext cx="8246070" cy="3446477"/>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49273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59412"/>
            <a:ext cx="8246070" cy="763526"/>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415845"/>
            <a:ext cx="8246070" cy="3446477"/>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5" y="391788"/>
            <a:ext cx="6793137"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92565" y="1155313"/>
            <a:ext cx="6793137"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963648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217" y="180089"/>
            <a:ext cx="8246070" cy="763526"/>
          </a:xfrm>
        </p:spPr>
        <p:txBody>
          <a:bodyPr>
            <a:normAutofit/>
          </a:bodyPr>
          <a:lstStyle>
            <a:lvl1pPr algn="r">
              <a:defRPr sz="3600" baseline="0">
                <a:solidFill>
                  <a:srgbClr val="FFC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26843" y="1260987"/>
            <a:ext cx="8246070" cy="327687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40394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54997" y="465530"/>
            <a:ext cx="6461299"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254997" y="1229055"/>
            <a:ext cx="646129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08126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78194" y="1828801"/>
            <a:ext cx="7989723" cy="1644446"/>
          </a:xfrm>
          <a:noFill/>
          <a:effectLst>
            <a:outerShdw blurRad="50800" dist="38100" dir="2700000" algn="tl" rotWithShape="0">
              <a:prstClr val="black">
                <a:alpha val="40000"/>
              </a:prstClr>
            </a:outerShdw>
          </a:effectLst>
        </p:spPr>
        <p:txBody>
          <a:bodyPr>
            <a:normAutofit/>
          </a:bodyPr>
          <a:lstStyle>
            <a:lvl1pPr algn="r">
              <a:defRPr sz="3600">
                <a:solidFill>
                  <a:srgbClr val="FFC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15070" y="3694482"/>
            <a:ext cx="7975483"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1465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5" y="391788"/>
            <a:ext cx="6793137"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92565" y="1155313"/>
            <a:ext cx="6793137"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765719"/>
            <a:ext cx="8093365"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298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75377"/>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298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75377"/>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theme" Target="../theme/theme10.xml" /><Relationship Id="rId1" Type="http://schemas.openxmlformats.org/officeDocument/2006/relationships/slideLayout" Target="../slideLayouts/slideLayout22.xml" /></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theme" Target="../theme/theme11.xml" /><Relationship Id="rId1" Type="http://schemas.openxmlformats.org/officeDocument/2006/relationships/slideLayout" Target="../slideLayouts/slideLayout23.xml" /></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theme" Target="../theme/theme2.xml" /><Relationship Id="rId1" Type="http://schemas.openxmlformats.org/officeDocument/2006/relationships/slideLayout" Target="../slideLayouts/slideLayout13.xml" /></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 /><Relationship Id="rId2" Type="http://schemas.openxmlformats.org/officeDocument/2006/relationships/slideLayout" Target="../slideLayouts/slideLayout15.xml" /><Relationship Id="rId1" Type="http://schemas.openxmlformats.org/officeDocument/2006/relationships/slideLayout" Target="../slideLayouts/slideLayout14.xml" /><Relationship Id="rId4" Type="http://schemas.openxmlformats.org/officeDocument/2006/relationships/image" Target="../media/image5.jpg" /></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theme" Target="../theme/theme4.xml" /><Relationship Id="rId1" Type="http://schemas.openxmlformats.org/officeDocument/2006/relationships/slideLayout" Target="../slideLayouts/slideLayout16.xml" /></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theme" Target="../theme/theme5.xml" /><Relationship Id="rId1" Type="http://schemas.openxmlformats.org/officeDocument/2006/relationships/slideLayout" Target="../slideLayouts/slideLayout17.xml" /></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theme" Target="../theme/theme6.xml" /><Relationship Id="rId1" Type="http://schemas.openxmlformats.org/officeDocument/2006/relationships/slideLayout" Target="../slideLayouts/slideLayout18.xml" /></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theme" Target="../theme/theme7.xml" /><Relationship Id="rId1" Type="http://schemas.openxmlformats.org/officeDocument/2006/relationships/slideLayout" Target="../slideLayouts/slideLayout19.xml" /></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theme" Target="../theme/theme8.xml" /><Relationship Id="rId1" Type="http://schemas.openxmlformats.org/officeDocument/2006/relationships/slideLayout" Target="../slideLayouts/slideLayout20.xml" /></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theme" Target="../theme/theme9.xml" /><Relationship Id="rId1"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863A7FF7-499F-469F-8D48-01FEA30E24EC}"/>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85033119"/>
      </p:ext>
    </p:extLst>
  </p:cSld>
  <p:clrMap bg1="lt1" tx1="dk1" bg2="lt2" tx2="dk2" accent1="accent1" accent2="accent2" accent3="accent3" accent4="accent4" accent5="accent5" accent6="accent6" hlink="hlink" folHlink="folHlink"/>
  <p:sldLayoutIdLst>
    <p:sldLayoutId id="2147483680" r:id="rId1"/>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9760B61D-A4E6-40CA-A300-635F1AE26EFE}"/>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85262365"/>
      </p:ext>
    </p:extLst>
  </p:cSld>
  <p:clrMap bg1="lt1" tx1="dk1" bg2="lt2" tx2="dk2" accent1="accent1" accent2="accent2" accent3="accent3" accent4="accent4" accent5="accent5" accent6="accent6" hlink="hlink" folHlink="folHlink"/>
  <p:sldLayoutIdLst>
    <p:sldLayoutId id="2147483682" r:id="rId1"/>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6E793509-70BA-425C-903D-E7092377DA0D}"/>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585646953"/>
      </p:ext>
    </p:extLst>
  </p:cSld>
  <p:clrMap bg1="lt1" tx1="dk1" bg2="lt2" tx2="dk2" accent1="accent1" accent2="accent2" accent3="accent3" accent4="accent4" accent5="accent5" accent6="accent6" hlink="hlink" folHlink="folHlink"/>
  <p:sldLayoutIdLst>
    <p:sldLayoutId id="2147483662" r:id="rId1"/>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EFE47DDD-EC84-4DD2-8DCE-50E86C101CED}"/>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949454628"/>
      </p:ext>
    </p:extLst>
  </p:cSld>
  <p:clrMap bg1="lt1" tx1="dk1" bg2="lt2" tx2="dk2" accent1="accent1" accent2="accent2" accent3="accent3" accent4="accent4" accent5="accent5" accent6="accent6" hlink="hlink" folHlink="folHlink"/>
  <p:sldLayoutIdLst>
    <p:sldLayoutId id="2147483664" r:id="rId1"/>
    <p:sldLayoutId id="2147483665" r:id="rId2"/>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C97FA8C6-8D1E-4336-B030-11170864E94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645057317"/>
      </p:ext>
    </p:extLst>
  </p:cSld>
  <p:clrMap bg1="lt1" tx1="dk1" bg2="lt2" tx2="dk2" accent1="accent1" accent2="accent2" accent3="accent3" accent4="accent4" accent5="accent5" accent6="accent6" hlink="hlink" folHlink="folHlink"/>
  <p:sldLayoutIdLst>
    <p:sldLayoutId id="2147483668" r:id="rId1"/>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DFB08D84-4F8D-4293-82FA-4B900389844E}"/>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391206020"/>
      </p:ext>
    </p:extLst>
  </p:cSld>
  <p:clrMap bg1="lt1" tx1="dk1" bg2="lt2" tx2="dk2" accent1="accent1" accent2="accent2" accent3="accent3" accent4="accent4" accent5="accent5" accent6="accent6" hlink="hlink" folHlink="folHlink"/>
  <p:sldLayoutIdLst>
    <p:sldLayoutId id="2147483670" r:id="rId1"/>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1E56D15B-17D6-49B6-931A-41C3B9AE5D87}"/>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4250356028"/>
      </p:ext>
    </p:extLst>
  </p:cSld>
  <p:clrMap bg1="lt1" tx1="dk1" bg2="lt2" tx2="dk2" accent1="accent1" accent2="accent2" accent3="accent3" accent4="accent4" accent5="accent5" accent6="accent6" hlink="hlink" folHlink="folHlink"/>
  <p:sldLayoutIdLst>
    <p:sldLayoutId id="2147483672" r:id="rId1"/>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3F036B11-8285-4FCE-8D5F-CA0C2111ACCE}"/>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632626561"/>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B0116743-48C9-4B27-83FD-BB4004724A9D}"/>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534444802"/>
      </p:ext>
    </p:extLst>
  </p:cSld>
  <p:clrMap bg1="lt1" tx1="dk1" bg2="lt2" tx2="dk2" accent1="accent1" accent2="accent2" accent3="accent3" accent4="accent4" accent5="accent5" accent6="accent6" hlink="hlink" folHlink="folHlink"/>
  <p:sldLayoutIdLst>
    <p:sldLayoutId id="2147483676" r:id="rId1"/>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12884346-5723-482F-9102-4955AAE3363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12021047"/>
      </p:ext>
    </p:extLst>
  </p:cSld>
  <p:clrMap bg1="lt1" tx1="dk1" bg2="lt2" tx2="dk2" accent1="accent1" accent2="accent2" accent3="accent3" accent4="accent4" accent5="accent5" accent6="accent6" hlink="hlink" folHlink="folHlink"/>
  <p:sldLayoutIdLst>
    <p:sldLayoutId id="2147483678" r:id="rId1"/>
  </p:sldLayoutIdLst>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Layout" Target="../slideLayouts/slideLayout1.xml" /><Relationship Id="rId5" Type="http://schemas.openxmlformats.org/officeDocument/2006/relationships/image" Target="../media/image14.svg" /><Relationship Id="rId4" Type="http://schemas.openxmlformats.org/officeDocument/2006/relationships/image" Target="../media/image1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2.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20.xml" /></Relationships>
</file>

<file path=ppt/slides/_rels/slide13.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image" Target="../media/image27.jpeg" /><Relationship Id="rId1" Type="http://schemas.openxmlformats.org/officeDocument/2006/relationships/slideLayout" Target="../slideLayouts/slideLayout21.xml" /></Relationships>
</file>

<file path=ppt/slides/_rels/slide14.xml.rels><?xml version="1.0" encoding="UTF-8" standalone="yes"?>
<Relationships xmlns="http://schemas.openxmlformats.org/package/2006/relationships"><Relationship Id="rId3" Type="http://schemas.openxmlformats.org/officeDocument/2006/relationships/image" Target="../media/image30.jpeg" /><Relationship Id="rId2" Type="http://schemas.openxmlformats.org/officeDocument/2006/relationships/image" Target="../media/image29.jpeg" /><Relationship Id="rId1" Type="http://schemas.openxmlformats.org/officeDocument/2006/relationships/slideLayout" Target="../slideLayouts/slideLayout21.xml" /></Relationships>
</file>

<file path=ppt/slides/_rels/slide15.xml.rels><?xml version="1.0" encoding="UTF-8" standalone="yes"?>
<Relationships xmlns="http://schemas.openxmlformats.org/package/2006/relationships"><Relationship Id="rId3" Type="http://schemas.openxmlformats.org/officeDocument/2006/relationships/image" Target="../media/image32.jpeg" /><Relationship Id="rId2" Type="http://schemas.openxmlformats.org/officeDocument/2006/relationships/image" Target="../media/image31.pn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3" Type="http://schemas.openxmlformats.org/officeDocument/2006/relationships/image" Target="../media/image34.svg" /><Relationship Id="rId2" Type="http://schemas.openxmlformats.org/officeDocument/2006/relationships/image" Target="../media/image33.png" /><Relationship Id="rId1" Type="http://schemas.openxmlformats.org/officeDocument/2006/relationships/slideLayout" Target="../slideLayouts/slideLayout22.xml" /><Relationship Id="rId5" Type="http://schemas.openxmlformats.org/officeDocument/2006/relationships/image" Target="../media/image12.svg" /><Relationship Id="rId4" Type="http://schemas.openxmlformats.org/officeDocument/2006/relationships/image" Target="../media/image11.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 /></Relationships>
</file>

<file path=ppt/slides/_rels/slide2.xml.rels><?xml version="1.0" encoding="UTF-8" standalone="yes"?>
<Relationships xmlns="http://schemas.openxmlformats.org/package/2006/relationships"><Relationship Id="rId3" Type="http://schemas.openxmlformats.org/officeDocument/2006/relationships/image" Target="../media/image16.sv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8.svg" /><Relationship Id="rId2" Type="http://schemas.openxmlformats.org/officeDocument/2006/relationships/image" Target="../media/image17.pn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notesSlide" Target="../notesSlides/notesSlide1.xml" /><Relationship Id="rId1" Type="http://schemas.openxmlformats.org/officeDocument/2006/relationships/slideLayout" Target="../slideLayouts/slideLayout15.xml" /><Relationship Id="rId4" Type="http://schemas.openxmlformats.org/officeDocument/2006/relationships/image" Target="../media/image20.jpg" /></Relationships>
</file>

<file path=ppt/slides/_rels/slide6.xml.rels><?xml version="1.0" encoding="UTF-8" standalone="yes"?>
<Relationships xmlns="http://schemas.openxmlformats.org/package/2006/relationships"><Relationship Id="rId3" Type="http://schemas.openxmlformats.org/officeDocument/2006/relationships/image" Target="../media/image22.svg" /><Relationship Id="rId2" Type="http://schemas.openxmlformats.org/officeDocument/2006/relationships/image" Target="../media/image21.png" /><Relationship Id="rId1" Type="http://schemas.openxmlformats.org/officeDocument/2006/relationships/slideLayout" Target="../slideLayouts/slideLayout16.xml" /></Relationships>
</file>

<file path=ppt/slides/_rels/slide7.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1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78" y="4021684"/>
            <a:ext cx="8203575" cy="980768"/>
          </a:xfrm>
        </p:spPr>
        <p:txBody>
          <a:bodyPr>
            <a:normAutofit fontScale="90000"/>
          </a:bodyPr>
          <a:lstStyle/>
          <a:p>
            <a:r>
              <a:rPr lang="en-US" b="1" spc="50" dirty="0">
                <a:ln w="9525" cmpd="sng">
                  <a:solidFill>
                    <a:schemeClr val="accent1">
                      <a:lumMod val="60000"/>
                      <a:lumOff val="40000"/>
                    </a:schemeClr>
                  </a:solidFill>
                  <a:prstDash val="solid"/>
                </a:ln>
                <a:solidFill>
                  <a:srgbClr val="70AD47">
                    <a:tint val="1000"/>
                  </a:srgbClr>
                </a:solidFill>
                <a:effectLst>
                  <a:glow rad="38100">
                    <a:schemeClr val="accent1">
                      <a:alpha val="40000"/>
                    </a:schemeClr>
                  </a:glow>
                  <a:outerShdw blurRad="50800" dist="38100" dir="5400000" algn="t" rotWithShape="0">
                    <a:prstClr val="black">
                      <a:alpha val="40000"/>
                    </a:prstClr>
                  </a:outerShdw>
                </a:effectLst>
              </a:rPr>
              <a:t>RECYLING OF DISMANTLED CONCRETE USING IN THE FIELD OF CONSTRUCTION</a:t>
            </a:r>
          </a:p>
        </p:txBody>
      </p:sp>
      <p:pic>
        <p:nvPicPr>
          <p:cNvPr id="6" name="Graphic 5" descr="Crane">
            <a:extLst>
              <a:ext uri="{FF2B5EF4-FFF2-40B4-BE49-F238E27FC236}">
                <a16:creationId xmlns:a16="http://schemas.microsoft.com/office/drawing/2014/main" id="{0E5A2DD9-BE6A-4053-92B9-A841AD5859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469" y="2957284"/>
            <a:ext cx="991890" cy="914400"/>
          </a:xfrm>
          <a:prstGeom prst="rect">
            <a:avLst/>
          </a:prstGeom>
        </p:spPr>
      </p:pic>
      <p:pic>
        <p:nvPicPr>
          <p:cNvPr id="8" name="Graphic 7" descr="Construction worker">
            <a:extLst>
              <a:ext uri="{FF2B5EF4-FFF2-40B4-BE49-F238E27FC236}">
                <a16:creationId xmlns:a16="http://schemas.microsoft.com/office/drawing/2014/main" id="{79405611-2A59-493B-8E99-A6E94E121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644" y="3107284"/>
            <a:ext cx="914400" cy="914400"/>
          </a:xfrm>
          <a:prstGeom prst="rect">
            <a:avLst/>
          </a:prstGeom>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8F7E-255A-4E53-9806-32276EE6359E}"/>
              </a:ext>
            </a:extLst>
          </p:cNvPr>
          <p:cNvSpPr>
            <a:spLocks noGrp="1"/>
          </p:cNvSpPr>
          <p:nvPr>
            <p:ph type="title"/>
          </p:nvPr>
        </p:nvSpPr>
        <p:spPr/>
        <p:txBody>
          <a:bodyPr/>
          <a:lstStyle/>
          <a:p>
            <a:r>
              <a:rPr lang="en-US" dirty="0"/>
              <a:t>CONCRETE MIX</a:t>
            </a:r>
            <a:endParaRPr lang="en-IN" dirty="0"/>
          </a:p>
        </p:txBody>
      </p:sp>
      <p:sp>
        <p:nvSpPr>
          <p:cNvPr id="3" name="Content Placeholder 2">
            <a:extLst>
              <a:ext uri="{FF2B5EF4-FFF2-40B4-BE49-F238E27FC236}">
                <a16:creationId xmlns:a16="http://schemas.microsoft.com/office/drawing/2014/main" id="{4D8669E4-10A8-43BB-B866-81EBAD5CA741}"/>
              </a:ext>
            </a:extLst>
          </p:cNvPr>
          <p:cNvSpPr>
            <a:spLocks noGrp="1"/>
          </p:cNvSpPr>
          <p:nvPr>
            <p:ph idx="1"/>
          </p:nvPr>
        </p:nvSpPr>
        <p:spPr>
          <a:xfrm>
            <a:off x="2254997" y="1608667"/>
            <a:ext cx="6618070" cy="3462866"/>
          </a:xfrm>
        </p:spPr>
        <p:txBody>
          <a:bodyPr>
            <a:normAutofit fontScale="85000" lnSpcReduction="10000"/>
          </a:bodyPr>
          <a:lstStyle/>
          <a:p>
            <a:pPr algn="just">
              <a:lnSpc>
                <a:spcPct val="115000"/>
              </a:lnSpc>
              <a:spcAft>
                <a:spcPts val="1000"/>
              </a:spcAft>
              <a:buFont typeface="Wingdings" panose="05000000000000000000" pitchFamily="2" charset="2"/>
              <a:buChar char="q"/>
            </a:pP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q"/>
            </a:pP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q"/>
            </a:pP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q"/>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The nominal mix of M20 has been used for the concrete mi</a:t>
            </a:r>
            <a:endParaRPr lang="en-IN" sz="1800" b="1" i="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q"/>
            </a:pPr>
            <a:r>
              <a:rPr lang="en-US" sz="1900" b="1" i="1" dirty="0">
                <a:effectLst/>
                <a:latin typeface="Times New Roman" panose="02020603050405020304" pitchFamily="18" charset="0"/>
                <a:ea typeface="Times New Roman" panose="02020603050405020304" pitchFamily="18" charset="0"/>
                <a:cs typeface="Times New Roman" panose="02020603050405020304" pitchFamily="18" charset="0"/>
              </a:rPr>
              <a:t>Concrete mix cases:-               </a:t>
            </a:r>
            <a:endParaRPr lang="en-IN" sz="1900" b="1" i="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900" b="1" i="1" dirty="0">
                <a:effectLst/>
                <a:latin typeface="Times New Roman" panose="02020603050405020304" pitchFamily="18" charset="0"/>
                <a:ea typeface="Times New Roman" panose="02020603050405020304" pitchFamily="18" charset="0"/>
                <a:cs typeface="Times New Roman" panose="02020603050405020304" pitchFamily="18" charset="0"/>
              </a:rPr>
              <a:t>  The concrete is mixed in such ways that there is only change in the replacement of virgin coarse aggregate with reuse coarse aggregate, the replacement is of 30 percentage, 60 percentage and 100 percentage to find the strength comparison of the recycled coarse aggregate</a:t>
            </a:r>
            <a:endParaRPr lang="en-IN" sz="1900" b="1" i="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q"/>
            </a:pPr>
            <a:endParaRPr lang="en-IN" sz="1800" b="1" i="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4B63CCEC-5F31-45B9-B25A-6C8B1144A040}"/>
              </a:ext>
            </a:extLst>
          </p:cNvPr>
          <p:cNvGraphicFramePr>
            <a:graphicFrameLocks noGrp="1"/>
          </p:cNvGraphicFramePr>
          <p:nvPr>
            <p:extLst>
              <p:ext uri="{D42A27DB-BD31-4B8C-83A1-F6EECF244321}">
                <p14:modId xmlns:p14="http://schemas.microsoft.com/office/powerpoint/2010/main" val="2091475352"/>
              </p:ext>
            </p:extLst>
          </p:nvPr>
        </p:nvGraphicFramePr>
        <p:xfrm>
          <a:off x="2333382" y="1095120"/>
          <a:ext cx="6461299" cy="1634867"/>
        </p:xfrm>
        <a:graphic>
          <a:graphicData uri="http://schemas.openxmlformats.org/drawingml/2006/table">
            <a:tbl>
              <a:tblPr firstRow="1" firstCol="1" bandRow="1">
                <a:tableStyleId>{5C22544A-7EE6-4342-B048-85BDC9FD1C3A}</a:tableStyleId>
              </a:tblPr>
              <a:tblGrid>
                <a:gridCol w="1008619">
                  <a:extLst>
                    <a:ext uri="{9D8B030D-6E8A-4147-A177-3AD203B41FA5}">
                      <a16:colId xmlns:a16="http://schemas.microsoft.com/office/drawing/2014/main" val="3596725366"/>
                    </a:ext>
                  </a:extLst>
                </a:gridCol>
                <a:gridCol w="1459772">
                  <a:extLst>
                    <a:ext uri="{9D8B030D-6E8A-4147-A177-3AD203B41FA5}">
                      <a16:colId xmlns:a16="http://schemas.microsoft.com/office/drawing/2014/main" val="3187046341"/>
                    </a:ext>
                  </a:extLst>
                </a:gridCol>
                <a:gridCol w="1592666">
                  <a:extLst>
                    <a:ext uri="{9D8B030D-6E8A-4147-A177-3AD203B41FA5}">
                      <a16:colId xmlns:a16="http://schemas.microsoft.com/office/drawing/2014/main" val="2159189138"/>
                    </a:ext>
                  </a:extLst>
                </a:gridCol>
                <a:gridCol w="1659452">
                  <a:extLst>
                    <a:ext uri="{9D8B030D-6E8A-4147-A177-3AD203B41FA5}">
                      <a16:colId xmlns:a16="http://schemas.microsoft.com/office/drawing/2014/main" val="4030170603"/>
                    </a:ext>
                  </a:extLst>
                </a:gridCol>
                <a:gridCol w="740790">
                  <a:extLst>
                    <a:ext uri="{9D8B030D-6E8A-4147-A177-3AD203B41FA5}">
                      <a16:colId xmlns:a16="http://schemas.microsoft.com/office/drawing/2014/main" val="3958332649"/>
                    </a:ext>
                  </a:extLst>
                </a:gridCol>
              </a:tblGrid>
              <a:tr h="1316188">
                <a:tc>
                  <a:txBody>
                    <a:bodyPr/>
                    <a:lstStyle/>
                    <a:p>
                      <a:pPr algn="ctr">
                        <a:lnSpc>
                          <a:spcPct val="150000"/>
                        </a:lnSpc>
                        <a:spcAft>
                          <a:spcPts val="1000"/>
                        </a:spcAft>
                      </a:pPr>
                      <a:r>
                        <a:rPr lang="en-US" sz="1200" dirty="0">
                          <a:effectLst/>
                        </a:rPr>
                        <a:t> </a:t>
                      </a:r>
                      <a:endParaRPr lang="en-IN" sz="1100" dirty="0">
                        <a:effectLst/>
                      </a:endParaRPr>
                    </a:p>
                    <a:p>
                      <a:pPr algn="ctr">
                        <a:lnSpc>
                          <a:spcPct val="150000"/>
                        </a:lnSpc>
                        <a:spcAft>
                          <a:spcPts val="1000"/>
                        </a:spcAft>
                      </a:pPr>
                      <a:r>
                        <a:rPr lang="en-US" sz="1200" dirty="0">
                          <a:effectLst/>
                        </a:rPr>
                        <a:t>Cement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200" dirty="0">
                          <a:effectLst/>
                        </a:rPr>
                        <a:t> </a:t>
                      </a:r>
                      <a:endParaRPr lang="en-IN" sz="1100" dirty="0">
                        <a:effectLst/>
                      </a:endParaRPr>
                    </a:p>
                    <a:p>
                      <a:pPr algn="ctr">
                        <a:lnSpc>
                          <a:spcPct val="150000"/>
                        </a:lnSpc>
                        <a:spcAft>
                          <a:spcPts val="1000"/>
                        </a:spcAft>
                      </a:pPr>
                      <a:r>
                        <a:rPr lang="en-US" sz="1200" dirty="0">
                          <a:effectLst/>
                        </a:rPr>
                        <a:t>Fine aggregate(F.A)</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200" dirty="0">
                          <a:effectLst/>
                        </a:rPr>
                        <a:t> </a:t>
                      </a:r>
                      <a:endParaRPr lang="en-IN" sz="1100" dirty="0">
                        <a:effectLst/>
                      </a:endParaRPr>
                    </a:p>
                    <a:p>
                      <a:pPr algn="ctr">
                        <a:lnSpc>
                          <a:spcPct val="150000"/>
                        </a:lnSpc>
                        <a:spcAft>
                          <a:spcPts val="1000"/>
                        </a:spcAft>
                      </a:pPr>
                      <a:r>
                        <a:rPr lang="en-US" sz="1200" dirty="0">
                          <a:effectLst/>
                        </a:rPr>
                        <a:t>Coarse aggregate(C.A)</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200" dirty="0">
                          <a:effectLst/>
                        </a:rPr>
                        <a:t> </a:t>
                      </a:r>
                      <a:endParaRPr lang="en-IN" sz="1100" dirty="0">
                        <a:effectLst/>
                      </a:endParaRPr>
                    </a:p>
                    <a:p>
                      <a:pPr algn="ctr">
                        <a:lnSpc>
                          <a:spcPct val="150000"/>
                        </a:lnSpc>
                        <a:spcAft>
                          <a:spcPts val="1000"/>
                        </a:spcAft>
                      </a:pPr>
                      <a:r>
                        <a:rPr lang="en-US" sz="1200" dirty="0">
                          <a:effectLst/>
                        </a:rPr>
                        <a:t>Water-Content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200" dirty="0">
                          <a:effectLst/>
                        </a:rPr>
                        <a:t>Water to cement</a:t>
                      </a:r>
                      <a:endParaRPr lang="en-IN" sz="1100" dirty="0">
                        <a:effectLst/>
                      </a:endParaRPr>
                    </a:p>
                    <a:p>
                      <a:pPr algn="ctr">
                        <a:lnSpc>
                          <a:spcPct val="150000"/>
                        </a:lnSpc>
                        <a:spcAft>
                          <a:spcPts val="1000"/>
                        </a:spcAft>
                      </a:pPr>
                      <a:r>
                        <a:rPr lang="en-US" sz="1200" dirty="0">
                          <a:effectLst/>
                        </a:rPr>
                        <a:t>Ratio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1455082"/>
                  </a:ext>
                </a:extLst>
              </a:tr>
              <a:tr h="318679">
                <a:tc>
                  <a:txBody>
                    <a:bodyPr/>
                    <a:lstStyle/>
                    <a:p>
                      <a:pPr algn="ctr">
                        <a:lnSpc>
                          <a:spcPct val="150000"/>
                        </a:lnSpc>
                        <a:spcAft>
                          <a:spcPts val="1000"/>
                        </a:spcAft>
                      </a:pPr>
                      <a:r>
                        <a:rPr lang="en-US" sz="1200" dirty="0">
                          <a:effectLst/>
                        </a:rPr>
                        <a:t>420 kg/m³</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200" dirty="0">
                          <a:effectLst/>
                        </a:rPr>
                        <a:t>630 kg/m³</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200" dirty="0">
                          <a:effectLst/>
                        </a:rPr>
                        <a:t>1260kg/m³</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200">
                          <a:effectLst/>
                        </a:rPr>
                        <a:t>210  kg/m³</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200" dirty="0">
                          <a:effectLst/>
                        </a:rPr>
                        <a:t>0.5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4910052"/>
                  </a:ext>
                </a:extLst>
              </a:tr>
            </a:tbl>
          </a:graphicData>
        </a:graphic>
      </p:graphicFrame>
    </p:spTree>
    <p:extLst>
      <p:ext uri="{BB962C8B-B14F-4D97-AF65-F5344CB8AC3E}">
        <p14:creationId xmlns:p14="http://schemas.microsoft.com/office/powerpoint/2010/main" val="984189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 presetClass="entr" presetSubtype="6"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2000" fill="hold"/>
                                        <p:tgtEl>
                                          <p:spTgt spid="6"/>
                                        </p:tgtEl>
                                        <p:attrNameLst>
                                          <p:attrName>ppt_x</p:attrName>
                                        </p:attrNameLst>
                                      </p:cBhvr>
                                      <p:tavLst>
                                        <p:tav tm="0">
                                          <p:val>
                                            <p:strVal val="1+#ppt_w/2"/>
                                          </p:val>
                                        </p:tav>
                                        <p:tav tm="100000">
                                          <p:val>
                                            <p:strVal val="#ppt_x"/>
                                          </p:val>
                                        </p:tav>
                                      </p:tavLst>
                                    </p:anim>
                                    <p:anim calcmode="lin" valueType="num">
                                      <p:cBhvr additive="base">
                                        <p:cTn id="25" dur="20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4000"/>
                            </p:stCondLst>
                            <p:childTnLst>
                              <p:par>
                                <p:cTn id="27" presetID="2" presetClass="entr" presetSubtype="6"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2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1" fill="hold">
                            <p:stCondLst>
                              <p:cond delay="6000"/>
                            </p:stCondLst>
                            <p:childTnLst>
                              <p:par>
                                <p:cTn id="32" presetID="2" presetClass="entr" presetSubtype="6"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2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5"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6" fill="hold">
                            <p:stCondLst>
                              <p:cond delay="8000"/>
                            </p:stCondLst>
                            <p:childTnLst>
                              <p:par>
                                <p:cTn id="37" presetID="2" presetClass="entr" presetSubtype="6"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2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0"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82C5-AC33-4ACA-AF11-455553014025}"/>
              </a:ext>
            </a:extLst>
          </p:cNvPr>
          <p:cNvSpPr>
            <a:spLocks noGrp="1"/>
          </p:cNvSpPr>
          <p:nvPr>
            <p:ph type="title"/>
          </p:nvPr>
        </p:nvSpPr>
        <p:spPr>
          <a:xfrm>
            <a:off x="42562" y="650945"/>
            <a:ext cx="8246070" cy="763526"/>
          </a:xfrm>
        </p:spPr>
        <p:txBody>
          <a:bodyPr/>
          <a:lstStyle/>
          <a:p>
            <a:pPr marL="285750" indent="-285750">
              <a:buFont typeface="Wingdings" panose="05000000000000000000" pitchFamily="2" charset="2"/>
              <a:buChar char="v"/>
            </a:pPr>
            <a:r>
              <a:rPr lang="en-US" sz="1800" b="1" i="1" dirty="0">
                <a:solidFill>
                  <a:srgbClr val="000000"/>
                </a:solidFill>
                <a:effectLst/>
                <a:latin typeface="Times New Roman" panose="02020603050405020304" pitchFamily="18" charset="0"/>
                <a:ea typeface="Times New Roman" panose="02020603050405020304" pitchFamily="18" charset="0"/>
              </a:rPr>
              <a:t>QUANTITY OF MATERIAL REQUIRED FOR </a:t>
            </a:r>
            <a:br>
              <a:rPr lang="en-US" sz="1800" b="1" i="1" dirty="0">
                <a:solidFill>
                  <a:srgbClr val="000000"/>
                </a:solidFill>
                <a:effectLst/>
                <a:latin typeface="Times New Roman" panose="02020603050405020304" pitchFamily="18" charset="0"/>
                <a:ea typeface="Times New Roman" panose="02020603050405020304" pitchFamily="18" charset="0"/>
              </a:rPr>
            </a:br>
            <a:r>
              <a:rPr lang="en-US" sz="1800" b="1" i="1" dirty="0">
                <a:solidFill>
                  <a:srgbClr val="000000"/>
                </a:solidFill>
                <a:effectLst/>
                <a:latin typeface="Times New Roman" panose="02020603050405020304" pitchFamily="18" charset="0"/>
                <a:ea typeface="Times New Roman" panose="02020603050405020304" pitchFamily="18" charset="0"/>
              </a:rPr>
              <a:t>        ONE CONCRETE CUBE</a:t>
            </a:r>
            <a:endParaRPr lang="en-IN" i="1" dirty="0"/>
          </a:p>
        </p:txBody>
      </p:sp>
      <p:graphicFrame>
        <p:nvGraphicFramePr>
          <p:cNvPr id="4" name="Content Placeholder 3">
            <a:extLst>
              <a:ext uri="{FF2B5EF4-FFF2-40B4-BE49-F238E27FC236}">
                <a16:creationId xmlns:a16="http://schemas.microsoft.com/office/drawing/2014/main" id="{C4106AC2-B9C6-4A0B-8329-CE36B9F9DF6D}"/>
              </a:ext>
            </a:extLst>
          </p:cNvPr>
          <p:cNvGraphicFramePr>
            <a:graphicFrameLocks noGrp="1"/>
          </p:cNvGraphicFramePr>
          <p:nvPr>
            <p:ph idx="1"/>
            <p:extLst>
              <p:ext uri="{D42A27DB-BD31-4B8C-83A1-F6EECF244321}">
                <p14:modId xmlns:p14="http://schemas.microsoft.com/office/powerpoint/2010/main" val="3440620531"/>
              </p:ext>
            </p:extLst>
          </p:nvPr>
        </p:nvGraphicFramePr>
        <p:xfrm>
          <a:off x="355599" y="1544577"/>
          <a:ext cx="4682067" cy="895349"/>
        </p:xfrm>
        <a:graphic>
          <a:graphicData uri="http://schemas.openxmlformats.org/drawingml/2006/table">
            <a:tbl>
              <a:tblPr firstRow="1" firstCol="1" bandRow="1">
                <a:tableStyleId>{00A15C55-8517-42AA-B614-E9B94910E393}</a:tableStyleId>
              </a:tblPr>
              <a:tblGrid>
                <a:gridCol w="1053465">
                  <a:extLst>
                    <a:ext uri="{9D8B030D-6E8A-4147-A177-3AD203B41FA5}">
                      <a16:colId xmlns:a16="http://schemas.microsoft.com/office/drawing/2014/main" val="2125663136"/>
                    </a:ext>
                  </a:extLst>
                </a:gridCol>
                <a:gridCol w="921782">
                  <a:extLst>
                    <a:ext uri="{9D8B030D-6E8A-4147-A177-3AD203B41FA5}">
                      <a16:colId xmlns:a16="http://schemas.microsoft.com/office/drawing/2014/main" val="563890122"/>
                    </a:ext>
                  </a:extLst>
                </a:gridCol>
                <a:gridCol w="848625">
                  <a:extLst>
                    <a:ext uri="{9D8B030D-6E8A-4147-A177-3AD203B41FA5}">
                      <a16:colId xmlns:a16="http://schemas.microsoft.com/office/drawing/2014/main" val="1585179609"/>
                    </a:ext>
                  </a:extLst>
                </a:gridCol>
                <a:gridCol w="951045">
                  <a:extLst>
                    <a:ext uri="{9D8B030D-6E8A-4147-A177-3AD203B41FA5}">
                      <a16:colId xmlns:a16="http://schemas.microsoft.com/office/drawing/2014/main" val="1283465211"/>
                    </a:ext>
                  </a:extLst>
                </a:gridCol>
                <a:gridCol w="907150">
                  <a:extLst>
                    <a:ext uri="{9D8B030D-6E8A-4147-A177-3AD203B41FA5}">
                      <a16:colId xmlns:a16="http://schemas.microsoft.com/office/drawing/2014/main" val="3931793993"/>
                    </a:ext>
                  </a:extLst>
                </a:gridCol>
              </a:tblGrid>
              <a:tr h="600949">
                <a:tc>
                  <a:txBody>
                    <a:bodyPr/>
                    <a:lstStyle/>
                    <a:p>
                      <a:pPr algn="just">
                        <a:lnSpc>
                          <a:spcPct val="115000"/>
                        </a:lnSpc>
                        <a:spcAft>
                          <a:spcPts val="1000"/>
                        </a:spcAft>
                      </a:pPr>
                      <a:r>
                        <a:rPr lang="en-US" sz="1200">
                          <a:effectLst/>
                        </a:rPr>
                        <a:t>Mix Design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Cement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Sand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dirty="0">
                          <a:effectLst/>
                        </a:rPr>
                        <a:t>Aggregate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dirty="0">
                          <a:effectLst/>
                        </a:rPr>
                        <a:t>Sum of Mix</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03492849"/>
                  </a:ext>
                </a:extLst>
              </a:tr>
              <a:tr h="294400">
                <a:tc>
                  <a:txBody>
                    <a:bodyPr/>
                    <a:lstStyle/>
                    <a:p>
                      <a:pPr algn="just">
                        <a:lnSpc>
                          <a:spcPct val="115000"/>
                        </a:lnSpc>
                        <a:spcAft>
                          <a:spcPts val="1000"/>
                        </a:spcAft>
                      </a:pPr>
                      <a:r>
                        <a:rPr lang="en-US" sz="1200">
                          <a:effectLst/>
                        </a:rPr>
                        <a:t>M-20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dirty="0">
                          <a:effectLst/>
                        </a:rPr>
                        <a:t>1.5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dirty="0">
                          <a:effectLst/>
                        </a:rPr>
                        <a:t>3</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dirty="0">
                          <a:effectLst/>
                        </a:rPr>
                        <a:t>5.5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81351316"/>
                  </a:ext>
                </a:extLst>
              </a:tr>
            </a:tbl>
          </a:graphicData>
        </a:graphic>
      </p:graphicFrame>
      <p:graphicFrame>
        <p:nvGraphicFramePr>
          <p:cNvPr id="5" name="Table 4">
            <a:extLst>
              <a:ext uri="{FF2B5EF4-FFF2-40B4-BE49-F238E27FC236}">
                <a16:creationId xmlns:a16="http://schemas.microsoft.com/office/drawing/2014/main" id="{E42A9D90-4546-4C1E-90AD-E33BDD7B7D9D}"/>
              </a:ext>
            </a:extLst>
          </p:cNvPr>
          <p:cNvGraphicFramePr>
            <a:graphicFrameLocks noGrp="1"/>
          </p:cNvGraphicFramePr>
          <p:nvPr>
            <p:extLst>
              <p:ext uri="{D42A27DB-BD31-4B8C-83A1-F6EECF244321}">
                <p14:modId xmlns:p14="http://schemas.microsoft.com/office/powerpoint/2010/main" val="1196933281"/>
              </p:ext>
            </p:extLst>
          </p:nvPr>
        </p:nvGraphicFramePr>
        <p:xfrm>
          <a:off x="355599" y="2597187"/>
          <a:ext cx="8246070" cy="2220344"/>
        </p:xfrm>
        <a:graphic>
          <a:graphicData uri="http://schemas.openxmlformats.org/drawingml/2006/table">
            <a:tbl>
              <a:tblPr firstRow="1" firstCol="1" bandRow="1">
                <a:tableStyleId>{5C22544A-7EE6-4342-B048-85BDC9FD1C3A}</a:tableStyleId>
              </a:tblPr>
              <a:tblGrid>
                <a:gridCol w="885808">
                  <a:extLst>
                    <a:ext uri="{9D8B030D-6E8A-4147-A177-3AD203B41FA5}">
                      <a16:colId xmlns:a16="http://schemas.microsoft.com/office/drawing/2014/main" val="970159906"/>
                    </a:ext>
                  </a:extLst>
                </a:gridCol>
                <a:gridCol w="901914">
                  <a:extLst>
                    <a:ext uri="{9D8B030D-6E8A-4147-A177-3AD203B41FA5}">
                      <a16:colId xmlns:a16="http://schemas.microsoft.com/office/drawing/2014/main" val="1369286102"/>
                    </a:ext>
                  </a:extLst>
                </a:gridCol>
                <a:gridCol w="1143498">
                  <a:extLst>
                    <a:ext uri="{9D8B030D-6E8A-4147-A177-3AD203B41FA5}">
                      <a16:colId xmlns:a16="http://schemas.microsoft.com/office/drawing/2014/main" val="773299985"/>
                    </a:ext>
                  </a:extLst>
                </a:gridCol>
                <a:gridCol w="1513927">
                  <a:extLst>
                    <a:ext uri="{9D8B030D-6E8A-4147-A177-3AD203B41FA5}">
                      <a16:colId xmlns:a16="http://schemas.microsoft.com/office/drawing/2014/main" val="3092805192"/>
                    </a:ext>
                  </a:extLst>
                </a:gridCol>
                <a:gridCol w="1658877">
                  <a:extLst>
                    <a:ext uri="{9D8B030D-6E8A-4147-A177-3AD203B41FA5}">
                      <a16:colId xmlns:a16="http://schemas.microsoft.com/office/drawing/2014/main" val="3292767806"/>
                    </a:ext>
                  </a:extLst>
                </a:gridCol>
                <a:gridCol w="2142046">
                  <a:extLst>
                    <a:ext uri="{9D8B030D-6E8A-4147-A177-3AD203B41FA5}">
                      <a16:colId xmlns:a16="http://schemas.microsoft.com/office/drawing/2014/main" val="4135378945"/>
                    </a:ext>
                  </a:extLst>
                </a:gridCol>
              </a:tblGrid>
              <a:tr h="567938">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R.C.A (KG)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NO. OF  CUBES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TOTAL R.C.A (KG)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NO. OF AGE SAMPLES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WEIGHT OF R.C.A REQUIRED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34945230"/>
                  </a:ext>
                </a:extLst>
              </a:tr>
              <a:tr h="275401">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0731041"/>
                  </a:ext>
                </a:extLst>
              </a:tr>
              <a:tr h="275401">
                <a:tc>
                  <a:txBody>
                    <a:bodyPr/>
                    <a:lstStyle/>
                    <a:p>
                      <a:pPr algn="just">
                        <a:lnSpc>
                          <a:spcPct val="115000"/>
                        </a:lnSpc>
                        <a:spcAft>
                          <a:spcPts val="1000"/>
                        </a:spcAft>
                      </a:pPr>
                      <a:r>
                        <a:rPr lang="en-US" sz="1200">
                          <a:effectLst/>
                        </a:rPr>
                        <a:t>30%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0.38304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1.14912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2.29824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73380665"/>
                  </a:ext>
                </a:extLst>
              </a:tr>
              <a:tr h="275401">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39710474"/>
                  </a:ext>
                </a:extLst>
              </a:tr>
              <a:tr h="275401">
                <a:tc>
                  <a:txBody>
                    <a:bodyPr/>
                    <a:lstStyle/>
                    <a:p>
                      <a:pPr algn="just">
                        <a:lnSpc>
                          <a:spcPct val="115000"/>
                        </a:lnSpc>
                        <a:spcAft>
                          <a:spcPts val="1000"/>
                        </a:spcAft>
                      </a:pPr>
                      <a:r>
                        <a:rPr lang="en-US" sz="1200">
                          <a:effectLst/>
                        </a:rPr>
                        <a:t>60%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0.76608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2.29824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4.59648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52404175"/>
                  </a:ext>
                </a:extLst>
              </a:tr>
              <a:tr h="275401">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3654416"/>
                  </a:ext>
                </a:extLst>
              </a:tr>
              <a:tr h="275401">
                <a:tc>
                  <a:txBody>
                    <a:bodyPr/>
                    <a:lstStyle/>
                    <a:p>
                      <a:pPr algn="just">
                        <a:lnSpc>
                          <a:spcPct val="115000"/>
                        </a:lnSpc>
                        <a:spcAft>
                          <a:spcPts val="1000"/>
                        </a:spcAft>
                      </a:pPr>
                      <a:r>
                        <a:rPr lang="en-US" sz="1200">
                          <a:effectLst/>
                        </a:rPr>
                        <a:t>100%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1.2768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US" sz="1200">
                          <a:effectLst/>
                        </a:rPr>
                        <a:t>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3.8304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a:effectLst/>
                        </a:rPr>
                        <a:t>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n-US" sz="1200" dirty="0">
                          <a:effectLst/>
                        </a:rPr>
                        <a:t>7.6608</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32634352"/>
                  </a:ext>
                </a:extLst>
              </a:tr>
            </a:tbl>
          </a:graphicData>
        </a:graphic>
      </p:graphicFrame>
    </p:spTree>
    <p:extLst>
      <p:ext uri="{BB962C8B-B14F-4D97-AF65-F5344CB8AC3E}">
        <p14:creationId xmlns:p14="http://schemas.microsoft.com/office/powerpoint/2010/main" val="4294030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000"/>
                                        <p:tgtEl>
                                          <p:spTgt spid="4"/>
                                        </p:tgtEl>
                                      </p:cBhvr>
                                    </p:animEffect>
                                  </p:childTnLst>
                                </p:cTn>
                              </p:par>
                            </p:childTnLst>
                          </p:cTn>
                        </p:par>
                        <p:par>
                          <p:cTn id="12" fill="hold">
                            <p:stCondLst>
                              <p:cond delay="4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81C2-A7F2-4D02-9633-79F2AB7570F7}"/>
              </a:ext>
            </a:extLst>
          </p:cNvPr>
          <p:cNvSpPr>
            <a:spLocks noGrp="1"/>
          </p:cNvSpPr>
          <p:nvPr>
            <p:ph type="title"/>
          </p:nvPr>
        </p:nvSpPr>
        <p:spPr/>
        <p:txBody>
          <a:bodyPr>
            <a:normAutofit/>
          </a:bodyPr>
          <a:lstStyle/>
          <a:p>
            <a:pPr marL="571500" indent="-571500">
              <a:buFont typeface="Wingdings" panose="05000000000000000000" pitchFamily="2" charset="2"/>
              <a:buChar char="v"/>
            </a:pPr>
            <a:r>
              <a:rPr kumimoji="0" lang="en-US" altLang="en-US" sz="36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Preparation of </a:t>
            </a:r>
            <a:r>
              <a:rPr kumimoji="0" lang="en-US" altLang="en-US" sz="3600" b="1"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Mould</a:t>
            </a:r>
            <a:endParaRPr lang="en-IN" b="1" i="1" dirty="0"/>
          </a:p>
        </p:txBody>
      </p:sp>
      <p:sp>
        <p:nvSpPr>
          <p:cNvPr id="3" name="Content Placeholder 2">
            <a:extLst>
              <a:ext uri="{FF2B5EF4-FFF2-40B4-BE49-F238E27FC236}">
                <a16:creationId xmlns:a16="http://schemas.microsoft.com/office/drawing/2014/main" id="{2136DE9E-B188-44DA-B083-899B5A31DA0D}"/>
              </a:ext>
            </a:extLst>
          </p:cNvPr>
          <p:cNvSpPr>
            <a:spLocks noGrp="1"/>
          </p:cNvSpPr>
          <p:nvPr>
            <p:ph idx="1"/>
          </p:nvPr>
        </p:nvSpPr>
        <p:spPr>
          <a:xfrm>
            <a:off x="69229" y="1155313"/>
            <a:ext cx="6279097" cy="2595417"/>
          </a:xfrm>
        </p:spPr>
        <p:txBody>
          <a:bodyPr>
            <a:normAutofit fontScale="92500" lnSpcReduction="20000"/>
          </a:bodyPr>
          <a:lstStyle/>
          <a:p>
            <a:r>
              <a:rPr kumimoji="0" lang="en-US" altLang="en-US" sz="19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There are total 9 </a:t>
            </a:r>
            <a:r>
              <a:rPr kumimoji="0" lang="en-US" altLang="en-US" sz="1900" b="1"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moulds</a:t>
            </a:r>
            <a:r>
              <a:rPr kumimoji="0" lang="en-US" altLang="en-US" sz="19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cubes of 100X100X100 mm were made and 8 prisms of 100X100X500 mm are made for casting the concrete mix</a:t>
            </a:r>
            <a:endParaRPr kumimoji="0" lang="en-US" altLang="en-US" sz="1900" b="1" i="1" u="none" strike="noStrike" cap="none" normalizeH="0" baseline="0" dirty="0">
              <a:ln>
                <a:noFill/>
              </a:ln>
              <a:solidFill>
                <a:schemeClr val="tx1"/>
              </a:solidFill>
              <a:effectLst/>
            </a:endParaRPr>
          </a:p>
          <a:p>
            <a:pPr algn="just">
              <a:lnSpc>
                <a:spcPct val="115000"/>
              </a:lnSpc>
              <a:spcAft>
                <a:spcPts val="10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Casting and curing of specimen</a:t>
            </a:r>
          </a:p>
          <a:p>
            <a:pPr algn="just">
              <a:lnSpc>
                <a:spcPct val="115000"/>
              </a:lnSpc>
              <a:spcAft>
                <a:spcPts val="10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Totally 21 cubes and 21 prisms were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moulded</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and tested at 28 days, out of which 9 cubes and 9 prisms are casted with one age of reused aggregate with various substitution of natural coarse aggregate like 30 percentage,, 60 percentage, and 100 percentage. </a:t>
            </a:r>
            <a:endParaRPr lang="en-IN" sz="1800" b="1" i="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i="1" dirty="0"/>
          </a:p>
        </p:txBody>
      </p:sp>
      <p:pic>
        <p:nvPicPr>
          <p:cNvPr id="7169" name="Picture 10">
            <a:extLst>
              <a:ext uri="{FF2B5EF4-FFF2-40B4-BE49-F238E27FC236}">
                <a16:creationId xmlns:a16="http://schemas.microsoft.com/office/drawing/2014/main" id="{8280AB98-8301-4CB1-80C5-07BDAEC31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866" y="3480770"/>
            <a:ext cx="2631460" cy="15959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FC067D-EF0F-4B5C-A48C-C173457A96B5}"/>
              </a:ext>
            </a:extLst>
          </p:cNvPr>
          <p:cNvSpPr>
            <a:spLocks noChangeArrowheads="1"/>
          </p:cNvSpPr>
          <p:nvPr/>
        </p:nvSpPr>
        <p:spPr bwMode="auto">
          <a:xfrm>
            <a:off x="0" y="4019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43E039A6-D899-4A6A-9B9D-A6BFFE52855F}"/>
              </a:ext>
            </a:extLst>
          </p:cNvPr>
          <p:cNvSpPr>
            <a:spLocks noChangeArrowheads="1"/>
          </p:cNvSpPr>
          <p:nvPr/>
        </p:nvSpPr>
        <p:spPr bwMode="auto">
          <a:xfrm>
            <a:off x="152400" y="417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47291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0" fill="hold"/>
                                        <p:tgtEl>
                                          <p:spTgt spid="2"/>
                                        </p:tgtEl>
                                        <p:attrNameLst>
                                          <p:attrName>ppt_w</p:attrName>
                                        </p:attrNameLst>
                                      </p:cBhvr>
                                      <p:tavLst>
                                        <p:tav tm="0">
                                          <p:val>
                                            <p:fltVal val="0"/>
                                          </p:val>
                                        </p:tav>
                                        <p:tav tm="100000">
                                          <p:val>
                                            <p:strVal val="#ppt_w"/>
                                          </p:val>
                                        </p:tav>
                                      </p:tavLst>
                                    </p:anim>
                                    <p:anim calcmode="lin" valueType="num">
                                      <p:cBhvr>
                                        <p:cTn id="8" dur="2500" fill="hold"/>
                                        <p:tgtEl>
                                          <p:spTgt spid="2"/>
                                        </p:tgtEl>
                                        <p:attrNameLst>
                                          <p:attrName>ppt_h</p:attrName>
                                        </p:attrNameLst>
                                      </p:cBhvr>
                                      <p:tavLst>
                                        <p:tav tm="0">
                                          <p:val>
                                            <p:fltVal val="0"/>
                                          </p:val>
                                        </p:tav>
                                        <p:tav tm="100000">
                                          <p:val>
                                            <p:strVal val="#ppt_h"/>
                                          </p:val>
                                        </p:tav>
                                      </p:tavLst>
                                    </p:anim>
                                    <p:animEffect transition="in" filter="fade">
                                      <p:cBhvr>
                                        <p:cTn id="9" dur="2500"/>
                                        <p:tgtEl>
                                          <p:spTgt spid="2"/>
                                        </p:tgtEl>
                                      </p:cBhvr>
                                    </p:animEffect>
                                  </p:childTnLst>
                                </p:cTn>
                              </p:par>
                            </p:childTnLst>
                          </p:cTn>
                        </p:par>
                        <p:par>
                          <p:cTn id="10" fill="hold">
                            <p:stCondLst>
                              <p:cond delay="2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2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2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2500"/>
                                        <p:tgtEl>
                                          <p:spTgt spid="3">
                                            <p:txEl>
                                              <p:pRg st="0" end="0"/>
                                            </p:txEl>
                                          </p:spTgt>
                                        </p:tgtEl>
                                      </p:cBhvr>
                                    </p:animEffect>
                                  </p:childTnLst>
                                </p:cTn>
                              </p:par>
                            </p:childTnLst>
                          </p:cTn>
                        </p:par>
                        <p:par>
                          <p:cTn id="16" fill="hold">
                            <p:stCondLst>
                              <p:cond delay="5000"/>
                            </p:stCondLst>
                            <p:childTnLst>
                              <p:par>
                                <p:cTn id="17" presetID="53" presetClass="entr" presetSubtype="16"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2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2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2500"/>
                                        <p:tgtEl>
                                          <p:spTgt spid="3">
                                            <p:txEl>
                                              <p:pRg st="1" end="1"/>
                                            </p:txEl>
                                          </p:spTgt>
                                        </p:tgtEl>
                                      </p:cBhvr>
                                    </p:animEffect>
                                  </p:childTnLst>
                                </p:cTn>
                              </p:par>
                            </p:childTnLst>
                          </p:cTn>
                        </p:par>
                        <p:par>
                          <p:cTn id="22" fill="hold">
                            <p:stCondLst>
                              <p:cond delay="7500"/>
                            </p:stCondLst>
                            <p:childTnLst>
                              <p:par>
                                <p:cTn id="23" presetID="53" presetClass="entr" presetSubtype="16"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2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2500"/>
                                        <p:tgtEl>
                                          <p:spTgt spid="3">
                                            <p:txEl>
                                              <p:pRg st="2" end="2"/>
                                            </p:txEl>
                                          </p:spTgt>
                                        </p:tgtEl>
                                      </p:cBhvr>
                                    </p:animEffect>
                                  </p:childTnLst>
                                </p:cTn>
                              </p:par>
                            </p:childTnLst>
                          </p:cTn>
                        </p:par>
                        <p:par>
                          <p:cTn id="28" fill="hold">
                            <p:stCondLst>
                              <p:cond delay="10000"/>
                            </p:stCondLst>
                            <p:childTnLst>
                              <p:par>
                                <p:cTn id="29" presetID="53" presetClass="entr" presetSubtype="16" fill="hold" nodeType="afterEffect">
                                  <p:stCondLst>
                                    <p:cond delay="0"/>
                                  </p:stCondLst>
                                  <p:childTnLst>
                                    <p:set>
                                      <p:cBhvr>
                                        <p:cTn id="30" dur="1" fill="hold">
                                          <p:stCondLst>
                                            <p:cond delay="0"/>
                                          </p:stCondLst>
                                        </p:cTn>
                                        <p:tgtEl>
                                          <p:spTgt spid="7169"/>
                                        </p:tgtEl>
                                        <p:attrNameLst>
                                          <p:attrName>style.visibility</p:attrName>
                                        </p:attrNameLst>
                                      </p:cBhvr>
                                      <p:to>
                                        <p:strVal val="visible"/>
                                      </p:to>
                                    </p:set>
                                    <p:anim calcmode="lin" valueType="num">
                                      <p:cBhvr>
                                        <p:cTn id="31" dur="2500" fill="hold"/>
                                        <p:tgtEl>
                                          <p:spTgt spid="7169"/>
                                        </p:tgtEl>
                                        <p:attrNameLst>
                                          <p:attrName>ppt_w</p:attrName>
                                        </p:attrNameLst>
                                      </p:cBhvr>
                                      <p:tavLst>
                                        <p:tav tm="0">
                                          <p:val>
                                            <p:fltVal val="0"/>
                                          </p:val>
                                        </p:tav>
                                        <p:tav tm="100000">
                                          <p:val>
                                            <p:strVal val="#ppt_w"/>
                                          </p:val>
                                        </p:tav>
                                      </p:tavLst>
                                    </p:anim>
                                    <p:anim calcmode="lin" valueType="num">
                                      <p:cBhvr>
                                        <p:cTn id="32" dur="2500" fill="hold"/>
                                        <p:tgtEl>
                                          <p:spTgt spid="7169"/>
                                        </p:tgtEl>
                                        <p:attrNameLst>
                                          <p:attrName>ppt_h</p:attrName>
                                        </p:attrNameLst>
                                      </p:cBhvr>
                                      <p:tavLst>
                                        <p:tav tm="0">
                                          <p:val>
                                            <p:fltVal val="0"/>
                                          </p:val>
                                        </p:tav>
                                        <p:tav tm="100000">
                                          <p:val>
                                            <p:strVal val="#ppt_h"/>
                                          </p:val>
                                        </p:tav>
                                      </p:tavLst>
                                    </p:anim>
                                    <p:animEffect transition="in" filter="fade">
                                      <p:cBhvr>
                                        <p:cTn id="33" dur="2500"/>
                                        <p:tgtEl>
                                          <p:spTgt spid="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CC09-1E2D-46B6-B31C-8AF2D5887C21}"/>
              </a:ext>
            </a:extLst>
          </p:cNvPr>
          <p:cNvSpPr>
            <a:spLocks noGrp="1"/>
          </p:cNvSpPr>
          <p:nvPr>
            <p:ph type="title"/>
          </p:nvPr>
        </p:nvSpPr>
        <p:spPr>
          <a:xfrm>
            <a:off x="3386668" y="491067"/>
            <a:ext cx="5418666" cy="423333"/>
          </a:xfrm>
        </p:spPr>
        <p:txBody>
          <a:bodyPr>
            <a:noAutofit/>
          </a:bodyPr>
          <a:lstStyle/>
          <a:p>
            <a:r>
              <a:rPr lang="en-US" sz="2000" b="1" i="1" dirty="0">
                <a:effectLst/>
                <a:latin typeface="Times New Roman" panose="02020603050405020304" pitchFamily="18" charset="0"/>
                <a:ea typeface="Times New Roman" panose="02020603050405020304" pitchFamily="18" charset="0"/>
                <a:cs typeface="Times New Roman" panose="02020603050405020304" pitchFamily="18" charset="0"/>
              </a:rPr>
              <a:t>3 cubes casted with AGE 1 &amp;2  recycled coarse aggregate (R.C.A) with 30% substitution of natural coarse aggregate (N.C.A)</a:t>
            </a:r>
            <a:br>
              <a:rPr lang="en-IN" sz="2000" b="1" i="1"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b="1" i="1" dirty="0"/>
          </a:p>
        </p:txBody>
      </p:sp>
      <p:pic>
        <p:nvPicPr>
          <p:cNvPr id="4" name="Picture 3">
            <a:extLst>
              <a:ext uri="{FF2B5EF4-FFF2-40B4-BE49-F238E27FC236}">
                <a16:creationId xmlns:a16="http://schemas.microsoft.com/office/drawing/2014/main" id="{10C4A3B7-960F-4222-A62F-3D4A475C8F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989" y="1592262"/>
            <a:ext cx="4349246" cy="2725738"/>
          </a:xfrm>
          <a:prstGeom prst="rect">
            <a:avLst/>
          </a:prstGeom>
          <a:noFill/>
          <a:ln>
            <a:noFill/>
          </a:ln>
        </p:spPr>
      </p:pic>
      <p:pic>
        <p:nvPicPr>
          <p:cNvPr id="5" name="Picture 4">
            <a:extLst>
              <a:ext uri="{FF2B5EF4-FFF2-40B4-BE49-F238E27FC236}">
                <a16:creationId xmlns:a16="http://schemas.microsoft.com/office/drawing/2014/main" id="{3317D348-A687-4911-BF7A-B0175FDBDD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4899" y="1592262"/>
            <a:ext cx="4394433" cy="2725738"/>
          </a:xfrm>
          <a:prstGeom prst="rect">
            <a:avLst/>
          </a:prstGeom>
          <a:noFill/>
          <a:ln>
            <a:noFill/>
          </a:ln>
        </p:spPr>
      </p:pic>
      <p:sp>
        <p:nvSpPr>
          <p:cNvPr id="6" name="TextBox 5">
            <a:extLst>
              <a:ext uri="{FF2B5EF4-FFF2-40B4-BE49-F238E27FC236}">
                <a16:creationId xmlns:a16="http://schemas.microsoft.com/office/drawing/2014/main" id="{422623C0-333F-47E0-9448-FA3EFE3E38EF}"/>
              </a:ext>
            </a:extLst>
          </p:cNvPr>
          <p:cNvSpPr txBox="1"/>
          <p:nvPr/>
        </p:nvSpPr>
        <p:spPr>
          <a:xfrm>
            <a:off x="1898078" y="4529667"/>
            <a:ext cx="745067" cy="369332"/>
          </a:xfrm>
          <a:prstGeom prst="rect">
            <a:avLst/>
          </a:prstGeom>
          <a:noFill/>
        </p:spPr>
        <p:txBody>
          <a:bodyPr wrap="square" rtlCol="0">
            <a:spAutoFit/>
          </a:bodyPr>
          <a:lstStyle/>
          <a:p>
            <a:r>
              <a:rPr lang="en-US" dirty="0"/>
              <a:t>AGE 1</a:t>
            </a:r>
            <a:endParaRPr lang="en-IN" dirty="0"/>
          </a:p>
        </p:txBody>
      </p:sp>
      <p:sp>
        <p:nvSpPr>
          <p:cNvPr id="7" name="TextBox 6">
            <a:extLst>
              <a:ext uri="{FF2B5EF4-FFF2-40B4-BE49-F238E27FC236}">
                <a16:creationId xmlns:a16="http://schemas.microsoft.com/office/drawing/2014/main" id="{D8FD1587-DEC1-4A36-88E2-4139DFDA17F6}"/>
              </a:ext>
            </a:extLst>
          </p:cNvPr>
          <p:cNvSpPr txBox="1"/>
          <p:nvPr/>
        </p:nvSpPr>
        <p:spPr>
          <a:xfrm flipH="1">
            <a:off x="6531186" y="4529667"/>
            <a:ext cx="809414" cy="369332"/>
          </a:xfrm>
          <a:prstGeom prst="rect">
            <a:avLst/>
          </a:prstGeom>
          <a:noFill/>
        </p:spPr>
        <p:txBody>
          <a:bodyPr wrap="square" rtlCol="0">
            <a:spAutoFit/>
          </a:bodyPr>
          <a:lstStyle/>
          <a:p>
            <a:r>
              <a:rPr lang="en-US" dirty="0"/>
              <a:t>AGE 2</a:t>
            </a:r>
            <a:endParaRPr lang="en-IN" dirty="0"/>
          </a:p>
        </p:txBody>
      </p:sp>
    </p:spTree>
    <p:extLst>
      <p:ext uri="{BB962C8B-B14F-4D97-AF65-F5344CB8AC3E}">
        <p14:creationId xmlns:p14="http://schemas.microsoft.com/office/powerpoint/2010/main" val="3513512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1500"/>
                                        <p:tgtEl>
                                          <p:spTgt spid="2"/>
                                        </p:tgtEl>
                                      </p:cBhvr>
                                    </p:animEffect>
                                  </p:childTnLst>
                                </p:cTn>
                              </p:par>
                            </p:childTnLst>
                          </p:cTn>
                        </p:par>
                        <p:par>
                          <p:cTn id="8" fill="hold">
                            <p:stCondLst>
                              <p:cond delay="1500"/>
                            </p:stCondLst>
                            <p:childTnLst>
                              <p:par>
                                <p:cTn id="9" presetID="14" presetClass="entr" presetSubtype="5"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vertical)">
                                      <p:cBhvr>
                                        <p:cTn id="11" dur="1500"/>
                                        <p:tgtEl>
                                          <p:spTgt spid="4"/>
                                        </p:tgtEl>
                                      </p:cBhvr>
                                    </p:animEffect>
                                  </p:childTnLst>
                                </p:cTn>
                              </p:par>
                            </p:childTnLst>
                          </p:cTn>
                        </p:par>
                        <p:par>
                          <p:cTn id="12" fill="hold">
                            <p:stCondLst>
                              <p:cond delay="3000"/>
                            </p:stCondLst>
                            <p:childTnLst>
                              <p:par>
                                <p:cTn id="13" presetID="14" presetClass="entr" presetSubtype="5"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vertical)">
                                      <p:cBhvr>
                                        <p:cTn id="15" dur="1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BB85-8F84-48AC-BD50-CAA189B9E6B5}"/>
              </a:ext>
            </a:extLst>
          </p:cNvPr>
          <p:cNvSpPr>
            <a:spLocks noGrp="1"/>
          </p:cNvSpPr>
          <p:nvPr>
            <p:ph type="title"/>
          </p:nvPr>
        </p:nvSpPr>
        <p:spPr>
          <a:xfrm>
            <a:off x="4013200" y="205907"/>
            <a:ext cx="5033556" cy="763526"/>
          </a:xfrm>
        </p:spPr>
        <p:txBody>
          <a:bodyPr>
            <a:noAutofit/>
          </a:bodyPr>
          <a:lstStyle/>
          <a:p>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3 cubes casted with AGE 1 &amp;2  recycled coarse aggregate (R.C.A) with 60% substitution of natural coarse aggregate (N.C.A)</a:t>
            </a:r>
            <a:br>
              <a:rPr lang="en-IN" sz="1800" b="1" i="1"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1800" dirty="0"/>
          </a:p>
        </p:txBody>
      </p:sp>
      <p:pic>
        <p:nvPicPr>
          <p:cNvPr id="4" name="Picture 3">
            <a:extLst>
              <a:ext uri="{FF2B5EF4-FFF2-40B4-BE49-F238E27FC236}">
                <a16:creationId xmlns:a16="http://schemas.microsoft.com/office/drawing/2014/main" id="{9FA49BF8-2423-4CCD-A08F-FFFE2A593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398" y="1484596"/>
            <a:ext cx="4196479" cy="2689471"/>
          </a:xfrm>
          <a:prstGeom prst="rect">
            <a:avLst/>
          </a:prstGeom>
          <a:noFill/>
          <a:ln>
            <a:noFill/>
          </a:ln>
        </p:spPr>
      </p:pic>
      <p:pic>
        <p:nvPicPr>
          <p:cNvPr id="5" name="Picture 4">
            <a:extLst>
              <a:ext uri="{FF2B5EF4-FFF2-40B4-BE49-F238E27FC236}">
                <a16:creationId xmlns:a16="http://schemas.microsoft.com/office/drawing/2014/main" id="{FE39A250-D631-40D2-82AA-49C430DD8E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83808" y="1484596"/>
            <a:ext cx="4486748" cy="2689471"/>
          </a:xfrm>
          <a:prstGeom prst="rect">
            <a:avLst/>
          </a:prstGeom>
          <a:noFill/>
          <a:ln>
            <a:noFill/>
          </a:ln>
        </p:spPr>
      </p:pic>
      <p:sp>
        <p:nvSpPr>
          <p:cNvPr id="6" name="TextBox 5">
            <a:extLst>
              <a:ext uri="{FF2B5EF4-FFF2-40B4-BE49-F238E27FC236}">
                <a16:creationId xmlns:a16="http://schemas.microsoft.com/office/drawing/2014/main" id="{305058AD-71EA-4ADC-8032-EB74D667640C}"/>
              </a:ext>
            </a:extLst>
          </p:cNvPr>
          <p:cNvSpPr txBox="1"/>
          <p:nvPr/>
        </p:nvSpPr>
        <p:spPr>
          <a:xfrm flipH="1">
            <a:off x="1815251" y="4504564"/>
            <a:ext cx="1224281" cy="369332"/>
          </a:xfrm>
          <a:prstGeom prst="rect">
            <a:avLst/>
          </a:prstGeom>
          <a:noFill/>
        </p:spPr>
        <p:txBody>
          <a:bodyPr wrap="square" rtlCol="0">
            <a:spAutoFit/>
          </a:bodyPr>
          <a:lstStyle/>
          <a:p>
            <a:r>
              <a:rPr lang="en-US" dirty="0"/>
              <a:t>AGE 1</a:t>
            </a:r>
            <a:endParaRPr lang="en-IN" dirty="0"/>
          </a:p>
        </p:txBody>
      </p:sp>
      <p:sp>
        <p:nvSpPr>
          <p:cNvPr id="7" name="TextBox 6">
            <a:extLst>
              <a:ext uri="{FF2B5EF4-FFF2-40B4-BE49-F238E27FC236}">
                <a16:creationId xmlns:a16="http://schemas.microsoft.com/office/drawing/2014/main" id="{90BC41A2-08DC-4566-B3BB-4F1D261114EF}"/>
              </a:ext>
            </a:extLst>
          </p:cNvPr>
          <p:cNvSpPr txBox="1"/>
          <p:nvPr/>
        </p:nvSpPr>
        <p:spPr>
          <a:xfrm flipH="1">
            <a:off x="6243319" y="4454061"/>
            <a:ext cx="1630681" cy="369332"/>
          </a:xfrm>
          <a:prstGeom prst="rect">
            <a:avLst/>
          </a:prstGeom>
          <a:noFill/>
        </p:spPr>
        <p:txBody>
          <a:bodyPr wrap="square" rtlCol="0">
            <a:spAutoFit/>
          </a:bodyPr>
          <a:lstStyle/>
          <a:p>
            <a:r>
              <a:rPr lang="en-US" dirty="0"/>
              <a:t>AGE 2</a:t>
            </a:r>
            <a:endParaRPr lang="en-IN" dirty="0"/>
          </a:p>
        </p:txBody>
      </p:sp>
    </p:spTree>
    <p:extLst>
      <p:ext uri="{BB962C8B-B14F-4D97-AF65-F5344CB8AC3E}">
        <p14:creationId xmlns:p14="http://schemas.microsoft.com/office/powerpoint/2010/main" val="2479890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5"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ppt_w</p:attrName>
                                        </p:attrNameLst>
                                      </p:cBhvr>
                                      <p:tavLst>
                                        <p:tav tm="0" fmla="#ppt_w*sin(2.5*pi*$)">
                                          <p:val>
                                            <p:fltVal val="0"/>
                                          </p:val>
                                        </p:tav>
                                        <p:tav tm="100000">
                                          <p:val>
                                            <p:fltVal val="1"/>
                                          </p:val>
                                        </p:tav>
                                      </p:tavLst>
                                    </p:anim>
                                    <p:anim calcmode="lin" valueType="num">
                                      <p:cBhvr>
                                        <p:cTn id="15" dur="2000" fill="hold"/>
                                        <p:tgtEl>
                                          <p:spTgt spid="4"/>
                                        </p:tgtEl>
                                        <p:attrNameLst>
                                          <p:attrName>ppt_h</p:attrName>
                                        </p:attrNameLst>
                                      </p:cBhvr>
                                      <p:tavLst>
                                        <p:tav tm="0">
                                          <p:val>
                                            <p:strVal val="#ppt_h"/>
                                          </p:val>
                                        </p:tav>
                                        <p:tav tm="100000">
                                          <p:val>
                                            <p:strVal val="#ppt_h"/>
                                          </p:val>
                                        </p:tav>
                                      </p:tavLst>
                                    </p:anim>
                                  </p:childTnLst>
                                </p:cTn>
                              </p:par>
                            </p:childTnLst>
                          </p:cTn>
                        </p:par>
                        <p:par>
                          <p:cTn id="16" fill="hold">
                            <p:stCondLst>
                              <p:cond delay="4000"/>
                            </p:stCondLst>
                            <p:childTnLst>
                              <p:par>
                                <p:cTn id="17" presetID="45"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anim calcmode="lin" valueType="num">
                                      <p:cBhvr>
                                        <p:cTn id="20" dur="2000" fill="hold"/>
                                        <p:tgtEl>
                                          <p:spTgt spid="5"/>
                                        </p:tgtEl>
                                        <p:attrNameLst>
                                          <p:attrName>ppt_w</p:attrName>
                                        </p:attrNameLst>
                                      </p:cBhvr>
                                      <p:tavLst>
                                        <p:tav tm="0" fmla="#ppt_w*sin(2.5*pi*$)">
                                          <p:val>
                                            <p:fltVal val="0"/>
                                          </p:val>
                                        </p:tav>
                                        <p:tav tm="100000">
                                          <p:val>
                                            <p:fltVal val="1"/>
                                          </p:val>
                                        </p:tav>
                                      </p:tavLst>
                                    </p:anim>
                                    <p:anim calcmode="lin" valueType="num">
                                      <p:cBhvr>
                                        <p:cTn id="21"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5D7C-9D6F-4B52-AC28-D365C1E81762}"/>
              </a:ext>
            </a:extLst>
          </p:cNvPr>
          <p:cNvSpPr>
            <a:spLocks noGrp="1"/>
          </p:cNvSpPr>
          <p:nvPr>
            <p:ph type="title"/>
          </p:nvPr>
        </p:nvSpPr>
        <p:spPr>
          <a:xfrm>
            <a:off x="106422" y="322268"/>
            <a:ext cx="6449920" cy="725349"/>
          </a:xfrm>
        </p:spPr>
        <p:txBody>
          <a:bodyPr>
            <a:normAutofit/>
          </a:bodyPr>
          <a:lstStyle/>
          <a:p>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Tests conducted on fresh concrete</a:t>
            </a:r>
            <a:endParaRPr lang="en-IN" i="1" dirty="0"/>
          </a:p>
        </p:txBody>
      </p:sp>
      <p:sp>
        <p:nvSpPr>
          <p:cNvPr id="3" name="Content Placeholder 2">
            <a:extLst>
              <a:ext uri="{FF2B5EF4-FFF2-40B4-BE49-F238E27FC236}">
                <a16:creationId xmlns:a16="http://schemas.microsoft.com/office/drawing/2014/main" id="{F5D0C486-0891-4BAA-B07C-F4DA9C9CE1C7}"/>
              </a:ext>
            </a:extLst>
          </p:cNvPr>
          <p:cNvSpPr>
            <a:spLocks noGrp="1"/>
          </p:cNvSpPr>
          <p:nvPr>
            <p:ph idx="1"/>
          </p:nvPr>
        </p:nvSpPr>
        <p:spPr>
          <a:xfrm>
            <a:off x="242257" y="1028327"/>
            <a:ext cx="5894628" cy="3648971"/>
          </a:xfrm>
        </p:spPr>
        <p:txBody>
          <a:bodyPr>
            <a:normAutofit/>
          </a:bodyPr>
          <a:lstStyle/>
          <a:p>
            <a:r>
              <a:rPr lang="en-US" sz="2000" b="1" i="1" dirty="0">
                <a:effectLst/>
                <a:latin typeface="Times New Roman" panose="02020603050405020304" pitchFamily="18" charset="0"/>
                <a:ea typeface="Times New Roman" panose="02020603050405020304" pitchFamily="18" charset="0"/>
              </a:rPr>
              <a:t>Flexural strength</a:t>
            </a:r>
          </a:p>
          <a:p>
            <a:r>
              <a:rPr lang="en-US" sz="2000" b="1" i="1" dirty="0">
                <a:effectLst/>
                <a:latin typeface="Times New Roman" panose="02020603050405020304" pitchFamily="18" charset="0"/>
                <a:ea typeface="Times New Roman" panose="02020603050405020304" pitchFamily="18" charset="0"/>
              </a:rPr>
              <a:t>Compressive strength on cubes</a:t>
            </a:r>
            <a:endParaRPr lang="en-IN" sz="2000" b="1" i="1" dirty="0">
              <a:effectLst/>
              <a:latin typeface="Times New Roman" panose="02020603050405020304" pitchFamily="18" charset="0"/>
              <a:ea typeface="Times New Roman" panose="02020603050405020304" pitchFamily="18" charset="0"/>
            </a:endParaRPr>
          </a:p>
          <a:p>
            <a:r>
              <a:rPr lang="en-US" sz="2000" b="1" i="1" dirty="0">
                <a:effectLst/>
                <a:latin typeface="Times New Roman" panose="02020603050405020304" pitchFamily="18" charset="0"/>
                <a:ea typeface="Times New Roman" panose="02020603050405020304" pitchFamily="18" charset="0"/>
              </a:rPr>
              <a:t>Slump cone Test</a:t>
            </a:r>
            <a:endParaRPr lang="en-IN" sz="2000" b="1" i="1" dirty="0"/>
          </a:p>
        </p:txBody>
      </p:sp>
      <p:pic>
        <p:nvPicPr>
          <p:cNvPr id="8194" name="Picture 2" descr="Slump test - Labster Theory">
            <a:extLst>
              <a:ext uri="{FF2B5EF4-FFF2-40B4-BE49-F238E27FC236}">
                <a16:creationId xmlns:a16="http://schemas.microsoft.com/office/drawing/2014/main" id="{94F82BFC-4E0B-4239-AA03-7B742AF89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33" y="2571750"/>
            <a:ext cx="2861733" cy="225249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ncrete Strength Testing Machine">
            <a:extLst>
              <a:ext uri="{FF2B5EF4-FFF2-40B4-BE49-F238E27FC236}">
                <a16:creationId xmlns:a16="http://schemas.microsoft.com/office/drawing/2014/main" id="{50A70862-0C90-479B-8CF5-615C7A5B7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135" y="2377016"/>
            <a:ext cx="25717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868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194"/>
                                        </p:tgtEl>
                                        <p:attrNameLst>
                                          <p:attrName>style.visibility</p:attrName>
                                        </p:attrNameLst>
                                      </p:cBhvr>
                                      <p:to>
                                        <p:strVal val="visible"/>
                                      </p:to>
                                    </p:set>
                                    <p:animEffect transition="in" filter="fade">
                                      <p:cBhvr>
                                        <p:cTn id="35" dur="2500"/>
                                        <p:tgtEl>
                                          <p:spTgt spid="8194"/>
                                        </p:tgtEl>
                                      </p:cBhvr>
                                    </p:animEffect>
                                  </p:childTnLst>
                                </p:cTn>
                              </p:par>
                              <p:par>
                                <p:cTn id="36" presetID="10" presetClass="entr" presetSubtype="0" fill="hold" nodeType="withEffect">
                                  <p:stCondLst>
                                    <p:cond delay="0"/>
                                  </p:stCondLst>
                                  <p:childTnLst>
                                    <p:set>
                                      <p:cBhvr>
                                        <p:cTn id="37" dur="1" fill="hold">
                                          <p:stCondLst>
                                            <p:cond delay="0"/>
                                          </p:stCondLst>
                                        </p:cTn>
                                        <p:tgtEl>
                                          <p:spTgt spid="8196"/>
                                        </p:tgtEl>
                                        <p:attrNameLst>
                                          <p:attrName>style.visibility</p:attrName>
                                        </p:attrNameLst>
                                      </p:cBhvr>
                                      <p:to>
                                        <p:strVal val="visible"/>
                                      </p:to>
                                    </p:set>
                                    <p:animEffect transition="in" filter="fade">
                                      <p:cBhvr>
                                        <p:cTn id="38" dur="2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7997" y="403384"/>
            <a:ext cx="6461299" cy="725349"/>
          </a:xfrm>
        </p:spPr>
        <p:txBody>
          <a:bodyPr>
            <a:normAutofit/>
          </a:bodyPr>
          <a:lstStyle/>
          <a:p>
            <a:r>
              <a:rPr lang="en-US" dirty="0"/>
              <a:t>CONCLUSION</a:t>
            </a:r>
          </a:p>
        </p:txBody>
      </p:sp>
      <p:sp>
        <p:nvSpPr>
          <p:cNvPr id="5" name="Content Placeholder 4"/>
          <p:cNvSpPr>
            <a:spLocks noGrp="1"/>
          </p:cNvSpPr>
          <p:nvPr>
            <p:ph idx="1"/>
          </p:nvPr>
        </p:nvSpPr>
        <p:spPr>
          <a:xfrm>
            <a:off x="2254997" y="1229055"/>
            <a:ext cx="6461299" cy="3511061"/>
          </a:xfrm>
        </p:spPr>
        <p:txBody>
          <a:bodyPr>
            <a:normAutofit fontScale="25000" lnSpcReduction="20000"/>
          </a:bodyPr>
          <a:lstStyle/>
          <a:p>
            <a:pPr marL="0" indent="0" algn="just">
              <a:buNone/>
            </a:pPr>
            <a:r>
              <a:rPr lang="en-IN" sz="6400" i="1" dirty="0">
                <a:solidFill>
                  <a:srgbClr val="000000"/>
                </a:solidFill>
                <a:effectLst/>
                <a:latin typeface="+mj-lt"/>
              </a:rPr>
              <a:t>The compressive strengths of demolished concrete aggregate (R.C.A) 12.24, 13.43, 14.56 and 15.87 </a:t>
            </a:r>
            <a:r>
              <a:rPr lang="en-IN" sz="6400" i="1" dirty="0" err="1">
                <a:solidFill>
                  <a:srgbClr val="000000"/>
                </a:solidFill>
                <a:effectLst/>
                <a:latin typeface="+mj-lt"/>
              </a:rPr>
              <a:t>Mpa</a:t>
            </a:r>
            <a:r>
              <a:rPr lang="en-IN" sz="6400" i="1" dirty="0">
                <a:solidFill>
                  <a:srgbClr val="000000"/>
                </a:solidFill>
                <a:effectLst/>
                <a:latin typeface="+mj-lt"/>
              </a:rPr>
              <a:t> for</a:t>
            </a:r>
          </a:p>
          <a:p>
            <a:pPr marL="0" indent="0" algn="just">
              <a:buNone/>
            </a:pPr>
            <a:endParaRPr lang="en-IN" sz="6400" i="1" dirty="0">
              <a:solidFill>
                <a:srgbClr val="000000"/>
              </a:solidFill>
              <a:effectLst/>
              <a:latin typeface="+mj-lt"/>
            </a:endParaRPr>
          </a:p>
          <a:p>
            <a:pPr algn="just">
              <a:buFont typeface="+mj-lt"/>
              <a:buAutoNum type="arabicPeriod"/>
            </a:pPr>
            <a:r>
              <a:rPr lang="en-IN" sz="6400" i="1" dirty="0">
                <a:solidFill>
                  <a:srgbClr val="000000"/>
                </a:solidFill>
                <a:effectLst/>
                <a:latin typeface="+mj-lt"/>
              </a:rPr>
              <a:t>7, 14, 21 and 28 days respectively which was unacceptable for concrete structure construction works for that it revealed fewer results than the standard. The compressive strengths of natural aggregate (R.C.A) 23.53, 28.32, 28.02</a:t>
            </a:r>
          </a:p>
          <a:p>
            <a:pPr algn="just">
              <a:buFont typeface="+mj-lt"/>
              <a:buAutoNum type="arabicPeriod"/>
            </a:pPr>
            <a:endParaRPr lang="en-IN" sz="6400" i="1" dirty="0">
              <a:solidFill>
                <a:srgbClr val="000000"/>
              </a:solidFill>
              <a:effectLst/>
              <a:latin typeface="+mj-lt"/>
            </a:endParaRPr>
          </a:p>
          <a:p>
            <a:pPr algn="just">
              <a:buFont typeface="+mj-lt"/>
              <a:buAutoNum type="arabicPeriod"/>
            </a:pPr>
            <a:r>
              <a:rPr lang="en-IN" sz="6400" i="1" dirty="0">
                <a:solidFill>
                  <a:srgbClr val="000000"/>
                </a:solidFill>
                <a:effectLst/>
                <a:latin typeface="+mj-lt"/>
              </a:rPr>
              <a:t>and 36.91 </a:t>
            </a:r>
            <a:r>
              <a:rPr lang="en-IN" sz="6400" i="1" dirty="0" err="1">
                <a:solidFill>
                  <a:srgbClr val="000000"/>
                </a:solidFill>
                <a:effectLst/>
                <a:latin typeface="+mj-lt"/>
              </a:rPr>
              <a:t>Mpa</a:t>
            </a:r>
            <a:r>
              <a:rPr lang="en-IN" sz="6400" i="1" dirty="0">
                <a:solidFill>
                  <a:srgbClr val="000000"/>
                </a:solidFill>
                <a:effectLst/>
                <a:latin typeface="+mj-lt"/>
              </a:rPr>
              <a:t> for 7, 14, 21 and 28 days respectively which was acceptable for concrete structure construction works for that it revealed greater results than the standard. As the percentage of recycled coarse aggregate was increased the compressive strength and the slump of the concrete decreased correspondingly. As observed from the slump test result, addition of more than 50% of recycled coarse aggregate increases the absorption capacity which reduces the compressive strength of the concrete. Blending recycle coarse aggregate with natural aggregate up to 75% in concrete does not affect the compressive strength of the concrete.</a:t>
            </a:r>
          </a:p>
          <a:p>
            <a:endParaRPr lang="en-US" dirty="0"/>
          </a:p>
        </p:txBody>
      </p:sp>
      <p:pic>
        <p:nvPicPr>
          <p:cNvPr id="3" name="Graphic 2" descr="Bulldozer">
            <a:extLst>
              <a:ext uri="{FF2B5EF4-FFF2-40B4-BE49-F238E27FC236}">
                <a16:creationId xmlns:a16="http://schemas.microsoft.com/office/drawing/2014/main" id="{F63DE237-8BAD-4A95-A880-E850CC3DED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1399" y="426000"/>
            <a:ext cx="728134" cy="728134"/>
          </a:xfrm>
          <a:prstGeom prst="rect">
            <a:avLst/>
          </a:prstGeom>
        </p:spPr>
      </p:pic>
      <p:pic>
        <p:nvPicPr>
          <p:cNvPr id="7" name="Graphic 6" descr="Crane">
            <a:extLst>
              <a:ext uri="{FF2B5EF4-FFF2-40B4-BE49-F238E27FC236}">
                <a16:creationId xmlns:a16="http://schemas.microsoft.com/office/drawing/2014/main" id="{2930C503-57B9-42B2-BF2E-1675E9CE47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32602" y="377983"/>
            <a:ext cx="618067" cy="618067"/>
          </a:xfrm>
          <a:prstGeom prst="rect">
            <a:avLst/>
          </a:prstGeom>
        </p:spPr>
      </p:pic>
    </p:spTree>
    <p:extLst>
      <p:ext uri="{BB962C8B-B14F-4D97-AF65-F5344CB8AC3E}">
        <p14:creationId xmlns:p14="http://schemas.microsoft.com/office/powerpoint/2010/main" val="2624679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childTnLst>
                          </p:cTn>
                        </p:par>
                        <p:par>
                          <p:cTn id="53" fill="hold">
                            <p:stCondLst>
                              <p:cond delay="2000"/>
                            </p:stCondLst>
                            <p:childTnLst>
                              <p:par>
                                <p:cTn id="54" presetID="16" presetClass="entr" presetSubtype="26" fill="hold" grpId="0" nodeType="after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barn(inHorizontal)">
                                      <p:cBhvr>
                                        <p:cTn id="56" dur="2250"/>
                                        <p:tgtEl>
                                          <p:spTgt spid="5">
                                            <p:txEl>
                                              <p:pRg st="0" end="0"/>
                                            </p:txEl>
                                          </p:spTgt>
                                        </p:tgtEl>
                                      </p:cBhvr>
                                    </p:animEffect>
                                  </p:childTnLst>
                                </p:cTn>
                              </p:par>
                            </p:childTnLst>
                          </p:cTn>
                        </p:par>
                        <p:par>
                          <p:cTn id="57" fill="hold">
                            <p:stCondLst>
                              <p:cond delay="4250"/>
                            </p:stCondLst>
                            <p:childTnLst>
                              <p:par>
                                <p:cTn id="58" presetID="16" presetClass="entr" presetSubtype="26" fill="hold" grpId="0" nodeType="afterEffect">
                                  <p:stCondLst>
                                    <p:cond delay="0"/>
                                  </p:stCondLst>
                                  <p:childTnLst>
                                    <p:set>
                                      <p:cBhvr>
                                        <p:cTn id="59" dur="1" fill="hold">
                                          <p:stCondLst>
                                            <p:cond delay="0"/>
                                          </p:stCondLst>
                                        </p:cTn>
                                        <p:tgtEl>
                                          <p:spTgt spid="5">
                                            <p:txEl>
                                              <p:pRg st="2" end="2"/>
                                            </p:txEl>
                                          </p:spTgt>
                                        </p:tgtEl>
                                        <p:attrNameLst>
                                          <p:attrName>style.visibility</p:attrName>
                                        </p:attrNameLst>
                                      </p:cBhvr>
                                      <p:to>
                                        <p:strVal val="visible"/>
                                      </p:to>
                                    </p:set>
                                    <p:animEffect transition="in" filter="barn(inHorizontal)">
                                      <p:cBhvr>
                                        <p:cTn id="60" dur="2250"/>
                                        <p:tgtEl>
                                          <p:spTgt spid="5">
                                            <p:txEl>
                                              <p:pRg st="2" end="2"/>
                                            </p:txEl>
                                          </p:spTgt>
                                        </p:tgtEl>
                                      </p:cBhvr>
                                    </p:animEffect>
                                  </p:childTnLst>
                                </p:cTn>
                              </p:par>
                            </p:childTnLst>
                          </p:cTn>
                        </p:par>
                        <p:par>
                          <p:cTn id="61" fill="hold">
                            <p:stCondLst>
                              <p:cond delay="6500"/>
                            </p:stCondLst>
                            <p:childTnLst>
                              <p:par>
                                <p:cTn id="62" presetID="16" presetClass="entr" presetSubtype="26" fill="hold" grpId="0" nodeType="afterEffect">
                                  <p:stCondLst>
                                    <p:cond delay="0"/>
                                  </p:stCondLst>
                                  <p:childTnLst>
                                    <p:set>
                                      <p:cBhvr>
                                        <p:cTn id="63" dur="1" fill="hold">
                                          <p:stCondLst>
                                            <p:cond delay="0"/>
                                          </p:stCondLst>
                                        </p:cTn>
                                        <p:tgtEl>
                                          <p:spTgt spid="5">
                                            <p:txEl>
                                              <p:pRg st="4" end="4"/>
                                            </p:txEl>
                                          </p:spTgt>
                                        </p:tgtEl>
                                        <p:attrNameLst>
                                          <p:attrName>style.visibility</p:attrName>
                                        </p:attrNameLst>
                                      </p:cBhvr>
                                      <p:to>
                                        <p:strVal val="visible"/>
                                      </p:to>
                                    </p:set>
                                    <p:animEffect transition="in" filter="barn(inHorizontal)">
                                      <p:cBhvr>
                                        <p:cTn id="64" dur="22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722" y="1902543"/>
            <a:ext cx="8203575" cy="1364225"/>
          </a:xfrm>
        </p:spPr>
        <p:txBody>
          <a:bodyPr>
            <a:normAutofit/>
          </a:bodyPr>
          <a:lstStyle/>
          <a:p>
            <a:r>
              <a:rPr lang="en-US" dirty="0"/>
              <a:t>THANKING YOU</a:t>
            </a:r>
          </a:p>
        </p:txBody>
      </p:sp>
      <p:sp>
        <p:nvSpPr>
          <p:cNvPr id="3" name="Subtitle 2"/>
          <p:cNvSpPr>
            <a:spLocks noGrp="1"/>
          </p:cNvSpPr>
          <p:nvPr>
            <p:ph type="subTitle" idx="1"/>
          </p:nvPr>
        </p:nvSpPr>
        <p:spPr>
          <a:xfrm>
            <a:off x="520032" y="3548469"/>
            <a:ext cx="8188953" cy="763525"/>
          </a:xfrm>
        </p:spPr>
        <p:txBody>
          <a:bodyPr>
            <a:noAutofit/>
          </a:bodyPr>
          <a:lstStyle/>
          <a:p>
            <a:r>
              <a:rPr lang="en-US" sz="1400" b="1" dirty="0"/>
              <a:t>    A PPT  BY</a:t>
            </a:r>
          </a:p>
          <a:p>
            <a:r>
              <a:rPr lang="en-US" sz="1400" i="1" dirty="0"/>
              <a:t>SAI CHANDRA SHEKAR</a:t>
            </a:r>
          </a:p>
          <a:p>
            <a:r>
              <a:rPr lang="en-US" sz="1400" i="1" dirty="0"/>
              <a:t>SAI KIRAN</a:t>
            </a:r>
          </a:p>
          <a:p>
            <a:r>
              <a:rPr lang="en-US" sz="1400" i="1" dirty="0"/>
              <a:t>NARESH</a:t>
            </a:r>
          </a:p>
          <a:p>
            <a:r>
              <a:rPr lang="en-US" sz="1400" i="1" dirty="0"/>
              <a:t>SAI PAVAN</a:t>
            </a:r>
          </a:p>
          <a:p>
            <a:r>
              <a:rPr lang="en-US" sz="1400" i="1" dirty="0"/>
              <a:t>SHUBHAM YADAV</a:t>
            </a:r>
          </a:p>
        </p:txBody>
      </p:sp>
    </p:spTree>
    <p:extLst>
      <p:ext uri="{BB962C8B-B14F-4D97-AF65-F5344CB8AC3E}">
        <p14:creationId xmlns:p14="http://schemas.microsoft.com/office/powerpoint/2010/main" val="177135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75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7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75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7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75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75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750"/>
                                        <p:tgtEl>
                                          <p:spTgt spid="3">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7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175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17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7" dur="1750"/>
                                        <p:tgtEl>
                                          <p:spTgt spid="3">
                                            <p:txEl>
                                              <p:pRg st="2" end="2"/>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75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175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175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3" dur="1750"/>
                                        <p:tgtEl>
                                          <p:spTgt spid="3">
                                            <p:txEl>
                                              <p:pRg st="3" end="3"/>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175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1750" fill="hold"/>
                                        <p:tgtEl>
                                          <p:spTgt spid="3">
                                            <p:txEl>
                                              <p:pRg st="4" end="4"/>
                                            </p:txEl>
                                          </p:spTgt>
                                        </p:tgtEl>
                                        <p:attrNameLst>
                                          <p:attrName>ppt_h</p:attrName>
                                        </p:attrNameLst>
                                      </p:cBhvr>
                                      <p:tavLst>
                                        <p:tav tm="0">
                                          <p:val>
                                            <p:fltVal val="0"/>
                                          </p:val>
                                        </p:tav>
                                        <p:tav tm="100000">
                                          <p:val>
                                            <p:strVal val="#ppt_h"/>
                                          </p:val>
                                        </p:tav>
                                      </p:tavLst>
                                    </p:anim>
                                    <p:anim calcmode="lin" valueType="num">
                                      <p:cBhvr>
                                        <p:cTn id="38" dur="175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9" dur="1750"/>
                                        <p:tgtEl>
                                          <p:spTgt spid="3">
                                            <p:txEl>
                                              <p:pRg st="4" end="4"/>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75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1750" fill="hold"/>
                                        <p:tgtEl>
                                          <p:spTgt spid="3">
                                            <p:txEl>
                                              <p:pRg st="5" end="5"/>
                                            </p:txEl>
                                          </p:spTgt>
                                        </p:tgtEl>
                                        <p:attrNameLst>
                                          <p:attrName>ppt_h</p:attrName>
                                        </p:attrNameLst>
                                      </p:cBhvr>
                                      <p:tavLst>
                                        <p:tav tm="0">
                                          <p:val>
                                            <p:fltVal val="0"/>
                                          </p:val>
                                        </p:tav>
                                        <p:tav tm="100000">
                                          <p:val>
                                            <p:strVal val="#ppt_h"/>
                                          </p:val>
                                        </p:tav>
                                      </p:tavLst>
                                    </p:anim>
                                    <p:anim calcmode="lin" valueType="num">
                                      <p:cBhvr>
                                        <p:cTn id="44" dur="175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5" dur="1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43" y="643914"/>
            <a:ext cx="8246070" cy="763526"/>
          </a:xfrm>
        </p:spPr>
        <p:txBody>
          <a:bodyPr>
            <a:normAutofit fontScale="90000"/>
          </a:bodyPr>
          <a:lstStyle/>
          <a:p>
            <a:r>
              <a:rPr lang="en-US" b="1" dirty="0">
                <a:ln w="6600">
                  <a:solidFill>
                    <a:srgbClr val="00B0F0"/>
                  </a:solidFill>
                  <a:prstDash val="solid"/>
                </a:ln>
                <a:solidFill>
                  <a:srgbClr val="00B0F0"/>
                </a:solidFill>
                <a:effectLst>
                  <a:outerShdw dist="38100" dir="2700000" algn="tl" rotWithShape="0">
                    <a:schemeClr val="accent2"/>
                  </a:outerShdw>
                </a:effectLst>
                <a:latin typeface="Calibri" panose="020F0502020204030204" pitchFamily="34" charset="0"/>
                <a:ea typeface="Times New Roman" panose="02020603050405020304" pitchFamily="18" charset="0"/>
                <a:cs typeface="Times New Roman" panose="02020603050405020304" pitchFamily="18" charset="0"/>
              </a:rPr>
              <a:t>ABSTRACT</a:t>
            </a:r>
            <a:br>
              <a:rPr lang="en-IN" b="1" dirty="0">
                <a:ln w="6600">
                  <a:solidFill>
                    <a:srgbClr val="00B0F0"/>
                  </a:solidFill>
                  <a:prstDash val="solid"/>
                </a:ln>
                <a:solidFill>
                  <a:srgbClr val="00B0F0"/>
                </a:solidFill>
                <a:effectLst>
                  <a:outerShdw dist="38100" dir="2700000" algn="tl" rotWithShape="0">
                    <a:schemeClr val="accent2"/>
                  </a:outerShdw>
                </a:effectLst>
              </a:rPr>
            </a:br>
            <a:endParaRPr lang="en-US" dirty="0">
              <a:ln>
                <a:solidFill>
                  <a:srgbClr val="00B0F0"/>
                </a:solidFill>
              </a:ln>
              <a:solidFill>
                <a:srgbClr val="00B0F0"/>
              </a:solidFill>
            </a:endParaRPr>
          </a:p>
        </p:txBody>
      </p:sp>
      <p:sp>
        <p:nvSpPr>
          <p:cNvPr id="3" name="Content Placeholder 2"/>
          <p:cNvSpPr>
            <a:spLocks noGrp="1"/>
          </p:cNvSpPr>
          <p:nvPr>
            <p:ph idx="1"/>
          </p:nvPr>
        </p:nvSpPr>
        <p:spPr>
          <a:xfrm>
            <a:off x="200998" y="1477837"/>
            <a:ext cx="8246070" cy="3446477"/>
          </a:xfrm>
        </p:spPr>
        <p:txBody>
          <a:bodyPr>
            <a:normAutofit fontScale="70000" lnSpcReduction="20000"/>
          </a:bodyPr>
          <a:lstStyle/>
          <a:p>
            <a:pPr>
              <a:buFont typeface="Wingdings" panose="05000000000000000000" pitchFamily="2" charset="2"/>
              <a:buChar char="Ø"/>
            </a:pPr>
            <a:r>
              <a:rPr lang="en-US" i="1" spc="5" dirty="0">
                <a:solidFill>
                  <a:srgbClr val="005856"/>
                </a:solidFill>
                <a:effectLst/>
                <a:latin typeface="Calibri" panose="020F0502020204030204" pitchFamily="34" charset="0"/>
                <a:ea typeface="Times New Roman" panose="02020603050405020304" pitchFamily="18" charset="0"/>
                <a:cs typeface="Times New Roman" panose="02020603050405020304" pitchFamily="18" charset="0"/>
              </a:rPr>
              <a:t>This project mainly discus about the concrete production by mixing recycle aggregate to get the required strength for different applications by replacing the natural coarse aggregate. The Concrete which is made by replacing the recycled coarse aggregate strength can be determined by few physical  The collected recycle aggregate is used to make a concrete such that, several concrete specimen are prepared and evaluated with the virgin concrete. This project likewise talk about the examination of reuse aggregate with constant concrete blend of M20 and water cement proportion, similar to two unique ages have been taken and the age difference between those ages are of 30 years and few samples were caste and this two types of reuse aggregate is compared with conventional cement.  mechanical characteristics.</a:t>
            </a:r>
            <a:endParaRPr lang="en-IN" i="1" dirty="0">
              <a:solidFill>
                <a:srgbClr val="005856"/>
              </a:solidFill>
            </a:endParaRPr>
          </a:p>
          <a:p>
            <a:pPr>
              <a:buFont typeface="Wingdings" panose="05000000000000000000" pitchFamily="2" charset="2"/>
              <a:buChar char="Ø"/>
            </a:pPr>
            <a:endParaRPr lang="en-US" i="1" dirty="0">
              <a:solidFill>
                <a:srgbClr val="005856"/>
              </a:solidFill>
            </a:endParaRPr>
          </a:p>
          <a:p>
            <a:pPr marL="0" indent="0">
              <a:buNone/>
            </a:pPr>
            <a:endParaRPr lang="en-US" dirty="0"/>
          </a:p>
        </p:txBody>
      </p:sp>
      <p:pic>
        <p:nvPicPr>
          <p:cNvPr id="6" name="Graphic 5" descr="Wheelbarrow">
            <a:extLst>
              <a:ext uri="{FF2B5EF4-FFF2-40B4-BE49-F238E27FC236}">
                <a16:creationId xmlns:a16="http://schemas.microsoft.com/office/drawing/2014/main" id="{46D1D456-1AD1-4836-BC04-3CFF0C7288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44" y="473514"/>
            <a:ext cx="611694" cy="611694"/>
          </a:xfrm>
          <a:prstGeom prst="rect">
            <a:avLst/>
          </a:prstGeom>
        </p:spPr>
      </p:pic>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750"/>
                                        <p:tgtEl>
                                          <p:spTgt spid="3"/>
                                        </p:tgtEl>
                                      </p:cBhvr>
                                    </p:animEffect>
                                    <p:anim calcmode="lin" valueType="num">
                                      <p:cBhvr>
                                        <p:cTn id="20" dur="1750" fill="hold"/>
                                        <p:tgtEl>
                                          <p:spTgt spid="3"/>
                                        </p:tgtEl>
                                        <p:attrNameLst>
                                          <p:attrName>ppt_x</p:attrName>
                                        </p:attrNameLst>
                                      </p:cBhvr>
                                      <p:tavLst>
                                        <p:tav tm="0">
                                          <p:val>
                                            <p:strVal val="#ppt_x"/>
                                          </p:val>
                                        </p:tav>
                                        <p:tav tm="100000">
                                          <p:val>
                                            <p:strVal val="#ppt_x"/>
                                          </p:val>
                                        </p:tav>
                                      </p:tavLst>
                                    </p:anim>
                                    <p:anim calcmode="lin" valueType="num">
                                      <p:cBhvr>
                                        <p:cTn id="21" dur="1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3986" y="1238793"/>
            <a:ext cx="6758760" cy="3589243"/>
          </a:xfrm>
        </p:spPr>
        <p:txBody>
          <a:bodyPr/>
          <a:lstStyle/>
          <a:p>
            <a:pPr>
              <a:buFont typeface="Wingdings" panose="05000000000000000000" pitchFamily="2" charset="2"/>
              <a:buChar char="§"/>
            </a:pPr>
            <a:r>
              <a:rPr lang="en-US" sz="1800" i="1" dirty="0">
                <a:effectLst/>
                <a:latin typeface="+mj-lt"/>
                <a:ea typeface="Times New Roman" panose="02020603050405020304" pitchFamily="18" charset="0"/>
                <a:cs typeface="Arial" panose="020B0604020202020204" pitchFamily="34" charset="0"/>
              </a:rPr>
              <a:t>As we everyone knows that concrete is the main construction material across the world wide. As 2/3</a:t>
            </a:r>
            <a:r>
              <a:rPr lang="en-US" sz="1800" i="1" baseline="30000" dirty="0">
                <a:effectLst/>
                <a:latin typeface="+mj-lt"/>
                <a:ea typeface="Times New Roman" panose="02020603050405020304" pitchFamily="18" charset="0"/>
                <a:cs typeface="Arial" panose="020B0604020202020204" pitchFamily="34" charset="0"/>
              </a:rPr>
              <a:t>rd</a:t>
            </a:r>
            <a:r>
              <a:rPr lang="en-US" sz="1800" i="1" dirty="0">
                <a:effectLst/>
                <a:latin typeface="+mj-lt"/>
                <a:ea typeface="Times New Roman" panose="02020603050405020304" pitchFamily="18" charset="0"/>
                <a:cs typeface="Arial" panose="020B0604020202020204" pitchFamily="34" charset="0"/>
              </a:rPr>
              <a:t> of the concrete consists of aggregates, the skeleton form of the concrete is formed by the presence of aggregates only</a:t>
            </a:r>
          </a:p>
          <a:p>
            <a:pPr>
              <a:buFont typeface="Wingdings" panose="05000000000000000000" pitchFamily="2" charset="2"/>
              <a:buChar char="§"/>
            </a:pPr>
            <a:r>
              <a:rPr lang="en-US" sz="1800" i="1" dirty="0">
                <a:effectLst/>
                <a:latin typeface="+mj-lt"/>
                <a:ea typeface="Times New Roman" panose="02020603050405020304" pitchFamily="18" charset="0"/>
                <a:cs typeface="Arial" panose="020B0604020202020204" pitchFamily="34" charset="0"/>
              </a:rPr>
              <a:t>To manage the concrete waste the usage of recycle coarse aggregate is very important step towards the development and reservation of the environmental.</a:t>
            </a:r>
            <a:endParaRPr lang="en-IN" sz="1800" i="1" dirty="0">
              <a:effectLst/>
              <a:latin typeface="+mj-lt"/>
              <a:ea typeface="Times New Roman" panose="02020603050405020304" pitchFamily="18" charset="0"/>
              <a:cs typeface="Arial" panose="020B0604020202020204" pitchFamily="34" charset="0"/>
            </a:endParaRPr>
          </a:p>
          <a:p>
            <a:pPr>
              <a:buFont typeface="Wingdings" panose="05000000000000000000" pitchFamily="2" charset="2"/>
              <a:buChar char="§"/>
            </a:pPr>
            <a:r>
              <a:rPr lang="en-US" sz="1800" i="1" dirty="0">
                <a:effectLst/>
                <a:latin typeface="+mj-lt"/>
                <a:ea typeface="Times New Roman" panose="02020603050405020304" pitchFamily="18" charset="0"/>
                <a:cs typeface="Arial" panose="020B0604020202020204" pitchFamily="34" charset="0"/>
              </a:rPr>
              <a:t> The property of the recycled aggregate is the main problem for using it because they will not fill the desire requirement as to alternatively replace with that of naturally coarse aggregate. This property of recycled coarse aggregate are mainly depends on the recycle material quality. </a:t>
            </a:r>
            <a:endParaRPr lang="en-IN" sz="1800" i="1" dirty="0">
              <a:effectLst/>
              <a:latin typeface="+mj-lt"/>
              <a:ea typeface="Times New Roman" panose="02020603050405020304" pitchFamily="18" charset="0"/>
              <a:cs typeface="Arial" panose="020B0604020202020204" pitchFamily="34" charset="0"/>
            </a:endParaRPr>
          </a:p>
        </p:txBody>
      </p:sp>
      <p:sp>
        <p:nvSpPr>
          <p:cNvPr id="8" name="TextBox 7">
            <a:extLst>
              <a:ext uri="{FF2B5EF4-FFF2-40B4-BE49-F238E27FC236}">
                <a16:creationId xmlns:a16="http://schemas.microsoft.com/office/drawing/2014/main" id="{D8E08520-B8C2-4108-9147-F070A2B33B03}"/>
              </a:ext>
            </a:extLst>
          </p:cNvPr>
          <p:cNvSpPr txBox="1"/>
          <p:nvPr/>
        </p:nvSpPr>
        <p:spPr>
          <a:xfrm>
            <a:off x="492565" y="628994"/>
            <a:ext cx="5191933" cy="461665"/>
          </a:xfrm>
          <a:prstGeom prst="rect">
            <a:avLst/>
          </a:prstGeom>
          <a:noFill/>
        </p:spPr>
        <p:txBody>
          <a:bodyPr wrap="square">
            <a:spAutoFit/>
          </a:bodyPr>
          <a:lstStyle/>
          <a:p>
            <a:r>
              <a:rPr lang="en-US" sz="2400" b="1" u="sng" dirty="0">
                <a:ln w="12700">
                  <a:solidFill>
                    <a:schemeClr val="tx1"/>
                  </a:solidFill>
                  <a:prstDash val="solid"/>
                </a:ln>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400" dirty="0">
              <a:ln w="12700">
                <a:solidFill>
                  <a:schemeClr val="tx1"/>
                </a:solidFill>
                <a:prstDash val="solid"/>
              </a:ln>
              <a:solidFill>
                <a:srgbClr val="FF0000"/>
              </a:solidFill>
            </a:endParaRPr>
          </a:p>
        </p:txBody>
      </p:sp>
      <p:pic>
        <p:nvPicPr>
          <p:cNvPr id="11" name="Graphic 10" descr="Excavator">
            <a:extLst>
              <a:ext uri="{FF2B5EF4-FFF2-40B4-BE49-F238E27FC236}">
                <a16:creationId xmlns:a16="http://schemas.microsoft.com/office/drawing/2014/main" id="{EBCD6BD3-6935-4D0F-9507-A913687D5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30665" y="340000"/>
            <a:ext cx="812651" cy="812651"/>
          </a:xfrm>
          <a:prstGeom prst="rect">
            <a:avLst/>
          </a:prstGeom>
        </p:spPr>
      </p:pic>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2500"/>
                                        <p:tgtEl>
                                          <p:spTgt spid="8"/>
                                        </p:tgtEl>
                                      </p:cBhvr>
                                    </p:animEffect>
                                  </p:childTnLst>
                                </p:cTn>
                              </p:par>
                            </p:childTnLst>
                          </p:cTn>
                        </p:par>
                        <p:par>
                          <p:cTn id="8" fill="hold">
                            <p:stCondLst>
                              <p:cond delay="2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1000"/>
                                        <p:tgtEl>
                                          <p:spTgt spid="11"/>
                                        </p:tgtEl>
                                      </p:cBhvr>
                                    </p:animEffect>
                                  </p:childTnLst>
                                </p:cTn>
                              </p:par>
                            </p:childTnLst>
                          </p:cTn>
                        </p:par>
                        <p:par>
                          <p:cTn id="12" fill="hold">
                            <p:stCondLst>
                              <p:cond delay="3500"/>
                            </p:stCondLst>
                            <p:childTnLst>
                              <p:par>
                                <p:cTn id="13" presetID="22" presetClass="entr" presetSubtype="1"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up)">
                                      <p:cBhvr>
                                        <p:cTn id="15" dur="4000"/>
                                        <p:tgtEl>
                                          <p:spTgt spid="5">
                                            <p:txEl>
                                              <p:pRg st="0" end="0"/>
                                            </p:txEl>
                                          </p:spTgt>
                                        </p:tgtEl>
                                      </p:cBhvr>
                                    </p:animEffect>
                                  </p:childTnLst>
                                </p:cTn>
                              </p:par>
                            </p:childTnLst>
                          </p:cTn>
                        </p:par>
                        <p:par>
                          <p:cTn id="16" fill="hold">
                            <p:stCondLst>
                              <p:cond delay="7500"/>
                            </p:stCondLst>
                            <p:childTnLst>
                              <p:par>
                                <p:cTn id="17" presetID="22" presetClass="entr" presetSubtype="1"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up)">
                                      <p:cBhvr>
                                        <p:cTn id="19" dur="4000"/>
                                        <p:tgtEl>
                                          <p:spTgt spid="5">
                                            <p:txEl>
                                              <p:pRg st="1" end="1"/>
                                            </p:txEl>
                                          </p:spTgt>
                                        </p:tgtEl>
                                      </p:cBhvr>
                                    </p:animEffect>
                                  </p:childTnLst>
                                </p:cTn>
                              </p:par>
                            </p:childTnLst>
                          </p:cTn>
                        </p:par>
                        <p:par>
                          <p:cTn id="20" fill="hold">
                            <p:stCondLst>
                              <p:cond delay="11500"/>
                            </p:stCondLst>
                            <p:childTnLst>
                              <p:par>
                                <p:cTn id="21" presetID="22" presetClass="entr" presetSubtype="1"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up)">
                                      <p:cBhvr>
                                        <p:cTn id="23" dur="4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011" y="500528"/>
            <a:ext cx="7735864" cy="607602"/>
          </a:xfrm>
        </p:spPr>
        <p:txBody>
          <a:bodyPr>
            <a:normAutofit/>
          </a:bodyPr>
          <a:lstStyle/>
          <a:p>
            <a:r>
              <a:rPr lang="en-US" sz="2700" u="sng"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SOURCE OF RECYCLE AGGREGATE</a:t>
            </a:r>
            <a:endParaRPr lang="en-US" dirty="0">
              <a:solidFill>
                <a:srgbClr val="C00000"/>
              </a:solidFill>
            </a:endParaRPr>
          </a:p>
        </p:txBody>
      </p:sp>
      <p:sp>
        <p:nvSpPr>
          <p:cNvPr id="5" name="Content Placeholder 4"/>
          <p:cNvSpPr>
            <a:spLocks noGrp="1"/>
          </p:cNvSpPr>
          <p:nvPr>
            <p:ph idx="1"/>
          </p:nvPr>
        </p:nvSpPr>
        <p:spPr>
          <a:xfrm>
            <a:off x="191521" y="1108130"/>
            <a:ext cx="6474543" cy="3508626"/>
          </a:xfrm>
        </p:spPr>
        <p:txBody>
          <a:bodyPr>
            <a:normAutofit lnSpcReduction="10000"/>
          </a:bodyPr>
          <a:lstStyle/>
          <a:p>
            <a:pPr>
              <a:buFont typeface="Courier New" panose="02070309020205020404" pitchFamily="49" charset="0"/>
              <a:buChar char="o"/>
            </a:pPr>
            <a:endParaRPr lang="en-US" sz="1800" i="1" dirty="0">
              <a:effectLst/>
              <a:latin typeface="Times New Roman" panose="02020603050405020304" pitchFamily="18" charset="0"/>
              <a:ea typeface="Times New Roman" panose="02020603050405020304" pitchFamily="18" charset="0"/>
            </a:endParaRPr>
          </a:p>
          <a:p>
            <a:pPr>
              <a:buFont typeface="Courier New" panose="02070309020205020404" pitchFamily="49" charset="0"/>
              <a:buChar char="o"/>
            </a:pPr>
            <a:r>
              <a:rPr lang="en-US" sz="1800" i="1" dirty="0">
                <a:effectLst/>
                <a:latin typeface="Times New Roman" panose="02020603050405020304" pitchFamily="18" charset="0"/>
                <a:ea typeface="Times New Roman" panose="02020603050405020304" pitchFamily="18" charset="0"/>
              </a:rPr>
              <a:t>The main source of recycled coarse aggregate are from the concrete structures  which have exhausted there limit of  serviceability, that may be either from the old houses, roads, industrial building, old hospitals, theaters, government building, when the structure is attracted to heavy fire accident’s, earth quakes, land sliding’s etc.</a:t>
            </a:r>
          </a:p>
          <a:p>
            <a:pPr>
              <a:buFont typeface="Courier New" panose="02070309020205020404" pitchFamily="49" charset="0"/>
              <a:buChar char="o"/>
            </a:pPr>
            <a:endParaRPr lang="en-US" sz="1800" i="1" dirty="0">
              <a:effectLst/>
              <a:latin typeface="Times New Roman" panose="02020603050405020304" pitchFamily="18" charset="0"/>
              <a:ea typeface="Times New Roman" panose="02020603050405020304" pitchFamily="18" charset="0"/>
            </a:endParaRPr>
          </a:p>
          <a:p>
            <a:pPr>
              <a:buFont typeface="Courier New" panose="02070309020205020404" pitchFamily="49" charset="0"/>
              <a:buChar char="o"/>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Finding the aggregate of different ages is a very typical task, this project mainly focus on the collection of two unique  ages of recycled aggregate, so two ages of aggregates have been collect and named it as AGE 2 and AGE 2</a:t>
            </a:r>
            <a:endParaRPr lang="en-IN" sz="1800" i="1"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i="1" dirty="0"/>
          </a:p>
        </p:txBody>
      </p:sp>
    </p:spTree>
    <p:extLst>
      <p:ext uri="{BB962C8B-B14F-4D97-AF65-F5344CB8AC3E}">
        <p14:creationId xmlns:p14="http://schemas.microsoft.com/office/powerpoint/2010/main" val="328538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 calcmode="lin" valueType="num">
                                      <p:cBhvr>
                                        <p:cTn id="9" dur="1250" fill="hold"/>
                                        <p:tgtEl>
                                          <p:spTgt spid="4"/>
                                        </p:tgtEl>
                                        <p:attrNameLst>
                                          <p:attrName>style.rotation</p:attrName>
                                        </p:attrNameLst>
                                      </p:cBhvr>
                                      <p:tavLst>
                                        <p:tav tm="0">
                                          <p:val>
                                            <p:fltVal val="90"/>
                                          </p:val>
                                        </p:tav>
                                        <p:tav tm="100000">
                                          <p:val>
                                            <p:fltVal val="0"/>
                                          </p:val>
                                        </p:tav>
                                      </p:tavLst>
                                    </p:anim>
                                    <p:animEffect transition="in" filter="fade">
                                      <p:cBhvr>
                                        <p:cTn id="10" dur="12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up)">
                                      <p:cBhvr>
                                        <p:cTn id="15" dur="20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up)">
                                      <p:cBhvr>
                                        <p:cTn id="20"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C978705-9BED-4D78-ACDD-0F6653399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81" y="1383426"/>
            <a:ext cx="3567202" cy="23766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F3EB9F8-B89D-4102-9FC1-F4297391A0F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7783"/>
          <a:stretch/>
        </p:blipFill>
        <p:spPr>
          <a:xfrm>
            <a:off x="4931043" y="1383426"/>
            <a:ext cx="3910739" cy="2376649"/>
          </a:xfrm>
          <a:prstGeom prst="rect">
            <a:avLst/>
          </a:prstGeom>
        </p:spPr>
      </p:pic>
      <p:sp>
        <p:nvSpPr>
          <p:cNvPr id="8" name="TextBox 7">
            <a:extLst>
              <a:ext uri="{FF2B5EF4-FFF2-40B4-BE49-F238E27FC236}">
                <a16:creationId xmlns:a16="http://schemas.microsoft.com/office/drawing/2014/main" id="{B4140EA4-75AD-41B1-91E8-C72FA07FE72D}"/>
              </a:ext>
            </a:extLst>
          </p:cNvPr>
          <p:cNvSpPr txBox="1"/>
          <p:nvPr/>
        </p:nvSpPr>
        <p:spPr>
          <a:xfrm>
            <a:off x="910690" y="3973706"/>
            <a:ext cx="7507387" cy="400110"/>
          </a:xfrm>
          <a:prstGeom prst="rect">
            <a:avLst/>
          </a:prstGeom>
          <a:noFill/>
        </p:spPr>
        <p:txBody>
          <a:bodyPr wrap="square">
            <a:spAutoFit/>
          </a:bodyPr>
          <a:lstStyle/>
          <a:p>
            <a:pPr algn="ctr"/>
            <a:r>
              <a:rPr lang="en-US" sz="2000" b="1" cap="none" spc="0" dirty="0">
                <a:ln w="22225">
                  <a:solidFill>
                    <a:schemeClr val="accent2"/>
                  </a:solidFill>
                  <a:prstDash val="solid"/>
                </a:ln>
                <a:solidFill>
                  <a:schemeClr val="accent2">
                    <a:lumMod val="40000"/>
                    <a:lumOff val="60000"/>
                  </a:schemeClr>
                </a:solidFill>
                <a:effectLst/>
              </a:rPr>
              <a:t> Pictures of </a:t>
            </a:r>
            <a:r>
              <a:rPr lang="en-US" sz="2000" b="1" cap="none" spc="0" dirty="0" err="1">
                <a:ln w="22225">
                  <a:solidFill>
                    <a:schemeClr val="accent2"/>
                  </a:solidFill>
                  <a:prstDash val="solid"/>
                </a:ln>
                <a:solidFill>
                  <a:schemeClr val="accent2">
                    <a:lumMod val="40000"/>
                    <a:lumOff val="60000"/>
                  </a:schemeClr>
                </a:solidFill>
                <a:effectLst/>
              </a:rPr>
              <a:t>Demolitiod</a:t>
            </a:r>
            <a:r>
              <a:rPr lang="en-US" sz="2000" b="1" cap="none" spc="0" dirty="0">
                <a:ln w="22225">
                  <a:solidFill>
                    <a:schemeClr val="accent2"/>
                  </a:solidFill>
                  <a:prstDash val="solid"/>
                </a:ln>
                <a:solidFill>
                  <a:schemeClr val="accent2">
                    <a:lumMod val="40000"/>
                    <a:lumOff val="60000"/>
                  </a:schemeClr>
                </a:solidFill>
                <a:effectLst/>
              </a:rPr>
              <a:t> and from where aggregates are collected</a:t>
            </a:r>
          </a:p>
        </p:txBody>
      </p:sp>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250" fill="hold"/>
                                        <p:tgtEl>
                                          <p:spTgt spid="1026"/>
                                        </p:tgtEl>
                                        <p:attrNameLst>
                                          <p:attrName>ppt_w</p:attrName>
                                        </p:attrNameLst>
                                      </p:cBhvr>
                                      <p:tavLst>
                                        <p:tav tm="0">
                                          <p:val>
                                            <p:fltVal val="0"/>
                                          </p:val>
                                        </p:tav>
                                        <p:tav tm="100000">
                                          <p:val>
                                            <p:strVal val="#ppt_w"/>
                                          </p:val>
                                        </p:tav>
                                      </p:tavLst>
                                    </p:anim>
                                    <p:anim calcmode="lin" valueType="num">
                                      <p:cBhvr>
                                        <p:cTn id="8" dur="1250" fill="hold"/>
                                        <p:tgtEl>
                                          <p:spTgt spid="1026"/>
                                        </p:tgtEl>
                                        <p:attrNameLst>
                                          <p:attrName>ppt_h</p:attrName>
                                        </p:attrNameLst>
                                      </p:cBhvr>
                                      <p:tavLst>
                                        <p:tav tm="0">
                                          <p:val>
                                            <p:fltVal val="0"/>
                                          </p:val>
                                        </p:tav>
                                        <p:tav tm="100000">
                                          <p:val>
                                            <p:strVal val="#ppt_h"/>
                                          </p:val>
                                        </p:tav>
                                      </p:tavLst>
                                    </p:anim>
                                    <p:animEffect transition="in" filter="fade">
                                      <p:cBhvr>
                                        <p:cTn id="9" dur="1250"/>
                                        <p:tgtEl>
                                          <p:spTgt spid="1026"/>
                                        </p:tgtEl>
                                      </p:cBhvr>
                                    </p:animEffect>
                                  </p:childTnLst>
                                </p:cTn>
                              </p:par>
                            </p:childTnLst>
                          </p:cTn>
                        </p:par>
                        <p:par>
                          <p:cTn id="10" fill="hold">
                            <p:stCondLst>
                              <p:cond delay="125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250" fill="hold"/>
                                        <p:tgtEl>
                                          <p:spTgt spid="4"/>
                                        </p:tgtEl>
                                        <p:attrNameLst>
                                          <p:attrName>ppt_w</p:attrName>
                                        </p:attrNameLst>
                                      </p:cBhvr>
                                      <p:tavLst>
                                        <p:tav tm="0">
                                          <p:val>
                                            <p:fltVal val="0"/>
                                          </p:val>
                                        </p:tav>
                                        <p:tav tm="100000">
                                          <p:val>
                                            <p:strVal val="#ppt_w"/>
                                          </p:val>
                                        </p:tav>
                                      </p:tavLst>
                                    </p:anim>
                                    <p:anim calcmode="lin" valueType="num">
                                      <p:cBhvr>
                                        <p:cTn id="14" dur="1250" fill="hold"/>
                                        <p:tgtEl>
                                          <p:spTgt spid="4"/>
                                        </p:tgtEl>
                                        <p:attrNameLst>
                                          <p:attrName>ppt_h</p:attrName>
                                        </p:attrNameLst>
                                      </p:cBhvr>
                                      <p:tavLst>
                                        <p:tav tm="0">
                                          <p:val>
                                            <p:fltVal val="0"/>
                                          </p:val>
                                        </p:tav>
                                        <p:tav tm="100000">
                                          <p:val>
                                            <p:strVal val="#ppt_h"/>
                                          </p:val>
                                        </p:tav>
                                      </p:tavLst>
                                    </p:anim>
                                    <p:animEffect transition="in" filter="fade">
                                      <p:cBhvr>
                                        <p:cTn id="15" dur="1250"/>
                                        <p:tgtEl>
                                          <p:spTgt spid="4"/>
                                        </p:tgtEl>
                                      </p:cBhvr>
                                    </p:animEffect>
                                  </p:childTnLst>
                                </p:cTn>
                              </p:par>
                            </p:childTnLst>
                          </p:cTn>
                        </p:par>
                        <p:par>
                          <p:cTn id="16" fill="hold">
                            <p:stCondLst>
                              <p:cond delay="25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250" fill="hold"/>
                                        <p:tgtEl>
                                          <p:spTgt spid="8"/>
                                        </p:tgtEl>
                                        <p:attrNameLst>
                                          <p:attrName>ppt_w</p:attrName>
                                        </p:attrNameLst>
                                      </p:cBhvr>
                                      <p:tavLst>
                                        <p:tav tm="0">
                                          <p:val>
                                            <p:fltVal val="0"/>
                                          </p:val>
                                        </p:tav>
                                        <p:tav tm="100000">
                                          <p:val>
                                            <p:strVal val="#ppt_w"/>
                                          </p:val>
                                        </p:tav>
                                      </p:tavLst>
                                    </p:anim>
                                    <p:anim calcmode="lin" valueType="num">
                                      <p:cBhvr>
                                        <p:cTn id="20" dur="1250" fill="hold"/>
                                        <p:tgtEl>
                                          <p:spTgt spid="8"/>
                                        </p:tgtEl>
                                        <p:attrNameLst>
                                          <p:attrName>ppt_h</p:attrName>
                                        </p:attrNameLst>
                                      </p:cBhvr>
                                      <p:tavLst>
                                        <p:tav tm="0">
                                          <p:val>
                                            <p:fltVal val="0"/>
                                          </p:val>
                                        </p:tav>
                                        <p:tav tm="100000">
                                          <p:val>
                                            <p:strVal val="#ppt_h"/>
                                          </p:val>
                                        </p:tav>
                                      </p:tavLst>
                                    </p:anim>
                                    <p:animEffect transition="in" filter="fade">
                                      <p:cBhvr>
                                        <p:cTn id="21"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E9E9-8EE8-4EF6-8CEA-B6A3B5CB11A7}"/>
              </a:ext>
            </a:extLst>
          </p:cNvPr>
          <p:cNvSpPr>
            <a:spLocks noGrp="1"/>
          </p:cNvSpPr>
          <p:nvPr>
            <p:ph type="title"/>
          </p:nvPr>
        </p:nvSpPr>
        <p:spPr>
          <a:xfrm>
            <a:off x="285222" y="488197"/>
            <a:ext cx="8176852" cy="701140"/>
          </a:xfrm>
        </p:spPr>
        <p:txBody>
          <a:bodyPr/>
          <a:lstStyle/>
          <a:p>
            <a:r>
              <a:rPr lang="en-US" i="1" dirty="0">
                <a:ln>
                  <a:solidFill>
                    <a:schemeClr val="bg1"/>
                  </a:solidFill>
                </a:ln>
              </a:rPr>
              <a:t>CEMENT</a:t>
            </a:r>
            <a:endParaRPr lang="en-IN" i="1" dirty="0">
              <a:ln>
                <a:solidFill>
                  <a:schemeClr val="bg1"/>
                </a:solidFill>
              </a:ln>
            </a:endParaRPr>
          </a:p>
        </p:txBody>
      </p:sp>
      <p:sp>
        <p:nvSpPr>
          <p:cNvPr id="3" name="Content Placeholder 2">
            <a:extLst>
              <a:ext uri="{FF2B5EF4-FFF2-40B4-BE49-F238E27FC236}">
                <a16:creationId xmlns:a16="http://schemas.microsoft.com/office/drawing/2014/main" id="{3E66DEFF-1D94-4E53-B1E5-2B79ABE03234}"/>
              </a:ext>
            </a:extLst>
          </p:cNvPr>
          <p:cNvSpPr>
            <a:spLocks noGrp="1"/>
          </p:cNvSpPr>
          <p:nvPr>
            <p:ph idx="1"/>
          </p:nvPr>
        </p:nvSpPr>
        <p:spPr>
          <a:xfrm>
            <a:off x="285487" y="1369595"/>
            <a:ext cx="8246070" cy="3672347"/>
          </a:xfrm>
        </p:spPr>
        <p:txBody>
          <a:bodyPr/>
          <a:lstStyle/>
          <a:p>
            <a:pPr marL="228600" algn="just">
              <a:lnSpc>
                <a:spcPct val="115000"/>
              </a:lnSpc>
              <a:spcAft>
                <a:spcPts val="1000"/>
              </a:spcAft>
            </a:pPr>
            <a:r>
              <a:rPr lang="en-US" sz="1800" i="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It is the one of the important binding material used for preparing the concrete. It is made by mixing calcareous (lime) and argillaceous (clay) material in 2/3</a:t>
            </a:r>
            <a:r>
              <a:rPr lang="en-US" sz="1800" i="1" baseline="30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rd</a:t>
            </a:r>
            <a:r>
              <a:rPr lang="en-US" sz="1800" i="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and 1/3</a:t>
            </a:r>
            <a:r>
              <a:rPr lang="en-US" sz="1800" i="1" baseline="30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rd</a:t>
            </a:r>
            <a:r>
              <a:rPr lang="en-US" sz="1800" i="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proportion respectively. When water is added with cement a  reaction(chemical) takes place, the nature of that reaction is an exothermic, a certain amount of heat is produced is known as heat of hydration. The better Portland cement exist in the following chemical proportions and ingredients like Alumina (6%), Silica (20%), Lime (63%, Iron oxide (3%), Magnesium oxide(2%). From the above chemical ingredient like Iron oxide, Alumina, Silica are called as Acidic materials whereas Magnesium and Lime are called as Alkaline materials  a cert PPC 53 grade of cement has been used for this experiments this ordinary Portland cement of 53 grade has been conformed to IS 1226:1987. </a:t>
            </a:r>
            <a:endParaRPr lang="en-IN" i="1" dirty="0">
              <a:effectLst>
                <a:outerShdw blurRad="38100" dist="38100" dir="2700000" algn="tl">
                  <a:srgbClr val="000000">
                    <a:alpha val="43137"/>
                  </a:srgbClr>
                </a:outerShdw>
              </a:effectLst>
            </a:endParaRPr>
          </a:p>
        </p:txBody>
      </p:sp>
      <p:pic>
        <p:nvPicPr>
          <p:cNvPr id="6" name="Graphic 5" descr="Cement truck">
            <a:extLst>
              <a:ext uri="{FF2B5EF4-FFF2-40B4-BE49-F238E27FC236}">
                <a16:creationId xmlns:a16="http://schemas.microsoft.com/office/drawing/2014/main" id="{E8C01B25-A889-47B2-B1BE-D8BCADA85B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403" y="510476"/>
            <a:ext cx="914400" cy="914400"/>
          </a:xfrm>
          <a:prstGeom prst="rect">
            <a:avLst/>
          </a:prstGeom>
        </p:spPr>
      </p:pic>
      <p:pic>
        <p:nvPicPr>
          <p:cNvPr id="7" name="Graphic 6" descr="Cement truck">
            <a:extLst>
              <a:ext uri="{FF2B5EF4-FFF2-40B4-BE49-F238E27FC236}">
                <a16:creationId xmlns:a16="http://schemas.microsoft.com/office/drawing/2014/main" id="{F10E3964-DC18-41DE-B27B-A409AA0C1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403" y="488197"/>
            <a:ext cx="914400" cy="914400"/>
          </a:xfrm>
          <a:prstGeom prst="rect">
            <a:avLst/>
          </a:prstGeom>
        </p:spPr>
      </p:pic>
    </p:spTree>
    <p:extLst>
      <p:ext uri="{BB962C8B-B14F-4D97-AF65-F5344CB8AC3E}">
        <p14:creationId xmlns:p14="http://schemas.microsoft.com/office/powerpoint/2010/main" val="701106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2000"/>
                                        <p:tgtEl>
                                          <p:spTgt spid="2"/>
                                        </p:tgtEl>
                                      </p:cBhvr>
                                    </p:animEffect>
                                  </p:childTnLst>
                                </p:cTn>
                              </p:par>
                            </p:childTnLst>
                          </p:cTn>
                        </p:par>
                        <p:par>
                          <p:cTn id="12" fill="hold">
                            <p:stCondLst>
                              <p:cond delay="4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2000"/>
                                        <p:tgtEl>
                                          <p:spTgt spid="7"/>
                                        </p:tgtEl>
                                      </p:cBhvr>
                                    </p:animEffect>
                                  </p:childTnLst>
                                </p:cTn>
                              </p:par>
                            </p:childTnLst>
                          </p:cTn>
                        </p:par>
                        <p:par>
                          <p:cTn id="16" fill="hold">
                            <p:stCondLst>
                              <p:cond delay="6000"/>
                            </p:stCondLst>
                            <p:childTnLst>
                              <p:par>
                                <p:cTn id="17" presetID="22" presetClass="entr" presetSubtype="1"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up)">
                                      <p:cBhvr>
                                        <p:cTn id="19" dur="2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Tests on Cements</a:t>
            </a:r>
          </a:p>
        </p:txBody>
      </p:sp>
      <p:sp>
        <p:nvSpPr>
          <p:cNvPr id="3" name="Content Placeholder 2"/>
          <p:cNvSpPr>
            <a:spLocks noGrp="1"/>
          </p:cNvSpPr>
          <p:nvPr>
            <p:ph idx="1"/>
          </p:nvPr>
        </p:nvSpPr>
        <p:spPr>
          <a:xfrm>
            <a:off x="369709" y="1514835"/>
            <a:ext cx="8244349" cy="3451123"/>
          </a:xfrm>
        </p:spPr>
        <p:txBody>
          <a:bodyPr>
            <a:normAutofit fontScale="92500" lnSpcReduction="20000"/>
          </a:bodyPr>
          <a:lstStyle/>
          <a:p>
            <a:r>
              <a:rPr lang="en-IN" i="1" dirty="0">
                <a:solidFill>
                  <a:srgbClr val="00B050"/>
                </a:solidFill>
              </a:rPr>
              <a:t>Fineness Test.</a:t>
            </a:r>
          </a:p>
          <a:p>
            <a:r>
              <a:rPr lang="en-IN" i="1" dirty="0">
                <a:solidFill>
                  <a:srgbClr val="00B050"/>
                </a:solidFill>
              </a:rPr>
              <a:t>Consistency Test.</a:t>
            </a:r>
          </a:p>
          <a:p>
            <a:r>
              <a:rPr lang="en-IN" i="1" dirty="0">
                <a:solidFill>
                  <a:srgbClr val="00B050"/>
                </a:solidFill>
              </a:rPr>
              <a:t>Setting Time Test.</a:t>
            </a:r>
          </a:p>
          <a:p>
            <a:r>
              <a:rPr lang="en-IN" i="1" dirty="0">
                <a:solidFill>
                  <a:srgbClr val="00B050"/>
                </a:solidFill>
              </a:rPr>
              <a:t>Strength Test.</a:t>
            </a:r>
          </a:p>
          <a:p>
            <a:r>
              <a:rPr lang="en-IN" i="1" dirty="0">
                <a:solidFill>
                  <a:srgbClr val="00B050"/>
                </a:solidFill>
              </a:rPr>
              <a:t>Soundness Test.</a:t>
            </a:r>
          </a:p>
          <a:p>
            <a:r>
              <a:rPr lang="en-IN" i="1" dirty="0">
                <a:solidFill>
                  <a:srgbClr val="00B050"/>
                </a:solidFill>
              </a:rPr>
              <a:t>Heat of Hydration Test.</a:t>
            </a:r>
          </a:p>
          <a:p>
            <a:r>
              <a:rPr lang="en-IN" i="1" dirty="0">
                <a:solidFill>
                  <a:srgbClr val="00B050"/>
                </a:solidFill>
              </a:rPr>
              <a:t>Tensile Strength Test.</a:t>
            </a:r>
          </a:p>
          <a:p>
            <a:r>
              <a:rPr lang="en-IN" i="1" dirty="0">
                <a:solidFill>
                  <a:srgbClr val="00B050"/>
                </a:solidFill>
              </a:rPr>
              <a:t>Chemical Composition Test.</a:t>
            </a:r>
          </a:p>
        </p:txBody>
      </p:sp>
      <p:pic>
        <p:nvPicPr>
          <p:cNvPr id="2050" name="Picture 2" descr="Field vs Laboratory Testing of Cement">
            <a:extLst>
              <a:ext uri="{FF2B5EF4-FFF2-40B4-BE49-F238E27FC236}">
                <a16:creationId xmlns:a16="http://schemas.microsoft.com/office/drawing/2014/main" id="{7AF444DD-6A4C-4C3B-A7F0-C71502AD91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877"/>
          <a:stretch/>
        </p:blipFill>
        <p:spPr bwMode="auto">
          <a:xfrm>
            <a:off x="6521395" y="1383102"/>
            <a:ext cx="2224396" cy="1980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eld vs Laboratory Testing of Cement">
            <a:extLst>
              <a:ext uri="{FF2B5EF4-FFF2-40B4-BE49-F238E27FC236}">
                <a16:creationId xmlns:a16="http://schemas.microsoft.com/office/drawing/2014/main" id="{355FAB81-05D9-4924-A1EE-16F7BF7B5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045"/>
          <a:stretch/>
        </p:blipFill>
        <p:spPr bwMode="auto">
          <a:xfrm>
            <a:off x="6927742" y="3375283"/>
            <a:ext cx="112056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13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4" dur="500"/>
                                        <p:tgtEl>
                                          <p:spTgt spid="3">
                                            <p:txEl>
                                              <p:pRg st="0" end="0"/>
                                            </p:txEl>
                                          </p:spTgt>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2" dur="500"/>
                                        <p:tgtEl>
                                          <p:spTgt spid="3">
                                            <p:txEl>
                                              <p:pRg st="2" end="2"/>
                                            </p:txEl>
                                          </p:spTgt>
                                        </p:tgtEl>
                                      </p:cBhvr>
                                    </p:animEffect>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6" dur="500"/>
                                        <p:tgtEl>
                                          <p:spTgt spid="3">
                                            <p:txEl>
                                              <p:pRg st="3" end="3"/>
                                            </p:txEl>
                                          </p:spTgt>
                                        </p:tgtEl>
                                      </p:cBhvr>
                                    </p:animEffect>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0" dur="500"/>
                                        <p:tgtEl>
                                          <p:spTgt spid="3">
                                            <p:txEl>
                                              <p:pRg st="4" end="4"/>
                                            </p:txEl>
                                          </p:spTgt>
                                        </p:tgtEl>
                                      </p:cBhvr>
                                    </p:animEffect>
                                  </p:childTnLst>
                                </p:cTn>
                              </p:par>
                            </p:childTnLst>
                          </p:cTn>
                        </p:par>
                        <p:par>
                          <p:cTn id="41" fill="hold">
                            <p:stCondLst>
                              <p:cond delay="4500"/>
                            </p:stCondLst>
                            <p:childTnLst>
                              <p:par>
                                <p:cTn id="42" presetID="14" presetClass="entr" presetSubtype="10" fill="hold" grpId="0" nodeType="after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4" dur="500"/>
                                        <p:tgtEl>
                                          <p:spTgt spid="3">
                                            <p:txEl>
                                              <p:pRg st="5" end="5"/>
                                            </p:txEl>
                                          </p:spTgt>
                                        </p:tgtEl>
                                      </p:cBhvr>
                                    </p:animEffect>
                                  </p:childTnLst>
                                </p:cTn>
                              </p:par>
                            </p:childTnLst>
                          </p:cTn>
                        </p:par>
                        <p:par>
                          <p:cTn id="45" fill="hold">
                            <p:stCondLst>
                              <p:cond delay="5000"/>
                            </p:stCondLst>
                            <p:childTnLst>
                              <p:par>
                                <p:cTn id="46" presetID="14" presetClass="entr" presetSubtype="10" fill="hold" grpId="0"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8" dur="500"/>
                                        <p:tgtEl>
                                          <p:spTgt spid="3">
                                            <p:txEl>
                                              <p:pRg st="6" end="6"/>
                                            </p:txEl>
                                          </p:spTgt>
                                        </p:tgtEl>
                                      </p:cBhvr>
                                    </p:animEffect>
                                  </p:childTnLst>
                                </p:cTn>
                              </p:par>
                            </p:childTnLst>
                          </p:cTn>
                        </p:par>
                        <p:par>
                          <p:cTn id="49" fill="hold">
                            <p:stCondLst>
                              <p:cond delay="5500"/>
                            </p:stCondLst>
                            <p:childTnLst>
                              <p:par>
                                <p:cTn id="50" presetID="14" presetClass="entr" presetSubtype="10" fill="hold" grpId="0"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52" dur="500"/>
                                        <p:tgtEl>
                                          <p:spTgt spid="3">
                                            <p:txEl>
                                              <p:pRg st="7" end="7"/>
                                            </p:txEl>
                                          </p:spTgt>
                                        </p:tgtEl>
                                      </p:cBhvr>
                                    </p:animEffect>
                                  </p:childTnLst>
                                </p:cTn>
                              </p:par>
                              <p:par>
                                <p:cTn id="53" presetID="22" presetClass="entr" presetSubtype="2"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Effect transition="in" filter="wipe(right)">
                                      <p:cBhvr>
                                        <p:cTn id="55" dur="500"/>
                                        <p:tgtEl>
                                          <p:spTgt spid="2050"/>
                                        </p:tgtEl>
                                      </p:cBhvr>
                                    </p:animEffect>
                                  </p:childTnLst>
                                </p:cTn>
                              </p:par>
                              <p:par>
                                <p:cTn id="56" presetID="22" presetClass="entr" presetSubtype="8" fill="hold" nodeType="withEffect">
                                  <p:stCondLst>
                                    <p:cond delay="0"/>
                                  </p:stCondLst>
                                  <p:childTnLst>
                                    <p:set>
                                      <p:cBhvr>
                                        <p:cTn id="57" dur="1" fill="hold">
                                          <p:stCondLst>
                                            <p:cond delay="0"/>
                                          </p:stCondLst>
                                        </p:cTn>
                                        <p:tgtEl>
                                          <p:spTgt spid="2052"/>
                                        </p:tgtEl>
                                        <p:attrNameLst>
                                          <p:attrName>style.visibility</p:attrName>
                                        </p:attrNameLst>
                                      </p:cBhvr>
                                      <p:to>
                                        <p:strVal val="visible"/>
                                      </p:to>
                                    </p:set>
                                    <p:animEffect transition="in" filter="wipe(left)">
                                      <p:cBhvr>
                                        <p:cTn id="5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A1D8-2435-4D6F-B543-47F11A6934F7}"/>
              </a:ext>
            </a:extLst>
          </p:cNvPr>
          <p:cNvSpPr>
            <a:spLocks noGrp="1"/>
          </p:cNvSpPr>
          <p:nvPr>
            <p:ph type="title"/>
          </p:nvPr>
        </p:nvSpPr>
        <p:spPr>
          <a:xfrm>
            <a:off x="130611" y="0"/>
            <a:ext cx="5970598" cy="725349"/>
          </a:xfrm>
        </p:spPr>
        <p:txBody>
          <a:bodyPr/>
          <a:lstStyle/>
          <a:p>
            <a:pPr marL="285750" indent="-285750" algn="ctr">
              <a:buClr>
                <a:schemeClr val="accent4">
                  <a:lumMod val="50000"/>
                </a:schemeClr>
              </a:buCl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 </a:t>
            </a:r>
            <a:r>
              <a:rPr lang="en-US" sz="2400" dirty="0">
                <a:solidFill>
                  <a:schemeClr val="accent4">
                    <a:lumMod val="50000"/>
                  </a:schemeClr>
                </a:solidFill>
                <a:effectLst/>
                <a:latin typeface="Times New Roman" panose="02020603050405020304" pitchFamily="18" charset="0"/>
                <a:ea typeface="Times New Roman" panose="02020603050405020304" pitchFamily="18" charset="0"/>
              </a:rPr>
              <a:t>AGGREGATES</a:t>
            </a:r>
            <a:endParaRPr lang="en-IN" sz="2400" dirty="0">
              <a:solidFill>
                <a:schemeClr val="accent4">
                  <a:lumMod val="50000"/>
                </a:schemeClr>
              </a:solidFill>
            </a:endParaRPr>
          </a:p>
        </p:txBody>
      </p:sp>
      <p:sp>
        <p:nvSpPr>
          <p:cNvPr id="3" name="Content Placeholder 2">
            <a:extLst>
              <a:ext uri="{FF2B5EF4-FFF2-40B4-BE49-F238E27FC236}">
                <a16:creationId xmlns:a16="http://schemas.microsoft.com/office/drawing/2014/main" id="{92CA4DF3-9DC4-4AB0-AA47-4927691732D5}"/>
              </a:ext>
            </a:extLst>
          </p:cNvPr>
          <p:cNvSpPr>
            <a:spLocks noGrp="1"/>
          </p:cNvSpPr>
          <p:nvPr>
            <p:ph idx="1"/>
          </p:nvPr>
        </p:nvSpPr>
        <p:spPr>
          <a:xfrm>
            <a:off x="0" y="817437"/>
            <a:ext cx="6474543" cy="4165268"/>
          </a:xfrm>
        </p:spPr>
        <p:txBody>
          <a:bodyPr>
            <a:normAutofit/>
          </a:bodyPr>
          <a:lstStyle/>
          <a:p>
            <a:pPr lvl="2" algn="just">
              <a:lnSpc>
                <a:spcPct val="150000"/>
              </a:lnSpc>
              <a:spcAft>
                <a:spcPts val="1000"/>
              </a:spcAft>
              <a:tabLst>
                <a:tab pos="3673475" algn="l"/>
              </a:tabLst>
            </a:pPr>
            <a:r>
              <a:rPr lang="en-US" sz="1400" b="1"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FINE AGGREGATE:-</a:t>
            </a:r>
            <a:endParaRPr lang="en-IN" sz="1400" b="1" i="1" dirty="0">
              <a:solidFill>
                <a:schemeClr val="accent4">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b="1"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sand which is available locally used for this project, and it is of wet aggregate, so for getting desire mix the dry sand quantity has been multiples by 1.35 time. Fine aggregate of size usually less than 4.75 mm</a:t>
            </a:r>
            <a:endParaRPr lang="en-IN" sz="1400" b="1" i="1" dirty="0">
              <a:solidFill>
                <a:schemeClr val="accent4">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200" b="1"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COARSE AGGREGATE:-</a:t>
            </a:r>
            <a:endParaRPr lang="en-IN" sz="1200" b="1" i="1" dirty="0">
              <a:solidFill>
                <a:schemeClr val="accent4">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en-US" sz="1200" b="1"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aggregate of size 12 mm is used for this experiment on the basis of size  of the cube and the prism. Coarse aggregate of usually more than 4.75 mm</a:t>
            </a:r>
            <a:endParaRPr lang="en-IN" sz="1200" b="1" i="1" dirty="0">
              <a:solidFill>
                <a:schemeClr val="accent4">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50000"/>
              </a:lnSpc>
              <a:buSzPts val="1200"/>
              <a:buFont typeface="+mj-lt"/>
              <a:buAutoNum type="arabicPeriod"/>
            </a:pPr>
            <a:r>
              <a:rPr lang="en-US" sz="1200" b="1"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Natural Coarse Aggregate(NCA)</a:t>
            </a:r>
            <a:endParaRPr lang="en-IN" sz="1200" b="1" i="1" dirty="0">
              <a:solidFill>
                <a:schemeClr val="accent4">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50000"/>
              </a:lnSpc>
              <a:buSzPts val="1200"/>
              <a:buFont typeface="+mj-lt"/>
              <a:buAutoNum type="arabicPeriod"/>
            </a:pPr>
            <a:r>
              <a:rPr lang="en-US" sz="1200" b="1"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Recycled Coarse Aggregate(RCA)</a:t>
            </a:r>
            <a:endParaRPr lang="en-IN" sz="1200" b="1" i="1" dirty="0">
              <a:solidFill>
                <a:schemeClr val="accent4">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685800" algn="just">
              <a:lnSpc>
                <a:spcPct val="150000"/>
              </a:lnSpc>
            </a:pPr>
            <a:r>
              <a:rPr lang="en-US" sz="1200" b="1"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 1 Recycle Coarse Aggregate</a:t>
            </a:r>
            <a:endParaRPr lang="en-IN" sz="1200" b="1" i="1" dirty="0">
              <a:solidFill>
                <a:schemeClr val="accent4">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lnSpc>
                <a:spcPct val="150000"/>
              </a:lnSpc>
            </a:pPr>
            <a:r>
              <a:rPr lang="en-US" sz="1200" b="1"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 2 Recycle Coarse Aggregate </a:t>
            </a:r>
            <a:endParaRPr lang="en-IN" sz="1200" b="1" i="1" dirty="0">
              <a:solidFill>
                <a:schemeClr val="accent4">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400" dirty="0"/>
          </a:p>
        </p:txBody>
      </p:sp>
      <p:pic>
        <p:nvPicPr>
          <p:cNvPr id="3074" name="Picture 2" descr="Types Of Aggregates | Difference Between Coarse and fine aggregate">
            <a:extLst>
              <a:ext uri="{FF2B5EF4-FFF2-40B4-BE49-F238E27FC236}">
                <a16:creationId xmlns:a16="http://schemas.microsoft.com/office/drawing/2014/main" id="{AAC7039E-E913-45EE-917D-BD81832EA7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325"/>
          <a:stretch/>
        </p:blipFill>
        <p:spPr bwMode="auto">
          <a:xfrm>
            <a:off x="4719984" y="3329437"/>
            <a:ext cx="1657568" cy="174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009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1750"/>
                                        <p:tgtEl>
                                          <p:spTgt spid="2"/>
                                        </p:tgtEl>
                                      </p:cBhvr>
                                    </p:animEffect>
                                  </p:childTnLst>
                                </p:cTn>
                              </p:par>
                            </p:childTnLst>
                          </p:cTn>
                        </p:par>
                        <p:par>
                          <p:cTn id="8" fill="hold">
                            <p:stCondLst>
                              <p:cond delay="175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1750"/>
                                        <p:tgtEl>
                                          <p:spTgt spid="3">
                                            <p:txEl>
                                              <p:pRg st="0" end="0"/>
                                            </p:txEl>
                                          </p:spTgt>
                                        </p:tgtEl>
                                      </p:cBhvr>
                                    </p:animEffect>
                                  </p:childTnLst>
                                </p:cTn>
                              </p:par>
                            </p:childTnLst>
                          </p:cTn>
                        </p:par>
                        <p:par>
                          <p:cTn id="12" fill="hold">
                            <p:stCondLst>
                              <p:cond delay="35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1750"/>
                                        <p:tgtEl>
                                          <p:spTgt spid="3">
                                            <p:txEl>
                                              <p:pRg st="1" end="1"/>
                                            </p:txEl>
                                          </p:spTgt>
                                        </p:tgtEl>
                                      </p:cBhvr>
                                    </p:animEffect>
                                  </p:childTnLst>
                                </p:cTn>
                              </p:par>
                            </p:childTnLst>
                          </p:cTn>
                        </p:par>
                        <p:par>
                          <p:cTn id="16" fill="hold">
                            <p:stCondLst>
                              <p:cond delay="5250"/>
                            </p:stCondLst>
                            <p:childTnLst>
                              <p:par>
                                <p:cTn id="17" presetID="14"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1750"/>
                                        <p:tgtEl>
                                          <p:spTgt spid="3">
                                            <p:txEl>
                                              <p:pRg st="2" end="2"/>
                                            </p:txEl>
                                          </p:spTgt>
                                        </p:tgtEl>
                                      </p:cBhvr>
                                    </p:animEffect>
                                  </p:childTnLst>
                                </p:cTn>
                              </p:par>
                            </p:childTnLst>
                          </p:cTn>
                        </p:par>
                        <p:par>
                          <p:cTn id="20" fill="hold">
                            <p:stCondLst>
                              <p:cond delay="7000"/>
                            </p:stCondLst>
                            <p:childTnLst>
                              <p:par>
                                <p:cTn id="21" presetID="14"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1750"/>
                                        <p:tgtEl>
                                          <p:spTgt spid="3">
                                            <p:txEl>
                                              <p:pRg st="3" end="3"/>
                                            </p:txEl>
                                          </p:spTgt>
                                        </p:tgtEl>
                                      </p:cBhvr>
                                    </p:animEffect>
                                  </p:childTnLst>
                                </p:cTn>
                              </p:par>
                            </p:childTnLst>
                          </p:cTn>
                        </p:par>
                        <p:par>
                          <p:cTn id="24" fill="hold">
                            <p:stCondLst>
                              <p:cond delay="8750"/>
                            </p:stCondLst>
                            <p:childTnLst>
                              <p:par>
                                <p:cTn id="25" presetID="14"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1750"/>
                                        <p:tgtEl>
                                          <p:spTgt spid="3">
                                            <p:txEl>
                                              <p:pRg st="4" end="4"/>
                                            </p:txEl>
                                          </p:spTgt>
                                        </p:tgtEl>
                                      </p:cBhvr>
                                    </p:animEffect>
                                  </p:childTnLst>
                                </p:cTn>
                              </p:par>
                            </p:childTnLst>
                          </p:cTn>
                        </p:par>
                        <p:par>
                          <p:cTn id="28" fill="hold">
                            <p:stCondLst>
                              <p:cond delay="10500"/>
                            </p:stCondLst>
                            <p:childTnLst>
                              <p:par>
                                <p:cTn id="29" presetID="14" presetClass="entr" presetSubtype="1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1750"/>
                                        <p:tgtEl>
                                          <p:spTgt spid="3">
                                            <p:txEl>
                                              <p:pRg st="5" end="5"/>
                                            </p:txEl>
                                          </p:spTgt>
                                        </p:tgtEl>
                                      </p:cBhvr>
                                    </p:animEffect>
                                  </p:childTnLst>
                                </p:cTn>
                              </p:par>
                            </p:childTnLst>
                          </p:cTn>
                        </p:par>
                        <p:par>
                          <p:cTn id="32" fill="hold">
                            <p:stCondLst>
                              <p:cond delay="12250"/>
                            </p:stCondLst>
                            <p:childTnLst>
                              <p:par>
                                <p:cTn id="33" presetID="14" presetClass="entr" presetSubtype="1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1750"/>
                                        <p:tgtEl>
                                          <p:spTgt spid="3">
                                            <p:txEl>
                                              <p:pRg st="6" end="6"/>
                                            </p:txEl>
                                          </p:spTgt>
                                        </p:tgtEl>
                                      </p:cBhvr>
                                    </p:animEffect>
                                  </p:childTnLst>
                                </p:cTn>
                              </p:par>
                            </p:childTnLst>
                          </p:cTn>
                        </p:par>
                        <p:par>
                          <p:cTn id="36" fill="hold">
                            <p:stCondLst>
                              <p:cond delay="14000"/>
                            </p:stCondLst>
                            <p:childTnLst>
                              <p:par>
                                <p:cTn id="37" presetID="14" presetClass="entr" presetSubtype="1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1750"/>
                                        <p:tgtEl>
                                          <p:spTgt spid="3">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074"/>
                                        </p:tgtEl>
                                        <p:attrNameLst>
                                          <p:attrName>style.visibility</p:attrName>
                                        </p:attrNameLst>
                                      </p:cBhvr>
                                      <p:to>
                                        <p:strVal val="visible"/>
                                      </p:to>
                                    </p:set>
                                    <p:animEffect transition="in" filter="fade">
                                      <p:cBhvr>
                                        <p:cTn id="42"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Grades of Concrete</a:t>
            </a:r>
          </a:p>
        </p:txBody>
      </p:sp>
      <p:graphicFrame>
        <p:nvGraphicFramePr>
          <p:cNvPr id="4" name="Content Placeholder 3">
            <a:extLst>
              <a:ext uri="{FF2B5EF4-FFF2-40B4-BE49-F238E27FC236}">
                <a16:creationId xmlns:a16="http://schemas.microsoft.com/office/drawing/2014/main" id="{A5A1EB00-8178-4179-85A9-39A7AE5174F8}"/>
              </a:ext>
            </a:extLst>
          </p:cNvPr>
          <p:cNvGraphicFramePr>
            <a:graphicFrameLocks noGrp="1"/>
          </p:cNvGraphicFramePr>
          <p:nvPr>
            <p:ph idx="1"/>
            <p:extLst>
              <p:ext uri="{D42A27DB-BD31-4B8C-83A1-F6EECF244321}">
                <p14:modId xmlns:p14="http://schemas.microsoft.com/office/powerpoint/2010/main" val="3254921928"/>
              </p:ext>
            </p:extLst>
          </p:nvPr>
        </p:nvGraphicFramePr>
        <p:xfrm>
          <a:off x="333214" y="1075262"/>
          <a:ext cx="6323306" cy="4045742"/>
        </p:xfrm>
        <a:graphic>
          <a:graphicData uri="http://schemas.openxmlformats.org/drawingml/2006/table">
            <a:tbl>
              <a:tblPr/>
              <a:tblGrid>
                <a:gridCol w="1406471">
                  <a:extLst>
                    <a:ext uri="{9D8B030D-6E8A-4147-A177-3AD203B41FA5}">
                      <a16:colId xmlns:a16="http://schemas.microsoft.com/office/drawing/2014/main" val="924764051"/>
                    </a:ext>
                  </a:extLst>
                </a:gridCol>
                <a:gridCol w="1638945">
                  <a:extLst>
                    <a:ext uri="{9D8B030D-6E8A-4147-A177-3AD203B41FA5}">
                      <a16:colId xmlns:a16="http://schemas.microsoft.com/office/drawing/2014/main" val="568800537"/>
                    </a:ext>
                  </a:extLst>
                </a:gridCol>
                <a:gridCol w="1638945">
                  <a:extLst>
                    <a:ext uri="{9D8B030D-6E8A-4147-A177-3AD203B41FA5}">
                      <a16:colId xmlns:a16="http://schemas.microsoft.com/office/drawing/2014/main" val="451030918"/>
                    </a:ext>
                  </a:extLst>
                </a:gridCol>
                <a:gridCol w="1638945">
                  <a:extLst>
                    <a:ext uri="{9D8B030D-6E8A-4147-A177-3AD203B41FA5}">
                      <a16:colId xmlns:a16="http://schemas.microsoft.com/office/drawing/2014/main" val="1688419148"/>
                    </a:ext>
                  </a:extLst>
                </a:gridCol>
              </a:tblGrid>
              <a:tr h="0">
                <a:tc gridSpan="4">
                  <a:txBody>
                    <a:bodyPr/>
                    <a:lstStyle/>
                    <a:p>
                      <a:r>
                        <a:rPr lang="en-IN" sz="1100" b="0" i="1">
                          <a:effectLst/>
                          <a:latin typeface="Arial" panose="020B0604020202020204" pitchFamily="34" charset="0"/>
                          <a:cs typeface="Arial" panose="020B0604020202020204" pitchFamily="34" charset="0"/>
                        </a:rPr>
                        <a:t>Grades of Concrete</a:t>
                      </a:r>
                    </a:p>
                  </a:txBody>
                  <a:tcPr marL="45508" marR="45508" marT="22754" marB="22754" anchor="ctr">
                    <a:lnL>
                      <a:noFill/>
                    </a:lnL>
                    <a:lnR>
                      <a:noFill/>
                    </a:lnR>
                    <a:lnT>
                      <a:noFill/>
                    </a:lnT>
                    <a:lnB>
                      <a:noFill/>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06288284"/>
                  </a:ext>
                </a:extLst>
              </a:tr>
              <a:tr h="226770">
                <a:tc>
                  <a:txBody>
                    <a:bodyPr/>
                    <a:lstStyle/>
                    <a:p>
                      <a:r>
                        <a:rPr lang="en-IN" sz="1100" b="0" i="1">
                          <a:effectLst/>
                          <a:latin typeface="Arial" panose="020B0604020202020204" pitchFamily="34" charset="0"/>
                          <a:cs typeface="Arial" panose="020B0604020202020204" pitchFamily="34" charset="0"/>
                        </a:rPr>
                        <a:t>M5</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1 : 5 : 10</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5 MPa</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725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2162498000"/>
                  </a:ext>
                </a:extLst>
              </a:tr>
              <a:tr h="226770">
                <a:tc>
                  <a:txBody>
                    <a:bodyPr/>
                    <a:lstStyle/>
                    <a:p>
                      <a:r>
                        <a:rPr lang="en-IN" sz="1100" b="0" i="1">
                          <a:effectLst/>
                          <a:latin typeface="Arial" panose="020B0604020202020204" pitchFamily="34" charset="0"/>
                          <a:cs typeface="Arial" panose="020B0604020202020204" pitchFamily="34" charset="0"/>
                        </a:rPr>
                        <a:t>M7.5</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1 : 4 : 8</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7.5 MPa</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1087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2649783515"/>
                  </a:ext>
                </a:extLst>
              </a:tr>
              <a:tr h="226770">
                <a:tc>
                  <a:txBody>
                    <a:bodyPr/>
                    <a:lstStyle/>
                    <a:p>
                      <a:r>
                        <a:rPr lang="en-IN" sz="1100" b="0" i="1" dirty="0">
                          <a:effectLst/>
                          <a:latin typeface="Arial" panose="020B0604020202020204" pitchFamily="34" charset="0"/>
                          <a:cs typeface="Arial" panose="020B0604020202020204" pitchFamily="34" charset="0"/>
                        </a:rPr>
                        <a:t>M10</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1 : 3 : 6</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10 MPa</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1450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3698403634"/>
                  </a:ext>
                </a:extLst>
              </a:tr>
              <a:tr h="226770">
                <a:tc>
                  <a:txBody>
                    <a:bodyPr/>
                    <a:lstStyle/>
                    <a:p>
                      <a:r>
                        <a:rPr lang="en-IN" sz="1100" b="0" i="1">
                          <a:effectLst/>
                          <a:latin typeface="Arial" panose="020B0604020202020204" pitchFamily="34" charset="0"/>
                          <a:cs typeface="Arial" panose="020B0604020202020204" pitchFamily="34" charset="0"/>
                        </a:rPr>
                        <a:t>M15</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1 : 2 : 4</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15 MPa</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2175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2120191862"/>
                  </a:ext>
                </a:extLst>
              </a:tr>
              <a:tr h="226770">
                <a:tc>
                  <a:txBody>
                    <a:bodyPr/>
                    <a:lstStyle/>
                    <a:p>
                      <a:r>
                        <a:rPr lang="en-IN" sz="1100" b="0" i="1">
                          <a:effectLst/>
                          <a:latin typeface="Arial" panose="020B0604020202020204" pitchFamily="34" charset="0"/>
                          <a:cs typeface="Arial" panose="020B0604020202020204" pitchFamily="34" charset="0"/>
                        </a:rPr>
                        <a:t>M20</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1 : 1.5 : 3</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20 MPa</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2900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3511275059"/>
                  </a:ext>
                </a:extLst>
              </a:tr>
              <a:tr h="226770">
                <a:tc gridSpan="4">
                  <a:txBody>
                    <a:bodyPr/>
                    <a:lstStyle/>
                    <a:p>
                      <a:r>
                        <a:rPr lang="en-IN" sz="1100" b="0" i="1" dirty="0">
                          <a:effectLst/>
                          <a:latin typeface="Arial" panose="020B0604020202020204" pitchFamily="34" charset="0"/>
                          <a:cs typeface="Arial" panose="020B0604020202020204" pitchFamily="34" charset="0"/>
                        </a:rPr>
                        <a:t>Standard Grade of Concrete</a:t>
                      </a:r>
                    </a:p>
                  </a:txBody>
                  <a:tcPr marL="45508" marR="45508" marT="22754" marB="22754" anchor="ctr">
                    <a:lnL>
                      <a:noFill/>
                    </a:lnL>
                    <a:lnR>
                      <a:noFill/>
                    </a:lnR>
                    <a:lnT>
                      <a:noFill/>
                    </a:lnT>
                    <a:lnB>
                      <a:noFill/>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7357197"/>
                  </a:ext>
                </a:extLst>
              </a:tr>
              <a:tr h="226770">
                <a:tc>
                  <a:txBody>
                    <a:bodyPr/>
                    <a:lstStyle/>
                    <a:p>
                      <a:r>
                        <a:rPr lang="en-IN" sz="1100" b="0" i="1">
                          <a:effectLst/>
                          <a:latin typeface="Arial" panose="020B0604020202020204" pitchFamily="34" charset="0"/>
                          <a:cs typeface="Arial" panose="020B0604020202020204" pitchFamily="34" charset="0"/>
                        </a:rPr>
                        <a:t>M25</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1 : 1 : 2</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25 MPa</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3625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2137680809"/>
                  </a:ext>
                </a:extLst>
              </a:tr>
              <a:tr h="226770">
                <a:tc>
                  <a:txBody>
                    <a:bodyPr/>
                    <a:lstStyle/>
                    <a:p>
                      <a:r>
                        <a:rPr lang="en-IN" sz="1100" b="0" i="1">
                          <a:effectLst/>
                          <a:latin typeface="Arial" panose="020B0604020202020204" pitchFamily="34" charset="0"/>
                          <a:cs typeface="Arial" panose="020B0604020202020204" pitchFamily="34" charset="0"/>
                        </a:rPr>
                        <a:t>M30</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Design Mix</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30 MPa</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4350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1945559804"/>
                  </a:ext>
                </a:extLst>
              </a:tr>
              <a:tr h="159823">
                <a:tc>
                  <a:txBody>
                    <a:bodyPr/>
                    <a:lstStyle/>
                    <a:p>
                      <a:r>
                        <a:rPr lang="en-IN" sz="1100" b="0" i="1">
                          <a:effectLst/>
                          <a:latin typeface="Arial" panose="020B0604020202020204" pitchFamily="34" charset="0"/>
                          <a:cs typeface="Arial" panose="020B0604020202020204" pitchFamily="34" charset="0"/>
                        </a:rPr>
                        <a:t>M35</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Design Mix</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35 MPa</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5075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1968396533"/>
                  </a:ext>
                </a:extLst>
              </a:tr>
              <a:tr h="217896">
                <a:tc>
                  <a:txBody>
                    <a:bodyPr/>
                    <a:lstStyle/>
                    <a:p>
                      <a:r>
                        <a:rPr lang="en-IN" sz="1100" b="0" i="1" dirty="0">
                          <a:effectLst/>
                          <a:latin typeface="Arial" panose="020B0604020202020204" pitchFamily="34" charset="0"/>
                          <a:cs typeface="Arial" panose="020B0604020202020204" pitchFamily="34" charset="0"/>
                        </a:rPr>
                        <a:t>M40</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Design Mix</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40 MPa</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5800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1640928477"/>
                  </a:ext>
                </a:extLst>
              </a:tr>
              <a:tr h="226770">
                <a:tc>
                  <a:txBody>
                    <a:bodyPr/>
                    <a:lstStyle/>
                    <a:p>
                      <a:r>
                        <a:rPr lang="en-IN" sz="1100" b="0" i="1" dirty="0">
                          <a:effectLst/>
                          <a:latin typeface="Arial" panose="020B0604020202020204" pitchFamily="34" charset="0"/>
                          <a:cs typeface="Arial" panose="020B0604020202020204" pitchFamily="34" charset="0"/>
                        </a:rPr>
                        <a:t>M45</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Design Mix</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45 MPa</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6525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2688992151"/>
                  </a:ext>
                </a:extLst>
              </a:tr>
              <a:tr h="226770">
                <a:tc gridSpan="4">
                  <a:txBody>
                    <a:bodyPr/>
                    <a:lstStyle/>
                    <a:p>
                      <a:r>
                        <a:rPr lang="en-IN" sz="1100" b="0" i="1">
                          <a:effectLst/>
                          <a:latin typeface="Arial" panose="020B0604020202020204" pitchFamily="34" charset="0"/>
                          <a:cs typeface="Arial" panose="020B0604020202020204" pitchFamily="34" charset="0"/>
                        </a:rPr>
                        <a:t>High Strength Concrete Grades</a:t>
                      </a:r>
                    </a:p>
                  </a:txBody>
                  <a:tcPr marL="45508" marR="45508" marT="22754" marB="22754" anchor="ctr">
                    <a:lnL>
                      <a:noFill/>
                    </a:lnL>
                    <a:lnR>
                      <a:noFill/>
                    </a:lnR>
                    <a:lnT>
                      <a:noFill/>
                    </a:lnT>
                    <a:lnB>
                      <a:noFill/>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86693596"/>
                  </a:ext>
                </a:extLst>
              </a:tr>
              <a:tr h="226770">
                <a:tc>
                  <a:txBody>
                    <a:bodyPr/>
                    <a:lstStyle/>
                    <a:p>
                      <a:r>
                        <a:rPr lang="en-IN" sz="1100" b="0" i="1">
                          <a:effectLst/>
                          <a:latin typeface="Arial" panose="020B0604020202020204" pitchFamily="34" charset="0"/>
                          <a:cs typeface="Arial" panose="020B0604020202020204" pitchFamily="34" charset="0"/>
                        </a:rPr>
                        <a:t>M50</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Design Mix</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50 MPa</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7250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2002975033"/>
                  </a:ext>
                </a:extLst>
              </a:tr>
              <a:tr h="226770">
                <a:tc>
                  <a:txBody>
                    <a:bodyPr/>
                    <a:lstStyle/>
                    <a:p>
                      <a:r>
                        <a:rPr lang="en-IN" sz="1100" b="0" i="1">
                          <a:effectLst/>
                          <a:latin typeface="Arial" panose="020B0604020202020204" pitchFamily="34" charset="0"/>
                          <a:cs typeface="Arial" panose="020B0604020202020204" pitchFamily="34" charset="0"/>
                        </a:rPr>
                        <a:t>M55</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Design Mix</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55 MPa</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7975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1672890927"/>
                  </a:ext>
                </a:extLst>
              </a:tr>
              <a:tr h="226770">
                <a:tc>
                  <a:txBody>
                    <a:bodyPr/>
                    <a:lstStyle/>
                    <a:p>
                      <a:r>
                        <a:rPr lang="en-IN" sz="1100" b="0" i="1">
                          <a:effectLst/>
                          <a:latin typeface="Arial" panose="020B0604020202020204" pitchFamily="34" charset="0"/>
                          <a:cs typeface="Arial" panose="020B0604020202020204" pitchFamily="34" charset="0"/>
                        </a:rPr>
                        <a:t>M60</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Design Mix</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60 MPa</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8700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626468141"/>
                  </a:ext>
                </a:extLst>
              </a:tr>
              <a:tr h="226770">
                <a:tc>
                  <a:txBody>
                    <a:bodyPr/>
                    <a:lstStyle/>
                    <a:p>
                      <a:r>
                        <a:rPr lang="en-IN" sz="1100" b="0" i="1">
                          <a:effectLst/>
                          <a:latin typeface="Arial" panose="020B0604020202020204" pitchFamily="34" charset="0"/>
                          <a:cs typeface="Arial" panose="020B0604020202020204" pitchFamily="34" charset="0"/>
                        </a:rPr>
                        <a:t>M65</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Design Mix</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65 MPa</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9425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1609170943"/>
                  </a:ext>
                </a:extLst>
              </a:tr>
              <a:tr h="226770">
                <a:tc>
                  <a:txBody>
                    <a:bodyPr/>
                    <a:lstStyle/>
                    <a:p>
                      <a:r>
                        <a:rPr lang="en-IN" sz="1100" b="0" i="1">
                          <a:effectLst/>
                          <a:latin typeface="Arial" panose="020B0604020202020204" pitchFamily="34" charset="0"/>
                          <a:cs typeface="Arial" panose="020B0604020202020204" pitchFamily="34" charset="0"/>
                        </a:rPr>
                        <a:t>M70</a:t>
                      </a:r>
                    </a:p>
                  </a:txBody>
                  <a:tcPr marL="45508" marR="45508" marT="22754" marB="22754" anchor="ctr">
                    <a:lnL>
                      <a:noFill/>
                    </a:lnL>
                    <a:lnR>
                      <a:noFill/>
                    </a:lnR>
                    <a:lnT>
                      <a:noFill/>
                    </a:lnT>
                    <a:lnB>
                      <a:noFill/>
                    </a:lnB>
                    <a:solidFill>
                      <a:srgbClr val="FFFFFF"/>
                    </a:solidFill>
                  </a:tcPr>
                </a:tc>
                <a:tc>
                  <a:txBody>
                    <a:bodyPr/>
                    <a:lstStyle/>
                    <a:p>
                      <a:r>
                        <a:rPr lang="en-IN" sz="1100" b="0" i="1">
                          <a:effectLst/>
                          <a:latin typeface="Arial" panose="020B0604020202020204" pitchFamily="34" charset="0"/>
                          <a:cs typeface="Arial" panose="020B0604020202020204" pitchFamily="34" charset="0"/>
                        </a:rPr>
                        <a:t>Design Mix</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70 MPa</a:t>
                      </a:r>
                    </a:p>
                  </a:txBody>
                  <a:tcPr marL="45508" marR="45508" marT="22754" marB="22754" anchor="ctr">
                    <a:lnL>
                      <a:noFill/>
                    </a:lnL>
                    <a:lnR>
                      <a:noFill/>
                    </a:lnR>
                    <a:lnT>
                      <a:noFill/>
                    </a:lnT>
                    <a:lnB>
                      <a:noFill/>
                    </a:lnB>
                    <a:solidFill>
                      <a:srgbClr val="FFFFFF"/>
                    </a:solidFill>
                  </a:tcPr>
                </a:tc>
                <a:tc>
                  <a:txBody>
                    <a:bodyPr/>
                    <a:lstStyle/>
                    <a:p>
                      <a:r>
                        <a:rPr lang="en-IN" sz="1100" b="0" i="1" dirty="0">
                          <a:effectLst/>
                          <a:latin typeface="Arial" panose="020B0604020202020204" pitchFamily="34" charset="0"/>
                          <a:cs typeface="Arial" panose="020B0604020202020204" pitchFamily="34" charset="0"/>
                        </a:rPr>
                        <a:t>10150 psi</a:t>
                      </a:r>
                    </a:p>
                  </a:txBody>
                  <a:tcPr marL="45508" marR="45508" marT="22754" marB="22754" anchor="ctr">
                    <a:lnL>
                      <a:noFill/>
                    </a:lnL>
                    <a:lnR>
                      <a:noFill/>
                    </a:lnR>
                    <a:lnT>
                      <a:noFill/>
                    </a:lnT>
                    <a:lnB>
                      <a:noFill/>
                    </a:lnB>
                    <a:solidFill>
                      <a:srgbClr val="FFFFFF"/>
                    </a:solidFill>
                  </a:tcPr>
                </a:tc>
                <a:extLst>
                  <a:ext uri="{0D108BD9-81ED-4DB2-BD59-A6C34878D82A}">
                    <a16:rowId xmlns:a16="http://schemas.microsoft.com/office/drawing/2014/main" val="3093407673"/>
                  </a:ext>
                </a:extLst>
              </a:tr>
            </a:tbl>
          </a:graphicData>
        </a:graphic>
      </p:graphicFrame>
      <p:pic>
        <p:nvPicPr>
          <p:cNvPr id="4098" name="Picture 2" descr="Grade Of Concrete And Their Uses | Construction News">
            <a:extLst>
              <a:ext uri="{FF2B5EF4-FFF2-40B4-BE49-F238E27FC236}">
                <a16:creationId xmlns:a16="http://schemas.microsoft.com/office/drawing/2014/main" id="{E5BB74B4-8B74-43D2-81EF-0C661D7B9A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616" t="21967" r="2263" b="2917"/>
          <a:stretch/>
        </p:blipFill>
        <p:spPr bwMode="auto">
          <a:xfrm>
            <a:off x="5827363" y="1735804"/>
            <a:ext cx="3239146" cy="2851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34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win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par>
                                <p:cTn id="12" presetID="6" presetClass="entr" presetSubtype="16"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circle(in)">
                                      <p:cBhvr>
                                        <p:cTn id="14"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pptBEFB.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pptA6E9.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D0D0.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9E26.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ptC13A.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5DA0.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ppt9F10.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ptBA88.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pptD74.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ppt5A85.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1374</Words>
  <Application>Microsoft Office PowerPoint</Application>
  <PresentationFormat>On-screen Show (16:9)</PresentationFormat>
  <Paragraphs>200</Paragraphs>
  <Slides>17</Slides>
  <Notes>1</Notes>
  <HiddenSlides>0</HiddenSlides>
  <MMClips>0</MMClips>
  <ScaleCrop>false</ScaleCrop>
  <HeadingPairs>
    <vt:vector size="4" baseType="variant">
      <vt:variant>
        <vt:lpstr>Theme</vt:lpstr>
      </vt:variant>
      <vt:variant>
        <vt:i4>11</vt:i4>
      </vt:variant>
      <vt:variant>
        <vt:lpstr>Slide Titles</vt:lpstr>
      </vt:variant>
      <vt:variant>
        <vt:i4>17</vt:i4>
      </vt:variant>
    </vt:vector>
  </HeadingPairs>
  <TitlesOfParts>
    <vt:vector size="28" baseType="lpstr">
      <vt:lpstr>Office Theme</vt:lpstr>
      <vt:lpstr>pptD0D0.tmp</vt:lpstr>
      <vt:lpstr>ppt9E26.tmp</vt:lpstr>
      <vt:lpstr>pptC13A.tmp</vt:lpstr>
      <vt:lpstr>ppt5DA0.tmp</vt:lpstr>
      <vt:lpstr>ppt9F10.tmp</vt:lpstr>
      <vt:lpstr>pptBA88.tmp</vt:lpstr>
      <vt:lpstr>pptD74.tmp</vt:lpstr>
      <vt:lpstr>ppt5A85.tmp</vt:lpstr>
      <vt:lpstr>pptBEFB.tmp</vt:lpstr>
      <vt:lpstr>pptA6E9.tmp</vt:lpstr>
      <vt:lpstr>RECYLING OF DISMANTLED CONCRETE USING IN THE FIELD OF CONSTRUCTION</vt:lpstr>
      <vt:lpstr>ABSTRACT </vt:lpstr>
      <vt:lpstr>PowerPoint Presentation</vt:lpstr>
      <vt:lpstr>SOURCE OF RECYCLE AGGREGATE</vt:lpstr>
      <vt:lpstr>PowerPoint Presentation</vt:lpstr>
      <vt:lpstr>CEMENT</vt:lpstr>
      <vt:lpstr>Tests on Cements</vt:lpstr>
      <vt:lpstr> AGGREGATES</vt:lpstr>
      <vt:lpstr>Grades of Concrete</vt:lpstr>
      <vt:lpstr>CONCRETE MIX</vt:lpstr>
      <vt:lpstr>QUANTITY OF MATERIAL REQUIRED FOR          ONE CONCRETE CUBE</vt:lpstr>
      <vt:lpstr>Preparation of Mould</vt:lpstr>
      <vt:lpstr>3 cubes casted with AGE 1 &amp;2  recycled coarse aggregate (R.C.A) with 30% substitution of natural coarse aggregate (N.C.A) </vt:lpstr>
      <vt:lpstr>3 cubes casted with AGE 1 &amp;2  recycled coarse aggregate (R.C.A) with 60% substitution of natural coarse aggregate (N.C.A) </vt:lpstr>
      <vt:lpstr>Tests conducted on fresh concrete</vt:lpstr>
      <vt:lpstr>CONCLUSION</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RECYLING OF DISMANTLED CONCRETE USING IN THE FIELD OF CONSTRUCTION</dc:title>
  <dc:creator/>
  <cp:lastModifiedBy>Unknown User</cp:lastModifiedBy>
  <cp:revision>2</cp:revision>
  <dcterms:created xsi:type="dcterms:W3CDTF">2017-08-01T15:40:51Z</dcterms:created>
  <dcterms:modified xsi:type="dcterms:W3CDTF">2022-02-25T07:03:41Z</dcterms:modified>
</cp:coreProperties>
</file>