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sldIdLst>
    <p:sldId id="256" r:id="rId2"/>
    <p:sldId id="257" r:id="rId3"/>
    <p:sldId id="265" r:id="rId4"/>
    <p:sldId id="266" r:id="rId5"/>
    <p:sldId id="262" r:id="rId6"/>
    <p:sldId id="260" r:id="rId7"/>
    <p:sldId id="261" r:id="rId8"/>
    <p:sldId id="270" r:id="rId9"/>
    <p:sldId id="263" r:id="rId10"/>
    <p:sldId id="264"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632F2-55DD-C8F8-7B8A-1378AC247A89}" v="637" dt="2024-05-09T20:01:47.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295154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333300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3EE06B-5ACB-42DE-8EDE-2FE30E3BBC0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884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46E6CB-7011-4EC3-B44A-2376603932B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2998967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46E6CB-7011-4EC3-B44A-2376603932B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3EE06B-5ACB-42DE-8EDE-2FE30E3BBC0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5614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F46E6CB-7011-4EC3-B44A-2376603932B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5208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167366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242251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8933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6E6CB-7011-4EC3-B44A-2376603932B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50423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6E6CB-7011-4EC3-B44A-2376603932B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18627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6E6CB-7011-4EC3-B44A-2376603932BD}"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240745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6E6CB-7011-4EC3-B44A-2376603932BD}"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423742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6E6CB-7011-4EC3-B44A-2376603932BD}"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135567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6E6CB-7011-4EC3-B44A-2376603932B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273579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6E6CB-7011-4EC3-B44A-2376603932B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3EE06B-5ACB-42DE-8EDE-2FE30E3BBC03}" type="slidenum">
              <a:rPr lang="en-US" smtClean="0"/>
              <a:t>‹#›</a:t>
            </a:fld>
            <a:endParaRPr lang="en-US"/>
          </a:p>
        </p:txBody>
      </p:sp>
    </p:spTree>
    <p:extLst>
      <p:ext uri="{BB962C8B-B14F-4D97-AF65-F5344CB8AC3E}">
        <p14:creationId xmlns:p14="http://schemas.microsoft.com/office/powerpoint/2010/main" val="203197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F46E6CB-7011-4EC3-B44A-2376603932BD}" type="datetimeFigureOut">
              <a:rPr lang="en-US" smtClean="0"/>
              <a:t>5/9/2024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3EE06B-5ACB-42DE-8EDE-2FE30E3BBC03}" type="slidenum">
              <a:rPr lang="en-US" smtClean="0"/>
              <a:t>‹#›</a:t>
            </a:fld>
            <a:endParaRPr lang="en-US"/>
          </a:p>
        </p:txBody>
      </p:sp>
    </p:spTree>
    <p:extLst>
      <p:ext uri="{BB962C8B-B14F-4D97-AF65-F5344CB8AC3E}">
        <p14:creationId xmlns:p14="http://schemas.microsoft.com/office/powerpoint/2010/main" val="383313848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CDAF-A338-4C28-B7CA-2B6399443C25}"/>
              </a:ext>
            </a:extLst>
          </p:cNvPr>
          <p:cNvSpPr>
            <a:spLocks noGrp="1"/>
          </p:cNvSpPr>
          <p:nvPr>
            <p:ph type="ctrTitle"/>
          </p:nvPr>
        </p:nvSpPr>
        <p:spPr>
          <a:xfrm>
            <a:off x="1597794" y="317636"/>
            <a:ext cx="10145027" cy="2223434"/>
          </a:xfrm>
        </p:spPr>
        <p:txBody>
          <a:bodyPr/>
          <a:lstStyle/>
          <a:p>
            <a:r>
              <a:rPr lang="en-US" b="1" dirty="0">
                <a:solidFill>
                  <a:schemeClr val="accent1"/>
                </a:solidFill>
              </a:rPr>
              <a:t>Arduino Based               Automatic Irrigation System</a:t>
            </a:r>
          </a:p>
        </p:txBody>
      </p:sp>
      <p:sp>
        <p:nvSpPr>
          <p:cNvPr id="3" name="Subtitle 2">
            <a:extLst>
              <a:ext uri="{FF2B5EF4-FFF2-40B4-BE49-F238E27FC236}">
                <a16:creationId xmlns:a16="http://schemas.microsoft.com/office/drawing/2014/main" id="{3938E90A-C8E5-4A76-ACB5-9FB2920B5668}"/>
              </a:ext>
            </a:extLst>
          </p:cNvPr>
          <p:cNvSpPr>
            <a:spLocks noGrp="1"/>
          </p:cNvSpPr>
          <p:nvPr>
            <p:ph type="subTitle" idx="1"/>
          </p:nvPr>
        </p:nvSpPr>
        <p:spPr>
          <a:xfrm>
            <a:off x="7695817" y="3181592"/>
            <a:ext cx="4385749" cy="2240755"/>
          </a:xfrm>
        </p:spPr>
        <p:txBody>
          <a:bodyPr>
            <a:noAutofit/>
          </a:bodyPr>
          <a:lstStyle/>
          <a:p>
            <a:r>
              <a:rPr lang="en-US" b="1" dirty="0">
                <a:solidFill>
                  <a:schemeClr val="accent1"/>
                </a:solidFill>
              </a:rPr>
              <a:t>  </a:t>
            </a:r>
            <a:r>
              <a:rPr lang="en-US" b="1" dirty="0">
                <a:solidFill>
                  <a:schemeClr val="tx2"/>
                </a:solidFill>
              </a:rPr>
              <a:t>Presented By:</a:t>
            </a:r>
          </a:p>
          <a:p>
            <a:endParaRPr lang="en-US" b="1" dirty="0">
              <a:solidFill>
                <a:schemeClr val="tx2"/>
              </a:solidFill>
            </a:endParaRPr>
          </a:p>
          <a:p>
            <a:r>
              <a:rPr lang="en-US" b="1" dirty="0">
                <a:solidFill>
                  <a:srgbClr val="595959"/>
                </a:solidFill>
              </a:rPr>
              <a:t>O. Chandrika          (21481A04G8)</a:t>
            </a:r>
            <a:endParaRPr lang="en-US" dirty="0">
              <a:solidFill>
                <a:srgbClr val="000000"/>
              </a:solidFill>
            </a:endParaRPr>
          </a:p>
          <a:p>
            <a:r>
              <a:rPr lang="en-US" b="1" err="1">
                <a:solidFill>
                  <a:srgbClr val="595959"/>
                </a:solidFill>
              </a:rPr>
              <a:t>L.Vijay</a:t>
            </a:r>
            <a:r>
              <a:rPr lang="en-US" b="1" dirty="0">
                <a:solidFill>
                  <a:srgbClr val="595959"/>
                </a:solidFill>
              </a:rPr>
              <a:t> Kumar          (21481A04D2)</a:t>
            </a:r>
          </a:p>
          <a:p>
            <a:r>
              <a:rPr lang="en-US" b="1" dirty="0">
                <a:solidFill>
                  <a:srgbClr val="595959"/>
                </a:solidFill>
              </a:rPr>
              <a:t> </a:t>
            </a:r>
            <a:r>
              <a:rPr lang="en-US" b="1" err="1">
                <a:solidFill>
                  <a:srgbClr val="595959"/>
                </a:solidFill>
              </a:rPr>
              <a:t>M.Srinivas</a:t>
            </a:r>
            <a:r>
              <a:rPr lang="en-US" b="1" dirty="0">
                <a:solidFill>
                  <a:srgbClr val="595959"/>
                </a:solidFill>
              </a:rPr>
              <a:t>                 (21481A04E4)</a:t>
            </a:r>
            <a:endParaRPr lang="en-US" dirty="0">
              <a:solidFill>
                <a:srgbClr val="000000"/>
              </a:solidFill>
            </a:endParaRPr>
          </a:p>
          <a:p>
            <a:r>
              <a:rPr lang="en-US" b="1" dirty="0">
                <a:solidFill>
                  <a:srgbClr val="595959"/>
                </a:solidFill>
              </a:rPr>
              <a:t> </a:t>
            </a:r>
            <a:r>
              <a:rPr lang="en-US" b="1" err="1">
                <a:solidFill>
                  <a:srgbClr val="595959"/>
                </a:solidFill>
              </a:rPr>
              <a:t>B.Leena</a:t>
            </a:r>
            <a:r>
              <a:rPr lang="en-US" b="1" dirty="0">
                <a:solidFill>
                  <a:srgbClr val="595959"/>
                </a:solidFill>
              </a:rPr>
              <a:t>                    (20481A0436)</a:t>
            </a:r>
            <a:endParaRPr lang="en-US" dirty="0">
              <a:solidFill>
                <a:srgbClr val="000000"/>
              </a:solidFill>
            </a:endParaRPr>
          </a:p>
          <a:p>
            <a:endParaRPr lang="en-US" dirty="0">
              <a:solidFill>
                <a:srgbClr val="000000"/>
              </a:solidFill>
            </a:endParaRPr>
          </a:p>
          <a:p>
            <a:endParaRPr lang="en-US" sz="1200" b="1" dirty="0">
              <a:solidFill>
                <a:schemeClr val="tx2"/>
              </a:solidFill>
            </a:endParaRPr>
          </a:p>
          <a:p>
            <a:r>
              <a:rPr lang="en-US" sz="1200" b="1" dirty="0"/>
              <a:t>  </a:t>
            </a:r>
          </a:p>
          <a:p>
            <a:r>
              <a:rPr lang="en-US" sz="1200" b="1" dirty="0"/>
              <a:t>                                                                                                                             </a:t>
            </a:r>
          </a:p>
          <a:p>
            <a:endParaRPr lang="en-US" sz="1200" dirty="0"/>
          </a:p>
          <a:p>
            <a:endParaRPr lang="en-US" sz="1200" dirty="0"/>
          </a:p>
          <a:p>
            <a:endParaRPr lang="en-US" sz="1200" dirty="0"/>
          </a:p>
          <a:p>
            <a:r>
              <a:rPr lang="en-US" sz="1200" dirty="0"/>
              <a:t>   </a:t>
            </a:r>
          </a:p>
        </p:txBody>
      </p:sp>
      <p:pic>
        <p:nvPicPr>
          <p:cNvPr id="7" name="Picture 6">
            <a:extLst>
              <a:ext uri="{FF2B5EF4-FFF2-40B4-BE49-F238E27FC236}">
                <a16:creationId xmlns:a16="http://schemas.microsoft.com/office/drawing/2014/main" id="{DD7223DE-F452-4D1D-B95A-FD888C05F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080" y="2968496"/>
            <a:ext cx="5678906" cy="3305152"/>
          </a:xfrm>
          <a:prstGeom prst="rect">
            <a:avLst/>
          </a:prstGeom>
        </p:spPr>
      </p:pic>
    </p:spTree>
    <p:extLst>
      <p:ext uri="{BB962C8B-B14F-4D97-AF65-F5344CB8AC3E}">
        <p14:creationId xmlns:p14="http://schemas.microsoft.com/office/powerpoint/2010/main" val="156812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4ADA-D275-451B-888C-D368EDB9F344}"/>
              </a:ext>
            </a:extLst>
          </p:cNvPr>
          <p:cNvSpPr>
            <a:spLocks noGrp="1"/>
          </p:cNvSpPr>
          <p:nvPr>
            <p:ph type="title"/>
          </p:nvPr>
        </p:nvSpPr>
        <p:spPr>
          <a:xfrm>
            <a:off x="1597795" y="866274"/>
            <a:ext cx="2949427" cy="983510"/>
          </a:xfrm>
        </p:spPr>
        <p:txBody>
          <a:bodyPr>
            <a:normAutofit fontScale="90000"/>
          </a:bodyPr>
          <a:lstStyle/>
          <a:p>
            <a:r>
              <a:rPr lang="en-US" b="1" dirty="0">
                <a:solidFill>
                  <a:srgbClr val="C00000"/>
                </a:solidFill>
              </a:rPr>
              <a:t>Advantages</a:t>
            </a:r>
            <a:r>
              <a:rPr lang="en-US" b="1" dirty="0">
                <a:solidFill>
                  <a:schemeClr val="accent1"/>
                </a:solidFill>
              </a:rPr>
              <a:t>                                </a:t>
            </a:r>
            <a:r>
              <a:rPr lang="en-US" dirty="0"/>
              <a:t>                                </a:t>
            </a:r>
            <a:endParaRPr lang="en-US" b="1" dirty="0">
              <a:solidFill>
                <a:schemeClr val="accent1"/>
              </a:solidFill>
            </a:endParaRPr>
          </a:p>
        </p:txBody>
      </p:sp>
      <p:sp>
        <p:nvSpPr>
          <p:cNvPr id="3" name="Content Placeholder 2">
            <a:extLst>
              <a:ext uri="{FF2B5EF4-FFF2-40B4-BE49-F238E27FC236}">
                <a16:creationId xmlns:a16="http://schemas.microsoft.com/office/drawing/2014/main" id="{7B02CD03-9243-4CCE-A056-C720A830FD65}"/>
              </a:ext>
            </a:extLst>
          </p:cNvPr>
          <p:cNvSpPr>
            <a:spLocks noGrp="1"/>
          </p:cNvSpPr>
          <p:nvPr>
            <p:ph idx="1"/>
          </p:nvPr>
        </p:nvSpPr>
        <p:spPr>
          <a:xfrm>
            <a:off x="1060450" y="1853754"/>
            <a:ext cx="4028827" cy="4287160"/>
          </a:xfrm>
        </p:spPr>
        <p:txBody>
          <a:bodyPr vert="horz" lIns="91440" tIns="45720" rIns="91440" bIns="45720" rtlCol="0" anchor="t">
            <a:normAutofit/>
          </a:bodyPr>
          <a:lstStyle/>
          <a:p>
            <a:pPr algn="just">
              <a:buFont typeface="Wingdings" charset="2"/>
              <a:buChar char="q"/>
            </a:pPr>
            <a:r>
              <a:rPr lang="en-US" dirty="0">
                <a:solidFill>
                  <a:srgbClr val="0D0D0D"/>
                </a:solidFill>
                <a:latin typeface="Söhne"/>
              </a:rPr>
              <a:t>Save time- reduces the time spent on irrigating by yourself / </a:t>
            </a:r>
            <a:r>
              <a:rPr lang="en-US" err="1">
                <a:solidFill>
                  <a:srgbClr val="0D0D0D"/>
                </a:solidFill>
                <a:latin typeface="Söhne"/>
              </a:rPr>
              <a:t>labours</a:t>
            </a:r>
            <a:r>
              <a:rPr lang="en-US" dirty="0">
                <a:solidFill>
                  <a:srgbClr val="0D0D0D"/>
                </a:solidFill>
                <a:latin typeface="Söhne"/>
              </a:rPr>
              <a:t>.</a:t>
            </a:r>
            <a:endParaRPr lang="en-US" sz="2400" b="1" dirty="0">
              <a:solidFill>
                <a:srgbClr val="A53010"/>
              </a:solidFill>
              <a:latin typeface="Söhne"/>
            </a:endParaRPr>
          </a:p>
          <a:p>
            <a:pPr algn="just">
              <a:buFont typeface="Wingdings" charset="2"/>
              <a:buChar char="q"/>
            </a:pPr>
            <a:r>
              <a:rPr lang="en-US" dirty="0">
                <a:solidFill>
                  <a:srgbClr val="0D0D0D"/>
                </a:solidFill>
                <a:latin typeface="Söhne"/>
              </a:rPr>
              <a:t>Save money – no need to waste money on </a:t>
            </a:r>
            <a:r>
              <a:rPr lang="en-US" err="1">
                <a:solidFill>
                  <a:srgbClr val="0D0D0D"/>
                </a:solidFill>
                <a:latin typeface="Söhne"/>
              </a:rPr>
              <a:t>labours</a:t>
            </a:r>
            <a:r>
              <a:rPr lang="en-US" dirty="0">
                <a:solidFill>
                  <a:srgbClr val="0D0D0D"/>
                </a:solidFill>
                <a:latin typeface="Söhne"/>
              </a:rPr>
              <a:t>.</a:t>
            </a:r>
            <a:endParaRPr lang="en-US" i="0" dirty="0">
              <a:solidFill>
                <a:srgbClr val="0D0D0D"/>
              </a:solidFill>
              <a:effectLst/>
              <a:latin typeface="Söhne"/>
            </a:endParaRPr>
          </a:p>
          <a:p>
            <a:pPr algn="just">
              <a:buFont typeface="Wingdings" charset="2"/>
              <a:buChar char="q"/>
            </a:pPr>
            <a:r>
              <a:rPr lang="en-US" dirty="0">
                <a:solidFill>
                  <a:srgbClr val="0D0D0D"/>
                </a:solidFill>
                <a:latin typeface="Söhne"/>
              </a:rPr>
              <a:t>Save water – helps in places where there is shortage of water.</a:t>
            </a:r>
          </a:p>
          <a:p>
            <a:pPr algn="just">
              <a:buFont typeface="Wingdings" charset="2"/>
              <a:buChar char="q"/>
            </a:pPr>
            <a:r>
              <a:rPr lang="en-US" dirty="0">
                <a:solidFill>
                  <a:srgbClr val="0D0D0D"/>
                </a:solidFill>
                <a:latin typeface="Söhne"/>
              </a:rPr>
              <a:t>Increase soil fertility  - water will not evaporates quickly.</a:t>
            </a:r>
          </a:p>
          <a:p>
            <a:pPr algn="just">
              <a:buFont typeface="Wingdings" charset="2"/>
              <a:buChar char="q"/>
            </a:pPr>
            <a:endParaRPr lang="en-US" dirty="0">
              <a:solidFill>
                <a:srgbClr val="404040"/>
              </a:solidFill>
              <a:latin typeface="Century Gothic" panose="020B0502020202020204"/>
            </a:endParaRPr>
          </a:p>
        </p:txBody>
      </p:sp>
      <p:sp>
        <p:nvSpPr>
          <p:cNvPr id="5" name="Rectangle 2">
            <a:extLst>
              <a:ext uri="{FF2B5EF4-FFF2-40B4-BE49-F238E27FC236}">
                <a16:creationId xmlns:a16="http://schemas.microsoft.com/office/drawing/2014/main" id="{E4E4EC2F-0D89-45A6-B212-8B97C07FD90F}"/>
              </a:ext>
            </a:extLst>
          </p:cNvPr>
          <p:cNvSpPr>
            <a:spLocks noChangeArrowheads="1"/>
          </p:cNvSpPr>
          <p:nvPr/>
        </p:nvSpPr>
        <p:spPr bwMode="auto">
          <a:xfrm>
            <a:off x="0" y="0"/>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B630FAC-91DB-4391-9A13-36A0AA0052FF}"/>
              </a:ext>
            </a:extLst>
          </p:cNvPr>
          <p:cNvSpPr>
            <a:spLocks noChangeArrowheads="1"/>
          </p:cNvSpPr>
          <p:nvPr/>
        </p:nvSpPr>
        <p:spPr bwMode="auto">
          <a:xfrm>
            <a:off x="152400" y="152400"/>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23FCB733-8364-4B7C-AB55-492995102F73}"/>
              </a:ext>
            </a:extLst>
          </p:cNvPr>
          <p:cNvSpPr>
            <a:spLocks noChangeArrowheads="1"/>
          </p:cNvSpPr>
          <p:nvPr/>
        </p:nvSpPr>
        <p:spPr bwMode="auto">
          <a:xfrm>
            <a:off x="304800" y="304800"/>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4248853A-BADA-404F-BBDE-09473BBD9B58}"/>
              </a:ext>
            </a:extLst>
          </p:cNvPr>
          <p:cNvSpPr>
            <a:spLocks noChangeArrowheads="1"/>
          </p:cNvSpPr>
          <p:nvPr/>
        </p:nvSpPr>
        <p:spPr bwMode="auto">
          <a:xfrm>
            <a:off x="457200" y="457200"/>
            <a:ext cx="908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65D2719-62C8-D949-AEC2-587952223047}"/>
              </a:ext>
            </a:extLst>
          </p:cNvPr>
          <p:cNvSpPr txBox="1"/>
          <p:nvPr/>
        </p:nvSpPr>
        <p:spPr>
          <a:xfrm>
            <a:off x="6239565" y="911087"/>
            <a:ext cx="3879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rgbClr val="C00000"/>
                </a:solidFill>
              </a:rPr>
              <a:t>Disadvantages</a:t>
            </a:r>
          </a:p>
        </p:txBody>
      </p:sp>
      <p:sp>
        <p:nvSpPr>
          <p:cNvPr id="18" name="TextBox 17">
            <a:extLst>
              <a:ext uri="{FF2B5EF4-FFF2-40B4-BE49-F238E27FC236}">
                <a16:creationId xmlns:a16="http://schemas.microsoft.com/office/drawing/2014/main" id="{81B3C998-0E13-8A84-714E-5509C2BDE1C5}"/>
              </a:ext>
            </a:extLst>
          </p:cNvPr>
          <p:cNvSpPr txBox="1"/>
          <p:nvPr/>
        </p:nvSpPr>
        <p:spPr>
          <a:xfrm>
            <a:off x="6239566" y="1954694"/>
            <a:ext cx="4210324" cy="2535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a:lnSpc>
                <a:spcPct val="150000"/>
              </a:lnSpc>
              <a:buFont typeface="Wingdings"/>
              <a:buChar char="q"/>
            </a:pPr>
            <a:r>
              <a:rPr lang="en-US" dirty="0">
                <a:latin typeface="Times New Roman"/>
                <a:cs typeface="Times New Roman"/>
              </a:rPr>
              <a:t>The systems are too expensive.</a:t>
            </a:r>
            <a:endParaRPr lang="en-US">
              <a:latin typeface="Times New Roman"/>
              <a:cs typeface="Times New Roman"/>
            </a:endParaRPr>
          </a:p>
          <a:p>
            <a:pPr marL="285750">
              <a:lnSpc>
                <a:spcPct val="150000"/>
              </a:lnSpc>
              <a:buFont typeface="Wingdings"/>
              <a:buChar char="q"/>
            </a:pPr>
            <a:r>
              <a:rPr lang="en-US" dirty="0">
                <a:latin typeface="Times New Roman"/>
                <a:cs typeface="Times New Roman"/>
              </a:rPr>
              <a:t>It uses a lot of electricity.</a:t>
            </a:r>
          </a:p>
          <a:p>
            <a:pPr marL="285750">
              <a:lnSpc>
                <a:spcPct val="150000"/>
              </a:lnSpc>
              <a:buFont typeface="Wingdings"/>
              <a:buChar char="q"/>
            </a:pPr>
            <a:r>
              <a:rPr lang="en-US" dirty="0">
                <a:latin typeface="Times New Roman"/>
                <a:cs typeface="Times New Roman"/>
              </a:rPr>
              <a:t>Sometimes it may fail to work.</a:t>
            </a:r>
          </a:p>
          <a:p>
            <a:pPr marL="285750">
              <a:lnSpc>
                <a:spcPct val="150000"/>
              </a:lnSpc>
              <a:buFont typeface="Wingdings"/>
              <a:buChar char="q"/>
            </a:pPr>
            <a:r>
              <a:rPr lang="en-US" dirty="0">
                <a:latin typeface="Times New Roman"/>
                <a:cs typeface="Times New Roman"/>
              </a:rPr>
              <a:t>More </a:t>
            </a:r>
            <a:r>
              <a:rPr lang="en-US" err="1">
                <a:latin typeface="Söhne"/>
                <a:cs typeface="Times New Roman"/>
              </a:rPr>
              <a:t>labours</a:t>
            </a:r>
            <a:r>
              <a:rPr lang="en-US" dirty="0">
                <a:latin typeface="Times New Roman"/>
                <a:cs typeface="Times New Roman"/>
              </a:rPr>
              <a:t> </a:t>
            </a:r>
            <a:r>
              <a:rPr lang="en-US" err="1">
                <a:latin typeface="Times New Roman"/>
                <a:cs typeface="Times New Roman"/>
              </a:rPr>
              <a:t>whon</a:t>
            </a:r>
            <a:r>
              <a:rPr lang="en-US" dirty="0">
                <a:latin typeface="Times New Roman"/>
                <a:cs typeface="Times New Roman"/>
              </a:rPr>
              <a:t> worked as gardeners were left jobless.</a:t>
            </a:r>
          </a:p>
          <a:p>
            <a:pPr>
              <a:lnSpc>
                <a:spcPct val="150000"/>
              </a:lnSpc>
            </a:pPr>
            <a:endParaRPr lang="en-US" dirty="0">
              <a:latin typeface="Times New Roman"/>
              <a:cs typeface="Times New Roman"/>
            </a:endParaRPr>
          </a:p>
        </p:txBody>
      </p:sp>
    </p:spTree>
    <p:extLst>
      <p:ext uri="{BB962C8B-B14F-4D97-AF65-F5344CB8AC3E}">
        <p14:creationId xmlns:p14="http://schemas.microsoft.com/office/powerpoint/2010/main" val="16578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B4B0-D1F2-4E89-AAF0-9F473844FE8F}"/>
              </a:ext>
            </a:extLst>
          </p:cNvPr>
          <p:cNvSpPr>
            <a:spLocks noGrp="1"/>
          </p:cNvSpPr>
          <p:nvPr>
            <p:ph type="title"/>
          </p:nvPr>
        </p:nvSpPr>
        <p:spPr/>
        <p:txBody>
          <a:bodyPr/>
          <a:lstStyle/>
          <a:p>
            <a:r>
              <a:rPr lang="en-US" b="1" dirty="0">
                <a:solidFill>
                  <a:srgbClr val="C00000"/>
                </a:solidFill>
              </a:rPr>
              <a:t>Result</a:t>
            </a:r>
          </a:p>
        </p:txBody>
      </p:sp>
      <p:sp>
        <p:nvSpPr>
          <p:cNvPr id="3" name="Content Placeholder 2">
            <a:extLst>
              <a:ext uri="{FF2B5EF4-FFF2-40B4-BE49-F238E27FC236}">
                <a16:creationId xmlns:a16="http://schemas.microsoft.com/office/drawing/2014/main" id="{2B2CFE11-AB91-45FB-BE09-393C3A1835F1}"/>
              </a:ext>
            </a:extLst>
          </p:cNvPr>
          <p:cNvSpPr>
            <a:spLocks noGrp="1"/>
          </p:cNvSpPr>
          <p:nvPr>
            <p:ph idx="1"/>
          </p:nvPr>
        </p:nvSpPr>
        <p:spPr/>
        <p:txBody>
          <a:bodyPr vert="horz" lIns="91440" tIns="45720" rIns="91440" bIns="45720" rtlCol="0" anchor="t">
            <a:normAutofit/>
          </a:bodyPr>
          <a:lstStyle/>
          <a:p>
            <a:r>
              <a:rPr lang="en-US" dirty="0">
                <a:latin typeface="Söhne"/>
              </a:rPr>
              <a:t>To measure the temperature, the Temperature sensor measures and send signal in Arduino.</a:t>
            </a:r>
          </a:p>
          <a:p>
            <a:r>
              <a:rPr lang="en-US" dirty="0">
                <a:latin typeface="Söhne"/>
              </a:rPr>
              <a:t>To measure the level of soil, the Moisture sensor senses and send signal in Arduino.</a:t>
            </a:r>
          </a:p>
          <a:p>
            <a:r>
              <a:rPr lang="en-US" dirty="0">
                <a:latin typeface="Söhne"/>
              </a:rPr>
              <a:t>To control Relay with Motor, Arduino is  used. It is programmed by Arduino IDE.</a:t>
            </a:r>
          </a:p>
          <a:p>
            <a:r>
              <a:rPr lang="en-US" dirty="0">
                <a:latin typeface="Söhne"/>
              </a:rPr>
              <a:t>Finally the pump supply the water to the water ,until the desired moisture level is reached</a:t>
            </a:r>
            <a:r>
              <a:rPr lang="en-US" dirty="0"/>
              <a:t>.</a:t>
            </a:r>
          </a:p>
        </p:txBody>
      </p:sp>
    </p:spTree>
    <p:extLst>
      <p:ext uri="{BB962C8B-B14F-4D97-AF65-F5344CB8AC3E}">
        <p14:creationId xmlns:p14="http://schemas.microsoft.com/office/powerpoint/2010/main" val="396991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0B22-1732-48C0-8C51-4DFA7AF7D959}"/>
              </a:ext>
            </a:extLst>
          </p:cNvPr>
          <p:cNvSpPr>
            <a:spLocks noGrp="1"/>
          </p:cNvSpPr>
          <p:nvPr>
            <p:ph type="title"/>
          </p:nvPr>
        </p:nvSpPr>
        <p:spPr/>
        <p:txBody>
          <a:bodyPr/>
          <a:lstStyle/>
          <a:p>
            <a:r>
              <a:rPr lang="en-US" b="1" dirty="0">
                <a:solidFill>
                  <a:srgbClr val="C00000"/>
                </a:solidFill>
              </a:rPr>
              <a:t>Conclusion</a:t>
            </a:r>
          </a:p>
        </p:txBody>
      </p:sp>
      <p:sp>
        <p:nvSpPr>
          <p:cNvPr id="3" name="Content Placeholder 2">
            <a:extLst>
              <a:ext uri="{FF2B5EF4-FFF2-40B4-BE49-F238E27FC236}">
                <a16:creationId xmlns:a16="http://schemas.microsoft.com/office/drawing/2014/main" id="{E00878D3-B971-4C14-95C9-9D81A1B348A4}"/>
              </a:ext>
            </a:extLst>
          </p:cNvPr>
          <p:cNvSpPr>
            <a:spLocks noGrp="1"/>
          </p:cNvSpPr>
          <p:nvPr>
            <p:ph idx="1"/>
          </p:nvPr>
        </p:nvSpPr>
        <p:spPr>
          <a:xfrm>
            <a:off x="1451579" y="1919178"/>
            <a:ext cx="9603275" cy="1962083"/>
          </a:xfrm>
        </p:spPr>
        <p:txBody>
          <a:bodyPr vert="horz" lIns="91440" tIns="45720" rIns="91440" bIns="45720" rtlCol="0" anchor="t">
            <a:normAutofit/>
          </a:bodyPr>
          <a:lstStyle/>
          <a:p>
            <a:r>
              <a:rPr lang="en-US" dirty="0">
                <a:latin typeface="Söhne"/>
              </a:rPr>
              <a:t>In present days especially farmers are facing major problems in watering their agriculture field. Because they have proper idea about when the power is available so that they can pump water. even after then they need to wait until the field is properly watered, which makes them to stop other activities.</a:t>
            </a:r>
          </a:p>
          <a:p>
            <a:r>
              <a:rPr lang="en-US" dirty="0">
                <a:latin typeface="Söhne"/>
              </a:rPr>
              <a:t>Here is an idea which helps not only farmers even for watering garden also, which senses soil moisture and switches the valve automatically when the power is on.</a:t>
            </a:r>
          </a:p>
        </p:txBody>
      </p:sp>
      <p:pic>
        <p:nvPicPr>
          <p:cNvPr id="7" name="Picture 6">
            <a:extLst>
              <a:ext uri="{FF2B5EF4-FFF2-40B4-BE49-F238E27FC236}">
                <a16:creationId xmlns:a16="http://schemas.microsoft.com/office/drawing/2014/main" id="{4EB9B811-B783-4577-A617-ECD6AD6A7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395" y="4113413"/>
            <a:ext cx="6718432" cy="2419688"/>
          </a:xfrm>
          <a:prstGeom prst="rect">
            <a:avLst/>
          </a:prstGeom>
        </p:spPr>
      </p:pic>
    </p:spTree>
    <p:extLst>
      <p:ext uri="{BB962C8B-B14F-4D97-AF65-F5344CB8AC3E}">
        <p14:creationId xmlns:p14="http://schemas.microsoft.com/office/powerpoint/2010/main" val="22673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B78E-931C-4BE6-BCFC-DE22D6AEA198}"/>
              </a:ext>
            </a:extLst>
          </p:cNvPr>
          <p:cNvSpPr>
            <a:spLocks noGrp="1"/>
          </p:cNvSpPr>
          <p:nvPr>
            <p:ph type="title"/>
          </p:nvPr>
        </p:nvSpPr>
        <p:spPr>
          <a:xfrm>
            <a:off x="2592925" y="2425566"/>
            <a:ext cx="8911687" cy="2887578"/>
          </a:xfrm>
        </p:spPr>
        <p:txBody>
          <a:bodyPr>
            <a:noAutofit/>
          </a:bodyPr>
          <a:lstStyle/>
          <a:p>
            <a:r>
              <a:rPr lang="en-US" sz="8000" b="1" dirty="0">
                <a:solidFill>
                  <a:srgbClr val="C00000"/>
                </a:solidFill>
              </a:rPr>
              <a:t>      Thank you</a:t>
            </a:r>
          </a:p>
        </p:txBody>
      </p:sp>
    </p:spTree>
    <p:extLst>
      <p:ext uri="{BB962C8B-B14F-4D97-AF65-F5344CB8AC3E}">
        <p14:creationId xmlns:p14="http://schemas.microsoft.com/office/powerpoint/2010/main" val="295333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8717-12FE-4736-A80B-13054924B709}"/>
              </a:ext>
            </a:extLst>
          </p:cNvPr>
          <p:cNvSpPr>
            <a:spLocks noGrp="1"/>
          </p:cNvSpPr>
          <p:nvPr>
            <p:ph type="title"/>
          </p:nvPr>
        </p:nvSpPr>
        <p:spPr/>
        <p:txBody>
          <a:bodyPr/>
          <a:lstStyle/>
          <a:p>
            <a:r>
              <a:rPr lang="en-US" b="1" dirty="0">
                <a:solidFill>
                  <a:schemeClr val="accent1"/>
                </a:solidFill>
              </a:rPr>
              <a:t>TABLE OF CONTENTS</a:t>
            </a:r>
          </a:p>
        </p:txBody>
      </p:sp>
      <p:sp>
        <p:nvSpPr>
          <p:cNvPr id="3" name="Content Placeholder 2">
            <a:extLst>
              <a:ext uri="{FF2B5EF4-FFF2-40B4-BE49-F238E27FC236}">
                <a16:creationId xmlns:a16="http://schemas.microsoft.com/office/drawing/2014/main" id="{86076307-4344-4EB0-83ED-468E9D76632C}"/>
              </a:ext>
            </a:extLst>
          </p:cNvPr>
          <p:cNvSpPr>
            <a:spLocks noGrp="1"/>
          </p:cNvSpPr>
          <p:nvPr>
            <p:ph idx="1"/>
          </p:nvPr>
        </p:nvSpPr>
        <p:spPr>
          <a:xfrm>
            <a:off x="1451579" y="2015732"/>
            <a:ext cx="9603275" cy="3865304"/>
          </a:xfrm>
        </p:spPr>
        <p:txBody>
          <a:bodyPr vert="horz" lIns="91440" tIns="45720" rIns="91440" bIns="45720" rtlCol="0" anchor="t">
            <a:normAutofit/>
          </a:bodyPr>
          <a:lstStyle/>
          <a:p>
            <a:r>
              <a:rPr lang="en-US" dirty="0">
                <a:latin typeface="Söhne"/>
              </a:rPr>
              <a:t>Introduction</a:t>
            </a:r>
          </a:p>
          <a:p>
            <a:r>
              <a:rPr lang="en-US" dirty="0">
                <a:latin typeface="Söhne"/>
              </a:rPr>
              <a:t>Components Required</a:t>
            </a:r>
          </a:p>
          <a:p>
            <a:r>
              <a:rPr lang="en-US" dirty="0">
                <a:latin typeface="Söhne"/>
              </a:rPr>
              <a:t>Circuit Diagram</a:t>
            </a:r>
          </a:p>
          <a:p>
            <a:r>
              <a:rPr lang="en-US" dirty="0">
                <a:latin typeface="Söhne"/>
              </a:rPr>
              <a:t>Flowchart</a:t>
            </a:r>
          </a:p>
          <a:p>
            <a:r>
              <a:rPr lang="en-US" dirty="0">
                <a:latin typeface="Söhne"/>
              </a:rPr>
              <a:t>Working Principle</a:t>
            </a:r>
          </a:p>
          <a:p>
            <a:r>
              <a:rPr lang="en-US" dirty="0">
                <a:latin typeface="Söhne"/>
              </a:rPr>
              <a:t>Applications</a:t>
            </a:r>
          </a:p>
          <a:p>
            <a:r>
              <a:rPr lang="en-US" dirty="0">
                <a:latin typeface="Söhne"/>
              </a:rPr>
              <a:t>Advantages and Disadvantages</a:t>
            </a:r>
          </a:p>
          <a:p>
            <a:r>
              <a:rPr lang="en-US" dirty="0">
                <a:latin typeface="Söhne"/>
              </a:rPr>
              <a:t>Result</a:t>
            </a:r>
          </a:p>
          <a:p>
            <a:r>
              <a:rPr lang="en-US" dirty="0">
                <a:latin typeface="Söhne"/>
              </a:rPr>
              <a:t>Conclusion</a:t>
            </a:r>
          </a:p>
          <a:p>
            <a:pPr marL="0" indent="0">
              <a:buNone/>
            </a:pPr>
            <a:endParaRPr lang="en-US" dirty="0"/>
          </a:p>
          <a:p>
            <a:endParaRPr lang="en-US" dirty="0"/>
          </a:p>
        </p:txBody>
      </p:sp>
    </p:spTree>
    <p:extLst>
      <p:ext uri="{BB962C8B-B14F-4D97-AF65-F5344CB8AC3E}">
        <p14:creationId xmlns:p14="http://schemas.microsoft.com/office/powerpoint/2010/main" val="385485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7F37-20F1-4B58-A085-1161DD81F509}"/>
              </a:ext>
            </a:extLst>
          </p:cNvPr>
          <p:cNvSpPr>
            <a:spLocks noGrp="1"/>
          </p:cNvSpPr>
          <p:nvPr>
            <p:ph type="title"/>
          </p:nvPr>
        </p:nvSpPr>
        <p:spPr/>
        <p:txBody>
          <a:bodyPr/>
          <a:lstStyle/>
          <a:p>
            <a:r>
              <a:rPr lang="en-US" b="1" dirty="0">
                <a:solidFill>
                  <a:srgbClr val="C00000"/>
                </a:solidFill>
              </a:rPr>
              <a:t>Introduction</a:t>
            </a:r>
          </a:p>
        </p:txBody>
      </p:sp>
      <p:sp>
        <p:nvSpPr>
          <p:cNvPr id="3" name="Content Placeholder 2">
            <a:extLst>
              <a:ext uri="{FF2B5EF4-FFF2-40B4-BE49-F238E27FC236}">
                <a16:creationId xmlns:a16="http://schemas.microsoft.com/office/drawing/2014/main" id="{055E08DF-10D3-4EEB-93A8-5B20FAB60C4B}"/>
              </a:ext>
            </a:extLst>
          </p:cNvPr>
          <p:cNvSpPr>
            <a:spLocks noGrp="1"/>
          </p:cNvSpPr>
          <p:nvPr>
            <p:ph idx="1"/>
          </p:nvPr>
        </p:nvSpPr>
        <p:spPr>
          <a:xfrm>
            <a:off x="1520792" y="2015732"/>
            <a:ext cx="10029524" cy="5386095"/>
          </a:xfrm>
        </p:spPr>
        <p:txBody>
          <a:bodyPr vert="horz" lIns="91440" tIns="45720" rIns="91440" bIns="45720" rtlCol="0" anchor="t">
            <a:normAutofit/>
          </a:bodyPr>
          <a:lstStyle/>
          <a:p>
            <a:r>
              <a:rPr lang="en-US" dirty="0">
                <a:latin typeface="Söhne"/>
              </a:rPr>
              <a:t>Irrigation is the artificial application of the land or soil.</a:t>
            </a:r>
          </a:p>
          <a:p>
            <a:r>
              <a:rPr lang="en-US" dirty="0">
                <a:latin typeface="Söhne"/>
              </a:rPr>
              <a:t>Knowing when and how much to water is two important aspects of watering process.</a:t>
            </a:r>
          </a:p>
          <a:p>
            <a:r>
              <a:rPr lang="en-US" dirty="0">
                <a:latin typeface="Söhne"/>
              </a:rPr>
              <a:t>To make farming works easily, the automatic irrigation is created.</a:t>
            </a:r>
          </a:p>
          <a:p>
            <a:r>
              <a:rPr lang="en-US" dirty="0">
                <a:latin typeface="Söhne"/>
              </a:rPr>
              <a:t>To impress the farmers for using renewable energy.</a:t>
            </a:r>
          </a:p>
        </p:txBody>
      </p:sp>
      <p:pic>
        <p:nvPicPr>
          <p:cNvPr id="5" name="Picture 4">
            <a:extLst>
              <a:ext uri="{FF2B5EF4-FFF2-40B4-BE49-F238E27FC236}">
                <a16:creationId xmlns:a16="http://schemas.microsoft.com/office/drawing/2014/main" id="{3C7E4310-544C-446B-97C6-6C08C7424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0446" y="3734357"/>
            <a:ext cx="4934552" cy="3123643"/>
          </a:xfrm>
          <a:prstGeom prst="rect">
            <a:avLst/>
          </a:prstGeom>
        </p:spPr>
      </p:pic>
    </p:spTree>
    <p:extLst>
      <p:ext uri="{BB962C8B-B14F-4D97-AF65-F5344CB8AC3E}">
        <p14:creationId xmlns:p14="http://schemas.microsoft.com/office/powerpoint/2010/main" val="108535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BDCB-1BBD-4AA0-B06B-78CFED38C9D1}"/>
              </a:ext>
            </a:extLst>
          </p:cNvPr>
          <p:cNvSpPr>
            <a:spLocks noGrp="1"/>
          </p:cNvSpPr>
          <p:nvPr>
            <p:ph type="title"/>
          </p:nvPr>
        </p:nvSpPr>
        <p:spPr>
          <a:xfrm>
            <a:off x="768186" y="726706"/>
            <a:ext cx="9603275" cy="967339"/>
          </a:xfrm>
        </p:spPr>
        <p:txBody>
          <a:bodyPr/>
          <a:lstStyle/>
          <a:p>
            <a:r>
              <a:rPr lang="en-US" b="1" dirty="0">
                <a:solidFill>
                  <a:srgbClr val="C00000"/>
                </a:solidFill>
              </a:rPr>
              <a:t>        Components required</a:t>
            </a:r>
          </a:p>
        </p:txBody>
      </p:sp>
      <p:sp>
        <p:nvSpPr>
          <p:cNvPr id="3" name="Content Placeholder 2">
            <a:extLst>
              <a:ext uri="{FF2B5EF4-FFF2-40B4-BE49-F238E27FC236}">
                <a16:creationId xmlns:a16="http://schemas.microsoft.com/office/drawing/2014/main" id="{1BB1FF76-93A1-4DA3-8689-A54F0D13B415}"/>
              </a:ext>
            </a:extLst>
          </p:cNvPr>
          <p:cNvSpPr>
            <a:spLocks noGrp="1"/>
          </p:cNvSpPr>
          <p:nvPr>
            <p:ph idx="1"/>
          </p:nvPr>
        </p:nvSpPr>
        <p:spPr>
          <a:xfrm>
            <a:off x="2067596" y="1809550"/>
            <a:ext cx="9603275" cy="4321744"/>
          </a:xfrm>
        </p:spPr>
        <p:txBody>
          <a:bodyPr>
            <a:normAutofit fontScale="92500" lnSpcReduction="20000"/>
          </a:bodyPr>
          <a:lstStyle/>
          <a:p>
            <a:r>
              <a:rPr lang="en-US" sz="1900" dirty="0">
                <a:latin typeface="Söhne"/>
              </a:rPr>
              <a:t>Arduino Uno -1</a:t>
            </a:r>
          </a:p>
          <a:p>
            <a:r>
              <a:rPr lang="en-US" sz="1900" dirty="0">
                <a:latin typeface="Söhne"/>
              </a:rPr>
              <a:t>Soil Moisture Sensor -1</a:t>
            </a:r>
          </a:p>
          <a:p>
            <a:r>
              <a:rPr lang="en-US" sz="1900" dirty="0">
                <a:latin typeface="Söhne"/>
              </a:rPr>
              <a:t>Resistors -1kohm -1</a:t>
            </a:r>
          </a:p>
          <a:p>
            <a:r>
              <a:rPr lang="en-US" sz="1900" dirty="0">
                <a:latin typeface="Söhne"/>
              </a:rPr>
              <a:t>Potentiometer – 1kohm – 2</a:t>
            </a:r>
          </a:p>
          <a:p>
            <a:r>
              <a:rPr lang="en-US" sz="1900" dirty="0">
                <a:latin typeface="Söhne"/>
              </a:rPr>
              <a:t>Inductor – 27uH – 1</a:t>
            </a:r>
          </a:p>
          <a:p>
            <a:r>
              <a:rPr lang="en-US" sz="1900" dirty="0">
                <a:latin typeface="Söhne"/>
              </a:rPr>
              <a:t>Capacitor – 100uf – 1</a:t>
            </a:r>
          </a:p>
          <a:p>
            <a:r>
              <a:rPr lang="en-US" sz="1900" dirty="0">
                <a:latin typeface="Söhne"/>
              </a:rPr>
              <a:t>Temperature sensor(LM 35) – 1</a:t>
            </a:r>
          </a:p>
          <a:p>
            <a:r>
              <a:rPr lang="en-US" sz="1900" dirty="0">
                <a:latin typeface="Söhne"/>
              </a:rPr>
              <a:t>Relay – 1</a:t>
            </a:r>
          </a:p>
          <a:p>
            <a:r>
              <a:rPr lang="en-US" sz="1900" dirty="0">
                <a:latin typeface="Söhne"/>
              </a:rPr>
              <a:t>Transistor(BC547) – 1</a:t>
            </a:r>
          </a:p>
          <a:p>
            <a:r>
              <a:rPr lang="en-US" sz="1900" dirty="0">
                <a:latin typeface="Söhne"/>
              </a:rPr>
              <a:t>Motor – 1</a:t>
            </a:r>
          </a:p>
          <a:p>
            <a:r>
              <a:rPr lang="en-US" sz="1900" dirty="0">
                <a:latin typeface="Söhne"/>
              </a:rPr>
              <a:t>16x2 Alphanumeric LED Display</a:t>
            </a:r>
          </a:p>
          <a:p>
            <a:r>
              <a:rPr lang="en-US" sz="1900" dirty="0">
                <a:latin typeface="Söhne"/>
              </a:rPr>
              <a:t>Water level sensor - 1</a:t>
            </a:r>
          </a:p>
          <a:p>
            <a:endParaRPr lang="en-US" dirty="0"/>
          </a:p>
        </p:txBody>
      </p:sp>
      <p:pic>
        <p:nvPicPr>
          <p:cNvPr id="5" name="Picture 4">
            <a:extLst>
              <a:ext uri="{FF2B5EF4-FFF2-40B4-BE49-F238E27FC236}">
                <a16:creationId xmlns:a16="http://schemas.microsoft.com/office/drawing/2014/main" id="{4F49FB0A-163E-4B68-B70D-EDA8DC7CE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110" y="1210375"/>
            <a:ext cx="2886478" cy="4706007"/>
          </a:xfrm>
          <a:prstGeom prst="rect">
            <a:avLst/>
          </a:prstGeom>
        </p:spPr>
      </p:pic>
    </p:spTree>
    <p:extLst>
      <p:ext uri="{BB962C8B-B14F-4D97-AF65-F5344CB8AC3E}">
        <p14:creationId xmlns:p14="http://schemas.microsoft.com/office/powerpoint/2010/main" val="56541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9919-9404-4720-ABA0-552962A4C033}"/>
              </a:ext>
            </a:extLst>
          </p:cNvPr>
          <p:cNvSpPr>
            <a:spLocks noGrp="1"/>
          </p:cNvSpPr>
          <p:nvPr>
            <p:ph type="title"/>
          </p:nvPr>
        </p:nvSpPr>
        <p:spPr/>
        <p:txBody>
          <a:bodyPr/>
          <a:lstStyle/>
          <a:p>
            <a:r>
              <a:rPr lang="en-US" b="1" dirty="0">
                <a:solidFill>
                  <a:schemeClr val="accent1"/>
                </a:solidFill>
              </a:rPr>
              <a:t>Circuit diagram</a:t>
            </a:r>
          </a:p>
        </p:txBody>
      </p:sp>
      <p:pic>
        <p:nvPicPr>
          <p:cNvPr id="5" name="Content Placeholder 4">
            <a:extLst>
              <a:ext uri="{FF2B5EF4-FFF2-40B4-BE49-F238E27FC236}">
                <a16:creationId xmlns:a16="http://schemas.microsoft.com/office/drawing/2014/main" id="{1D9D43C3-8765-45FF-88E3-54DF6F822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230" y="1270536"/>
            <a:ext cx="10066770" cy="5587464"/>
          </a:xfrm>
        </p:spPr>
      </p:pic>
    </p:spTree>
    <p:extLst>
      <p:ext uri="{BB962C8B-B14F-4D97-AF65-F5344CB8AC3E}">
        <p14:creationId xmlns:p14="http://schemas.microsoft.com/office/powerpoint/2010/main" val="84745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4129F-6211-4B48-A7A2-0937D19040A1}"/>
              </a:ext>
            </a:extLst>
          </p:cNvPr>
          <p:cNvSpPr>
            <a:spLocks noGrp="1"/>
          </p:cNvSpPr>
          <p:nvPr>
            <p:ph type="title"/>
          </p:nvPr>
        </p:nvSpPr>
        <p:spPr/>
        <p:txBody>
          <a:bodyPr/>
          <a:lstStyle/>
          <a:p>
            <a:r>
              <a:rPr lang="en-US" b="1" dirty="0">
                <a:solidFill>
                  <a:schemeClr val="accent1"/>
                </a:solidFill>
              </a:rPr>
              <a:t>Flow chart</a:t>
            </a:r>
          </a:p>
        </p:txBody>
      </p:sp>
      <p:pic>
        <p:nvPicPr>
          <p:cNvPr id="5" name="Content Placeholder 4">
            <a:extLst>
              <a:ext uri="{FF2B5EF4-FFF2-40B4-BE49-F238E27FC236}">
                <a16:creationId xmlns:a16="http://schemas.microsoft.com/office/drawing/2014/main" id="{BFC81E8B-66B5-492A-9C0B-D9417B0F6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337" y="1713707"/>
            <a:ext cx="9076623" cy="4328890"/>
          </a:xfrm>
        </p:spPr>
      </p:pic>
    </p:spTree>
    <p:extLst>
      <p:ext uri="{BB962C8B-B14F-4D97-AF65-F5344CB8AC3E}">
        <p14:creationId xmlns:p14="http://schemas.microsoft.com/office/powerpoint/2010/main" val="228151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DFF1-9BF4-4274-A1E1-61064BA7BD2E}"/>
              </a:ext>
            </a:extLst>
          </p:cNvPr>
          <p:cNvSpPr>
            <a:spLocks noGrp="1"/>
          </p:cNvSpPr>
          <p:nvPr>
            <p:ph type="title"/>
          </p:nvPr>
        </p:nvSpPr>
        <p:spPr>
          <a:xfrm>
            <a:off x="1838425" y="77002"/>
            <a:ext cx="9666188" cy="798897"/>
          </a:xfrm>
        </p:spPr>
        <p:txBody>
          <a:bodyPr/>
          <a:lstStyle/>
          <a:p>
            <a:r>
              <a:rPr lang="en-US" b="1" dirty="0">
                <a:solidFill>
                  <a:srgbClr val="C00000"/>
                </a:solidFill>
              </a:rPr>
              <a:t>Working principle</a:t>
            </a:r>
          </a:p>
        </p:txBody>
      </p:sp>
      <p:sp>
        <p:nvSpPr>
          <p:cNvPr id="3" name="Content Placeholder 2">
            <a:extLst>
              <a:ext uri="{FF2B5EF4-FFF2-40B4-BE49-F238E27FC236}">
                <a16:creationId xmlns:a16="http://schemas.microsoft.com/office/drawing/2014/main" id="{6C128C88-B9B1-48D2-A7E0-B4DB1377D72E}"/>
              </a:ext>
            </a:extLst>
          </p:cNvPr>
          <p:cNvSpPr>
            <a:spLocks noGrp="1"/>
          </p:cNvSpPr>
          <p:nvPr>
            <p:ph idx="1"/>
          </p:nvPr>
        </p:nvSpPr>
        <p:spPr>
          <a:xfrm>
            <a:off x="1751814" y="1440580"/>
            <a:ext cx="9602788" cy="5417419"/>
          </a:xfrm>
        </p:spPr>
        <p:txBody>
          <a:bodyPr>
            <a:noAutofit/>
          </a:bodyPr>
          <a:lstStyle/>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endParaRPr lang="en-US" dirty="0">
              <a:latin typeface="Söhne"/>
            </a:endParaRPr>
          </a:p>
          <a:p>
            <a:r>
              <a:rPr lang="en-US" dirty="0">
                <a:latin typeface="Söhne"/>
              </a:rPr>
              <a:t>The soil moisture sensor module is connected to the Arduino Uno board. The module has three pins: VCC, GND, and AO (analog output). </a:t>
            </a:r>
          </a:p>
          <a:p>
            <a:r>
              <a:rPr lang="en-US" dirty="0">
                <a:latin typeface="Söhne"/>
              </a:rPr>
              <a:t>VCC and GND are connected to 5V and GND pins of the Arduino board, respectively.</a:t>
            </a:r>
          </a:p>
          <a:p>
            <a:r>
              <a:rPr lang="en-US" dirty="0">
                <a:latin typeface="Söhne"/>
              </a:rPr>
              <a:t> The AO pin is connected to an analog input pin of the Arduino board (such as A0). </a:t>
            </a:r>
          </a:p>
        </p:txBody>
      </p:sp>
      <p:pic>
        <p:nvPicPr>
          <p:cNvPr id="5" name="Picture 4">
            <a:extLst>
              <a:ext uri="{FF2B5EF4-FFF2-40B4-BE49-F238E27FC236}">
                <a16:creationId xmlns:a16="http://schemas.microsoft.com/office/drawing/2014/main" id="{7A14C811-110A-43E8-9332-B5DCA6D67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424" y="789272"/>
            <a:ext cx="10353576" cy="4427621"/>
          </a:xfrm>
          <a:prstGeom prst="rect">
            <a:avLst/>
          </a:prstGeom>
        </p:spPr>
      </p:pic>
    </p:spTree>
    <p:extLst>
      <p:ext uri="{BB962C8B-B14F-4D97-AF65-F5344CB8AC3E}">
        <p14:creationId xmlns:p14="http://schemas.microsoft.com/office/powerpoint/2010/main" val="395550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033DA-1654-4259-9255-30E08EB034DB}"/>
              </a:ext>
            </a:extLst>
          </p:cNvPr>
          <p:cNvSpPr>
            <a:spLocks noGrp="1"/>
          </p:cNvSpPr>
          <p:nvPr>
            <p:ph idx="1"/>
          </p:nvPr>
        </p:nvSpPr>
        <p:spPr>
          <a:xfrm>
            <a:off x="2589212" y="1126156"/>
            <a:ext cx="8915400" cy="4785066"/>
          </a:xfrm>
        </p:spPr>
        <p:txBody>
          <a:bodyPr>
            <a:normAutofit lnSpcReduction="10000"/>
          </a:bodyPr>
          <a:lstStyle/>
          <a:p>
            <a:r>
              <a:rPr lang="en-US" dirty="0">
                <a:latin typeface="Söhne"/>
              </a:rPr>
              <a:t>The relay module is also connected to the Arduino board. The module has three pins: VCC, GND, and IN. VCC and GND are connected to 5V and GND pins of the Arduino board, respectively. The IN pin is connected to a digital output pin of the Arduino board (such as pin 7).</a:t>
            </a:r>
          </a:p>
          <a:p>
            <a:r>
              <a:rPr lang="en-US" dirty="0">
                <a:latin typeface="Söhne"/>
              </a:rPr>
              <a:t> When the soil moisture level is below a certain threshold (determined by the code), the voltage output of the soil moisture sensor module increases. The Arduino reads this voltage using the analog input pin and compares it with the threshold value.</a:t>
            </a:r>
          </a:p>
          <a:p>
            <a:r>
              <a:rPr lang="en-US" dirty="0">
                <a:latin typeface="Söhne"/>
              </a:rPr>
              <a:t> If the value is below the threshold, the Arduino sends a signal to the relay module through the digital output pin to activate the water pump. The water pump is connected to the relay module. When the relay module receives a signal from the Arduino, it switches on the water pump. The pump starts irrigating the plants until the soil moisture level reaches the desired level.</a:t>
            </a:r>
          </a:p>
          <a:p>
            <a:r>
              <a:rPr lang="en-US" dirty="0">
                <a:latin typeface="Söhne"/>
              </a:rPr>
              <a:t>Once the desired level is reached, the Arduino turns off the pump by sending a signal to the relay module.</a:t>
            </a:r>
          </a:p>
          <a:p>
            <a:r>
              <a:rPr lang="en-US" dirty="0">
                <a:latin typeface="Söhne"/>
              </a:rPr>
              <a:t> Overall, this circuit ensures that the plants are watered only when the soil moisture level is below the desired level, saving water and ensuring optimal plant growth.</a:t>
            </a:r>
          </a:p>
          <a:p>
            <a:endParaRPr lang="en-US" dirty="0"/>
          </a:p>
        </p:txBody>
      </p:sp>
    </p:spTree>
    <p:extLst>
      <p:ext uri="{BB962C8B-B14F-4D97-AF65-F5344CB8AC3E}">
        <p14:creationId xmlns:p14="http://schemas.microsoft.com/office/powerpoint/2010/main" val="164547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827C-EA8F-4497-9C39-5BF50E121ECE}"/>
              </a:ext>
            </a:extLst>
          </p:cNvPr>
          <p:cNvSpPr>
            <a:spLocks noGrp="1"/>
          </p:cNvSpPr>
          <p:nvPr>
            <p:ph type="title"/>
          </p:nvPr>
        </p:nvSpPr>
        <p:spPr/>
        <p:txBody>
          <a:bodyPr/>
          <a:lstStyle/>
          <a:p>
            <a:r>
              <a:rPr lang="en-US" b="1" dirty="0">
                <a:solidFill>
                  <a:schemeClr val="accent1"/>
                </a:solidFill>
              </a:rPr>
              <a:t>Applications</a:t>
            </a:r>
          </a:p>
        </p:txBody>
      </p:sp>
      <p:sp>
        <p:nvSpPr>
          <p:cNvPr id="3" name="Content Placeholder 2">
            <a:extLst>
              <a:ext uri="{FF2B5EF4-FFF2-40B4-BE49-F238E27FC236}">
                <a16:creationId xmlns:a16="http://schemas.microsoft.com/office/drawing/2014/main" id="{08F34C94-DF2E-47C3-87D3-7FE3350124DF}"/>
              </a:ext>
            </a:extLst>
          </p:cNvPr>
          <p:cNvSpPr>
            <a:spLocks noGrp="1"/>
          </p:cNvSpPr>
          <p:nvPr>
            <p:ph idx="1"/>
          </p:nvPr>
        </p:nvSpPr>
        <p:spPr>
          <a:xfrm>
            <a:off x="1473665" y="1551907"/>
            <a:ext cx="9581189" cy="4124465"/>
          </a:xfrm>
        </p:spPr>
        <p:txBody>
          <a:bodyPr>
            <a:normAutofit/>
          </a:bodyPr>
          <a:lstStyle/>
          <a:p>
            <a:r>
              <a:rPr lang="en-US" b="1" i="0" dirty="0">
                <a:solidFill>
                  <a:srgbClr val="0D0D0D"/>
                </a:solidFill>
                <a:effectLst/>
                <a:latin typeface="Söhne"/>
              </a:rPr>
              <a:t>Public Parks</a:t>
            </a:r>
            <a:r>
              <a:rPr lang="en-US" b="0" i="0" dirty="0">
                <a:solidFill>
                  <a:srgbClr val="0D0D0D"/>
                </a:solidFill>
                <a:effectLst/>
                <a:latin typeface="Söhne"/>
              </a:rPr>
              <a:t>: Manages irrigation for lawns, flower beds, and trees in parks and recreational areas, ensuring they remain green and healthy.</a:t>
            </a:r>
          </a:p>
          <a:p>
            <a:r>
              <a:rPr lang="en-US" b="1" i="0" dirty="0">
                <a:solidFill>
                  <a:srgbClr val="0D0D0D"/>
                </a:solidFill>
                <a:effectLst/>
                <a:latin typeface="Söhne"/>
              </a:rPr>
              <a:t>Plant Nurseries</a:t>
            </a:r>
            <a:r>
              <a:rPr lang="en-US" b="0" i="0" dirty="0">
                <a:solidFill>
                  <a:srgbClr val="0D0D0D"/>
                </a:solidFill>
                <a:effectLst/>
                <a:latin typeface="Söhne"/>
              </a:rPr>
              <a:t>: Helps manage watering for a variety of plants, from seedlings to mature specimens, supporting plant health and growth.</a:t>
            </a:r>
          </a:p>
          <a:p>
            <a:r>
              <a:rPr lang="en-US" b="1" i="0" dirty="0">
                <a:solidFill>
                  <a:srgbClr val="0D0D0D"/>
                </a:solidFill>
                <a:effectLst/>
                <a:latin typeface="Söhne"/>
              </a:rPr>
              <a:t>Sports Fields</a:t>
            </a:r>
            <a:r>
              <a:rPr lang="en-US" b="0" i="0" dirty="0">
                <a:solidFill>
                  <a:srgbClr val="0D0D0D"/>
                </a:solidFill>
                <a:effectLst/>
                <a:latin typeface="Söhne"/>
              </a:rPr>
              <a:t>: Provides even and controlled watering for sports fields to maintain safe playing surfaces.</a:t>
            </a:r>
          </a:p>
          <a:p>
            <a:r>
              <a:rPr lang="en-US" b="1" i="0" dirty="0">
                <a:solidFill>
                  <a:srgbClr val="0D0D0D"/>
                </a:solidFill>
                <a:effectLst/>
                <a:latin typeface="Söhne"/>
              </a:rPr>
              <a:t>Agricultural Research</a:t>
            </a:r>
            <a:r>
              <a:rPr lang="en-US" b="0" i="0" dirty="0">
                <a:solidFill>
                  <a:srgbClr val="0D0D0D"/>
                </a:solidFill>
                <a:effectLst/>
                <a:latin typeface="Söhne"/>
              </a:rPr>
              <a:t>: Supports research on plant growth, water usage, and environmental effects by providing precise and consistent irrigation.</a:t>
            </a:r>
          </a:p>
          <a:p>
            <a:endParaRPr lang="en-US" b="0" i="0" dirty="0">
              <a:solidFill>
                <a:srgbClr val="0D0D0D"/>
              </a:solidFill>
              <a:effectLst/>
              <a:latin typeface="Söhne"/>
            </a:endParaRPr>
          </a:p>
          <a:p>
            <a:endParaRPr lang="en-US" dirty="0"/>
          </a:p>
        </p:txBody>
      </p:sp>
      <p:pic>
        <p:nvPicPr>
          <p:cNvPr id="5" name="Picture 4">
            <a:extLst>
              <a:ext uri="{FF2B5EF4-FFF2-40B4-BE49-F238E27FC236}">
                <a16:creationId xmlns:a16="http://schemas.microsoft.com/office/drawing/2014/main" id="{96321B49-0634-4CDE-A230-3D61ADA3B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184" y="4903651"/>
            <a:ext cx="2167520" cy="1656471"/>
          </a:xfrm>
          <a:prstGeom prst="rect">
            <a:avLst/>
          </a:prstGeom>
        </p:spPr>
      </p:pic>
      <p:pic>
        <p:nvPicPr>
          <p:cNvPr id="7" name="Picture 6">
            <a:extLst>
              <a:ext uri="{FF2B5EF4-FFF2-40B4-BE49-F238E27FC236}">
                <a16:creationId xmlns:a16="http://schemas.microsoft.com/office/drawing/2014/main" id="{3894DE99-2138-4162-9CD3-9DA8244D6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228" y="4903652"/>
            <a:ext cx="2297772" cy="1656471"/>
          </a:xfrm>
          <a:prstGeom prst="rect">
            <a:avLst/>
          </a:prstGeom>
        </p:spPr>
      </p:pic>
      <p:pic>
        <p:nvPicPr>
          <p:cNvPr id="9" name="Picture 8">
            <a:extLst>
              <a:ext uri="{FF2B5EF4-FFF2-40B4-BE49-F238E27FC236}">
                <a16:creationId xmlns:a16="http://schemas.microsoft.com/office/drawing/2014/main" id="{6A2392FB-3D18-42DC-ACF8-40AAE1BF4A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216" y="4820896"/>
            <a:ext cx="2592401" cy="1739226"/>
          </a:xfrm>
          <a:prstGeom prst="rect">
            <a:avLst/>
          </a:prstGeom>
        </p:spPr>
      </p:pic>
      <p:pic>
        <p:nvPicPr>
          <p:cNvPr id="11" name="Picture 10">
            <a:extLst>
              <a:ext uri="{FF2B5EF4-FFF2-40B4-BE49-F238E27FC236}">
                <a16:creationId xmlns:a16="http://schemas.microsoft.com/office/drawing/2014/main" id="{3CC1A84E-6DBA-410E-A523-3C6907B5FC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6623" y="4820894"/>
            <a:ext cx="2820202" cy="1739227"/>
          </a:xfrm>
          <a:prstGeom prst="rect">
            <a:avLst/>
          </a:prstGeom>
        </p:spPr>
      </p:pic>
    </p:spTree>
    <p:extLst>
      <p:ext uri="{BB962C8B-B14F-4D97-AF65-F5344CB8AC3E}">
        <p14:creationId xmlns:p14="http://schemas.microsoft.com/office/powerpoint/2010/main" val="16968871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262</TotalTime>
  <Words>797</Words>
  <Application>Microsoft Office PowerPoint</Application>
  <PresentationFormat>Widescreen</PresentationFormat>
  <Paragraphs>87</Paragraphs>
  <Slides>13</Slides>
  <Notes>0</Notes>
  <HiddenSlides>1</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Arduino Based               Automatic Irrigation System</vt:lpstr>
      <vt:lpstr>TABLE OF CONTENTS</vt:lpstr>
      <vt:lpstr>Introduction</vt:lpstr>
      <vt:lpstr>        Components required</vt:lpstr>
      <vt:lpstr>Circuit diagram</vt:lpstr>
      <vt:lpstr>Flow chart</vt:lpstr>
      <vt:lpstr>Working principle</vt:lpstr>
      <vt:lpstr>PowerPoint Presentation</vt:lpstr>
      <vt:lpstr>Applications</vt:lpstr>
      <vt:lpstr>Advantages                                                                </vt:lpstr>
      <vt:lpstr>Result</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Irrigation System</dc:title>
  <dc:creator>sushmanjali telagamsetty</dc:creator>
  <cp:lastModifiedBy>sushmanjali telagamsetty</cp:lastModifiedBy>
  <cp:revision>193</cp:revision>
  <dcterms:created xsi:type="dcterms:W3CDTF">2024-05-09T04:38:23Z</dcterms:created>
  <dcterms:modified xsi:type="dcterms:W3CDTF">2024-05-09T20:02:39Z</dcterms:modified>
</cp:coreProperties>
</file>