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42" r:id="rId5"/>
    <p:sldId id="359" r:id="rId6"/>
    <p:sldId id="373" r:id="rId7"/>
    <p:sldId id="382" r:id="rId8"/>
    <p:sldId id="375" r:id="rId9"/>
    <p:sldId id="365" r:id="rId10"/>
    <p:sldId id="383" r:id="rId11"/>
    <p:sldId id="384" r:id="rId12"/>
    <p:sldId id="385" r:id="rId13"/>
    <p:sldId id="386" r:id="rId14"/>
    <p:sldId id="387" r:id="rId15"/>
    <p:sldId id="388" r:id="rId16"/>
    <p:sldId id="389" r:id="rId17"/>
    <p:sldId id="390" r:id="rId18"/>
    <p:sldId id="391" r:id="rId19"/>
    <p:sldId id="392" r:id="rId20"/>
    <p:sldId id="394" r:id="rId21"/>
    <p:sldId id="395" r:id="rId22"/>
    <p:sldId id="396" r:id="rId23"/>
    <p:sldId id="397" r:id="rId24"/>
    <p:sldId id="398" r:id="rId25"/>
    <p:sldId id="399" r:id="rId26"/>
    <p:sldId id="400" r:id="rId27"/>
    <p:sldId id="393" r:id="rId28"/>
    <p:sldId id="3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5388" autoAdjust="0"/>
  </p:normalViewPr>
  <p:slideViewPr>
    <p:cSldViewPr snapToGrid="0" snapToObjects="1" showGuides="1">
      <p:cViewPr varScale="1">
        <p:scale>
          <a:sx n="78" d="100"/>
          <a:sy n="7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10/19/2024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ADF56-0747-97F0-1670-B3A523568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4499F-1419-85E5-5306-0158A2ACD8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7D5ADE-5F0C-5993-6735-975C995742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311DD9-F1D5-2CF2-5243-EDD55602AFD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0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stagram.com/accounts/login/"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wmchandu2005c@gmail.co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Phishing Awareness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dirty="0"/>
              <a:t>w.M. Chandu DISSANAYAKE</a:t>
            </a:r>
          </a:p>
          <a:p>
            <a:r>
              <a:rPr lang="en-US" sz="1200" dirty="0"/>
              <a:t>CA/S3/6378</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96A0-C780-2802-1361-0C24D21019D3}"/>
              </a:ext>
            </a:extLst>
          </p:cNvPr>
          <p:cNvSpPr>
            <a:spLocks noGrp="1"/>
          </p:cNvSpPr>
          <p:nvPr>
            <p:ph type="title"/>
          </p:nvPr>
        </p:nvSpPr>
        <p:spPr/>
        <p:txBody>
          <a:bodyPr/>
          <a:lstStyle/>
          <a:p>
            <a:r>
              <a:rPr lang="en-US" dirty="0"/>
              <a:t>Smishing</a:t>
            </a:r>
          </a:p>
        </p:txBody>
      </p:sp>
      <p:pic>
        <p:nvPicPr>
          <p:cNvPr id="7" name="Picture Placeholder 6" descr="A hand holding a cell phone with text on it&#10;&#10;Description automatically generated">
            <a:extLst>
              <a:ext uri="{FF2B5EF4-FFF2-40B4-BE49-F238E27FC236}">
                <a16:creationId xmlns:a16="http://schemas.microsoft.com/office/drawing/2014/main" id="{1B5FD046-9625-7935-00E2-3BCCC538CAEA}"/>
              </a:ext>
            </a:extLst>
          </p:cNvPr>
          <p:cNvPicPr>
            <a:picLocks noGrp="1" noChangeAspect="1"/>
          </p:cNvPicPr>
          <p:nvPr>
            <p:ph type="pic" sz="quarter" idx="37"/>
          </p:nvPr>
        </p:nvPicPr>
        <p:blipFill>
          <a:blip r:embed="rId2"/>
          <a:srcRect t="11129" b="11129"/>
          <a:stretch>
            <a:fillRect/>
          </a:stretch>
        </p:blipFill>
        <p:spPr/>
      </p:pic>
      <p:sp>
        <p:nvSpPr>
          <p:cNvPr id="4" name="Content Placeholder 3">
            <a:extLst>
              <a:ext uri="{FF2B5EF4-FFF2-40B4-BE49-F238E27FC236}">
                <a16:creationId xmlns:a16="http://schemas.microsoft.com/office/drawing/2014/main" id="{2A91FD22-C8DA-0D35-E373-F7308EDB005D}"/>
              </a:ext>
            </a:extLst>
          </p:cNvPr>
          <p:cNvSpPr>
            <a:spLocks noGrp="1"/>
          </p:cNvSpPr>
          <p:nvPr>
            <p:ph sz="quarter" idx="36"/>
          </p:nvPr>
        </p:nvSpPr>
        <p:spPr/>
        <p:txBody>
          <a:bodyPr/>
          <a:lstStyle/>
          <a:p>
            <a:pPr algn="just"/>
            <a:r>
              <a:rPr lang="en-US" dirty="0"/>
              <a:t>As an example for this phishing type, imagine that we get a text message saying you've won a prize and need to click a link to claim it. The link leads to a site that asks for personal information, which the attacker then steals.</a:t>
            </a:r>
          </a:p>
        </p:txBody>
      </p:sp>
    </p:spTree>
    <p:extLst>
      <p:ext uri="{BB962C8B-B14F-4D97-AF65-F5344CB8AC3E}">
        <p14:creationId xmlns:p14="http://schemas.microsoft.com/office/powerpoint/2010/main" val="244577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B904-1295-57DC-07EA-FDAAC3B34A67}"/>
              </a:ext>
            </a:extLst>
          </p:cNvPr>
          <p:cNvSpPr>
            <a:spLocks noGrp="1"/>
          </p:cNvSpPr>
          <p:nvPr>
            <p:ph type="title"/>
          </p:nvPr>
        </p:nvSpPr>
        <p:spPr/>
        <p:txBody>
          <a:bodyPr/>
          <a:lstStyle/>
          <a:p>
            <a:r>
              <a:rPr lang="en-US" dirty="0"/>
              <a:t>Vishing</a:t>
            </a:r>
          </a:p>
        </p:txBody>
      </p:sp>
      <p:pic>
        <p:nvPicPr>
          <p:cNvPr id="7" name="Picture Placeholder 6" descr="A person holding a phone and a computer&#10;&#10;Description automatically generated">
            <a:extLst>
              <a:ext uri="{FF2B5EF4-FFF2-40B4-BE49-F238E27FC236}">
                <a16:creationId xmlns:a16="http://schemas.microsoft.com/office/drawing/2014/main" id="{2661719C-FE12-F99C-FEDA-BDE025A7A84F}"/>
              </a:ext>
            </a:extLst>
          </p:cNvPr>
          <p:cNvPicPr>
            <a:picLocks noGrp="1" noChangeAspect="1"/>
          </p:cNvPicPr>
          <p:nvPr>
            <p:ph type="pic" sz="quarter" idx="37"/>
          </p:nvPr>
        </p:nvPicPr>
        <p:blipFill>
          <a:blip r:embed="rId2"/>
          <a:srcRect t="11129" b="11129"/>
          <a:stretch>
            <a:fillRect/>
          </a:stretch>
        </p:blipFill>
        <p:spPr/>
      </p:pic>
      <p:sp>
        <p:nvSpPr>
          <p:cNvPr id="4" name="Content Placeholder 3">
            <a:extLst>
              <a:ext uri="{FF2B5EF4-FFF2-40B4-BE49-F238E27FC236}">
                <a16:creationId xmlns:a16="http://schemas.microsoft.com/office/drawing/2014/main" id="{C52758B6-6C1D-2C33-78B2-BC5CB555364E}"/>
              </a:ext>
            </a:extLst>
          </p:cNvPr>
          <p:cNvSpPr>
            <a:spLocks noGrp="1"/>
          </p:cNvSpPr>
          <p:nvPr>
            <p:ph sz="quarter" idx="36"/>
          </p:nvPr>
        </p:nvSpPr>
        <p:spPr/>
        <p:txBody>
          <a:bodyPr/>
          <a:lstStyle/>
          <a:p>
            <a:pPr algn="just"/>
            <a:r>
              <a:rPr lang="en-US" dirty="0"/>
              <a:t>As an example for this phishing type, imagine that we receive a phone call from someone claiming to be tech support, saying our computer is infected with a virus. They ask us to provide access to your computer, allowing them to steal your data.</a:t>
            </a:r>
          </a:p>
        </p:txBody>
      </p:sp>
    </p:spTree>
    <p:extLst>
      <p:ext uri="{BB962C8B-B14F-4D97-AF65-F5344CB8AC3E}">
        <p14:creationId xmlns:p14="http://schemas.microsoft.com/office/powerpoint/2010/main" val="25219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3B33-CC8C-4C79-90D6-5EDA587E5618}"/>
              </a:ext>
            </a:extLst>
          </p:cNvPr>
          <p:cNvSpPr>
            <a:spLocks noGrp="1"/>
          </p:cNvSpPr>
          <p:nvPr>
            <p:ph type="title"/>
          </p:nvPr>
        </p:nvSpPr>
        <p:spPr/>
        <p:txBody>
          <a:bodyPr/>
          <a:lstStyle/>
          <a:p>
            <a:r>
              <a:rPr lang="en-US" dirty="0"/>
              <a:t>Angler Phishing</a:t>
            </a:r>
          </a:p>
        </p:txBody>
      </p:sp>
      <p:pic>
        <p:nvPicPr>
          <p:cNvPr id="7" name="Picture Placeholder 6" descr="A hand holding a phone&#10;&#10;Description automatically generated">
            <a:extLst>
              <a:ext uri="{FF2B5EF4-FFF2-40B4-BE49-F238E27FC236}">
                <a16:creationId xmlns:a16="http://schemas.microsoft.com/office/drawing/2014/main" id="{8BEC4802-E2EF-D975-D487-992A355B4781}"/>
              </a:ext>
            </a:extLst>
          </p:cNvPr>
          <p:cNvPicPr>
            <a:picLocks noGrp="1" noChangeAspect="1"/>
          </p:cNvPicPr>
          <p:nvPr>
            <p:ph type="pic" sz="quarter" idx="37"/>
          </p:nvPr>
        </p:nvPicPr>
        <p:blipFill>
          <a:blip r:embed="rId2"/>
          <a:srcRect t="11129" b="11129"/>
          <a:stretch>
            <a:fillRect/>
          </a:stretch>
        </p:blipFill>
        <p:spPr/>
      </p:pic>
      <p:sp>
        <p:nvSpPr>
          <p:cNvPr id="4" name="Content Placeholder 3">
            <a:extLst>
              <a:ext uri="{FF2B5EF4-FFF2-40B4-BE49-F238E27FC236}">
                <a16:creationId xmlns:a16="http://schemas.microsoft.com/office/drawing/2014/main" id="{DCD792BF-27F5-C8F1-3CE6-131F2123948F}"/>
              </a:ext>
            </a:extLst>
          </p:cNvPr>
          <p:cNvSpPr>
            <a:spLocks noGrp="1"/>
          </p:cNvSpPr>
          <p:nvPr>
            <p:ph sz="quarter" idx="36"/>
          </p:nvPr>
        </p:nvSpPr>
        <p:spPr>
          <a:xfrm>
            <a:off x="6889627" y="3104277"/>
            <a:ext cx="4371560" cy="3306355"/>
          </a:xfrm>
        </p:spPr>
        <p:txBody>
          <a:bodyPr/>
          <a:lstStyle/>
          <a:p>
            <a:pPr algn="just"/>
            <a:r>
              <a:rPr lang="en-US" dirty="0"/>
              <a:t>As an example for this phishing type, imagine that a phishing email pretending to be from Instagram invites the user to click a link to like a post for a reward. When clicked, the link directs to a fake Instagram login page that looks legitimate. The user, believing it’s real, is prompted to enter their Instagram credentials, then stolen by the attackers.</a:t>
            </a:r>
          </a:p>
        </p:txBody>
      </p:sp>
    </p:spTree>
    <p:extLst>
      <p:ext uri="{BB962C8B-B14F-4D97-AF65-F5344CB8AC3E}">
        <p14:creationId xmlns:p14="http://schemas.microsoft.com/office/powerpoint/2010/main" val="229344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0363-5A18-7823-726E-AC8911979503}"/>
              </a:ext>
            </a:extLst>
          </p:cNvPr>
          <p:cNvSpPr>
            <a:spLocks noGrp="1"/>
          </p:cNvSpPr>
          <p:nvPr>
            <p:ph type="title"/>
          </p:nvPr>
        </p:nvSpPr>
        <p:spPr/>
        <p:txBody>
          <a:bodyPr/>
          <a:lstStyle/>
          <a:p>
            <a:r>
              <a:rPr lang="en-US" dirty="0"/>
              <a:t>How Phishing Works</a:t>
            </a:r>
          </a:p>
        </p:txBody>
      </p:sp>
      <p:sp>
        <p:nvSpPr>
          <p:cNvPr id="3" name="Content Placeholder 2">
            <a:extLst>
              <a:ext uri="{FF2B5EF4-FFF2-40B4-BE49-F238E27FC236}">
                <a16:creationId xmlns:a16="http://schemas.microsoft.com/office/drawing/2014/main" id="{FDF32C8E-9D03-AABB-9505-D46FF530903D}"/>
              </a:ext>
            </a:extLst>
          </p:cNvPr>
          <p:cNvSpPr>
            <a:spLocks noGrp="1"/>
          </p:cNvSpPr>
          <p:nvPr>
            <p:ph sz="quarter" idx="31"/>
          </p:nvPr>
        </p:nvSpPr>
        <p:spPr/>
        <p:txBody>
          <a:bodyPr/>
          <a:lstStyle/>
          <a:p>
            <a:pPr algn="just"/>
            <a:r>
              <a:rPr lang="en-US" dirty="0"/>
              <a:t>Social Engineering: Exploit trust through manipulation.</a:t>
            </a:r>
          </a:p>
          <a:p>
            <a:pPr algn="just"/>
            <a:r>
              <a:rPr lang="en-US" dirty="0"/>
              <a:t>Impersonation: Pretend to be legitimate entities.</a:t>
            </a:r>
          </a:p>
          <a:p>
            <a:pPr algn="just"/>
            <a:r>
              <a:rPr lang="en-US" dirty="0"/>
              <a:t>Fake Websites: Direct users to realistic-looking fake sites to steal login credentials.</a:t>
            </a:r>
          </a:p>
          <a:p>
            <a:pPr algn="just"/>
            <a:r>
              <a:rPr lang="en-US" dirty="0"/>
              <a:t>Malicious Attachments: Contain malware that compromises the user’s device.</a:t>
            </a:r>
          </a:p>
        </p:txBody>
      </p:sp>
    </p:spTree>
    <p:extLst>
      <p:ext uri="{BB962C8B-B14F-4D97-AF65-F5344CB8AC3E}">
        <p14:creationId xmlns:p14="http://schemas.microsoft.com/office/powerpoint/2010/main" val="219556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CB21-5045-5B70-AA08-154C6F94CE16}"/>
              </a:ext>
            </a:extLst>
          </p:cNvPr>
          <p:cNvSpPr>
            <a:spLocks noGrp="1"/>
          </p:cNvSpPr>
          <p:nvPr>
            <p:ph type="title"/>
          </p:nvPr>
        </p:nvSpPr>
        <p:spPr/>
        <p:txBody>
          <a:bodyPr/>
          <a:lstStyle/>
          <a:p>
            <a:r>
              <a:rPr lang="en-US" dirty="0"/>
              <a:t>Common Signs of Phishing Emails</a:t>
            </a:r>
          </a:p>
        </p:txBody>
      </p:sp>
      <p:sp>
        <p:nvSpPr>
          <p:cNvPr id="3" name="Content Placeholder 2">
            <a:extLst>
              <a:ext uri="{FF2B5EF4-FFF2-40B4-BE49-F238E27FC236}">
                <a16:creationId xmlns:a16="http://schemas.microsoft.com/office/drawing/2014/main" id="{7934F183-13D3-2AFA-52D3-835DDAB24DED}"/>
              </a:ext>
            </a:extLst>
          </p:cNvPr>
          <p:cNvSpPr>
            <a:spLocks noGrp="1"/>
          </p:cNvSpPr>
          <p:nvPr>
            <p:ph sz="quarter" idx="31"/>
          </p:nvPr>
        </p:nvSpPr>
        <p:spPr/>
        <p:txBody>
          <a:bodyPr/>
          <a:lstStyle/>
          <a:p>
            <a:pPr algn="just"/>
            <a:r>
              <a:rPr lang="en-US" dirty="0"/>
              <a:t>Suspicious Sender Addresses: Random or slightly altered domain names.</a:t>
            </a:r>
          </a:p>
          <a:p>
            <a:pPr algn="just"/>
            <a:r>
              <a:rPr lang="en-US" dirty="0"/>
              <a:t>Urgent or Alarming Language: Creates a sense of urgency.</a:t>
            </a:r>
          </a:p>
          <a:p>
            <a:pPr algn="just"/>
            <a:r>
              <a:rPr lang="en-US" dirty="0"/>
              <a:t>Unusual Links or Attachments: Unfamiliar formats or prompts.</a:t>
            </a:r>
          </a:p>
          <a:p>
            <a:pPr algn="just"/>
            <a:r>
              <a:rPr lang="en-US" dirty="0"/>
              <a:t>Grammatical Errors: Often contains spelling and grammar mistakes.</a:t>
            </a:r>
          </a:p>
        </p:txBody>
      </p:sp>
    </p:spTree>
    <p:extLst>
      <p:ext uri="{BB962C8B-B14F-4D97-AF65-F5344CB8AC3E}">
        <p14:creationId xmlns:p14="http://schemas.microsoft.com/office/powerpoint/2010/main" val="9244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9FBF-3BB1-ECEA-4F0B-5B89F77B0AA1}"/>
              </a:ext>
            </a:extLst>
          </p:cNvPr>
          <p:cNvSpPr>
            <a:spLocks noGrp="1"/>
          </p:cNvSpPr>
          <p:nvPr>
            <p:ph type="title"/>
          </p:nvPr>
        </p:nvSpPr>
        <p:spPr/>
        <p:txBody>
          <a:bodyPr/>
          <a:lstStyle/>
          <a:p>
            <a:r>
              <a:rPr lang="en-US" dirty="0"/>
              <a:t>Consequences of Falling for Phishing</a:t>
            </a:r>
          </a:p>
        </p:txBody>
      </p:sp>
      <p:sp>
        <p:nvSpPr>
          <p:cNvPr id="3" name="Content Placeholder 2">
            <a:extLst>
              <a:ext uri="{FF2B5EF4-FFF2-40B4-BE49-F238E27FC236}">
                <a16:creationId xmlns:a16="http://schemas.microsoft.com/office/drawing/2014/main" id="{F0894B82-74DE-DBCF-0703-040A15F97F49}"/>
              </a:ext>
            </a:extLst>
          </p:cNvPr>
          <p:cNvSpPr>
            <a:spLocks noGrp="1"/>
          </p:cNvSpPr>
          <p:nvPr>
            <p:ph sz="quarter" idx="31"/>
          </p:nvPr>
        </p:nvSpPr>
        <p:spPr/>
        <p:txBody>
          <a:bodyPr/>
          <a:lstStyle/>
          <a:p>
            <a:pPr algn="just"/>
            <a:r>
              <a:rPr lang="en-US" dirty="0"/>
              <a:t>Identity Theft: Stolen personal information leads to identity misuse.</a:t>
            </a:r>
          </a:p>
          <a:p>
            <a:pPr algn="just"/>
            <a:r>
              <a:rPr lang="en-US" dirty="0"/>
              <a:t>Financial Losses: Loss of money due to fraudulent transactions.</a:t>
            </a:r>
          </a:p>
          <a:p>
            <a:pPr algn="just"/>
            <a:r>
              <a:rPr lang="en-US" dirty="0"/>
              <a:t>Data Breaches: Sensitive corporate or personal data being exposed.</a:t>
            </a:r>
          </a:p>
        </p:txBody>
      </p:sp>
    </p:spTree>
    <p:extLst>
      <p:ext uri="{BB962C8B-B14F-4D97-AF65-F5344CB8AC3E}">
        <p14:creationId xmlns:p14="http://schemas.microsoft.com/office/powerpoint/2010/main" val="299109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C231-DBBD-CC29-5E1D-A8CA0C60F88B}"/>
              </a:ext>
            </a:extLst>
          </p:cNvPr>
          <p:cNvSpPr>
            <a:spLocks noGrp="1"/>
          </p:cNvSpPr>
          <p:nvPr>
            <p:ph type="title"/>
          </p:nvPr>
        </p:nvSpPr>
        <p:spPr/>
        <p:txBody>
          <a:bodyPr/>
          <a:lstStyle/>
          <a:p>
            <a:pPr algn="just"/>
            <a:r>
              <a:rPr lang="en-US" dirty="0"/>
              <a:t>How to Protect ourself from Phishing</a:t>
            </a:r>
          </a:p>
        </p:txBody>
      </p:sp>
      <p:sp>
        <p:nvSpPr>
          <p:cNvPr id="3" name="Content Placeholder 2">
            <a:extLst>
              <a:ext uri="{FF2B5EF4-FFF2-40B4-BE49-F238E27FC236}">
                <a16:creationId xmlns:a16="http://schemas.microsoft.com/office/drawing/2014/main" id="{23EB6BB5-0F36-AA54-20E7-BD93DA452E8C}"/>
              </a:ext>
            </a:extLst>
          </p:cNvPr>
          <p:cNvSpPr>
            <a:spLocks noGrp="1"/>
          </p:cNvSpPr>
          <p:nvPr>
            <p:ph sz="quarter" idx="31"/>
          </p:nvPr>
        </p:nvSpPr>
        <p:spPr/>
        <p:txBody>
          <a:bodyPr/>
          <a:lstStyle/>
          <a:p>
            <a:pPr algn="just"/>
            <a:r>
              <a:rPr lang="en-US" dirty="0"/>
              <a:t>Verify the Source: Double-check email addresses and links.</a:t>
            </a:r>
          </a:p>
          <a:p>
            <a:pPr algn="just"/>
            <a:r>
              <a:rPr lang="en-US" dirty="0"/>
              <a:t>Two-Factor Authentication (2FA): Adds extra security to logins.</a:t>
            </a:r>
          </a:p>
          <a:p>
            <a:pPr algn="just"/>
            <a:r>
              <a:rPr lang="en-US" dirty="0"/>
              <a:t>Antivirus Software: Prevents malicious downloads from phishing emails.</a:t>
            </a:r>
          </a:p>
          <a:p>
            <a:pPr algn="just"/>
            <a:r>
              <a:rPr lang="en-US" dirty="0"/>
              <a:t>Update Software: Patch vulnerabilities attackers may exploit.</a:t>
            </a:r>
          </a:p>
        </p:txBody>
      </p:sp>
    </p:spTree>
    <p:extLst>
      <p:ext uri="{BB962C8B-B14F-4D97-AF65-F5344CB8AC3E}">
        <p14:creationId xmlns:p14="http://schemas.microsoft.com/office/powerpoint/2010/main" val="163109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C4DE-5813-D3AA-212F-2E4CEA27A98B}"/>
              </a:ext>
            </a:extLst>
          </p:cNvPr>
          <p:cNvSpPr>
            <a:spLocks noGrp="1"/>
          </p:cNvSpPr>
          <p:nvPr>
            <p:ph type="title"/>
          </p:nvPr>
        </p:nvSpPr>
        <p:spPr>
          <a:xfrm>
            <a:off x="3305669" y="113097"/>
            <a:ext cx="7529479" cy="1656304"/>
          </a:xfrm>
        </p:spPr>
        <p:txBody>
          <a:bodyPr/>
          <a:lstStyle/>
          <a:p>
            <a:pPr algn="just"/>
            <a:r>
              <a:rPr lang="en-US" dirty="0"/>
              <a:t>Study more on phishing attacks to identify its functionality</a:t>
            </a:r>
          </a:p>
        </p:txBody>
      </p:sp>
      <p:sp>
        <p:nvSpPr>
          <p:cNvPr id="3" name="Content Placeholder 2">
            <a:extLst>
              <a:ext uri="{FF2B5EF4-FFF2-40B4-BE49-F238E27FC236}">
                <a16:creationId xmlns:a16="http://schemas.microsoft.com/office/drawing/2014/main" id="{02998C8C-77E7-5E7F-999E-2203B6DA9AA1}"/>
              </a:ext>
            </a:extLst>
          </p:cNvPr>
          <p:cNvSpPr>
            <a:spLocks noGrp="1"/>
          </p:cNvSpPr>
          <p:nvPr>
            <p:ph sz="quarter" idx="31"/>
          </p:nvPr>
        </p:nvSpPr>
        <p:spPr>
          <a:xfrm>
            <a:off x="3305669" y="2470150"/>
            <a:ext cx="7420819" cy="3822495"/>
          </a:xfrm>
        </p:spPr>
        <p:txBody>
          <a:bodyPr/>
          <a:lstStyle/>
          <a:p>
            <a:pPr algn="just"/>
            <a:r>
              <a:rPr lang="en-US" dirty="0"/>
              <a:t>Most of the time, Hackers or Malicious Actors use operating systems like Kali Linux or Parrot OS to implement attacks.</a:t>
            </a:r>
          </a:p>
          <a:p>
            <a:pPr algn="just"/>
            <a:r>
              <a:rPr lang="en-US" dirty="0"/>
              <a:t>As common tools we can mention Shellphish and Zphisher.</a:t>
            </a:r>
          </a:p>
          <a:p>
            <a:pPr algn="just"/>
            <a:r>
              <a:rPr lang="en-US" dirty="0"/>
              <a:t>Tools like above help to clone phishing sites similar to the popular social media platforms or essential services platforms.</a:t>
            </a:r>
          </a:p>
          <a:p>
            <a:pPr algn="just"/>
            <a:r>
              <a:rPr lang="en-US" dirty="0"/>
              <a:t>Hackers can easily share the links of the clone sites to their targets.</a:t>
            </a:r>
          </a:p>
          <a:p>
            <a:pPr algn="just"/>
            <a:r>
              <a:rPr lang="en-US" dirty="0"/>
              <a:t>Those phishing sites looks legitimate and appeared to be as the original platforms. Thereby users directed to enter their credentials or sensitive information.</a:t>
            </a:r>
          </a:p>
        </p:txBody>
      </p:sp>
    </p:spTree>
    <p:extLst>
      <p:ext uri="{BB962C8B-B14F-4D97-AF65-F5344CB8AC3E}">
        <p14:creationId xmlns:p14="http://schemas.microsoft.com/office/powerpoint/2010/main" val="297611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4709-D87F-D714-9787-0526FA828BE2}"/>
              </a:ext>
            </a:extLst>
          </p:cNvPr>
          <p:cNvSpPr>
            <a:spLocks noGrp="1"/>
          </p:cNvSpPr>
          <p:nvPr>
            <p:ph type="title"/>
          </p:nvPr>
        </p:nvSpPr>
        <p:spPr/>
        <p:txBody>
          <a:bodyPr/>
          <a:lstStyle/>
          <a:p>
            <a:pPr algn="just"/>
            <a:r>
              <a:rPr lang="en-US" dirty="0"/>
              <a:t>FINDINGS FROM EXPLORATION </a:t>
            </a:r>
          </a:p>
        </p:txBody>
      </p:sp>
      <p:sp>
        <p:nvSpPr>
          <p:cNvPr id="3" name="Content Placeholder 2">
            <a:extLst>
              <a:ext uri="{FF2B5EF4-FFF2-40B4-BE49-F238E27FC236}">
                <a16:creationId xmlns:a16="http://schemas.microsoft.com/office/drawing/2014/main" id="{E1B242F4-0DC8-F6CB-5B06-F2E56A4AFDF0}"/>
              </a:ext>
            </a:extLst>
          </p:cNvPr>
          <p:cNvSpPr>
            <a:spLocks noGrp="1"/>
          </p:cNvSpPr>
          <p:nvPr>
            <p:ph sz="quarter" idx="31"/>
          </p:nvPr>
        </p:nvSpPr>
        <p:spPr>
          <a:xfrm>
            <a:off x="3305669" y="2470150"/>
            <a:ext cx="7420819" cy="3969979"/>
          </a:xfrm>
        </p:spPr>
        <p:txBody>
          <a:bodyPr/>
          <a:lstStyle/>
          <a:p>
            <a:pPr algn="just"/>
            <a:r>
              <a:rPr lang="en-US" dirty="0"/>
              <a:t>We need to think like a thief to protect ourselves from a thief. Likewise, we need to think like a hacker to protect ourselves within this cyber world.</a:t>
            </a:r>
          </a:p>
          <a:p>
            <a:pPr algn="just"/>
            <a:r>
              <a:rPr lang="en-US" dirty="0"/>
              <a:t>According to the exploration, the only main way to identify a phishing site is to check the site’s URL twice.</a:t>
            </a:r>
          </a:p>
          <a:p>
            <a:pPr algn="just"/>
            <a:r>
              <a:rPr lang="en-US" dirty="0"/>
              <a:t>As an example, imagine a site directed from a link sent by an unknown sender in Email, appeared to be an Instagram login page. We can check the URL twice. If it is original Instagram login page, the URL should be like </a:t>
            </a:r>
            <a:r>
              <a:rPr lang="en-US" i="1" dirty="0">
                <a:solidFill>
                  <a:schemeClr val="accent1"/>
                </a:solidFill>
                <a:hlinkClick r:id="rId2">
                  <a:extLst>
                    <a:ext uri="{A12FA001-AC4F-418D-AE19-62706E023703}">
                      <ahyp:hlinkClr xmlns:ahyp="http://schemas.microsoft.com/office/drawing/2018/hyperlinkcolor" val="tx"/>
                    </a:ext>
                  </a:extLst>
                </a:hlinkClick>
              </a:rPr>
              <a:t>https://www.instagram.com/accounts/login/</a:t>
            </a:r>
            <a:r>
              <a:rPr lang="en-US" dirty="0"/>
              <a:t>. If it is not, it may be a phishing site.</a:t>
            </a:r>
          </a:p>
        </p:txBody>
      </p:sp>
    </p:spTree>
    <p:extLst>
      <p:ext uri="{BB962C8B-B14F-4D97-AF65-F5344CB8AC3E}">
        <p14:creationId xmlns:p14="http://schemas.microsoft.com/office/powerpoint/2010/main" val="358458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98563-B8DF-3FE1-A53B-9FEB48232B07}"/>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A8F680B0-12FA-5A0A-E4CB-349CB523E245}"/>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61BE262E-9A4E-680D-E019-F72D26669417}"/>
              </a:ext>
            </a:extLst>
          </p:cNvPr>
          <p:cNvSpPr>
            <a:spLocks noGrp="1"/>
          </p:cNvSpPr>
          <p:nvPr>
            <p:ph type="title"/>
          </p:nvPr>
        </p:nvSpPr>
        <p:spPr>
          <a:xfrm>
            <a:off x="2932448" y="264160"/>
            <a:ext cx="6327105" cy="3373973"/>
          </a:xfrm>
        </p:spPr>
        <p:txBody>
          <a:bodyPr anchor="b"/>
          <a:lstStyle/>
          <a:p>
            <a:r>
              <a:rPr lang="en-US" dirty="0"/>
              <a:t>REAL WORLD</a:t>
            </a:r>
          </a:p>
        </p:txBody>
      </p:sp>
      <p:sp>
        <p:nvSpPr>
          <p:cNvPr id="6" name="Subtitle 5">
            <a:extLst>
              <a:ext uri="{FF2B5EF4-FFF2-40B4-BE49-F238E27FC236}">
                <a16:creationId xmlns:a16="http://schemas.microsoft.com/office/drawing/2014/main" id="{E7BEF259-5728-3C66-2BAC-930434F139FF}"/>
              </a:ext>
            </a:extLst>
          </p:cNvPr>
          <p:cNvSpPr>
            <a:spLocks noGrp="1"/>
          </p:cNvSpPr>
          <p:nvPr>
            <p:ph type="subTitle" idx="1"/>
          </p:nvPr>
        </p:nvSpPr>
        <p:spPr>
          <a:xfrm>
            <a:off x="2932448" y="3962135"/>
            <a:ext cx="6327105" cy="2653771"/>
          </a:xfrm>
        </p:spPr>
        <p:txBody>
          <a:bodyPr/>
          <a:lstStyle/>
          <a:p>
            <a:r>
              <a:rPr lang="en-US" dirty="0"/>
              <a:t>PHISHING ATTACK SCENARIOS</a:t>
            </a:r>
          </a:p>
        </p:txBody>
      </p:sp>
    </p:spTree>
    <p:extLst>
      <p:ext uri="{BB962C8B-B14F-4D97-AF65-F5344CB8AC3E}">
        <p14:creationId xmlns:p14="http://schemas.microsoft.com/office/powerpoint/2010/main" val="121549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2004450"/>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199" y="2744573"/>
            <a:ext cx="4466504" cy="3758821"/>
          </a:xfrm>
        </p:spPr>
        <p:txBody>
          <a:bodyPr anchor="t"/>
          <a:lstStyle/>
          <a:p>
            <a:pPr>
              <a:lnSpc>
                <a:spcPct val="100000"/>
              </a:lnSpc>
            </a:pPr>
            <a:r>
              <a:rPr lang="en-US" sz="1000" dirty="0"/>
              <a:t>Introduction to Phishing</a:t>
            </a:r>
          </a:p>
          <a:p>
            <a:pPr>
              <a:lnSpc>
                <a:spcPct val="100000"/>
              </a:lnSpc>
            </a:pPr>
            <a:r>
              <a:rPr lang="en-US" sz="1000" dirty="0"/>
              <a:t>Types of Phishing Attacks</a:t>
            </a:r>
          </a:p>
          <a:p>
            <a:pPr>
              <a:lnSpc>
                <a:spcPct val="100000"/>
              </a:lnSpc>
            </a:pPr>
            <a:r>
              <a:rPr lang="en-US" sz="1000" dirty="0"/>
              <a:t>Examples for Phishing Attack Types</a:t>
            </a:r>
          </a:p>
          <a:p>
            <a:pPr>
              <a:lnSpc>
                <a:spcPct val="100000"/>
              </a:lnSpc>
            </a:pPr>
            <a:r>
              <a:rPr lang="en-US" sz="1000" dirty="0"/>
              <a:t>How Phishing Works</a:t>
            </a:r>
          </a:p>
          <a:p>
            <a:pPr>
              <a:lnSpc>
                <a:spcPct val="100000"/>
              </a:lnSpc>
            </a:pPr>
            <a:r>
              <a:rPr lang="en-US" sz="1000" dirty="0"/>
              <a:t>Common Signs of Phishing Emails</a:t>
            </a:r>
          </a:p>
          <a:p>
            <a:pPr>
              <a:lnSpc>
                <a:spcPct val="100000"/>
              </a:lnSpc>
            </a:pPr>
            <a:r>
              <a:rPr lang="en-US" sz="1000" dirty="0"/>
              <a:t>Consequences of Falling for Phishing</a:t>
            </a:r>
          </a:p>
          <a:p>
            <a:pPr>
              <a:lnSpc>
                <a:spcPct val="100000"/>
              </a:lnSpc>
            </a:pPr>
            <a:r>
              <a:rPr lang="en-US" sz="1000" dirty="0"/>
              <a:t>How to Protect Ourself from Phishing</a:t>
            </a:r>
          </a:p>
          <a:p>
            <a:pPr>
              <a:lnSpc>
                <a:spcPct val="100000"/>
              </a:lnSpc>
            </a:pPr>
            <a:r>
              <a:rPr lang="en-US" sz="1000" dirty="0"/>
              <a:t>Exploration about Phishing Attacks</a:t>
            </a:r>
          </a:p>
          <a:p>
            <a:pPr>
              <a:lnSpc>
                <a:spcPct val="100000"/>
              </a:lnSpc>
            </a:pPr>
            <a:r>
              <a:rPr lang="en-US" sz="1000" dirty="0"/>
              <a:t>Findings from Exploration</a:t>
            </a:r>
          </a:p>
          <a:p>
            <a:pPr>
              <a:lnSpc>
                <a:spcPct val="100000"/>
              </a:lnSpc>
            </a:pPr>
            <a:r>
              <a:rPr lang="en-US" sz="1000" dirty="0"/>
              <a:t>Real World Phishing Attack Scenarios</a:t>
            </a:r>
          </a:p>
          <a:p>
            <a:pPr>
              <a:lnSpc>
                <a:spcPct val="100000"/>
              </a:lnSpc>
            </a:pPr>
            <a:r>
              <a:rPr lang="en-US" sz="1000" dirty="0"/>
              <a:t>Conclusion</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5841-0666-84A9-6E55-AFBB297D137B}"/>
              </a:ext>
            </a:extLst>
          </p:cNvPr>
          <p:cNvSpPr>
            <a:spLocks noGrp="1"/>
          </p:cNvSpPr>
          <p:nvPr>
            <p:ph type="title"/>
          </p:nvPr>
        </p:nvSpPr>
        <p:spPr/>
        <p:txBody>
          <a:bodyPr/>
          <a:lstStyle/>
          <a:p>
            <a:r>
              <a:rPr lang="en-US" dirty="0"/>
              <a:t>Google and Facebook Scandal</a:t>
            </a:r>
          </a:p>
        </p:txBody>
      </p:sp>
      <p:sp>
        <p:nvSpPr>
          <p:cNvPr id="3" name="Content Placeholder 2">
            <a:extLst>
              <a:ext uri="{FF2B5EF4-FFF2-40B4-BE49-F238E27FC236}">
                <a16:creationId xmlns:a16="http://schemas.microsoft.com/office/drawing/2014/main" id="{188C60E4-4C8E-B57D-2904-C20AAEF0F204}"/>
              </a:ext>
            </a:extLst>
          </p:cNvPr>
          <p:cNvSpPr>
            <a:spLocks noGrp="1"/>
          </p:cNvSpPr>
          <p:nvPr>
            <p:ph sz="quarter" idx="31"/>
          </p:nvPr>
        </p:nvSpPr>
        <p:spPr/>
        <p:txBody>
          <a:bodyPr/>
          <a:lstStyle/>
          <a:p>
            <a:pPr algn="just"/>
            <a:r>
              <a:rPr lang="en-US" b="1" dirty="0"/>
              <a:t>Example:</a:t>
            </a:r>
            <a:r>
              <a:rPr lang="en-US" dirty="0"/>
              <a:t> In 2017, employees at Google and Facebook were tricked into transferring $100 million to fraudulent accounts through a phishing scam that posed as a legitimate business partner.</a:t>
            </a:r>
          </a:p>
          <a:p>
            <a:pPr algn="just"/>
            <a:r>
              <a:rPr lang="en-US" b="1" dirty="0"/>
              <a:t>Lesson:</a:t>
            </a:r>
            <a:r>
              <a:rPr lang="en-US" dirty="0"/>
              <a:t> Phishing can fool even tech giants, proving the importance of strong verification processes and employee training.</a:t>
            </a:r>
          </a:p>
        </p:txBody>
      </p:sp>
    </p:spTree>
    <p:extLst>
      <p:ext uri="{BB962C8B-B14F-4D97-AF65-F5344CB8AC3E}">
        <p14:creationId xmlns:p14="http://schemas.microsoft.com/office/powerpoint/2010/main" val="283931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B87C-A14D-A327-9AB0-6D1BBA3795D5}"/>
              </a:ext>
            </a:extLst>
          </p:cNvPr>
          <p:cNvSpPr>
            <a:spLocks noGrp="1"/>
          </p:cNvSpPr>
          <p:nvPr>
            <p:ph type="title"/>
          </p:nvPr>
        </p:nvSpPr>
        <p:spPr/>
        <p:txBody>
          <a:bodyPr/>
          <a:lstStyle/>
          <a:p>
            <a:r>
              <a:rPr lang="en-US" dirty="0"/>
              <a:t>Target Data Breach</a:t>
            </a:r>
          </a:p>
        </p:txBody>
      </p:sp>
      <p:sp>
        <p:nvSpPr>
          <p:cNvPr id="3" name="Content Placeholder 2">
            <a:extLst>
              <a:ext uri="{FF2B5EF4-FFF2-40B4-BE49-F238E27FC236}">
                <a16:creationId xmlns:a16="http://schemas.microsoft.com/office/drawing/2014/main" id="{2729D387-3439-42C4-1E64-9A788CE8D0E4}"/>
              </a:ext>
            </a:extLst>
          </p:cNvPr>
          <p:cNvSpPr>
            <a:spLocks noGrp="1"/>
          </p:cNvSpPr>
          <p:nvPr>
            <p:ph sz="quarter" idx="31"/>
          </p:nvPr>
        </p:nvSpPr>
        <p:spPr/>
        <p:txBody>
          <a:bodyPr/>
          <a:lstStyle/>
          <a:p>
            <a:pPr algn="just"/>
            <a:r>
              <a:rPr lang="en-US" b="1" dirty="0"/>
              <a:t>Example:</a:t>
            </a:r>
            <a:r>
              <a:rPr lang="en-US" dirty="0"/>
              <a:t> In 2013, a phishing email led to a major breach at Target, exposing the credit card information of over 40 million customers. The breach started with phishing emails sent to third-party vendors.</a:t>
            </a:r>
          </a:p>
          <a:p>
            <a:pPr algn="just"/>
            <a:r>
              <a:rPr lang="en-US" b="1" dirty="0"/>
              <a:t>Lesson:</a:t>
            </a:r>
            <a:r>
              <a:rPr lang="en-US" dirty="0"/>
              <a:t> Phishing can have devastating consequences when supply chains are compromised.</a:t>
            </a:r>
          </a:p>
        </p:txBody>
      </p:sp>
    </p:spTree>
    <p:extLst>
      <p:ext uri="{BB962C8B-B14F-4D97-AF65-F5344CB8AC3E}">
        <p14:creationId xmlns:p14="http://schemas.microsoft.com/office/powerpoint/2010/main" val="34932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9631-3E7B-5C17-34B7-7FC07034AB62}"/>
              </a:ext>
            </a:extLst>
          </p:cNvPr>
          <p:cNvSpPr>
            <a:spLocks noGrp="1"/>
          </p:cNvSpPr>
          <p:nvPr>
            <p:ph type="title"/>
          </p:nvPr>
        </p:nvSpPr>
        <p:spPr/>
        <p:txBody>
          <a:bodyPr/>
          <a:lstStyle/>
          <a:p>
            <a:r>
              <a:rPr lang="en-US" dirty="0"/>
              <a:t>COVID-19 Pandemic Scams</a:t>
            </a:r>
          </a:p>
        </p:txBody>
      </p:sp>
      <p:sp>
        <p:nvSpPr>
          <p:cNvPr id="3" name="Content Placeholder 2">
            <a:extLst>
              <a:ext uri="{FF2B5EF4-FFF2-40B4-BE49-F238E27FC236}">
                <a16:creationId xmlns:a16="http://schemas.microsoft.com/office/drawing/2014/main" id="{28B05931-02FD-6D0B-80BA-E8858A799657}"/>
              </a:ext>
            </a:extLst>
          </p:cNvPr>
          <p:cNvSpPr>
            <a:spLocks noGrp="1"/>
          </p:cNvSpPr>
          <p:nvPr>
            <p:ph sz="quarter" idx="31"/>
          </p:nvPr>
        </p:nvSpPr>
        <p:spPr/>
        <p:txBody>
          <a:bodyPr/>
          <a:lstStyle/>
          <a:p>
            <a:pPr algn="just"/>
            <a:r>
              <a:rPr lang="en-US" b="1" dirty="0"/>
              <a:t>Example:</a:t>
            </a:r>
            <a:r>
              <a:rPr lang="en-US" dirty="0"/>
              <a:t> During the pandemic, attackers sent fake emails pretending to offer COVID-19 relief funds or health updates. Many fell for these phishing scams, revealing personal and financial details.</a:t>
            </a:r>
          </a:p>
          <a:p>
            <a:pPr algn="just"/>
            <a:r>
              <a:rPr lang="en-US" b="1" dirty="0"/>
              <a:t>Lesson:</a:t>
            </a:r>
            <a:r>
              <a:rPr lang="en-US" dirty="0"/>
              <a:t> Crisis situations like global pandemics are exploited by cybercriminals to launch phishing attacks.</a:t>
            </a:r>
          </a:p>
        </p:txBody>
      </p:sp>
    </p:spTree>
    <p:extLst>
      <p:ext uri="{BB962C8B-B14F-4D97-AF65-F5344CB8AC3E}">
        <p14:creationId xmlns:p14="http://schemas.microsoft.com/office/powerpoint/2010/main" val="2678144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0406-6C77-25BC-29D1-640F59C08C5A}"/>
              </a:ext>
            </a:extLst>
          </p:cNvPr>
          <p:cNvSpPr>
            <a:spLocks noGrp="1"/>
          </p:cNvSpPr>
          <p:nvPr>
            <p:ph type="title"/>
          </p:nvPr>
        </p:nvSpPr>
        <p:spPr/>
        <p:txBody>
          <a:bodyPr/>
          <a:lstStyle/>
          <a:p>
            <a:r>
              <a:rPr lang="en-US" dirty="0"/>
              <a:t>Sony Pictures Hack</a:t>
            </a:r>
          </a:p>
        </p:txBody>
      </p:sp>
      <p:sp>
        <p:nvSpPr>
          <p:cNvPr id="3" name="Content Placeholder 2">
            <a:extLst>
              <a:ext uri="{FF2B5EF4-FFF2-40B4-BE49-F238E27FC236}">
                <a16:creationId xmlns:a16="http://schemas.microsoft.com/office/drawing/2014/main" id="{88CBD14D-9A7B-3DF8-16DF-9937455519B6}"/>
              </a:ext>
            </a:extLst>
          </p:cNvPr>
          <p:cNvSpPr>
            <a:spLocks noGrp="1"/>
          </p:cNvSpPr>
          <p:nvPr>
            <p:ph sz="quarter" idx="31"/>
          </p:nvPr>
        </p:nvSpPr>
        <p:spPr/>
        <p:txBody>
          <a:bodyPr/>
          <a:lstStyle/>
          <a:p>
            <a:pPr algn="just"/>
            <a:r>
              <a:rPr lang="en-US" b="1" dirty="0"/>
              <a:t>Example:</a:t>
            </a:r>
            <a:r>
              <a:rPr lang="en-US" dirty="0"/>
              <a:t> In 2014, Sony Pictures suffered a major hack after employees fell for a phishing email, leaking confidential company information and causing significant financial loss.</a:t>
            </a:r>
          </a:p>
          <a:p>
            <a:pPr algn="just"/>
            <a:r>
              <a:rPr lang="en-US" b="1" dirty="0"/>
              <a:t>Lesson:</a:t>
            </a:r>
            <a:r>
              <a:rPr lang="en-US" dirty="0"/>
              <a:t> Phishing attacks can lead to massive breaches of sensitive data and irreparable damage to reputation.</a:t>
            </a:r>
          </a:p>
        </p:txBody>
      </p:sp>
    </p:spTree>
    <p:extLst>
      <p:ext uri="{BB962C8B-B14F-4D97-AF65-F5344CB8AC3E}">
        <p14:creationId xmlns:p14="http://schemas.microsoft.com/office/powerpoint/2010/main" val="412967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B5D5-566E-BBC4-DB97-5ABE3BCEEA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20AFDCB-F9C6-3370-CC30-CDEFC5DA5103}"/>
              </a:ext>
            </a:extLst>
          </p:cNvPr>
          <p:cNvSpPr>
            <a:spLocks noGrp="1"/>
          </p:cNvSpPr>
          <p:nvPr>
            <p:ph sz="quarter" idx="31"/>
          </p:nvPr>
        </p:nvSpPr>
        <p:spPr/>
        <p:txBody>
          <a:bodyPr/>
          <a:lstStyle/>
          <a:p>
            <a:pPr marL="0" indent="0" algn="just">
              <a:buNone/>
            </a:pPr>
            <a:r>
              <a:rPr lang="en-US" dirty="0"/>
              <a:t>Phishing awareness is crucial for safeguarding personal and organizational data from cyber threats. By staying informed, recognizing phishing signs, and reporting suspicious activity, we can protect ourselves and others. Always be cautious before clicking links or sharing sensitive information.</a:t>
            </a:r>
          </a:p>
        </p:txBody>
      </p:sp>
    </p:spTree>
    <p:extLst>
      <p:ext uri="{BB962C8B-B14F-4D97-AF65-F5344CB8AC3E}">
        <p14:creationId xmlns:p14="http://schemas.microsoft.com/office/powerpoint/2010/main" val="2539354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Name: Chandu Dissanayake</a:t>
            </a:r>
          </a:p>
          <a:p>
            <a:r>
              <a:rPr lang="en-US" dirty="0"/>
              <a:t>Student ID: CA/S3/6378</a:t>
            </a:r>
          </a:p>
          <a:p>
            <a:r>
              <a:rPr lang="en-US" dirty="0">
                <a:hlinkClick r:id="rId3"/>
              </a:rPr>
              <a:t>wmchandu2005c@gmail.com</a:t>
            </a:r>
            <a:endParaRPr lang="en-US" dirty="0"/>
          </a:p>
          <a:p>
            <a:r>
              <a:rPr lang="en-US" dirty="0"/>
              <a:t>Cyber Security Domain</a:t>
            </a:r>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8" y="397591"/>
            <a:ext cx="11548261" cy="2733306"/>
          </a:xfrm>
        </p:spPr>
        <p:txBody>
          <a:bodyPr/>
          <a:lstStyle/>
          <a:p>
            <a:r>
              <a:rPr lang="en-US" dirty="0"/>
              <a:t>INTRODUCTION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138271"/>
            <a:ext cx="11562303" cy="2387865"/>
          </a:xfrm>
        </p:spPr>
        <p:txBody>
          <a:bodyPr/>
          <a:lstStyle/>
          <a:p>
            <a:r>
              <a:rPr lang="en-US" sz="2000" dirty="0"/>
              <a:t>TO</a:t>
            </a:r>
          </a:p>
          <a:p>
            <a:r>
              <a:rPr lang="en-US" dirty="0"/>
              <a:t>PHISHING</a:t>
            </a:r>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BD2DD-E439-2FC4-00F7-32A47D78B2E3}"/>
              </a:ext>
            </a:extLst>
          </p:cNvPr>
          <p:cNvSpPr>
            <a:spLocks noGrp="1"/>
          </p:cNvSpPr>
          <p:nvPr>
            <p:ph type="title"/>
          </p:nvPr>
        </p:nvSpPr>
        <p:spPr>
          <a:xfrm>
            <a:off x="1404715" y="1355868"/>
            <a:ext cx="9382569" cy="3383279"/>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Phishing is a cyber attack where attackers impersonate legitimate entities, typically through fraudulent emails or websites, to trick individuals into revealing sensitive information like passwords, financial details, or personal data for malicious purposes.</a:t>
            </a:r>
          </a:p>
        </p:txBody>
      </p:sp>
    </p:spTree>
    <p:extLst>
      <p:ext uri="{BB962C8B-B14F-4D97-AF65-F5344CB8AC3E}">
        <p14:creationId xmlns:p14="http://schemas.microsoft.com/office/powerpoint/2010/main" val="99866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TYPES OF PHISHING ATTACKS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Email Phishing: Most common type, involving fraudulent emails.</a:t>
            </a:r>
          </a:p>
          <a:p>
            <a:r>
              <a:rPr lang="en-US" dirty="0"/>
              <a:t>Spear Phishing: Targeted at specific individuals or organizations.</a:t>
            </a:r>
          </a:p>
          <a:p>
            <a:r>
              <a:rPr lang="en-US" dirty="0"/>
              <a:t>Whaling: Phishing attacks on high-profile individuals like executives.</a:t>
            </a:r>
          </a:p>
          <a:p>
            <a:r>
              <a:rPr lang="en-US" dirty="0"/>
              <a:t>Smishing: Phishing via SMS or text messages.</a:t>
            </a:r>
          </a:p>
          <a:p>
            <a:r>
              <a:rPr lang="en-US" dirty="0"/>
              <a:t>Vishing: Phishing via voice calls.</a:t>
            </a:r>
          </a:p>
          <a:p>
            <a:r>
              <a:rPr lang="en-US" dirty="0"/>
              <a:t>Angler Phishing: Phishing targets victims via social media platforms.</a:t>
            </a:r>
          </a:p>
        </p:txBody>
      </p:sp>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EXAMPLES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FOR PHISHING ATTACK TYPES</a:t>
            </a:r>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83921F7-14B8-F99F-0921-AF23BD218255}"/>
              </a:ext>
            </a:extLst>
          </p:cNvPr>
          <p:cNvSpPr>
            <a:spLocks noGrp="1"/>
          </p:cNvSpPr>
          <p:nvPr>
            <p:ph type="title"/>
          </p:nvPr>
        </p:nvSpPr>
        <p:spPr>
          <a:xfrm>
            <a:off x="6889627" y="173736"/>
            <a:ext cx="4352662" cy="2203704"/>
          </a:xfrm>
        </p:spPr>
        <p:txBody>
          <a:bodyPr/>
          <a:lstStyle/>
          <a:p>
            <a:r>
              <a:rPr lang="en-US" dirty="0"/>
              <a:t>Email Phishing</a:t>
            </a:r>
          </a:p>
        </p:txBody>
      </p:sp>
      <p:pic>
        <p:nvPicPr>
          <p:cNvPr id="7" name="Picture Placeholder 6" descr="A person typing on a computer&#10;&#10;Description automatically generated">
            <a:extLst>
              <a:ext uri="{FF2B5EF4-FFF2-40B4-BE49-F238E27FC236}">
                <a16:creationId xmlns:a16="http://schemas.microsoft.com/office/drawing/2014/main" id="{11ADABC9-D927-FE4D-9AA1-7975B2A7BEFF}"/>
              </a:ext>
            </a:extLst>
          </p:cNvPr>
          <p:cNvPicPr>
            <a:picLocks noGrp="1" noChangeAspect="1"/>
          </p:cNvPicPr>
          <p:nvPr>
            <p:ph type="pic" sz="quarter" idx="37"/>
          </p:nvPr>
        </p:nvPicPr>
        <p:blipFill>
          <a:blip r:embed="rId2"/>
          <a:srcRect t="9915" r="1" b="12245"/>
          <a:stretch/>
        </p:blipFill>
        <p:spPr>
          <a:xfrm>
            <a:off x="336550" y="336550"/>
            <a:ext cx="5303640" cy="6184900"/>
          </a:xfrm>
          <a:noFill/>
        </p:spPr>
      </p:pic>
      <p:sp>
        <p:nvSpPr>
          <p:cNvPr id="14" name="Content Placeholder 3">
            <a:extLst>
              <a:ext uri="{FF2B5EF4-FFF2-40B4-BE49-F238E27FC236}">
                <a16:creationId xmlns:a16="http://schemas.microsoft.com/office/drawing/2014/main" id="{F2744FFC-F495-737D-84A2-A21CAA7906D8}"/>
              </a:ext>
            </a:extLst>
          </p:cNvPr>
          <p:cNvSpPr>
            <a:spLocks noGrp="1"/>
          </p:cNvSpPr>
          <p:nvPr>
            <p:ph sz="quarter" idx="36"/>
          </p:nvPr>
        </p:nvSpPr>
        <p:spPr>
          <a:xfrm>
            <a:off x="6889627" y="3104277"/>
            <a:ext cx="4371560" cy="3022201"/>
          </a:xfrm>
        </p:spPr>
        <p:txBody>
          <a:bodyPr/>
          <a:lstStyle/>
          <a:p>
            <a:pPr algn="just"/>
            <a:r>
              <a:rPr lang="en-US" dirty="0"/>
              <a:t>As an example for this phishing type, imagine we receive an email claiming to be from our bank, asking us to click a link and update our password. The link leads to a fake website that steals your login information.</a:t>
            </a:r>
          </a:p>
        </p:txBody>
      </p:sp>
    </p:spTree>
    <p:extLst>
      <p:ext uri="{BB962C8B-B14F-4D97-AF65-F5344CB8AC3E}">
        <p14:creationId xmlns:p14="http://schemas.microsoft.com/office/powerpoint/2010/main" val="33538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DD6F-4B24-5CCB-6A59-AC8AC5641D2A}"/>
              </a:ext>
            </a:extLst>
          </p:cNvPr>
          <p:cNvSpPr>
            <a:spLocks noGrp="1"/>
          </p:cNvSpPr>
          <p:nvPr>
            <p:ph type="title"/>
          </p:nvPr>
        </p:nvSpPr>
        <p:spPr/>
        <p:txBody>
          <a:bodyPr/>
          <a:lstStyle/>
          <a:p>
            <a:r>
              <a:rPr lang="en-US" dirty="0"/>
              <a:t>Spear Phishing</a:t>
            </a:r>
          </a:p>
        </p:txBody>
      </p:sp>
      <p:pic>
        <p:nvPicPr>
          <p:cNvPr id="7" name="Picture Placeholder 6" descr="A person using a computer&#10;&#10;Description automatically generated">
            <a:extLst>
              <a:ext uri="{FF2B5EF4-FFF2-40B4-BE49-F238E27FC236}">
                <a16:creationId xmlns:a16="http://schemas.microsoft.com/office/drawing/2014/main" id="{E4AAB6BC-5AD3-4448-DCD8-1E0A17866BAD}"/>
              </a:ext>
            </a:extLst>
          </p:cNvPr>
          <p:cNvPicPr>
            <a:picLocks noGrp="1" noChangeAspect="1"/>
          </p:cNvPicPr>
          <p:nvPr>
            <p:ph type="pic" sz="quarter" idx="37"/>
          </p:nvPr>
        </p:nvPicPr>
        <p:blipFill>
          <a:blip r:embed="rId2"/>
          <a:srcRect t="11129" b="11129"/>
          <a:stretch>
            <a:fillRect/>
          </a:stretch>
        </p:blipFill>
        <p:spPr/>
      </p:pic>
      <p:sp>
        <p:nvSpPr>
          <p:cNvPr id="4" name="Content Placeholder 3">
            <a:extLst>
              <a:ext uri="{FF2B5EF4-FFF2-40B4-BE49-F238E27FC236}">
                <a16:creationId xmlns:a16="http://schemas.microsoft.com/office/drawing/2014/main" id="{D6E91B30-81D6-EF8E-D48A-52F5B0244B2F}"/>
              </a:ext>
            </a:extLst>
          </p:cNvPr>
          <p:cNvSpPr>
            <a:spLocks noGrp="1"/>
          </p:cNvSpPr>
          <p:nvPr>
            <p:ph sz="quarter" idx="36"/>
          </p:nvPr>
        </p:nvSpPr>
        <p:spPr/>
        <p:txBody>
          <a:bodyPr/>
          <a:lstStyle/>
          <a:p>
            <a:pPr algn="just"/>
            <a:r>
              <a:rPr lang="en-US" dirty="0"/>
              <a:t>As an example for this phishing type, imagine an employee gets an email from what seems to be their boss, asking for sensitive company information. The email looks legitimate but is actually from a hacker targeting the specific employee.</a:t>
            </a:r>
          </a:p>
        </p:txBody>
      </p:sp>
    </p:spTree>
    <p:extLst>
      <p:ext uri="{BB962C8B-B14F-4D97-AF65-F5344CB8AC3E}">
        <p14:creationId xmlns:p14="http://schemas.microsoft.com/office/powerpoint/2010/main" val="169300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5F52-170F-4CE8-F09E-1D8096D43D36}"/>
              </a:ext>
            </a:extLst>
          </p:cNvPr>
          <p:cNvSpPr>
            <a:spLocks noGrp="1"/>
          </p:cNvSpPr>
          <p:nvPr>
            <p:ph type="title"/>
          </p:nvPr>
        </p:nvSpPr>
        <p:spPr/>
        <p:txBody>
          <a:bodyPr/>
          <a:lstStyle/>
          <a:p>
            <a:r>
              <a:rPr lang="en-US" dirty="0"/>
              <a:t>WHALING</a:t>
            </a:r>
          </a:p>
        </p:txBody>
      </p:sp>
      <p:pic>
        <p:nvPicPr>
          <p:cNvPr id="7" name="Picture Placeholder 6" descr="A person holding a piece of paper&#10;&#10;Description automatically generated">
            <a:extLst>
              <a:ext uri="{FF2B5EF4-FFF2-40B4-BE49-F238E27FC236}">
                <a16:creationId xmlns:a16="http://schemas.microsoft.com/office/drawing/2014/main" id="{D0FCDB76-84F3-7439-AC79-8FA7E54A7A5F}"/>
              </a:ext>
            </a:extLst>
          </p:cNvPr>
          <p:cNvPicPr>
            <a:picLocks noGrp="1" noChangeAspect="1"/>
          </p:cNvPicPr>
          <p:nvPr>
            <p:ph type="pic" sz="quarter" idx="37"/>
          </p:nvPr>
        </p:nvPicPr>
        <p:blipFill>
          <a:blip r:embed="rId2"/>
          <a:srcRect t="11129" b="11129"/>
          <a:stretch>
            <a:fillRect/>
          </a:stretch>
        </p:blipFill>
        <p:spPr/>
      </p:pic>
      <p:sp>
        <p:nvSpPr>
          <p:cNvPr id="4" name="Content Placeholder 3">
            <a:extLst>
              <a:ext uri="{FF2B5EF4-FFF2-40B4-BE49-F238E27FC236}">
                <a16:creationId xmlns:a16="http://schemas.microsoft.com/office/drawing/2014/main" id="{02BCFE60-9636-36C8-AC63-47A087B6B266}"/>
              </a:ext>
            </a:extLst>
          </p:cNvPr>
          <p:cNvSpPr>
            <a:spLocks noGrp="1"/>
          </p:cNvSpPr>
          <p:nvPr>
            <p:ph sz="quarter" idx="36"/>
          </p:nvPr>
        </p:nvSpPr>
        <p:spPr/>
        <p:txBody>
          <a:bodyPr/>
          <a:lstStyle/>
          <a:p>
            <a:pPr algn="just"/>
            <a:r>
              <a:rPr lang="en-US" dirty="0"/>
              <a:t>As an example for this phishing type, imagine a CEO receives an email that looks like it's from the company’s lawyer, asking for confidential business documents. The attacker specifically targets high-level executives with this approach.</a:t>
            </a:r>
          </a:p>
        </p:txBody>
      </p:sp>
    </p:spTree>
    <p:extLst>
      <p:ext uri="{BB962C8B-B14F-4D97-AF65-F5344CB8AC3E}">
        <p14:creationId xmlns:p14="http://schemas.microsoft.com/office/powerpoint/2010/main" val="179359546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{2BB6B24D-E8EB-4AC3-ABF8-DB1C8C755360}tf11936837_win32</Template>
  <TotalTime>416</TotalTime>
  <Words>1158</Words>
  <Application>Microsoft Office PowerPoint</Application>
  <PresentationFormat>Widescreen</PresentationFormat>
  <Paragraphs>97</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Nova</vt:lpstr>
      <vt:lpstr>Biome</vt:lpstr>
      <vt:lpstr>Calibri</vt:lpstr>
      <vt:lpstr>Custom</vt:lpstr>
      <vt:lpstr>Phishing Awareness</vt:lpstr>
      <vt:lpstr>Agenda</vt:lpstr>
      <vt:lpstr>INTRODUCTION</vt:lpstr>
      <vt:lpstr>Phishing is a cyber attack where attackers impersonate legitimate entities, typically through fraudulent emails or websites, to trick individuals into revealing sensitive information like passwords, financial details, or personal data for malicious purposes.</vt:lpstr>
      <vt:lpstr>TYPES OF PHISHING ATTACKS</vt:lpstr>
      <vt:lpstr>EXAMPLES</vt:lpstr>
      <vt:lpstr>Email Phishing</vt:lpstr>
      <vt:lpstr>Spear Phishing</vt:lpstr>
      <vt:lpstr>WHALING</vt:lpstr>
      <vt:lpstr>Smishing</vt:lpstr>
      <vt:lpstr>Vishing</vt:lpstr>
      <vt:lpstr>Angler Phishing</vt:lpstr>
      <vt:lpstr>How Phishing Works</vt:lpstr>
      <vt:lpstr>Common Signs of Phishing Emails</vt:lpstr>
      <vt:lpstr>Consequences of Falling for Phishing</vt:lpstr>
      <vt:lpstr>How to Protect ourself from Phishing</vt:lpstr>
      <vt:lpstr>Study more on phishing attacks to identify its functionality</vt:lpstr>
      <vt:lpstr>FINDINGS FROM EXPLORATION </vt:lpstr>
      <vt:lpstr>REAL WORLD</vt:lpstr>
      <vt:lpstr>Google and Facebook Scandal</vt:lpstr>
      <vt:lpstr>Target Data Breach</vt:lpstr>
      <vt:lpstr>COVID-19 Pandemic Scams</vt:lpstr>
      <vt:lpstr>Sony Pictures Hack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Chandu Dissanayake</dc:creator>
  <cp:lastModifiedBy>Chandu Dissanayake</cp:lastModifiedBy>
  <cp:revision>4</cp:revision>
  <dcterms:created xsi:type="dcterms:W3CDTF">2024-10-16T18:48:57Z</dcterms:created>
  <dcterms:modified xsi:type="dcterms:W3CDTF">2024-10-18T21:17:47Z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