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497" r:id="rId3"/>
    <p:sldId id="501" r:id="rId4"/>
    <p:sldId id="455" r:id="rId5"/>
    <p:sldId id="477" r:id="rId6"/>
    <p:sldId id="478" r:id="rId7"/>
    <p:sldId id="492" r:id="rId8"/>
    <p:sldId id="479" r:id="rId9"/>
    <p:sldId id="502" r:id="rId10"/>
    <p:sldId id="503" r:id="rId11"/>
    <p:sldId id="493" r:id="rId12"/>
    <p:sldId id="481" r:id="rId13"/>
    <p:sldId id="483" r:id="rId14"/>
    <p:sldId id="495" r:id="rId15"/>
    <p:sldId id="476" r:id="rId16"/>
    <p:sldId id="491" r:id="rId17"/>
    <p:sldId id="4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5454"/>
    <a:srgbClr val="7F7F7F"/>
    <a:srgbClr val="F04034"/>
    <a:srgbClr val="EE2516"/>
    <a:srgbClr val="D61E10"/>
    <a:srgbClr val="6D7A8B"/>
    <a:srgbClr val="FF60A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825" autoAdjust="0"/>
    <p:restoredTop sz="94660"/>
  </p:normalViewPr>
  <p:slideViewPr>
    <p:cSldViewPr snapToGrid="0">
      <p:cViewPr>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34F4134-E1D5-43D5-B528-B54D97585CBB}">
      <dgm:prSet phldrT="[Text]" custT="1"/>
      <dgm:spPr>
        <a:solidFill>
          <a:srgbClr val="FF0000"/>
        </a:solidFill>
      </dgm:spPr>
      <dgm:t>
        <a:bodyPr/>
        <a:lstStyle/>
        <a:p>
          <a:pPr algn="l">
            <a:buNone/>
          </a:pPr>
          <a:r>
            <a:rPr lang="en-US" sz="2800" dirty="0"/>
            <a:t> </a:t>
          </a:r>
          <a:r>
            <a:rPr lang="en-US" sz="2800" dirty="0" err="1"/>
            <a:t>Sanitron</a:t>
          </a:r>
          <a:r>
            <a:rPr lang="en-US" sz="2800" dirty="0"/>
            <a:t>, your autonomous hygiene partner.
Built for crowded public spaces to disinfect, detect, and deliver real-time cleanliness — making sanitation smart, safe, and effortless.</a:t>
          </a:r>
          <a:endParaRPr lang="en-IN" sz="2800" dirty="0">
            <a:solidFill>
              <a:schemeClr val="bg1"/>
            </a:solidFill>
            <a:latin typeface="Montserrat" panose="00000500000000000000" pitchFamily="2" charset="0"/>
          </a:endParaRPr>
        </a:p>
      </dgm:t>
    </dgm:pt>
    <dgm:pt modelId="{EFEEB090-9026-4FC6-95E9-04981C53B35E}" type="parTrans" cxnId="{DD1786C4-3186-4B5B-AE30-1E7ADECE388F}">
      <dgm:prSet/>
      <dgm:spPr/>
      <dgm:t>
        <a:bodyPr/>
        <a:lstStyle/>
        <a:p>
          <a:endParaRPr lang="en-IN">
            <a:latin typeface="Montserrat" panose="00000500000000000000" pitchFamily="2" charset="0"/>
          </a:endParaRPr>
        </a:p>
      </dgm:t>
    </dgm:pt>
    <dgm:pt modelId="{08E6E445-881C-4479-85D7-BE7945FAC530}" type="sibTrans" cxnId="{DD1786C4-3186-4B5B-AE30-1E7ADECE388F}">
      <dgm:prSet/>
      <dgm:spPr/>
      <dgm:t>
        <a:bodyPr/>
        <a:lstStyle/>
        <a:p>
          <a:endParaRPr lang="en-IN">
            <a:latin typeface="Montserrat" panose="00000500000000000000" pitchFamily="2" charset="0"/>
          </a:endParaRPr>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1" custLinFactNeighborX="338" custLinFactNeighborY="498">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DD1786C4-3186-4B5B-AE30-1E7ADECE388F}" srcId="{F63AB343-5A73-47E4-8646-CD6F6FB8F31C}" destId="{734F4134-E1D5-43D5-B528-B54D97585CBB}" srcOrd="0" destOrd="0" parTransId="{EFEEB090-9026-4FC6-95E9-04981C53B35E}" sibTransId="{08E6E445-881C-4479-85D7-BE7945FAC530}"/>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34F4134-E1D5-43D5-B528-B54D97585CBB}">
      <dgm:prSet phldrT="[Text]" custT="1"/>
      <dgm:spPr>
        <a:solidFill>
          <a:srgbClr val="7F7F7F"/>
        </a:solidFill>
      </dgm:spPr>
      <dgm:t>
        <a:bodyPr/>
        <a:lstStyle/>
        <a:p>
          <a:pPr algn="l"/>
          <a:r>
            <a:rPr lang="en-US" sz="2400" b="0" i="0" dirty="0">
              <a:latin typeface="Montserrat" panose="00000500000000000000" pitchFamily="2" charset="0"/>
            </a:rPr>
            <a:t>Founders Chandrashekar -Founder</a:t>
          </a:r>
        </a:p>
      </dgm:t>
    </dgm:pt>
    <dgm:pt modelId="{EFEEB090-9026-4FC6-95E9-04981C53B35E}" type="parTrans" cxnId="{DD1786C4-3186-4B5B-AE30-1E7ADECE388F}">
      <dgm:prSet/>
      <dgm:spPr/>
      <dgm:t>
        <a:bodyPr/>
        <a:lstStyle/>
        <a:p>
          <a:endParaRPr lang="en-IN" sz="2400">
            <a:latin typeface="Montserrat" panose="00000500000000000000" pitchFamily="2" charset="0"/>
          </a:endParaRPr>
        </a:p>
      </dgm:t>
    </dgm:pt>
    <dgm:pt modelId="{08E6E445-881C-4479-85D7-BE7945FAC530}" type="sibTrans" cxnId="{DD1786C4-3186-4B5B-AE30-1E7ADECE388F}">
      <dgm:prSet/>
      <dgm:spPr/>
      <dgm:t>
        <a:bodyPr/>
        <a:lstStyle/>
        <a:p>
          <a:endParaRPr lang="en-IN" sz="2400">
            <a:latin typeface="Montserrat" panose="00000500000000000000" pitchFamily="2" charset="0"/>
          </a:endParaRPr>
        </a:p>
      </dgm:t>
    </dgm:pt>
    <dgm:pt modelId="{FA200A2F-C330-431E-BDD2-CDE3B3595162}">
      <dgm:prSet phldrT="[Text]" custT="1"/>
      <dgm:spPr>
        <a:solidFill>
          <a:schemeClr val="tx1">
            <a:lumMod val="50000"/>
            <a:lumOff val="50000"/>
          </a:schemeClr>
        </a:solidFill>
      </dgm:spPr>
      <dgm:t>
        <a:bodyPr/>
        <a:lstStyle/>
        <a:p>
          <a:pPr algn="l"/>
          <a:r>
            <a:rPr lang="en-IN" sz="2400" b="0" i="0" dirty="0">
              <a:latin typeface="Montserrat" panose="00000500000000000000" pitchFamily="2" charset="0"/>
            </a:rPr>
            <a:t>Team member’s history               </a:t>
          </a:r>
          <a:r>
            <a:rPr lang="en-IN" sz="2400" b="0" i="0">
              <a:latin typeface="Montserrat" panose="00000500000000000000" pitchFamily="2" charset="0"/>
            </a:rPr>
            <a:t>Aditi Joshi-CS                              DeviSri-EC                                 </a:t>
          </a:r>
          <a:r>
            <a:rPr lang="en-IN" sz="2400" b="0" i="0" dirty="0">
              <a:latin typeface="Montserrat" panose="00000500000000000000" pitchFamily="2" charset="0"/>
            </a:rPr>
            <a:t>Chiranjeevi </a:t>
          </a:r>
          <a:r>
            <a:rPr lang="en-IN" sz="2400" b="0" i="0">
              <a:latin typeface="Montserrat" panose="00000500000000000000" pitchFamily="2" charset="0"/>
            </a:rPr>
            <a:t>Chathresh Vasagiri-EC</a:t>
          </a:r>
          <a:endParaRPr lang="en-IN" sz="2400" b="0" i="0" dirty="0">
            <a:latin typeface="Montserrat" panose="00000500000000000000" pitchFamily="2" charset="0"/>
          </a:endParaRPr>
        </a:p>
      </dgm:t>
    </dgm:pt>
    <dgm:pt modelId="{EDACE483-FB25-487E-AE3F-18DDD456604E}" type="parTrans" cxnId="{FC50C7E3-644C-41DC-9392-BAEC48D274A6}">
      <dgm:prSet/>
      <dgm:spPr/>
      <dgm:t>
        <a:bodyPr/>
        <a:lstStyle/>
        <a:p>
          <a:endParaRPr lang="en-IN" sz="2400">
            <a:latin typeface="Montserrat" panose="00000500000000000000" pitchFamily="2" charset="0"/>
          </a:endParaRPr>
        </a:p>
      </dgm:t>
    </dgm:pt>
    <dgm:pt modelId="{2017CCE2-2B64-4B81-8732-0E2B02FC527F}" type="sibTrans" cxnId="{FC50C7E3-644C-41DC-9392-BAEC48D274A6}">
      <dgm:prSet/>
      <dgm:spPr/>
      <dgm:t>
        <a:bodyPr/>
        <a:lstStyle/>
        <a:p>
          <a:endParaRPr lang="en-IN" sz="2400">
            <a:latin typeface="Montserrat" panose="00000500000000000000" pitchFamily="2" charset="0"/>
          </a:endParaRPr>
        </a:p>
      </dgm:t>
    </dgm:pt>
    <dgm:pt modelId="{69CFE273-6634-4AF2-ADF7-195FCFD02937}">
      <dgm:prSet phldrT="[Text]" custT="1"/>
      <dgm:spPr>
        <a:solidFill>
          <a:srgbClr val="F04034"/>
        </a:solidFill>
      </dgm:spPr>
      <dgm:t>
        <a:bodyPr/>
        <a:lstStyle/>
        <a:p>
          <a:pPr algn="l"/>
          <a:r>
            <a:rPr lang="en-US" sz="2400" b="0" i="0" dirty="0">
              <a:latin typeface="Montserrat" panose="00000500000000000000" pitchFamily="2" charset="0"/>
            </a:rPr>
            <a:t>Explain the unique value each person brings to the startup </a:t>
          </a:r>
        </a:p>
        <a:p>
          <a:pPr algn="l"/>
          <a:r>
            <a:rPr lang="en-US" sz="2400" b="0" i="0" dirty="0">
              <a:latin typeface="Montserrat" panose="00000500000000000000" pitchFamily="2" charset="0"/>
            </a:rPr>
            <a:t>Talk about their passion for the project and why they decided to work for a startup</a:t>
          </a:r>
        </a:p>
        <a:p>
          <a:pPr algn="l"/>
          <a:r>
            <a:rPr lang="en-US" sz="2400" dirty="0">
              <a:solidFill>
                <a:srgbClr val="FFFFFF"/>
              </a:solidFill>
              <a:latin typeface="Montserrat"/>
              <a:ea typeface="Montserrat"/>
              <a:cs typeface="Montserrat"/>
              <a:sym typeface="Montserrat"/>
            </a:rPr>
            <a:t>We share common goals, visions and missions towards making a stress-free experience for cattle owners. My mates share my dreams along with </a:t>
          </a:r>
          <a:r>
            <a:rPr lang="en-US" sz="2400" dirty="0" err="1">
              <a:solidFill>
                <a:srgbClr val="FFFFFF"/>
              </a:solidFill>
              <a:latin typeface="Montserrat"/>
              <a:ea typeface="Montserrat"/>
              <a:cs typeface="Montserrat"/>
              <a:sym typeface="Montserrat"/>
            </a:rPr>
            <a:t>with</a:t>
          </a:r>
          <a:r>
            <a:rPr lang="en-US" sz="2400" dirty="0">
              <a:solidFill>
                <a:srgbClr val="FFFFFF"/>
              </a:solidFill>
              <a:latin typeface="Montserrat"/>
              <a:ea typeface="Montserrat"/>
              <a:cs typeface="Montserrat"/>
              <a:sym typeface="Montserrat"/>
            </a:rPr>
            <a:t> my </a:t>
          </a:r>
          <a:r>
            <a:rPr lang="en-US" sz="2400" dirty="0" err="1">
              <a:solidFill>
                <a:srgbClr val="FFFFFF"/>
              </a:solidFill>
              <a:latin typeface="Montserrat"/>
              <a:ea typeface="Montserrat"/>
              <a:cs typeface="Montserrat"/>
              <a:sym typeface="Montserrat"/>
            </a:rPr>
            <a:t>responsibilites</a:t>
          </a:r>
          <a:r>
            <a:rPr lang="en-US" sz="2400" dirty="0">
              <a:solidFill>
                <a:srgbClr val="FFFFFF"/>
              </a:solidFill>
              <a:latin typeface="Montserrat"/>
              <a:ea typeface="Montserrat"/>
              <a:cs typeface="Montserrat"/>
              <a:sym typeface="Montserrat"/>
            </a:rPr>
            <a:t>.</a:t>
          </a:r>
          <a:endParaRPr lang="en-IN" sz="2400" dirty="0">
            <a:solidFill>
              <a:schemeClr val="bg1"/>
            </a:solidFill>
            <a:latin typeface="Montserrat" panose="00000500000000000000" pitchFamily="2" charset="0"/>
          </a:endParaRPr>
        </a:p>
      </dgm:t>
    </dgm:pt>
    <dgm:pt modelId="{464AEF01-3A62-4C91-9C64-6508F6716BD3}" type="parTrans" cxnId="{F2D26463-A756-459D-8F8F-64F6F789D0EB}">
      <dgm:prSet/>
      <dgm:spPr/>
      <dgm:t>
        <a:bodyPr/>
        <a:lstStyle/>
        <a:p>
          <a:endParaRPr lang="en-IN" sz="2400">
            <a:latin typeface="Montserrat" panose="00000500000000000000" pitchFamily="2" charset="0"/>
          </a:endParaRPr>
        </a:p>
      </dgm:t>
    </dgm:pt>
    <dgm:pt modelId="{F652DB56-D174-4C1C-A4B6-0A7ADDCA9A74}" type="sibTrans" cxnId="{F2D26463-A756-459D-8F8F-64F6F789D0EB}">
      <dgm:prSet/>
      <dgm:spPr/>
      <dgm:t>
        <a:bodyPr/>
        <a:lstStyle/>
        <a:p>
          <a:endParaRPr lang="en-IN" sz="2400">
            <a:latin typeface="Montserrat" panose="00000500000000000000" pitchFamily="2" charset="0"/>
          </a:endParaRPr>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3" custScaleX="132821" custLinFactNeighborX="-599" custLinFactNeighborY="6665">
        <dgm:presLayoutVars>
          <dgm:bulletEnabled val="1"/>
        </dgm:presLayoutVars>
      </dgm:prSet>
      <dgm:spPr/>
    </dgm:pt>
    <dgm:pt modelId="{CDEC6380-52CC-4823-8F32-7DE41D09C832}" type="pres">
      <dgm:prSet presAssocID="{08E6E445-881C-4479-85D7-BE7945FAC530}" presName="sibTrans" presStyleCnt="0"/>
      <dgm:spPr/>
    </dgm:pt>
    <dgm:pt modelId="{1B6A54B0-7323-418C-B8EE-1A870FF5188A}" type="pres">
      <dgm:prSet presAssocID="{FA200A2F-C330-431E-BDD2-CDE3B3595162}" presName="node" presStyleLbl="node1" presStyleIdx="1" presStyleCnt="3" custScaleX="132821" custLinFactNeighborX="651" custLinFactNeighborY="6665">
        <dgm:presLayoutVars>
          <dgm:bulletEnabled val="1"/>
        </dgm:presLayoutVars>
      </dgm:prSet>
      <dgm:spPr/>
    </dgm:pt>
    <dgm:pt modelId="{31BF777E-F773-4B16-B97D-600CC3D57321}" type="pres">
      <dgm:prSet presAssocID="{2017CCE2-2B64-4B81-8732-0E2B02FC527F}" presName="sibTrans" presStyleCnt="0"/>
      <dgm:spPr/>
    </dgm:pt>
    <dgm:pt modelId="{7887EDED-12AF-4382-A7A3-8629FCB97637}" type="pres">
      <dgm:prSet presAssocID="{69CFE273-6634-4AF2-ADF7-195FCFD02937}" presName="node" presStyleLbl="node1" presStyleIdx="2" presStyleCnt="3" custScaleX="276011" custLinFactNeighborX="-1849" custLinFactNeighborY="-8978">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30A5641E-68D1-416A-8E5E-C3EBDD465AA1}" type="presOf" srcId="{69CFE273-6634-4AF2-ADF7-195FCFD02937}" destId="{7887EDED-12AF-4382-A7A3-8629FCB97637}" srcOrd="0" destOrd="0" presId="urn:microsoft.com/office/officeart/2005/8/layout/default"/>
    <dgm:cxn modelId="{F2D26463-A756-459D-8F8F-64F6F789D0EB}" srcId="{F63AB343-5A73-47E4-8646-CD6F6FB8F31C}" destId="{69CFE273-6634-4AF2-ADF7-195FCFD02937}" srcOrd="2" destOrd="0" parTransId="{464AEF01-3A62-4C91-9C64-6508F6716BD3}" sibTransId="{F652DB56-D174-4C1C-A4B6-0A7ADDCA9A74}"/>
    <dgm:cxn modelId="{3EFDD747-74B2-4981-9869-3F85B2DE49DC}" type="presOf" srcId="{FA200A2F-C330-431E-BDD2-CDE3B3595162}" destId="{1B6A54B0-7323-418C-B8EE-1A870FF5188A}" srcOrd="0" destOrd="0" presId="urn:microsoft.com/office/officeart/2005/8/layout/default"/>
    <dgm:cxn modelId="{DD1786C4-3186-4B5B-AE30-1E7ADECE388F}" srcId="{F63AB343-5A73-47E4-8646-CD6F6FB8F31C}" destId="{734F4134-E1D5-43D5-B528-B54D97585CBB}" srcOrd="0" destOrd="0" parTransId="{EFEEB090-9026-4FC6-95E9-04981C53B35E}" sibTransId="{08E6E445-881C-4479-85D7-BE7945FAC530}"/>
    <dgm:cxn modelId="{FC50C7E3-644C-41DC-9392-BAEC48D274A6}" srcId="{F63AB343-5A73-47E4-8646-CD6F6FB8F31C}" destId="{FA200A2F-C330-431E-BDD2-CDE3B3595162}" srcOrd="1" destOrd="0" parTransId="{EDACE483-FB25-487E-AE3F-18DDD456604E}" sibTransId="{2017CCE2-2B64-4B81-8732-0E2B02FC527F}"/>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CE01DBE9-E7BA-4532-9CE4-09DB7FBA437A}" type="presParOf" srcId="{4BC6EFDF-A91D-4DDE-B436-D0306CA8FB22}" destId="{1B6A54B0-7323-418C-B8EE-1A870FF5188A}" srcOrd="2" destOrd="0" presId="urn:microsoft.com/office/officeart/2005/8/layout/default"/>
    <dgm:cxn modelId="{6CC580AA-C8EF-4614-80E1-02DFB1C7D5B5}" type="presParOf" srcId="{4BC6EFDF-A91D-4DDE-B436-D0306CA8FB22}" destId="{31BF777E-F773-4B16-B97D-600CC3D57321}" srcOrd="3" destOrd="0" presId="urn:microsoft.com/office/officeart/2005/8/layout/default"/>
    <dgm:cxn modelId="{ED29095C-383F-4177-AD69-9BFAFD17496C}" type="presParOf" srcId="{4BC6EFDF-A91D-4DDE-B436-D0306CA8FB22}" destId="{7887EDED-12AF-4382-A7A3-8629FCB97637}" srcOrd="4"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24DB83B-206D-48A3-BFB8-5D22FE276FA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IN"/>
        </a:p>
      </dgm:t>
    </dgm:pt>
    <dgm:pt modelId="{D0AB7018-7FE8-45A9-B4D2-6B7B1F0AEB67}">
      <dgm:prSet phldrT="[Text]" custT="1"/>
      <dgm:spPr>
        <a:solidFill>
          <a:srgbClr val="7F7F7F"/>
        </a:solidFill>
      </dgm:spPr>
      <dgm:t>
        <a:bodyPr/>
        <a:lstStyle/>
        <a:p>
          <a:pPr>
            <a:lnSpc>
              <a:spcPct val="100000"/>
            </a:lnSpc>
          </a:pPr>
          <a:r>
            <a:rPr lang="en-US" sz="2400">
              <a:latin typeface="Montserrat" panose="00000500000000000000" pitchFamily="2" charset="0"/>
            </a:rPr>
            <a:t>Chiranjeevi Chathresh Vasagiri   Phone Number:6302529167             Email:chiranjeevivasagiri@gmail.com</a:t>
          </a:r>
          <a:endParaRPr lang="en-IN" sz="2400">
            <a:latin typeface="Montserrat" panose="00000500000000000000" pitchFamily="2" charset="0"/>
          </a:endParaRPr>
        </a:p>
      </dgm:t>
    </dgm:pt>
    <dgm:pt modelId="{D541ACD8-8372-4EB6-9CA7-ECD18BE45413}" type="parTrans" cxnId="{C3929DE4-B95D-4FBB-8584-E8C53E18E2A5}">
      <dgm:prSet/>
      <dgm:spPr/>
      <dgm:t>
        <a:bodyPr/>
        <a:lstStyle/>
        <a:p>
          <a:endParaRPr lang="en-IN" sz="2400">
            <a:latin typeface="Montserrat" panose="00000500000000000000" pitchFamily="2" charset="0"/>
          </a:endParaRPr>
        </a:p>
      </dgm:t>
    </dgm:pt>
    <dgm:pt modelId="{6A8CC7DB-E268-4139-9F83-6E0E1C2B6CEE}" type="sibTrans" cxnId="{C3929DE4-B95D-4FBB-8584-E8C53E18E2A5}">
      <dgm:prSet/>
      <dgm:spPr/>
      <dgm:t>
        <a:bodyPr/>
        <a:lstStyle/>
        <a:p>
          <a:endParaRPr lang="en-IN" sz="2400">
            <a:latin typeface="Montserrat" panose="00000500000000000000" pitchFamily="2" charset="0"/>
          </a:endParaRPr>
        </a:p>
      </dgm:t>
    </dgm:pt>
    <dgm:pt modelId="{0BBCBF14-1494-4D95-8D46-69DEC3B75D45}">
      <dgm:prSet phldrT="[Text]" custT="1"/>
      <dgm:spPr>
        <a:solidFill>
          <a:srgbClr val="7F7F7F"/>
        </a:solidFill>
      </dgm:spPr>
      <dgm:t>
        <a:bodyPr/>
        <a:lstStyle/>
        <a:p>
          <a:pPr>
            <a:lnSpc>
              <a:spcPct val="100000"/>
            </a:lnSpc>
          </a:pPr>
          <a:r>
            <a:rPr lang="en-US" sz="2400" dirty="0">
              <a:latin typeface="Montserrat" panose="00000500000000000000" pitchFamily="2" charset="0"/>
            </a:rPr>
            <a:t>Aditi Joshi                                Phone Number:</a:t>
          </a:r>
          <a:r>
            <a:rPr lang="en-IN" sz="2400" dirty="0">
              <a:latin typeface="Montserrat" panose="00000500000000000000" pitchFamily="2" charset="0"/>
            </a:rPr>
            <a:t>6301932007</a:t>
          </a:r>
          <a:r>
            <a:rPr lang="en-US" sz="2400" dirty="0">
              <a:latin typeface="Montserrat" panose="00000500000000000000" pitchFamily="2" charset="0"/>
            </a:rPr>
            <a:t>             Email:</a:t>
          </a:r>
          <a:r>
            <a:rPr lang="en-IN" sz="2400" dirty="0">
              <a:latin typeface="Montserrat" panose="00000500000000000000" pitchFamily="2" charset="0"/>
            </a:rPr>
            <a:t>jaditi055@gmail.com</a:t>
          </a:r>
        </a:p>
      </dgm:t>
    </dgm:pt>
    <dgm:pt modelId="{88200FF6-9AFC-4DFC-B666-0FBDCFE1C742}" type="parTrans" cxnId="{7D3E7B14-7D20-40B1-B338-799BBB9D323D}">
      <dgm:prSet/>
      <dgm:spPr/>
      <dgm:t>
        <a:bodyPr/>
        <a:lstStyle/>
        <a:p>
          <a:endParaRPr lang="en-IN"/>
        </a:p>
      </dgm:t>
    </dgm:pt>
    <dgm:pt modelId="{CF088BF0-49E7-4384-9AE4-6C21A33FAC8C}" type="sibTrans" cxnId="{7D3E7B14-7D20-40B1-B338-799BBB9D323D}">
      <dgm:prSet/>
      <dgm:spPr/>
      <dgm:t>
        <a:bodyPr/>
        <a:lstStyle/>
        <a:p>
          <a:endParaRPr lang="en-IN"/>
        </a:p>
      </dgm:t>
    </dgm:pt>
    <dgm:pt modelId="{8F0B7C06-D4B2-4B8D-A8FF-E1165EDA6FD2}" type="pres">
      <dgm:prSet presAssocID="{424DB83B-206D-48A3-BFB8-5D22FE276FA1}" presName="root" presStyleCnt="0">
        <dgm:presLayoutVars>
          <dgm:dir/>
          <dgm:resizeHandles val="exact"/>
        </dgm:presLayoutVars>
      </dgm:prSet>
      <dgm:spPr/>
    </dgm:pt>
    <dgm:pt modelId="{06C77890-CF76-4964-A8E9-5C8B0B02CA9F}" type="pres">
      <dgm:prSet presAssocID="{D0AB7018-7FE8-45A9-B4D2-6B7B1F0AEB67}" presName="compNode" presStyleCnt="0"/>
      <dgm:spPr/>
    </dgm:pt>
    <dgm:pt modelId="{A834F651-B7C3-41B0-9610-988DCD417D27}" type="pres">
      <dgm:prSet presAssocID="{D0AB7018-7FE8-45A9-B4D2-6B7B1F0AEB67}" presName="bgRect" presStyleLbl="bgShp" presStyleIdx="0" presStyleCnt="2"/>
      <dgm:spPr/>
    </dgm:pt>
    <dgm:pt modelId="{1E7F7E5D-4440-4621-BDC1-6CE507518B08}" type="pres">
      <dgm:prSet presAssocID="{D0AB7018-7FE8-45A9-B4D2-6B7B1F0AEB6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mail"/>
        </a:ext>
      </dgm:extLst>
    </dgm:pt>
    <dgm:pt modelId="{5FEE983B-2D57-4968-91CD-EE74ED1DE1A5}" type="pres">
      <dgm:prSet presAssocID="{D0AB7018-7FE8-45A9-B4D2-6B7B1F0AEB67}" presName="spaceRect" presStyleCnt="0"/>
      <dgm:spPr/>
    </dgm:pt>
    <dgm:pt modelId="{134EC852-5DBF-43A6-B63C-8E9A3356A098}" type="pres">
      <dgm:prSet presAssocID="{D0AB7018-7FE8-45A9-B4D2-6B7B1F0AEB67}" presName="parTx" presStyleLbl="revTx" presStyleIdx="0" presStyleCnt="2">
        <dgm:presLayoutVars>
          <dgm:chMax val="0"/>
          <dgm:chPref val="0"/>
        </dgm:presLayoutVars>
      </dgm:prSet>
      <dgm:spPr/>
    </dgm:pt>
    <dgm:pt modelId="{76BCD5A8-1B75-4778-9F3D-723033A92349}" type="pres">
      <dgm:prSet presAssocID="{6A8CC7DB-E268-4139-9F83-6E0E1C2B6CEE}" presName="sibTrans" presStyleCnt="0"/>
      <dgm:spPr/>
    </dgm:pt>
    <dgm:pt modelId="{0AE74CA3-DD52-44EA-9A5A-00817A996C09}" type="pres">
      <dgm:prSet presAssocID="{0BBCBF14-1494-4D95-8D46-69DEC3B75D45}" presName="compNode" presStyleCnt="0"/>
      <dgm:spPr/>
    </dgm:pt>
    <dgm:pt modelId="{5FDC06E6-16D6-42E9-A015-3EFC1BCBBEF2}" type="pres">
      <dgm:prSet presAssocID="{0BBCBF14-1494-4D95-8D46-69DEC3B75D45}" presName="bgRect" presStyleLbl="bgShp" presStyleIdx="1" presStyleCnt="2"/>
      <dgm:spPr/>
    </dgm:pt>
    <dgm:pt modelId="{6DEE7FC5-BCE7-4D81-87AD-AEE29E128BD7}" type="pres">
      <dgm:prSet presAssocID="{0BBCBF14-1494-4D95-8D46-69DEC3B75D4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nvelope"/>
        </a:ext>
      </dgm:extLst>
    </dgm:pt>
    <dgm:pt modelId="{FE053D21-6F06-4F53-8A09-AD1B4AB62FC5}" type="pres">
      <dgm:prSet presAssocID="{0BBCBF14-1494-4D95-8D46-69DEC3B75D45}" presName="spaceRect" presStyleCnt="0"/>
      <dgm:spPr/>
    </dgm:pt>
    <dgm:pt modelId="{99E55605-E177-4F54-8B52-998928419C71}" type="pres">
      <dgm:prSet presAssocID="{0BBCBF14-1494-4D95-8D46-69DEC3B75D45}" presName="parTx" presStyleLbl="revTx" presStyleIdx="1" presStyleCnt="2">
        <dgm:presLayoutVars>
          <dgm:chMax val="0"/>
          <dgm:chPref val="0"/>
        </dgm:presLayoutVars>
      </dgm:prSet>
      <dgm:spPr/>
    </dgm:pt>
  </dgm:ptLst>
  <dgm:cxnLst>
    <dgm:cxn modelId="{7D3E7B14-7D20-40B1-B338-799BBB9D323D}" srcId="{424DB83B-206D-48A3-BFB8-5D22FE276FA1}" destId="{0BBCBF14-1494-4D95-8D46-69DEC3B75D45}" srcOrd="1" destOrd="0" parTransId="{88200FF6-9AFC-4DFC-B666-0FBDCFE1C742}" sibTransId="{CF088BF0-49E7-4384-9AE4-6C21A33FAC8C}"/>
    <dgm:cxn modelId="{A5CE864F-51A3-43E4-947A-C4BB22F952F5}" type="presOf" srcId="{424DB83B-206D-48A3-BFB8-5D22FE276FA1}" destId="{8F0B7C06-D4B2-4B8D-A8FF-E1165EDA6FD2}" srcOrd="0" destOrd="0" presId="urn:microsoft.com/office/officeart/2018/2/layout/IconVerticalSolidList"/>
    <dgm:cxn modelId="{D32537CC-71E6-446F-8A92-D98FA9A3D896}" type="presOf" srcId="{D0AB7018-7FE8-45A9-B4D2-6B7B1F0AEB67}" destId="{134EC852-5DBF-43A6-B63C-8E9A3356A098}" srcOrd="0" destOrd="0" presId="urn:microsoft.com/office/officeart/2018/2/layout/IconVerticalSolidList"/>
    <dgm:cxn modelId="{C3929DE4-B95D-4FBB-8584-E8C53E18E2A5}" srcId="{424DB83B-206D-48A3-BFB8-5D22FE276FA1}" destId="{D0AB7018-7FE8-45A9-B4D2-6B7B1F0AEB67}" srcOrd="0" destOrd="0" parTransId="{D541ACD8-8372-4EB6-9CA7-ECD18BE45413}" sibTransId="{6A8CC7DB-E268-4139-9F83-6E0E1C2B6CEE}"/>
    <dgm:cxn modelId="{D3F728F4-E701-4C57-905F-8C018E48408D}" type="presOf" srcId="{0BBCBF14-1494-4D95-8D46-69DEC3B75D45}" destId="{99E55605-E177-4F54-8B52-998928419C71}" srcOrd="0" destOrd="0" presId="urn:microsoft.com/office/officeart/2018/2/layout/IconVerticalSolidList"/>
    <dgm:cxn modelId="{FEF409A4-A2D2-467D-A482-03034A844E3D}" type="presParOf" srcId="{8F0B7C06-D4B2-4B8D-A8FF-E1165EDA6FD2}" destId="{06C77890-CF76-4964-A8E9-5C8B0B02CA9F}" srcOrd="0" destOrd="0" presId="urn:microsoft.com/office/officeart/2018/2/layout/IconVerticalSolidList"/>
    <dgm:cxn modelId="{FDCE6FB4-EDB1-4EA4-9F8C-5EFFCE42F9B8}" type="presParOf" srcId="{06C77890-CF76-4964-A8E9-5C8B0B02CA9F}" destId="{A834F651-B7C3-41B0-9610-988DCD417D27}" srcOrd="0" destOrd="0" presId="urn:microsoft.com/office/officeart/2018/2/layout/IconVerticalSolidList"/>
    <dgm:cxn modelId="{9B801DA0-844E-4D6D-9298-AC700645C579}" type="presParOf" srcId="{06C77890-CF76-4964-A8E9-5C8B0B02CA9F}" destId="{1E7F7E5D-4440-4621-BDC1-6CE507518B08}" srcOrd="1" destOrd="0" presId="urn:microsoft.com/office/officeart/2018/2/layout/IconVerticalSolidList"/>
    <dgm:cxn modelId="{5A5DB3C0-8630-4F69-B463-24C41A7AB3A7}" type="presParOf" srcId="{06C77890-CF76-4964-A8E9-5C8B0B02CA9F}" destId="{5FEE983B-2D57-4968-91CD-EE74ED1DE1A5}" srcOrd="2" destOrd="0" presId="urn:microsoft.com/office/officeart/2018/2/layout/IconVerticalSolidList"/>
    <dgm:cxn modelId="{4C7B3B0C-0901-4F97-9A96-94665F17AFE9}" type="presParOf" srcId="{06C77890-CF76-4964-A8E9-5C8B0B02CA9F}" destId="{134EC852-5DBF-43A6-B63C-8E9A3356A098}" srcOrd="3" destOrd="0" presId="urn:microsoft.com/office/officeart/2018/2/layout/IconVerticalSolidList"/>
    <dgm:cxn modelId="{613D5BAC-D0AD-4BBC-9453-75119412813A}" type="presParOf" srcId="{8F0B7C06-D4B2-4B8D-A8FF-E1165EDA6FD2}" destId="{76BCD5A8-1B75-4778-9F3D-723033A92349}" srcOrd="1" destOrd="0" presId="urn:microsoft.com/office/officeart/2018/2/layout/IconVerticalSolidList"/>
    <dgm:cxn modelId="{0AF6E60F-B2F6-48BE-9811-6E877F876673}" type="presParOf" srcId="{8F0B7C06-D4B2-4B8D-A8FF-E1165EDA6FD2}" destId="{0AE74CA3-DD52-44EA-9A5A-00817A996C09}" srcOrd="2" destOrd="0" presId="urn:microsoft.com/office/officeart/2018/2/layout/IconVerticalSolidList"/>
    <dgm:cxn modelId="{807EE29F-8645-4648-996A-2E5E0E9FB197}" type="presParOf" srcId="{0AE74CA3-DD52-44EA-9A5A-00817A996C09}" destId="{5FDC06E6-16D6-42E9-A015-3EFC1BCBBEF2}" srcOrd="0" destOrd="0" presId="urn:microsoft.com/office/officeart/2018/2/layout/IconVerticalSolidList"/>
    <dgm:cxn modelId="{DF1AF435-BE0C-43A3-BEB1-1C568C1F432E}" type="presParOf" srcId="{0AE74CA3-DD52-44EA-9A5A-00817A996C09}" destId="{6DEE7FC5-BCE7-4D81-87AD-AEE29E128BD7}" srcOrd="1" destOrd="0" presId="urn:microsoft.com/office/officeart/2018/2/layout/IconVerticalSolidList"/>
    <dgm:cxn modelId="{86A14672-5230-41D1-A05B-B6575571988B}" type="presParOf" srcId="{0AE74CA3-DD52-44EA-9A5A-00817A996C09}" destId="{FE053D21-6F06-4F53-8A09-AD1B4AB62FC5}" srcOrd="2" destOrd="0" presId="urn:microsoft.com/office/officeart/2018/2/layout/IconVerticalSolidList"/>
    <dgm:cxn modelId="{F6732190-6CE7-42C2-B001-C4A5E19A0518}" type="presParOf" srcId="{0AE74CA3-DD52-44EA-9A5A-00817A996C09}" destId="{99E55605-E177-4F54-8B52-998928419C7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69CFE273-6634-4AF2-ADF7-195FCFD02937}">
      <dgm:prSet phldrT="[Text]" custT="1"/>
      <dgm:spPr>
        <a:solidFill>
          <a:srgbClr val="F04034"/>
        </a:solidFill>
      </dgm:spPr>
      <dgm:t>
        <a:bodyPr/>
        <a:lstStyle/>
        <a:p>
          <a:pPr algn="l"/>
          <a:r>
            <a:rPr lang="en-US" sz="2400" b="0" i="0" dirty="0" err="1">
              <a:latin typeface="Montserrat" panose="00000500000000000000" pitchFamily="2" charset="0"/>
            </a:rPr>
            <a:t>Sanitron</a:t>
          </a:r>
          <a:r>
            <a:rPr lang="en-US" sz="2400" b="0" i="0" dirty="0">
              <a:latin typeface="Montserrat" panose="00000500000000000000" pitchFamily="2" charset="0"/>
            </a:rPr>
            <a:t> is an AI-driven autonomous robot that cleans crowded public spaces using smart sensors and 360° fogging. It plans routes, detects high-risk areas, and provides real-time sanitation data via the cloud, making cleaning faster, safer, and fully automated</a:t>
          </a:r>
          <a:endParaRPr lang="en-IN" sz="2400" dirty="0">
            <a:solidFill>
              <a:schemeClr val="bg1"/>
            </a:solidFill>
            <a:latin typeface="Montserrat" panose="00000500000000000000" pitchFamily="2" charset="0"/>
          </a:endParaRPr>
        </a:p>
      </dgm:t>
    </dgm:pt>
    <dgm:pt modelId="{464AEF01-3A62-4C91-9C64-6508F6716BD3}" type="parTrans" cxnId="{F2D26463-A756-459D-8F8F-64F6F789D0EB}">
      <dgm:prSet/>
      <dgm:spPr/>
      <dgm:t>
        <a:bodyPr/>
        <a:lstStyle/>
        <a:p>
          <a:endParaRPr lang="en-IN" sz="2400">
            <a:latin typeface="Montserrat" panose="00000500000000000000" pitchFamily="2" charset="0"/>
          </a:endParaRPr>
        </a:p>
      </dgm:t>
    </dgm:pt>
    <dgm:pt modelId="{F652DB56-D174-4C1C-A4B6-0A7ADDCA9A74}" type="sibTrans" cxnId="{F2D26463-A756-459D-8F8F-64F6F789D0EB}">
      <dgm:prSet/>
      <dgm:spPr/>
      <dgm:t>
        <a:bodyPr/>
        <a:lstStyle/>
        <a:p>
          <a:endParaRPr lang="en-IN" sz="2400">
            <a:latin typeface="Montserrat" panose="00000500000000000000" pitchFamily="2" charset="0"/>
          </a:endParaRPr>
        </a:p>
      </dgm:t>
    </dgm:pt>
    <dgm:pt modelId="{734F4134-E1D5-43D5-B528-B54D97585CBB}">
      <dgm:prSet phldrT="[Text]" custT="1"/>
      <dgm:spPr>
        <a:solidFill>
          <a:srgbClr val="7F7F7F"/>
        </a:solidFill>
      </dgm:spPr>
      <dgm:t>
        <a:bodyPr/>
        <a:lstStyle/>
        <a:p>
          <a:pPr algn="l"/>
          <a:r>
            <a:rPr lang="en-US" sz="1600" b="0" i="0" dirty="0">
              <a:latin typeface="Montserrat" panose="00000500000000000000" pitchFamily="2" charset="0"/>
            </a:rPr>
            <a:t>Manual cleaning of crowded public spaces is slow, risky for workers, costly, and often misses critical areas. Without real-time hygiene tracking, authorities can’t ensure proper sanitization, leading to increased health risks and challenges scaling sanitation efforts across India’s vast, busy infrastructure.</a:t>
          </a:r>
          <a:endParaRPr lang="en-IN" sz="1600" dirty="0">
            <a:solidFill>
              <a:schemeClr val="bg1"/>
            </a:solidFill>
            <a:latin typeface="Montserrat" panose="00000500000000000000" pitchFamily="2" charset="0"/>
          </a:endParaRPr>
        </a:p>
      </dgm:t>
    </dgm:pt>
    <dgm:pt modelId="{08E6E445-881C-4479-85D7-BE7945FAC530}" type="sibTrans" cxnId="{DD1786C4-3186-4B5B-AE30-1E7ADECE388F}">
      <dgm:prSet/>
      <dgm:spPr/>
      <dgm:t>
        <a:bodyPr/>
        <a:lstStyle/>
        <a:p>
          <a:endParaRPr lang="en-IN" sz="2400">
            <a:latin typeface="Montserrat" panose="00000500000000000000" pitchFamily="2" charset="0"/>
          </a:endParaRPr>
        </a:p>
      </dgm:t>
    </dgm:pt>
    <dgm:pt modelId="{EFEEB090-9026-4FC6-95E9-04981C53B35E}" type="parTrans" cxnId="{DD1786C4-3186-4B5B-AE30-1E7ADECE388F}">
      <dgm:prSet/>
      <dgm:spPr/>
      <dgm:t>
        <a:bodyPr/>
        <a:lstStyle/>
        <a:p>
          <a:endParaRPr lang="en-IN" sz="2400">
            <a:latin typeface="Montserrat" panose="00000500000000000000" pitchFamily="2" charset="0"/>
          </a:endParaRPr>
        </a:p>
      </dgm:t>
    </dgm:pt>
    <dgm:pt modelId="{FA200A2F-C330-431E-BDD2-CDE3B3595162}">
      <dgm:prSet phldrT="[Text]" custT="1"/>
      <dgm:spPr>
        <a:solidFill>
          <a:schemeClr val="tx1">
            <a:lumMod val="50000"/>
            <a:lumOff val="50000"/>
          </a:schemeClr>
        </a:solidFill>
      </dgm:spPr>
      <dgm:t>
        <a:bodyPr/>
        <a:lstStyle/>
        <a:p>
          <a:pPr algn="l"/>
          <a:r>
            <a:rPr lang="en-IN" sz="1600" b="1" dirty="0"/>
            <a:t>Rajesh Kumar</a:t>
          </a:r>
          <a:r>
            <a:rPr lang="en-US" sz="1600" dirty="0"/>
            <a:t>
Facility/Operations Manager at Railways, Metro, Hospitals, or Smart Cities.
Needs efficient, reliable sanitation to protect public health, reduce manual labor risks, and ensure compliance.
Seeks smart, cost-effective automation with real-time monitoring to manage large, crowded spaces easily.</a:t>
          </a:r>
          <a:br>
            <a:rPr lang="en-IN" sz="1200" dirty="0"/>
          </a:br>
          <a:endParaRPr lang="en-IN" sz="1200" dirty="0">
            <a:solidFill>
              <a:schemeClr val="bg1"/>
            </a:solidFill>
            <a:latin typeface="Montserrat" panose="00000500000000000000" pitchFamily="2" charset="0"/>
          </a:endParaRPr>
        </a:p>
      </dgm:t>
    </dgm:pt>
    <dgm:pt modelId="{2017CCE2-2B64-4B81-8732-0E2B02FC527F}" type="sibTrans" cxnId="{FC50C7E3-644C-41DC-9392-BAEC48D274A6}">
      <dgm:prSet/>
      <dgm:spPr/>
      <dgm:t>
        <a:bodyPr/>
        <a:lstStyle/>
        <a:p>
          <a:endParaRPr lang="en-IN" sz="2400">
            <a:latin typeface="Montserrat" panose="00000500000000000000" pitchFamily="2" charset="0"/>
          </a:endParaRPr>
        </a:p>
      </dgm:t>
    </dgm:pt>
    <dgm:pt modelId="{EDACE483-FB25-487E-AE3F-18DDD456604E}" type="parTrans" cxnId="{FC50C7E3-644C-41DC-9392-BAEC48D274A6}">
      <dgm:prSet/>
      <dgm:spPr/>
      <dgm:t>
        <a:bodyPr/>
        <a:lstStyle/>
        <a:p>
          <a:endParaRPr lang="en-IN" sz="2400">
            <a:latin typeface="Montserrat" panose="00000500000000000000" pitchFamily="2" charset="0"/>
          </a:endParaRPr>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3" custScaleX="132821" custScaleY="84616" custLinFactNeighborX="-599" custLinFactNeighborY="1700">
        <dgm:presLayoutVars>
          <dgm:bulletEnabled val="1"/>
        </dgm:presLayoutVars>
      </dgm:prSet>
      <dgm:spPr/>
    </dgm:pt>
    <dgm:pt modelId="{CDEC6380-52CC-4823-8F32-7DE41D09C832}" type="pres">
      <dgm:prSet presAssocID="{08E6E445-881C-4479-85D7-BE7945FAC530}" presName="sibTrans" presStyleCnt="0"/>
      <dgm:spPr/>
    </dgm:pt>
    <dgm:pt modelId="{1B6A54B0-7323-418C-B8EE-1A870FF5188A}" type="pres">
      <dgm:prSet presAssocID="{FA200A2F-C330-431E-BDD2-CDE3B3595162}" presName="node" presStyleLbl="node1" presStyleIdx="1" presStyleCnt="3" custScaleX="132821" custScaleY="87245" custLinFactNeighborX="651" custLinFactNeighborY="1836">
        <dgm:presLayoutVars>
          <dgm:bulletEnabled val="1"/>
        </dgm:presLayoutVars>
      </dgm:prSet>
      <dgm:spPr/>
    </dgm:pt>
    <dgm:pt modelId="{31BF777E-F773-4B16-B97D-600CC3D57321}" type="pres">
      <dgm:prSet presAssocID="{2017CCE2-2B64-4B81-8732-0E2B02FC527F}" presName="sibTrans" presStyleCnt="0"/>
      <dgm:spPr/>
    </dgm:pt>
    <dgm:pt modelId="{7887EDED-12AF-4382-A7A3-8629FCB97637}" type="pres">
      <dgm:prSet presAssocID="{69CFE273-6634-4AF2-ADF7-195FCFD02937}" presName="node" presStyleLbl="node1" presStyleIdx="2" presStyleCnt="3" custScaleX="276011" custLinFactNeighborX="-1849" custLinFactNeighborY="-8978">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30A5641E-68D1-416A-8E5E-C3EBDD465AA1}" type="presOf" srcId="{69CFE273-6634-4AF2-ADF7-195FCFD02937}" destId="{7887EDED-12AF-4382-A7A3-8629FCB97637}" srcOrd="0" destOrd="0" presId="urn:microsoft.com/office/officeart/2005/8/layout/default"/>
    <dgm:cxn modelId="{F2D26463-A756-459D-8F8F-64F6F789D0EB}" srcId="{F63AB343-5A73-47E4-8646-CD6F6FB8F31C}" destId="{69CFE273-6634-4AF2-ADF7-195FCFD02937}" srcOrd="2" destOrd="0" parTransId="{464AEF01-3A62-4C91-9C64-6508F6716BD3}" sibTransId="{F652DB56-D174-4C1C-A4B6-0A7ADDCA9A74}"/>
    <dgm:cxn modelId="{3EFDD747-74B2-4981-9869-3F85B2DE49DC}" type="presOf" srcId="{FA200A2F-C330-431E-BDD2-CDE3B3595162}" destId="{1B6A54B0-7323-418C-B8EE-1A870FF5188A}" srcOrd="0" destOrd="0" presId="urn:microsoft.com/office/officeart/2005/8/layout/default"/>
    <dgm:cxn modelId="{DD1786C4-3186-4B5B-AE30-1E7ADECE388F}" srcId="{F63AB343-5A73-47E4-8646-CD6F6FB8F31C}" destId="{734F4134-E1D5-43D5-B528-B54D97585CBB}" srcOrd="0" destOrd="0" parTransId="{EFEEB090-9026-4FC6-95E9-04981C53B35E}" sibTransId="{08E6E445-881C-4479-85D7-BE7945FAC530}"/>
    <dgm:cxn modelId="{FC50C7E3-644C-41DC-9392-BAEC48D274A6}" srcId="{F63AB343-5A73-47E4-8646-CD6F6FB8F31C}" destId="{FA200A2F-C330-431E-BDD2-CDE3B3595162}" srcOrd="1" destOrd="0" parTransId="{EDACE483-FB25-487E-AE3F-18DDD456604E}" sibTransId="{2017CCE2-2B64-4B81-8732-0E2B02FC527F}"/>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CE01DBE9-E7BA-4532-9CE4-09DB7FBA437A}" type="presParOf" srcId="{4BC6EFDF-A91D-4DDE-B436-D0306CA8FB22}" destId="{1B6A54B0-7323-418C-B8EE-1A870FF5188A}" srcOrd="2" destOrd="0" presId="urn:microsoft.com/office/officeart/2005/8/layout/default"/>
    <dgm:cxn modelId="{6CC580AA-C8EF-4614-80E1-02DFB1C7D5B5}" type="presParOf" srcId="{4BC6EFDF-A91D-4DDE-B436-D0306CA8FB22}" destId="{31BF777E-F773-4B16-B97D-600CC3D57321}" srcOrd="3" destOrd="0" presId="urn:microsoft.com/office/officeart/2005/8/layout/default"/>
    <dgm:cxn modelId="{ED29095C-383F-4177-AD69-9BFAFD17496C}" type="presParOf" srcId="{4BC6EFDF-A91D-4DDE-B436-D0306CA8FB22}" destId="{7887EDED-12AF-4382-A7A3-8629FCB97637}" srcOrd="4"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34F4134-E1D5-43D5-B528-B54D97585CBB}">
      <dgm:prSet phldrT="[Text]" custT="1"/>
      <dgm:spPr>
        <a:solidFill>
          <a:srgbClr val="7F7F7F"/>
        </a:solidFill>
      </dgm:spPr>
      <dgm:t>
        <a:bodyPr/>
        <a:lstStyle/>
        <a:p>
          <a:pPr algn="l"/>
          <a:r>
            <a:rPr lang="en-US" sz="2000" b="0" i="0" dirty="0" err="1">
              <a:latin typeface="Montserrat" panose="00000500000000000000" pitchFamily="2" charset="0"/>
            </a:rPr>
            <a:t>Sanitron</a:t>
          </a:r>
          <a:r>
            <a:rPr lang="en-US" sz="2000" b="0" i="0" dirty="0">
              <a:latin typeface="Montserrat" panose="00000500000000000000" pitchFamily="2" charset="0"/>
            </a:rPr>
            <a:t> is an autonomous sanitation robot that uses AI and sensors to clean public spaces efficiently with 360° disinfectant fogging, providing real-time monitoring and data analytics to ensure thorough, safe, and scalable cleaning without human risk.</a:t>
          </a:r>
          <a:endParaRPr lang="en-IN" sz="2000" dirty="0">
            <a:solidFill>
              <a:schemeClr val="bg1"/>
            </a:solidFill>
            <a:latin typeface="Montserrat" panose="00000500000000000000" pitchFamily="2" charset="0"/>
          </a:endParaRPr>
        </a:p>
      </dgm:t>
    </dgm:pt>
    <dgm:pt modelId="{EFEEB090-9026-4FC6-95E9-04981C53B35E}" type="parTrans" cxnId="{DD1786C4-3186-4B5B-AE30-1E7ADECE388F}">
      <dgm:prSet/>
      <dgm:spPr/>
      <dgm:t>
        <a:bodyPr/>
        <a:lstStyle/>
        <a:p>
          <a:endParaRPr lang="en-IN" sz="2400">
            <a:latin typeface="Montserrat" panose="00000500000000000000" pitchFamily="2" charset="0"/>
          </a:endParaRPr>
        </a:p>
      </dgm:t>
    </dgm:pt>
    <dgm:pt modelId="{08E6E445-881C-4479-85D7-BE7945FAC530}" type="sibTrans" cxnId="{DD1786C4-3186-4B5B-AE30-1E7ADECE388F}">
      <dgm:prSet/>
      <dgm:spPr/>
      <dgm:t>
        <a:bodyPr/>
        <a:lstStyle/>
        <a:p>
          <a:endParaRPr lang="en-IN" sz="2400">
            <a:latin typeface="Montserrat" panose="00000500000000000000" pitchFamily="2" charset="0"/>
          </a:endParaRPr>
        </a:p>
      </dgm:t>
    </dgm:pt>
    <dgm:pt modelId="{FA200A2F-C330-431E-BDD2-CDE3B3595162}">
      <dgm:prSet phldrT="[Text]" custT="1"/>
      <dgm:spPr>
        <a:solidFill>
          <a:schemeClr val="tx1">
            <a:lumMod val="50000"/>
            <a:lumOff val="50000"/>
          </a:schemeClr>
        </a:solidFill>
      </dgm:spPr>
      <dgm:t>
        <a:bodyPr/>
        <a:lstStyle/>
        <a:p>
          <a:pPr algn="l"/>
          <a:r>
            <a:rPr lang="en-US" sz="2000" b="0" i="0" dirty="0" err="1">
              <a:latin typeface="Montserrat" panose="00000500000000000000" pitchFamily="2" charset="0"/>
            </a:rPr>
            <a:t>Sanitron</a:t>
          </a:r>
          <a:r>
            <a:rPr lang="en-US" sz="2000" b="0" i="0" dirty="0">
              <a:latin typeface="Montserrat" panose="00000500000000000000" pitchFamily="2" charset="0"/>
            </a:rPr>
            <a:t> combines full autonomy, smart AI, and real-time data to solve sanitation challenges that manual cleaning can’t—making public spaces safer, cleaner, and easier to manage at scale, all while reducing health risks and costs.</a:t>
          </a:r>
          <a:endParaRPr lang="en-IN" sz="2000" dirty="0">
            <a:solidFill>
              <a:schemeClr val="bg1"/>
            </a:solidFill>
            <a:latin typeface="Montserrat" panose="00000500000000000000" pitchFamily="2" charset="0"/>
          </a:endParaRPr>
        </a:p>
      </dgm:t>
    </dgm:pt>
    <dgm:pt modelId="{EDACE483-FB25-487E-AE3F-18DDD456604E}" type="parTrans" cxnId="{FC50C7E3-644C-41DC-9392-BAEC48D274A6}">
      <dgm:prSet/>
      <dgm:spPr/>
      <dgm:t>
        <a:bodyPr/>
        <a:lstStyle/>
        <a:p>
          <a:endParaRPr lang="en-IN" sz="2400">
            <a:latin typeface="Montserrat" panose="00000500000000000000" pitchFamily="2" charset="0"/>
          </a:endParaRPr>
        </a:p>
      </dgm:t>
    </dgm:pt>
    <dgm:pt modelId="{2017CCE2-2B64-4B81-8732-0E2B02FC527F}" type="sibTrans" cxnId="{FC50C7E3-644C-41DC-9392-BAEC48D274A6}">
      <dgm:prSet/>
      <dgm:spPr/>
      <dgm:t>
        <a:bodyPr/>
        <a:lstStyle/>
        <a:p>
          <a:endParaRPr lang="en-IN" sz="2400">
            <a:latin typeface="Montserrat" panose="00000500000000000000" pitchFamily="2" charset="0"/>
          </a:endParaRPr>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2" custScaleX="132821" custLinFactNeighborX="-184" custLinFactNeighborY="-54648">
        <dgm:presLayoutVars>
          <dgm:bulletEnabled val="1"/>
        </dgm:presLayoutVars>
      </dgm:prSet>
      <dgm:spPr/>
    </dgm:pt>
    <dgm:pt modelId="{CDEC6380-52CC-4823-8F32-7DE41D09C832}" type="pres">
      <dgm:prSet presAssocID="{08E6E445-881C-4479-85D7-BE7945FAC530}" presName="sibTrans" presStyleCnt="0"/>
      <dgm:spPr/>
    </dgm:pt>
    <dgm:pt modelId="{1B6A54B0-7323-418C-B8EE-1A870FF5188A}" type="pres">
      <dgm:prSet presAssocID="{FA200A2F-C330-431E-BDD2-CDE3B3595162}" presName="node" presStyleLbl="node1" presStyleIdx="1" presStyleCnt="2" custScaleX="132821" custLinFactX="-40902" custLinFactNeighborX="-100000" custLinFactNeighborY="60633">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3EFDD747-74B2-4981-9869-3F85B2DE49DC}" type="presOf" srcId="{FA200A2F-C330-431E-BDD2-CDE3B3595162}" destId="{1B6A54B0-7323-418C-B8EE-1A870FF5188A}" srcOrd="0" destOrd="0" presId="urn:microsoft.com/office/officeart/2005/8/layout/default"/>
    <dgm:cxn modelId="{DD1786C4-3186-4B5B-AE30-1E7ADECE388F}" srcId="{F63AB343-5A73-47E4-8646-CD6F6FB8F31C}" destId="{734F4134-E1D5-43D5-B528-B54D97585CBB}" srcOrd="0" destOrd="0" parTransId="{EFEEB090-9026-4FC6-95E9-04981C53B35E}" sibTransId="{08E6E445-881C-4479-85D7-BE7945FAC530}"/>
    <dgm:cxn modelId="{FC50C7E3-644C-41DC-9392-BAEC48D274A6}" srcId="{F63AB343-5A73-47E4-8646-CD6F6FB8F31C}" destId="{FA200A2F-C330-431E-BDD2-CDE3B3595162}" srcOrd="1" destOrd="0" parTransId="{EDACE483-FB25-487E-AE3F-18DDD456604E}" sibTransId="{2017CCE2-2B64-4B81-8732-0E2B02FC527F}"/>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CE01DBE9-E7BA-4532-9CE4-09DB7FBA437A}" type="presParOf" srcId="{4BC6EFDF-A91D-4DDE-B436-D0306CA8FB22}" destId="{1B6A54B0-7323-418C-B8EE-1A870FF5188A}" srcOrd="2"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20A84CF6-C920-43EB-963B-429CB27461B2}">
      <dgm:prSet phldrT="[Text]" custT="1"/>
      <dgm:spPr>
        <a:solidFill>
          <a:srgbClr val="7F7F7F"/>
        </a:solidFill>
      </dgm:spPr>
      <dgm:t>
        <a:bodyPr/>
        <a:lstStyle/>
        <a:p>
          <a:pPr algn="l"/>
          <a:r>
            <a:rPr lang="en-IN" sz="2400" dirty="0" err="1"/>
            <a:t>Sanitron</a:t>
          </a:r>
          <a:r>
            <a:rPr lang="en-IN" sz="2400" dirty="0"/>
            <a:t> leverages AI-driven autonomous navigation and sensor fusion for precise, full-coverage 360° fogging, eliminating human exposure to pathogens. Its cloud-connected platform delivers real-time hygiene analytics and compliance reporting, reducing operational costs and enabling scalable deployment across complex, high-traffic public environments.</a:t>
          </a:r>
          <a:endParaRPr lang="en-IN" sz="2400" dirty="0">
            <a:solidFill>
              <a:schemeClr val="bg1"/>
            </a:solidFill>
            <a:latin typeface="Montserrat" panose="00000500000000000000" pitchFamily="2" charset="0"/>
          </a:endParaRPr>
        </a:p>
      </dgm:t>
    </dgm:pt>
    <dgm:pt modelId="{1C924F2D-2F35-4B59-91D3-81630C94CF0D}" type="parTrans" cxnId="{545FB7EC-01A3-4E64-ACBB-015BA7FFD102}">
      <dgm:prSet/>
      <dgm:spPr/>
      <dgm:t>
        <a:bodyPr/>
        <a:lstStyle/>
        <a:p>
          <a:endParaRPr lang="en-IN"/>
        </a:p>
      </dgm:t>
    </dgm:pt>
    <dgm:pt modelId="{17D3D3CF-5A68-4C22-A3BF-C7A687102626}" type="sibTrans" cxnId="{545FB7EC-01A3-4E64-ACBB-015BA7FFD102}">
      <dgm:prSet/>
      <dgm:spPr/>
      <dgm:t>
        <a:bodyPr/>
        <a:lstStyle/>
        <a:p>
          <a:endParaRPr lang="en-IN"/>
        </a:p>
      </dgm:t>
    </dgm:pt>
    <dgm:pt modelId="{4BC6EFDF-A91D-4DDE-B436-D0306CA8FB22}" type="pres">
      <dgm:prSet presAssocID="{F63AB343-5A73-47E4-8646-CD6F6FB8F31C}" presName="diagram" presStyleCnt="0">
        <dgm:presLayoutVars>
          <dgm:dir/>
          <dgm:resizeHandles val="exact"/>
        </dgm:presLayoutVars>
      </dgm:prSet>
      <dgm:spPr/>
    </dgm:pt>
    <dgm:pt modelId="{518354C5-EF36-4063-9CED-F62D20F993CC}" type="pres">
      <dgm:prSet presAssocID="{20A84CF6-C920-43EB-963B-429CB27461B2}" presName="node" presStyleLbl="node1" presStyleIdx="0" presStyleCnt="1" custScaleX="127522" custLinFactY="-15632" custLinFactNeighborX="-4041" custLinFactNeighborY="-100000">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E4F633EA-24E6-4C9F-986E-35F4BDABB6D0}" type="presOf" srcId="{20A84CF6-C920-43EB-963B-429CB27461B2}" destId="{518354C5-EF36-4063-9CED-F62D20F993CC}" srcOrd="0" destOrd="0" presId="urn:microsoft.com/office/officeart/2005/8/layout/default"/>
    <dgm:cxn modelId="{545FB7EC-01A3-4E64-ACBB-015BA7FFD102}" srcId="{F63AB343-5A73-47E4-8646-CD6F6FB8F31C}" destId="{20A84CF6-C920-43EB-963B-429CB27461B2}" srcOrd="0" destOrd="0" parTransId="{1C924F2D-2F35-4B59-91D3-81630C94CF0D}" sibTransId="{17D3D3CF-5A68-4C22-A3BF-C7A687102626}"/>
    <dgm:cxn modelId="{BC998796-4795-43DF-88F1-DC6E1A96702E}" type="presParOf" srcId="{4BC6EFDF-A91D-4DDE-B436-D0306CA8FB22}" destId="{518354C5-EF36-4063-9CED-F62D20F993CC}" srcOrd="0"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34F4134-E1D5-43D5-B528-B54D97585CBB}">
      <dgm:prSet phldrT="[Text]" custT="1"/>
      <dgm:spPr>
        <a:solidFill>
          <a:srgbClr val="7F7F7F"/>
        </a:solidFill>
      </dgm:spPr>
      <dgm:t>
        <a:bodyPr/>
        <a:lstStyle/>
        <a:p>
          <a:pPr algn="l"/>
          <a:r>
            <a:rPr lang="en-IN" sz="2400" b="0" i="0" dirty="0">
              <a:latin typeface="Montserrat" panose="00000500000000000000" pitchFamily="2" charset="0"/>
            </a:rPr>
            <a:t>Total Addressable Market</a:t>
          </a:r>
        </a:p>
      </dgm:t>
    </dgm:pt>
    <dgm:pt modelId="{EFEEB090-9026-4FC6-95E9-04981C53B35E}" type="parTrans" cxnId="{DD1786C4-3186-4B5B-AE30-1E7ADECE388F}">
      <dgm:prSet/>
      <dgm:spPr/>
      <dgm:t>
        <a:bodyPr/>
        <a:lstStyle/>
        <a:p>
          <a:endParaRPr lang="en-IN" sz="2400">
            <a:latin typeface="Montserrat" panose="00000500000000000000" pitchFamily="2" charset="0"/>
          </a:endParaRPr>
        </a:p>
      </dgm:t>
    </dgm:pt>
    <dgm:pt modelId="{08E6E445-881C-4479-85D7-BE7945FAC530}" type="sibTrans" cxnId="{DD1786C4-3186-4B5B-AE30-1E7ADECE388F}">
      <dgm:prSet/>
      <dgm:spPr/>
      <dgm:t>
        <a:bodyPr/>
        <a:lstStyle/>
        <a:p>
          <a:endParaRPr lang="en-IN" sz="2400">
            <a:latin typeface="Montserrat" panose="00000500000000000000" pitchFamily="2" charset="0"/>
          </a:endParaRPr>
        </a:p>
      </dgm:t>
    </dgm:pt>
    <dgm:pt modelId="{FA200A2F-C330-431E-BDD2-CDE3B3595162}">
      <dgm:prSet phldrT="[Text]" custT="1"/>
      <dgm:spPr>
        <a:solidFill>
          <a:schemeClr val="tx1">
            <a:lumMod val="50000"/>
            <a:lumOff val="50000"/>
          </a:schemeClr>
        </a:solidFill>
      </dgm:spPr>
      <dgm:t>
        <a:bodyPr/>
        <a:lstStyle/>
        <a:p>
          <a:pPr algn="l"/>
          <a:r>
            <a:rPr lang="en-IN" sz="2400" b="0" i="0" dirty="0">
              <a:latin typeface="Montserrat" panose="00000500000000000000" pitchFamily="2" charset="0"/>
            </a:rPr>
            <a:t>Serviceable Addressable Market (SAM)</a:t>
          </a:r>
        </a:p>
      </dgm:t>
    </dgm:pt>
    <dgm:pt modelId="{EDACE483-FB25-487E-AE3F-18DDD456604E}" type="parTrans" cxnId="{FC50C7E3-644C-41DC-9392-BAEC48D274A6}">
      <dgm:prSet/>
      <dgm:spPr/>
      <dgm:t>
        <a:bodyPr/>
        <a:lstStyle/>
        <a:p>
          <a:endParaRPr lang="en-IN" sz="2400">
            <a:latin typeface="Montserrat" panose="00000500000000000000" pitchFamily="2" charset="0"/>
          </a:endParaRPr>
        </a:p>
      </dgm:t>
    </dgm:pt>
    <dgm:pt modelId="{2017CCE2-2B64-4B81-8732-0E2B02FC527F}" type="sibTrans" cxnId="{FC50C7E3-644C-41DC-9392-BAEC48D274A6}">
      <dgm:prSet/>
      <dgm:spPr/>
      <dgm:t>
        <a:bodyPr/>
        <a:lstStyle/>
        <a:p>
          <a:endParaRPr lang="en-IN" sz="2400">
            <a:latin typeface="Montserrat" panose="00000500000000000000" pitchFamily="2" charset="0"/>
          </a:endParaRPr>
        </a:p>
      </dgm:t>
    </dgm:pt>
    <dgm:pt modelId="{69CFE273-6634-4AF2-ADF7-195FCFD02937}">
      <dgm:prSet phldrT="[Text]" custT="1"/>
      <dgm:spPr>
        <a:solidFill>
          <a:srgbClr val="F04034"/>
        </a:solidFill>
      </dgm:spPr>
      <dgm:t>
        <a:bodyPr/>
        <a:lstStyle/>
        <a:p>
          <a:pPr algn="l"/>
          <a:r>
            <a:rPr lang="en-US" sz="2400" b="0" i="0" dirty="0">
              <a:latin typeface="Montserrat" panose="00000500000000000000" pitchFamily="2" charset="0"/>
            </a:rPr>
            <a:t>Target Market - The portion of SAM that you can capture</a:t>
          </a:r>
        </a:p>
        <a:p>
          <a:pPr algn="l"/>
          <a:endParaRPr lang="en-US" sz="2400" b="0" i="0" dirty="0">
            <a:latin typeface="Montserrat" panose="00000500000000000000" pitchFamily="2" charset="0"/>
          </a:endParaRPr>
        </a:p>
        <a:p>
          <a:pPr algn="l"/>
          <a:r>
            <a:rPr lang="en-US" sz="2400" b="0" i="0" dirty="0">
              <a:latin typeface="Montserrat" panose="00000500000000000000" pitchFamily="2" charset="0"/>
            </a:rPr>
            <a:t>Provide Primary/Secondary Research Data</a:t>
          </a:r>
        </a:p>
      </dgm:t>
    </dgm:pt>
    <dgm:pt modelId="{464AEF01-3A62-4C91-9C64-6508F6716BD3}" type="parTrans" cxnId="{F2D26463-A756-459D-8F8F-64F6F789D0EB}">
      <dgm:prSet/>
      <dgm:spPr/>
      <dgm:t>
        <a:bodyPr/>
        <a:lstStyle/>
        <a:p>
          <a:endParaRPr lang="en-IN" sz="2400">
            <a:latin typeface="Montserrat" panose="00000500000000000000" pitchFamily="2" charset="0"/>
          </a:endParaRPr>
        </a:p>
      </dgm:t>
    </dgm:pt>
    <dgm:pt modelId="{F652DB56-D174-4C1C-A4B6-0A7ADDCA9A74}" type="sibTrans" cxnId="{F2D26463-A756-459D-8F8F-64F6F789D0EB}">
      <dgm:prSet/>
      <dgm:spPr/>
      <dgm:t>
        <a:bodyPr/>
        <a:lstStyle/>
        <a:p>
          <a:endParaRPr lang="en-IN" sz="2400">
            <a:latin typeface="Montserrat" panose="00000500000000000000" pitchFamily="2" charset="0"/>
          </a:endParaRPr>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3" custScaleX="132821" custLinFactNeighborX="-1396" custLinFactNeighborY="6665">
        <dgm:presLayoutVars>
          <dgm:bulletEnabled val="1"/>
        </dgm:presLayoutVars>
      </dgm:prSet>
      <dgm:spPr/>
    </dgm:pt>
    <dgm:pt modelId="{CDEC6380-52CC-4823-8F32-7DE41D09C832}" type="pres">
      <dgm:prSet presAssocID="{08E6E445-881C-4479-85D7-BE7945FAC530}" presName="sibTrans" presStyleCnt="0"/>
      <dgm:spPr/>
    </dgm:pt>
    <dgm:pt modelId="{1B6A54B0-7323-418C-B8EE-1A870FF5188A}" type="pres">
      <dgm:prSet presAssocID="{FA200A2F-C330-431E-BDD2-CDE3B3595162}" presName="node" presStyleLbl="node1" presStyleIdx="1" presStyleCnt="3" custScaleX="132821" custLinFactNeighborX="651" custLinFactNeighborY="6665">
        <dgm:presLayoutVars>
          <dgm:bulletEnabled val="1"/>
        </dgm:presLayoutVars>
      </dgm:prSet>
      <dgm:spPr/>
    </dgm:pt>
    <dgm:pt modelId="{31BF777E-F773-4B16-B97D-600CC3D57321}" type="pres">
      <dgm:prSet presAssocID="{2017CCE2-2B64-4B81-8732-0E2B02FC527F}" presName="sibTrans" presStyleCnt="0"/>
      <dgm:spPr/>
    </dgm:pt>
    <dgm:pt modelId="{7887EDED-12AF-4382-A7A3-8629FCB97637}" type="pres">
      <dgm:prSet presAssocID="{69CFE273-6634-4AF2-ADF7-195FCFD02937}" presName="node" presStyleLbl="node1" presStyleIdx="2" presStyleCnt="3" custScaleX="276011" custLinFactNeighborX="-1849" custLinFactNeighborY="-8978">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30A5641E-68D1-416A-8E5E-C3EBDD465AA1}" type="presOf" srcId="{69CFE273-6634-4AF2-ADF7-195FCFD02937}" destId="{7887EDED-12AF-4382-A7A3-8629FCB97637}" srcOrd="0" destOrd="0" presId="urn:microsoft.com/office/officeart/2005/8/layout/default"/>
    <dgm:cxn modelId="{F2D26463-A756-459D-8F8F-64F6F789D0EB}" srcId="{F63AB343-5A73-47E4-8646-CD6F6FB8F31C}" destId="{69CFE273-6634-4AF2-ADF7-195FCFD02937}" srcOrd="2" destOrd="0" parTransId="{464AEF01-3A62-4C91-9C64-6508F6716BD3}" sibTransId="{F652DB56-D174-4C1C-A4B6-0A7ADDCA9A74}"/>
    <dgm:cxn modelId="{3EFDD747-74B2-4981-9869-3F85B2DE49DC}" type="presOf" srcId="{FA200A2F-C330-431E-BDD2-CDE3B3595162}" destId="{1B6A54B0-7323-418C-B8EE-1A870FF5188A}" srcOrd="0" destOrd="0" presId="urn:microsoft.com/office/officeart/2005/8/layout/default"/>
    <dgm:cxn modelId="{DD1786C4-3186-4B5B-AE30-1E7ADECE388F}" srcId="{F63AB343-5A73-47E4-8646-CD6F6FB8F31C}" destId="{734F4134-E1D5-43D5-B528-B54D97585CBB}" srcOrd="0" destOrd="0" parTransId="{EFEEB090-9026-4FC6-95E9-04981C53B35E}" sibTransId="{08E6E445-881C-4479-85D7-BE7945FAC530}"/>
    <dgm:cxn modelId="{FC50C7E3-644C-41DC-9392-BAEC48D274A6}" srcId="{F63AB343-5A73-47E4-8646-CD6F6FB8F31C}" destId="{FA200A2F-C330-431E-BDD2-CDE3B3595162}" srcOrd="1" destOrd="0" parTransId="{EDACE483-FB25-487E-AE3F-18DDD456604E}" sibTransId="{2017CCE2-2B64-4B81-8732-0E2B02FC527F}"/>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CE01DBE9-E7BA-4532-9CE4-09DB7FBA437A}" type="presParOf" srcId="{4BC6EFDF-A91D-4DDE-B436-D0306CA8FB22}" destId="{1B6A54B0-7323-418C-B8EE-1A870FF5188A}" srcOrd="2" destOrd="0" presId="urn:microsoft.com/office/officeart/2005/8/layout/default"/>
    <dgm:cxn modelId="{6CC580AA-C8EF-4614-80E1-02DFB1C7D5B5}" type="presParOf" srcId="{4BC6EFDF-A91D-4DDE-B436-D0306CA8FB22}" destId="{31BF777E-F773-4B16-B97D-600CC3D57321}" srcOrd="3" destOrd="0" presId="urn:microsoft.com/office/officeart/2005/8/layout/default"/>
    <dgm:cxn modelId="{ED29095C-383F-4177-AD69-9BFAFD17496C}" type="presParOf" srcId="{4BC6EFDF-A91D-4DDE-B436-D0306CA8FB22}" destId="{7887EDED-12AF-4382-A7A3-8629FCB97637}" srcOrd="4"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34F4134-E1D5-43D5-B528-B54D97585CBB}">
      <dgm:prSet phldrT="[Text]" custT="1"/>
      <dgm:spPr>
        <a:solidFill>
          <a:srgbClr val="7F7F7F"/>
        </a:solidFill>
      </dgm:spPr>
      <dgm:t>
        <a:bodyPr/>
        <a:lstStyle/>
        <a:p>
          <a:pPr algn="l"/>
          <a:r>
            <a:rPr lang="en-US" sz="2000" dirty="0" err="1"/>
            <a:t>Sanitron</a:t>
          </a:r>
          <a:r>
            <a:rPr lang="en-US" sz="2000" dirty="0"/>
            <a:t> is at </a:t>
          </a:r>
          <a:r>
            <a:rPr lang="en-US" sz="2000" b="1" dirty="0"/>
            <a:t>TRL 4</a:t>
          </a:r>
          <a:r>
            <a:rPr lang="en-US" sz="2000" dirty="0"/>
            <a:t> — technology validated in the lab with working prototypes of core systems like AI navigation, fogging mechanism, and sensors. The next step is integrated system testing in controlled real-world environments to advance towards pilot deployments.</a:t>
          </a:r>
          <a:endParaRPr lang="en-IN" sz="2000" b="0" i="0" dirty="0">
            <a:solidFill>
              <a:schemeClr val="bg1"/>
            </a:solidFill>
            <a:latin typeface="Montserrat" panose="00000500000000000000" pitchFamily="2" charset="0"/>
          </a:endParaRPr>
        </a:p>
      </dgm:t>
    </dgm:pt>
    <dgm:pt modelId="{EFEEB090-9026-4FC6-95E9-04981C53B35E}" type="parTrans" cxnId="{DD1786C4-3186-4B5B-AE30-1E7ADECE388F}">
      <dgm:prSet/>
      <dgm:spPr/>
      <dgm:t>
        <a:bodyPr/>
        <a:lstStyle/>
        <a:p>
          <a:endParaRPr lang="en-IN" sz="2400">
            <a:latin typeface="Montserrat" panose="00000500000000000000" pitchFamily="2" charset="0"/>
          </a:endParaRPr>
        </a:p>
      </dgm:t>
    </dgm:pt>
    <dgm:pt modelId="{08E6E445-881C-4479-85D7-BE7945FAC530}" type="sibTrans" cxnId="{DD1786C4-3186-4B5B-AE30-1E7ADECE388F}">
      <dgm:prSet/>
      <dgm:spPr/>
      <dgm:t>
        <a:bodyPr/>
        <a:lstStyle/>
        <a:p>
          <a:endParaRPr lang="en-IN" sz="2400">
            <a:latin typeface="Montserrat" panose="00000500000000000000" pitchFamily="2" charset="0"/>
          </a:endParaRPr>
        </a:p>
      </dgm:t>
    </dgm:pt>
    <dgm:pt modelId="{FA200A2F-C330-431E-BDD2-CDE3B3595162}">
      <dgm:prSet phldrT="[Text]" custT="1"/>
      <dgm:spPr>
        <a:solidFill>
          <a:schemeClr val="tx1">
            <a:lumMod val="50000"/>
            <a:lumOff val="50000"/>
          </a:schemeClr>
        </a:solidFill>
      </dgm:spPr>
      <dgm:t>
        <a:bodyPr/>
        <a:lstStyle/>
        <a:p>
          <a:pPr algn="l"/>
          <a:r>
            <a:rPr lang="en-IN" sz="1600" dirty="0" err="1">
              <a:solidFill>
                <a:schemeClr val="bg1"/>
              </a:solidFill>
              <a:latin typeface="Montserrat" panose="00000500000000000000" pitchFamily="2" charset="0"/>
            </a:rPr>
            <a:t>Sanitron</a:t>
          </a:r>
          <a:r>
            <a:rPr lang="en-IN" sz="1600" dirty="0">
              <a:solidFill>
                <a:schemeClr val="bg1"/>
              </a:solidFill>
              <a:latin typeface="Montserrat" panose="00000500000000000000" pitchFamily="2" charset="0"/>
            </a:rPr>
            <a:t> combines a proprietary eco-friendly disinfectant with a smart sensor-based fogging system and a SaaS platform for real-time monitoring and compliance. Our AI-driven cleaning schedules ensure safe, customizable sanitation for sensitive environments. Fully modular and regulatory-compliant, </a:t>
          </a:r>
          <a:r>
            <a:rPr lang="en-IN" sz="1600" dirty="0" err="1">
              <a:solidFill>
                <a:schemeClr val="bg1"/>
              </a:solidFill>
              <a:latin typeface="Montserrat" panose="00000500000000000000" pitchFamily="2" charset="0"/>
            </a:rPr>
            <a:t>Sanitron</a:t>
          </a:r>
          <a:r>
            <a:rPr lang="en-IN" sz="1600" dirty="0">
              <a:solidFill>
                <a:schemeClr val="bg1"/>
              </a:solidFill>
              <a:latin typeface="Montserrat" panose="00000500000000000000" pitchFamily="2" charset="0"/>
            </a:rPr>
            <a:t> delivers scalable, tech-powered hygiene solutions that stand apart in efficiency and safety.</a:t>
          </a:r>
        </a:p>
      </dgm:t>
    </dgm:pt>
    <dgm:pt modelId="{2017CCE2-2B64-4B81-8732-0E2B02FC527F}" type="sibTrans" cxnId="{FC50C7E3-644C-41DC-9392-BAEC48D274A6}">
      <dgm:prSet/>
      <dgm:spPr/>
      <dgm:t>
        <a:bodyPr/>
        <a:lstStyle/>
        <a:p>
          <a:endParaRPr lang="en-IN" sz="2400">
            <a:latin typeface="Montserrat" panose="00000500000000000000" pitchFamily="2" charset="0"/>
          </a:endParaRPr>
        </a:p>
      </dgm:t>
    </dgm:pt>
    <dgm:pt modelId="{EDACE483-FB25-487E-AE3F-18DDD456604E}" type="parTrans" cxnId="{FC50C7E3-644C-41DC-9392-BAEC48D274A6}">
      <dgm:prSet/>
      <dgm:spPr/>
      <dgm:t>
        <a:bodyPr/>
        <a:lstStyle/>
        <a:p>
          <a:endParaRPr lang="en-IN" sz="2400">
            <a:latin typeface="Montserrat" panose="00000500000000000000" pitchFamily="2" charset="0"/>
          </a:endParaRPr>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2" custScaleX="132821" custLinFactNeighborX="-597" custLinFactNeighborY="553">
        <dgm:presLayoutVars>
          <dgm:bulletEnabled val="1"/>
        </dgm:presLayoutVars>
      </dgm:prSet>
      <dgm:spPr/>
    </dgm:pt>
    <dgm:pt modelId="{CDEC6380-52CC-4823-8F32-7DE41D09C832}" type="pres">
      <dgm:prSet presAssocID="{08E6E445-881C-4479-85D7-BE7945FAC530}" presName="sibTrans" presStyleCnt="0"/>
      <dgm:spPr/>
    </dgm:pt>
    <dgm:pt modelId="{1B6A54B0-7323-418C-B8EE-1A870FF5188A}" type="pres">
      <dgm:prSet presAssocID="{FA200A2F-C330-431E-BDD2-CDE3B3595162}" presName="node" presStyleLbl="node1" presStyleIdx="1" presStyleCnt="2" custScaleX="132821" custLinFactNeighborX="1705" custLinFactNeighborY="3000">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3EFDD747-74B2-4981-9869-3F85B2DE49DC}" type="presOf" srcId="{FA200A2F-C330-431E-BDD2-CDE3B3595162}" destId="{1B6A54B0-7323-418C-B8EE-1A870FF5188A}" srcOrd="0" destOrd="0" presId="urn:microsoft.com/office/officeart/2005/8/layout/default"/>
    <dgm:cxn modelId="{DD1786C4-3186-4B5B-AE30-1E7ADECE388F}" srcId="{F63AB343-5A73-47E4-8646-CD6F6FB8F31C}" destId="{734F4134-E1D5-43D5-B528-B54D97585CBB}" srcOrd="0" destOrd="0" parTransId="{EFEEB090-9026-4FC6-95E9-04981C53B35E}" sibTransId="{08E6E445-881C-4479-85D7-BE7945FAC530}"/>
    <dgm:cxn modelId="{FC50C7E3-644C-41DC-9392-BAEC48D274A6}" srcId="{F63AB343-5A73-47E4-8646-CD6F6FB8F31C}" destId="{FA200A2F-C330-431E-BDD2-CDE3B3595162}" srcOrd="1" destOrd="0" parTransId="{EDACE483-FB25-487E-AE3F-18DDD456604E}" sibTransId="{2017CCE2-2B64-4B81-8732-0E2B02FC527F}"/>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CE01DBE9-E7BA-4532-9CE4-09DB7FBA437A}" type="presParOf" srcId="{4BC6EFDF-A91D-4DDE-B436-D0306CA8FB22}" destId="{1B6A54B0-7323-418C-B8EE-1A870FF5188A}" srcOrd="2"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34F4134-E1D5-43D5-B528-B54D97585CBB}">
      <dgm:prSet phldrT="[Text]" custT="1"/>
      <dgm:spPr>
        <a:solidFill>
          <a:srgbClr val="7F7F7F"/>
        </a:solidFill>
      </dgm:spPr>
      <dgm:t>
        <a:bodyPr/>
        <a:lstStyle/>
        <a:p>
          <a:pPr algn="l"/>
          <a:r>
            <a:rPr lang="en-US" sz="2400" b="0" i="0" dirty="0">
              <a:latin typeface="Montserrat" panose="00000500000000000000" pitchFamily="2" charset="0"/>
            </a:rPr>
            <a:t>Manual cleaning, UV robots, spray drones, and basic floor cleaners.</a:t>
          </a:r>
          <a:endParaRPr lang="en-IN" sz="2000" dirty="0">
            <a:solidFill>
              <a:schemeClr val="bg1"/>
            </a:solidFill>
            <a:latin typeface="Montserrat" panose="00000500000000000000" pitchFamily="2" charset="0"/>
          </a:endParaRPr>
        </a:p>
      </dgm:t>
    </dgm:pt>
    <dgm:pt modelId="{EFEEB090-9026-4FC6-95E9-04981C53B35E}" type="parTrans" cxnId="{DD1786C4-3186-4B5B-AE30-1E7ADECE388F}">
      <dgm:prSet/>
      <dgm:spPr/>
      <dgm:t>
        <a:bodyPr/>
        <a:lstStyle/>
        <a:p>
          <a:endParaRPr lang="en-IN" sz="2400">
            <a:latin typeface="Montserrat" panose="00000500000000000000" pitchFamily="2" charset="0"/>
          </a:endParaRPr>
        </a:p>
      </dgm:t>
    </dgm:pt>
    <dgm:pt modelId="{08E6E445-881C-4479-85D7-BE7945FAC530}" type="sibTrans" cxnId="{DD1786C4-3186-4B5B-AE30-1E7ADECE388F}">
      <dgm:prSet/>
      <dgm:spPr/>
      <dgm:t>
        <a:bodyPr/>
        <a:lstStyle/>
        <a:p>
          <a:endParaRPr lang="en-IN" sz="2400">
            <a:latin typeface="Montserrat" panose="00000500000000000000" pitchFamily="2" charset="0"/>
          </a:endParaRPr>
        </a:p>
      </dgm:t>
    </dgm:pt>
    <dgm:pt modelId="{FA200A2F-C330-431E-BDD2-CDE3B3595162}">
      <dgm:prSet phldrT="[Text]" custT="1"/>
      <dgm:spPr>
        <a:solidFill>
          <a:schemeClr val="tx1">
            <a:lumMod val="50000"/>
            <a:lumOff val="50000"/>
          </a:schemeClr>
        </a:solidFill>
      </dgm:spPr>
      <dgm:t>
        <a:bodyPr/>
        <a:lstStyle/>
        <a:p>
          <a:pPr algn="l"/>
          <a:r>
            <a:rPr lang="en-IN" sz="2000" b="0" i="0" dirty="0" err="1">
              <a:latin typeface="Montserrat" panose="00000500000000000000" pitchFamily="2" charset="0"/>
            </a:rPr>
            <a:t>Sanitron</a:t>
          </a:r>
          <a:r>
            <a:rPr lang="en-IN" sz="2000" b="0" i="0" dirty="0">
              <a:latin typeface="Montserrat" panose="00000500000000000000" pitchFamily="2" charset="0"/>
            </a:rPr>
            <a:t> stands out with full AI-driven autonomy, a unique 360° wet/dry fogging system, real-time hygiene data analytics, and modular design adaptable across diverse public spaces—delivering safer, smarter, and more effective sanitation than any competitor.</a:t>
          </a:r>
          <a:endParaRPr lang="en-IN" sz="2000" dirty="0">
            <a:solidFill>
              <a:schemeClr val="bg1"/>
            </a:solidFill>
            <a:latin typeface="Montserrat" panose="00000500000000000000" pitchFamily="2" charset="0"/>
          </a:endParaRPr>
        </a:p>
      </dgm:t>
    </dgm:pt>
    <dgm:pt modelId="{EDACE483-FB25-487E-AE3F-18DDD456604E}" type="parTrans" cxnId="{FC50C7E3-644C-41DC-9392-BAEC48D274A6}">
      <dgm:prSet/>
      <dgm:spPr/>
      <dgm:t>
        <a:bodyPr/>
        <a:lstStyle/>
        <a:p>
          <a:endParaRPr lang="en-IN" sz="2400">
            <a:latin typeface="Montserrat" panose="00000500000000000000" pitchFamily="2" charset="0"/>
          </a:endParaRPr>
        </a:p>
      </dgm:t>
    </dgm:pt>
    <dgm:pt modelId="{2017CCE2-2B64-4B81-8732-0E2B02FC527F}" type="sibTrans" cxnId="{FC50C7E3-644C-41DC-9392-BAEC48D274A6}">
      <dgm:prSet/>
      <dgm:spPr/>
      <dgm:t>
        <a:bodyPr/>
        <a:lstStyle/>
        <a:p>
          <a:endParaRPr lang="en-IN" sz="2400">
            <a:latin typeface="Montserrat" panose="00000500000000000000" pitchFamily="2" charset="0"/>
          </a:endParaRPr>
        </a:p>
      </dgm:t>
    </dgm:pt>
    <dgm:pt modelId="{69CFE273-6634-4AF2-ADF7-195FCFD02937}">
      <dgm:prSet phldrT="[Text]" custT="1"/>
      <dgm:spPr>
        <a:solidFill>
          <a:srgbClr val="F04034"/>
        </a:solidFill>
      </dgm:spPr>
      <dgm:t>
        <a:bodyPr/>
        <a:lstStyle/>
        <a:p>
          <a:pPr algn="l"/>
          <a:r>
            <a:rPr lang="en-US" sz="2400" b="0" i="0" dirty="0">
              <a:solidFill>
                <a:schemeClr val="bg1"/>
              </a:solidFill>
              <a:latin typeface="Montserrat" panose="00000500000000000000" pitchFamily="2" charset="0"/>
            </a:rPr>
            <a:t>Barriers to Entry
</a:t>
          </a:r>
          <a:r>
            <a:rPr lang="en-US" sz="2000" b="0" i="0" dirty="0">
              <a:solidFill>
                <a:schemeClr val="bg1"/>
              </a:solidFill>
              <a:latin typeface="Montserrat" panose="00000500000000000000" pitchFamily="2" charset="0"/>
            </a:rPr>
            <a:t>Patents on AI and fogging tech, key partnerships with Railways and hospitals, and complex AI-hardware integration protect </a:t>
          </a:r>
          <a:r>
            <a:rPr lang="en-US" sz="2000" b="0" i="0" dirty="0" err="1">
              <a:solidFill>
                <a:schemeClr val="bg1"/>
              </a:solidFill>
              <a:latin typeface="Montserrat" panose="00000500000000000000" pitchFamily="2" charset="0"/>
            </a:rPr>
            <a:t>Sanitron</a:t>
          </a:r>
          <a:r>
            <a:rPr lang="en-US" sz="2000" b="0" i="0" dirty="0">
              <a:solidFill>
                <a:schemeClr val="bg1"/>
              </a:solidFill>
              <a:latin typeface="Montserrat" panose="00000500000000000000" pitchFamily="2" charset="0"/>
            </a:rPr>
            <a:t> from competitors.
Collaboration Opportunities
Work with transport, healthcare, smart cities, tech firms, and disinfectant companies to customize and scale the solution.</a:t>
          </a:r>
          <a:endParaRPr lang="en-IN" sz="2000" dirty="0">
            <a:solidFill>
              <a:schemeClr val="bg1"/>
            </a:solidFill>
            <a:latin typeface="Montserrat" panose="00000500000000000000" pitchFamily="2" charset="0"/>
          </a:endParaRPr>
        </a:p>
      </dgm:t>
    </dgm:pt>
    <dgm:pt modelId="{F652DB56-D174-4C1C-A4B6-0A7ADDCA9A74}" type="sibTrans" cxnId="{F2D26463-A756-459D-8F8F-64F6F789D0EB}">
      <dgm:prSet/>
      <dgm:spPr/>
      <dgm:t>
        <a:bodyPr/>
        <a:lstStyle/>
        <a:p>
          <a:endParaRPr lang="en-IN" sz="2400">
            <a:latin typeface="Montserrat" panose="00000500000000000000" pitchFamily="2" charset="0"/>
          </a:endParaRPr>
        </a:p>
      </dgm:t>
    </dgm:pt>
    <dgm:pt modelId="{464AEF01-3A62-4C91-9C64-6508F6716BD3}" type="parTrans" cxnId="{F2D26463-A756-459D-8F8F-64F6F789D0EB}">
      <dgm:prSet/>
      <dgm:spPr/>
      <dgm:t>
        <a:bodyPr/>
        <a:lstStyle/>
        <a:p>
          <a:endParaRPr lang="en-IN" sz="2400">
            <a:latin typeface="Montserrat" panose="00000500000000000000" pitchFamily="2" charset="0"/>
          </a:endParaRPr>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3" custScaleX="132821" custLinFactNeighborX="-599" custLinFactNeighborY="6665">
        <dgm:presLayoutVars>
          <dgm:bulletEnabled val="1"/>
        </dgm:presLayoutVars>
      </dgm:prSet>
      <dgm:spPr/>
    </dgm:pt>
    <dgm:pt modelId="{CDEC6380-52CC-4823-8F32-7DE41D09C832}" type="pres">
      <dgm:prSet presAssocID="{08E6E445-881C-4479-85D7-BE7945FAC530}" presName="sibTrans" presStyleCnt="0"/>
      <dgm:spPr/>
    </dgm:pt>
    <dgm:pt modelId="{1B6A54B0-7323-418C-B8EE-1A870FF5188A}" type="pres">
      <dgm:prSet presAssocID="{FA200A2F-C330-431E-BDD2-CDE3B3595162}" presName="node" presStyleLbl="node1" presStyleIdx="1" presStyleCnt="3" custScaleX="132821" custLinFactNeighborX="651" custLinFactNeighborY="6665">
        <dgm:presLayoutVars>
          <dgm:bulletEnabled val="1"/>
        </dgm:presLayoutVars>
      </dgm:prSet>
      <dgm:spPr/>
    </dgm:pt>
    <dgm:pt modelId="{31BF777E-F773-4B16-B97D-600CC3D57321}" type="pres">
      <dgm:prSet presAssocID="{2017CCE2-2B64-4B81-8732-0E2B02FC527F}" presName="sibTrans" presStyleCnt="0"/>
      <dgm:spPr/>
    </dgm:pt>
    <dgm:pt modelId="{7887EDED-12AF-4382-A7A3-8629FCB97637}" type="pres">
      <dgm:prSet presAssocID="{69CFE273-6634-4AF2-ADF7-195FCFD02937}" presName="node" presStyleLbl="node1" presStyleIdx="2" presStyleCnt="3" custScaleX="276011" custLinFactNeighborX="-1849" custLinFactNeighborY="-8978">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30A5641E-68D1-416A-8E5E-C3EBDD465AA1}" type="presOf" srcId="{69CFE273-6634-4AF2-ADF7-195FCFD02937}" destId="{7887EDED-12AF-4382-A7A3-8629FCB97637}" srcOrd="0" destOrd="0" presId="urn:microsoft.com/office/officeart/2005/8/layout/default"/>
    <dgm:cxn modelId="{F2D26463-A756-459D-8F8F-64F6F789D0EB}" srcId="{F63AB343-5A73-47E4-8646-CD6F6FB8F31C}" destId="{69CFE273-6634-4AF2-ADF7-195FCFD02937}" srcOrd="2" destOrd="0" parTransId="{464AEF01-3A62-4C91-9C64-6508F6716BD3}" sibTransId="{F652DB56-D174-4C1C-A4B6-0A7ADDCA9A74}"/>
    <dgm:cxn modelId="{3EFDD747-74B2-4981-9869-3F85B2DE49DC}" type="presOf" srcId="{FA200A2F-C330-431E-BDD2-CDE3B3595162}" destId="{1B6A54B0-7323-418C-B8EE-1A870FF5188A}" srcOrd="0" destOrd="0" presId="urn:microsoft.com/office/officeart/2005/8/layout/default"/>
    <dgm:cxn modelId="{DD1786C4-3186-4B5B-AE30-1E7ADECE388F}" srcId="{F63AB343-5A73-47E4-8646-CD6F6FB8F31C}" destId="{734F4134-E1D5-43D5-B528-B54D97585CBB}" srcOrd="0" destOrd="0" parTransId="{EFEEB090-9026-4FC6-95E9-04981C53B35E}" sibTransId="{08E6E445-881C-4479-85D7-BE7945FAC530}"/>
    <dgm:cxn modelId="{FC50C7E3-644C-41DC-9392-BAEC48D274A6}" srcId="{F63AB343-5A73-47E4-8646-CD6F6FB8F31C}" destId="{FA200A2F-C330-431E-BDD2-CDE3B3595162}" srcOrd="1" destOrd="0" parTransId="{EDACE483-FB25-487E-AE3F-18DDD456604E}" sibTransId="{2017CCE2-2B64-4B81-8732-0E2B02FC527F}"/>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CE01DBE9-E7BA-4532-9CE4-09DB7FBA437A}" type="presParOf" srcId="{4BC6EFDF-A91D-4DDE-B436-D0306CA8FB22}" destId="{1B6A54B0-7323-418C-B8EE-1A870FF5188A}" srcOrd="2" destOrd="0" presId="urn:microsoft.com/office/officeart/2005/8/layout/default"/>
    <dgm:cxn modelId="{6CC580AA-C8EF-4614-80E1-02DFB1C7D5B5}" type="presParOf" srcId="{4BC6EFDF-A91D-4DDE-B436-D0306CA8FB22}" destId="{31BF777E-F773-4B16-B97D-600CC3D57321}" srcOrd="3" destOrd="0" presId="urn:microsoft.com/office/officeart/2005/8/layout/default"/>
    <dgm:cxn modelId="{ED29095C-383F-4177-AD69-9BFAFD17496C}" type="presParOf" srcId="{4BC6EFDF-A91D-4DDE-B436-D0306CA8FB22}" destId="{7887EDED-12AF-4382-A7A3-8629FCB97637}" srcOrd="4"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63AB343-5A73-47E4-8646-CD6F6FB8F3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34F4134-E1D5-43D5-B528-B54D97585CBB}">
      <dgm:prSet phldrT="[Text]" custT="1"/>
      <dgm:spPr>
        <a:solidFill>
          <a:srgbClr val="7F7F7F"/>
        </a:solidFill>
      </dgm:spPr>
      <dgm:t>
        <a:bodyPr/>
        <a:lstStyle/>
        <a:p>
          <a:pPr algn="l"/>
          <a:r>
            <a:rPr lang="en-US" sz="2400" b="0" i="0" dirty="0">
              <a:latin typeface="Montserrat" panose="00000500000000000000" pitchFamily="2" charset="0"/>
            </a:rPr>
            <a:t>Clearly and concisely explain how you generate Money: Source of </a:t>
          </a:r>
          <a:r>
            <a:rPr lang="en-US" sz="2400" b="0" i="0" dirty="0" err="1">
              <a:latin typeface="Montserrat" panose="00000500000000000000" pitchFamily="2" charset="0"/>
            </a:rPr>
            <a:t>RevenueRobot</a:t>
          </a:r>
          <a:r>
            <a:rPr lang="en-US" sz="2400" b="0" i="0" dirty="0">
              <a:latin typeface="Montserrat" panose="00000500000000000000" pitchFamily="2" charset="0"/>
            </a:rPr>
            <a:t> Sales: One-time purchase by institutions.
Maintenance Contracts: Annual service fees.
Data Subscriptions: Monthly access to usage and hygiene analytics.
Leasing: Rental model for temporary needs.
Custom Upgrades: Paid customizations and branding.</a:t>
          </a:r>
          <a:endParaRPr lang="en-IN" sz="2000" dirty="0">
            <a:solidFill>
              <a:schemeClr val="bg1"/>
            </a:solidFill>
            <a:latin typeface="Montserrat" panose="00000500000000000000" pitchFamily="2" charset="0"/>
          </a:endParaRPr>
        </a:p>
      </dgm:t>
    </dgm:pt>
    <dgm:pt modelId="{EFEEB090-9026-4FC6-95E9-04981C53B35E}" type="parTrans" cxnId="{DD1786C4-3186-4B5B-AE30-1E7ADECE388F}">
      <dgm:prSet/>
      <dgm:spPr/>
      <dgm:t>
        <a:bodyPr/>
        <a:lstStyle/>
        <a:p>
          <a:endParaRPr lang="en-IN" sz="2400">
            <a:latin typeface="Montserrat" panose="00000500000000000000" pitchFamily="2" charset="0"/>
          </a:endParaRPr>
        </a:p>
      </dgm:t>
    </dgm:pt>
    <dgm:pt modelId="{08E6E445-881C-4479-85D7-BE7945FAC530}" type="sibTrans" cxnId="{DD1786C4-3186-4B5B-AE30-1E7ADECE388F}">
      <dgm:prSet/>
      <dgm:spPr/>
      <dgm:t>
        <a:bodyPr/>
        <a:lstStyle/>
        <a:p>
          <a:endParaRPr lang="en-IN" sz="2400">
            <a:latin typeface="Montserrat" panose="00000500000000000000" pitchFamily="2" charset="0"/>
          </a:endParaRPr>
        </a:p>
      </dgm:t>
    </dgm:pt>
    <dgm:pt modelId="{1D41A454-8F3E-4B06-B6C7-760DF169DE63}">
      <dgm:prSet/>
      <dgm:spPr>
        <a:solidFill>
          <a:srgbClr val="FF0000"/>
        </a:solidFill>
      </dgm:spPr>
      <dgm:t>
        <a:bodyPr/>
        <a:lstStyle/>
        <a:p>
          <a:r>
            <a:rPr lang="en-US" b="0" i="0" dirty="0">
              <a:latin typeface="Montserrat" panose="00000500000000000000" pitchFamily="2" charset="0"/>
            </a:rPr>
            <a:t>We have a viable business model based on multiple revenue streams—robot sales, leasing, annual maintenance contracts, and data subscriptions. These ensure recurring income and long-term sustainability, even as we scale. While we’re not yet profitable, our model is built for steady growth and profitability with increased adoption.**</a:t>
          </a:r>
          <a:endParaRPr lang="en-IN" b="0" i="0" dirty="0">
            <a:latin typeface="Montserrat" panose="00000500000000000000" pitchFamily="2" charset="0"/>
          </a:endParaRPr>
        </a:p>
      </dgm:t>
    </dgm:pt>
    <dgm:pt modelId="{D6C265F3-1BCF-445C-AB4A-14E8A9B5AF67}" type="parTrans" cxnId="{4B47DB29-3FEB-4C2B-BF8F-22E1DA216EEA}">
      <dgm:prSet/>
      <dgm:spPr/>
      <dgm:t>
        <a:bodyPr/>
        <a:lstStyle/>
        <a:p>
          <a:endParaRPr lang="en-IN"/>
        </a:p>
      </dgm:t>
    </dgm:pt>
    <dgm:pt modelId="{D54098C3-155A-43F7-817D-F884341F9192}" type="sibTrans" cxnId="{4B47DB29-3FEB-4C2B-BF8F-22E1DA216EEA}">
      <dgm:prSet/>
      <dgm:spPr/>
      <dgm:t>
        <a:bodyPr/>
        <a:lstStyle/>
        <a:p>
          <a:endParaRPr lang="en-IN"/>
        </a:p>
      </dgm:t>
    </dgm:pt>
    <dgm:pt modelId="{4BC6EFDF-A91D-4DDE-B436-D0306CA8FB22}" type="pres">
      <dgm:prSet presAssocID="{F63AB343-5A73-47E4-8646-CD6F6FB8F31C}" presName="diagram" presStyleCnt="0">
        <dgm:presLayoutVars>
          <dgm:dir/>
          <dgm:resizeHandles val="exact"/>
        </dgm:presLayoutVars>
      </dgm:prSet>
      <dgm:spPr/>
    </dgm:pt>
    <dgm:pt modelId="{C7D0697F-16F4-44E2-AFF3-63CF0A714EEB}" type="pres">
      <dgm:prSet presAssocID="{734F4134-E1D5-43D5-B528-B54D97585CBB}" presName="node" presStyleLbl="node1" presStyleIdx="0" presStyleCnt="2" custScaleX="132821" custScaleY="225544" custLinFactNeighborX="-597" custLinFactNeighborY="553">
        <dgm:presLayoutVars>
          <dgm:bulletEnabled val="1"/>
        </dgm:presLayoutVars>
      </dgm:prSet>
      <dgm:spPr/>
    </dgm:pt>
    <dgm:pt modelId="{CDEC6380-52CC-4823-8F32-7DE41D09C832}" type="pres">
      <dgm:prSet presAssocID="{08E6E445-881C-4479-85D7-BE7945FAC530}" presName="sibTrans" presStyleCnt="0"/>
      <dgm:spPr/>
    </dgm:pt>
    <dgm:pt modelId="{20E5A71E-6AA2-4DA0-9FBC-46B8C9BF4EC5}" type="pres">
      <dgm:prSet presAssocID="{1D41A454-8F3E-4B06-B6C7-760DF169DE63}" presName="node" presStyleLbl="node1" presStyleIdx="1" presStyleCnt="2" custScaleY="164861">
        <dgm:presLayoutVars>
          <dgm:bulletEnabled val="1"/>
        </dgm:presLayoutVars>
      </dgm:prSet>
      <dgm:spPr/>
    </dgm:pt>
  </dgm:ptLst>
  <dgm:cxnLst>
    <dgm:cxn modelId="{77EF6D1D-FD7A-47D8-BDE6-522163C31357}" type="presOf" srcId="{F63AB343-5A73-47E4-8646-CD6F6FB8F31C}" destId="{4BC6EFDF-A91D-4DDE-B436-D0306CA8FB22}" srcOrd="0" destOrd="0" presId="urn:microsoft.com/office/officeart/2005/8/layout/default"/>
    <dgm:cxn modelId="{4B47DB29-3FEB-4C2B-BF8F-22E1DA216EEA}" srcId="{F63AB343-5A73-47E4-8646-CD6F6FB8F31C}" destId="{1D41A454-8F3E-4B06-B6C7-760DF169DE63}" srcOrd="1" destOrd="0" parTransId="{D6C265F3-1BCF-445C-AB4A-14E8A9B5AF67}" sibTransId="{D54098C3-155A-43F7-817D-F884341F9192}"/>
    <dgm:cxn modelId="{DD1786C4-3186-4B5B-AE30-1E7ADECE388F}" srcId="{F63AB343-5A73-47E4-8646-CD6F6FB8F31C}" destId="{734F4134-E1D5-43D5-B528-B54D97585CBB}" srcOrd="0" destOrd="0" parTransId="{EFEEB090-9026-4FC6-95E9-04981C53B35E}" sibTransId="{08E6E445-881C-4479-85D7-BE7945FAC530}"/>
    <dgm:cxn modelId="{C14D9BE6-80C9-4490-97F1-73C154583873}" type="presOf" srcId="{1D41A454-8F3E-4B06-B6C7-760DF169DE63}" destId="{20E5A71E-6AA2-4DA0-9FBC-46B8C9BF4EC5}" srcOrd="0" destOrd="0" presId="urn:microsoft.com/office/officeart/2005/8/layout/default"/>
    <dgm:cxn modelId="{38BFDAF7-E9F9-4E3A-872D-65DB2787DC51}" type="presOf" srcId="{734F4134-E1D5-43D5-B528-B54D97585CBB}" destId="{C7D0697F-16F4-44E2-AFF3-63CF0A714EEB}" srcOrd="0" destOrd="0" presId="urn:microsoft.com/office/officeart/2005/8/layout/default"/>
    <dgm:cxn modelId="{CC870701-D926-46F5-9F33-575B800D1DC3}" type="presParOf" srcId="{4BC6EFDF-A91D-4DDE-B436-D0306CA8FB22}" destId="{C7D0697F-16F4-44E2-AFF3-63CF0A714EEB}" srcOrd="0" destOrd="0" presId="urn:microsoft.com/office/officeart/2005/8/layout/default"/>
    <dgm:cxn modelId="{FD7B9305-BF2B-4392-AE15-86B33C51610F}" type="presParOf" srcId="{4BC6EFDF-A91D-4DDE-B436-D0306CA8FB22}" destId="{CDEC6380-52CC-4823-8F32-7DE41D09C832}" srcOrd="1" destOrd="0" presId="urn:microsoft.com/office/officeart/2005/8/layout/default"/>
    <dgm:cxn modelId="{F78EA459-60CC-446F-8795-8410ADC52B3D}" type="presParOf" srcId="{4BC6EFDF-A91D-4DDE-B436-D0306CA8FB22}" destId="{20E5A71E-6AA2-4DA0-9FBC-46B8C9BF4EC5}" srcOrd="2"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24DB83B-206D-48A3-BFB8-5D22FE276FA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9BEE7083-627E-446F-81DD-42C51409D1B1}">
      <dgm:prSet phldrT="[Text]" custT="1"/>
      <dgm:spPr>
        <a:solidFill>
          <a:srgbClr val="F04034"/>
        </a:solidFill>
      </dgm:spPr>
      <dgm:t>
        <a:bodyPr/>
        <a:lstStyle/>
        <a:p>
          <a:r>
            <a:rPr lang="en-IN" sz="2000" b="1" dirty="0">
              <a:latin typeface="Montserrat" panose="00000500000000000000" pitchFamily="2" charset="0"/>
            </a:rPr>
            <a:t>Year 2: Scaling &amp; Diversification</a:t>
          </a:r>
          <a:r>
            <a:rPr lang="en-IN" sz="2000" dirty="0">
              <a:latin typeface="Montserrat" panose="00000500000000000000" pitchFamily="2" charset="0"/>
            </a:rPr>
            <a:t>
Expand to multi-city operations via regional field teams.
Launch new product lines: eco-friendly disinfectant sprays, portable UV units, etc.
Set up franchise/partner models in smaller towns.
Build mobile app for service booking, tracking, and feedback.</a:t>
          </a:r>
          <a:r>
            <a:rPr lang="en-US" sz="2000" b="0" i="0" dirty="0">
              <a:latin typeface="Montserrat" panose="00000500000000000000" pitchFamily="2" charset="0"/>
            </a:rPr>
            <a:t>.</a:t>
          </a:r>
          <a:endParaRPr lang="en-IN" sz="2000" dirty="0">
            <a:latin typeface="Montserrat" panose="00000500000000000000" pitchFamily="2" charset="0"/>
          </a:endParaRPr>
        </a:p>
      </dgm:t>
    </dgm:pt>
    <dgm:pt modelId="{FB774DE3-20A6-44D1-8B37-6B2A975DB86B}" type="parTrans" cxnId="{A50B58E3-2AFB-4BBB-A872-B21E4410F4A4}">
      <dgm:prSet/>
      <dgm:spPr/>
      <dgm:t>
        <a:bodyPr/>
        <a:lstStyle/>
        <a:p>
          <a:endParaRPr lang="en-IN" sz="2400">
            <a:latin typeface="Montserrat" panose="00000500000000000000" pitchFamily="2" charset="0"/>
          </a:endParaRPr>
        </a:p>
      </dgm:t>
    </dgm:pt>
    <dgm:pt modelId="{A8416F6E-C974-4E48-81A2-30AC84CCF304}" type="sibTrans" cxnId="{A50B58E3-2AFB-4BBB-A872-B21E4410F4A4}">
      <dgm:prSet/>
      <dgm:spPr/>
      <dgm:t>
        <a:bodyPr/>
        <a:lstStyle/>
        <a:p>
          <a:endParaRPr lang="en-IN" sz="2400">
            <a:latin typeface="Montserrat" panose="00000500000000000000" pitchFamily="2" charset="0"/>
          </a:endParaRPr>
        </a:p>
      </dgm:t>
    </dgm:pt>
    <dgm:pt modelId="{083499A7-4FA0-4DD9-ACAC-28D408ACCCA1}">
      <dgm:prSet phldrT="[Text]" custT="1"/>
      <dgm:spPr>
        <a:solidFill>
          <a:srgbClr val="7F7F7F"/>
        </a:solidFill>
      </dgm:spPr>
      <dgm:t>
        <a:bodyPr/>
        <a:lstStyle/>
        <a:p>
          <a:pPr defTabSz="1066800">
            <a:lnSpc>
              <a:spcPct val="90000"/>
            </a:lnSpc>
            <a:spcBef>
              <a:spcPct val="0"/>
            </a:spcBef>
            <a:spcAft>
              <a:spcPct val="35000"/>
            </a:spcAft>
          </a:pPr>
          <a:r>
            <a:rPr lang="en-US" sz="1800" b="1" i="0" dirty="0">
              <a:latin typeface="Montserrat" panose="00000500000000000000" pitchFamily="2" charset="0"/>
            </a:rPr>
            <a:t>Year 3+: Automation &amp; Growth Acceleration
</a:t>
          </a:r>
          <a:r>
            <a:rPr lang="en-US" sz="1800" b="0" i="0" dirty="0">
              <a:latin typeface="Montserrat" panose="00000500000000000000" pitchFamily="2" charset="0"/>
            </a:rPr>
            <a:t>Implement IoT-based monitoring for large commercial clients (e.g., sanitation frequency, air quality).
Explore export or regional market entry (Sri Lanka, Middle East).
Develop subscription models for SMEs with bundled products and services.
Target government/public sector tenders (schools, railways, etc.).</a:t>
          </a:r>
          <a:endParaRPr lang="en-IN" sz="1800" dirty="0">
            <a:latin typeface="Montserrat" panose="00000500000000000000" pitchFamily="2" charset="0"/>
          </a:endParaRPr>
        </a:p>
      </dgm:t>
    </dgm:pt>
    <dgm:pt modelId="{4C42FB7F-A756-4013-8DF5-EDEA386F8751}" type="parTrans" cxnId="{B07914FB-BF71-4903-9F5E-80CFEFA7A48F}">
      <dgm:prSet/>
      <dgm:spPr/>
      <dgm:t>
        <a:bodyPr/>
        <a:lstStyle/>
        <a:p>
          <a:endParaRPr lang="en-IN" sz="2400">
            <a:latin typeface="Montserrat" panose="00000500000000000000" pitchFamily="2" charset="0"/>
          </a:endParaRPr>
        </a:p>
      </dgm:t>
    </dgm:pt>
    <dgm:pt modelId="{98D9DE61-326F-4B94-A869-999CF2A03DE3}" type="sibTrans" cxnId="{B07914FB-BF71-4903-9F5E-80CFEFA7A48F}">
      <dgm:prSet/>
      <dgm:spPr/>
      <dgm:t>
        <a:bodyPr/>
        <a:lstStyle/>
        <a:p>
          <a:endParaRPr lang="en-IN" sz="2400">
            <a:latin typeface="Montserrat" panose="00000500000000000000" pitchFamily="2" charset="0"/>
          </a:endParaRPr>
        </a:p>
      </dgm:t>
    </dgm:pt>
    <dgm:pt modelId="{D0AB7018-7FE8-45A9-B4D2-6B7B1F0AEB67}">
      <dgm:prSet phldrT="[Text]" custT="1"/>
      <dgm:spPr>
        <a:solidFill>
          <a:srgbClr val="7F7F7F"/>
        </a:solidFill>
      </dgm:spPr>
      <dgm:t>
        <a:bodyPr/>
        <a:lstStyle/>
        <a:p>
          <a:r>
            <a:rPr lang="en-IN" sz="1800" b="1" i="0" dirty="0">
              <a:latin typeface="Montserrat" panose="00000500000000000000" pitchFamily="2" charset="0"/>
            </a:rPr>
            <a:t>Year 1: Market Penetration &amp; Brand Establishment</a:t>
          </a:r>
          <a:r>
            <a:rPr lang="en-IN" sz="1800" b="0" i="0" dirty="0">
              <a:latin typeface="Montserrat" panose="00000500000000000000" pitchFamily="2" charset="0"/>
            </a:rPr>
            <a:t>
Focus on Tier-1 &amp; Tier-2 cities (Hyderabad, Bangalore, Chennai, Pune, Vizag, etc.)
Offer pilot programs or free demo services to build client trust.
Build a lean team and optimize operations for quality and speed.</a:t>
          </a:r>
          <a:r>
            <a:rPr lang="en-US" sz="1800" b="0" i="0" dirty="0">
              <a:latin typeface="Montserrat" panose="00000500000000000000" pitchFamily="2" charset="0"/>
            </a:rPr>
            <a:t> Invest in branding, digital presence, and certification/accreditation.</a:t>
          </a:r>
        </a:p>
      </dgm:t>
    </dgm:pt>
    <dgm:pt modelId="{6A8CC7DB-E268-4139-9F83-6E0E1C2B6CEE}" type="sibTrans" cxnId="{C3929DE4-B95D-4FBB-8584-E8C53E18E2A5}">
      <dgm:prSet/>
      <dgm:spPr/>
      <dgm:t>
        <a:bodyPr/>
        <a:lstStyle/>
        <a:p>
          <a:endParaRPr lang="en-IN" sz="2400">
            <a:latin typeface="Montserrat" panose="00000500000000000000" pitchFamily="2" charset="0"/>
          </a:endParaRPr>
        </a:p>
      </dgm:t>
    </dgm:pt>
    <dgm:pt modelId="{D541ACD8-8372-4EB6-9CA7-ECD18BE45413}" type="parTrans" cxnId="{C3929DE4-B95D-4FBB-8584-E8C53E18E2A5}">
      <dgm:prSet/>
      <dgm:spPr/>
      <dgm:t>
        <a:bodyPr/>
        <a:lstStyle/>
        <a:p>
          <a:endParaRPr lang="en-IN" sz="2400">
            <a:latin typeface="Montserrat" panose="00000500000000000000" pitchFamily="2" charset="0"/>
          </a:endParaRPr>
        </a:p>
      </dgm:t>
    </dgm:pt>
    <dgm:pt modelId="{DD1DD2BC-B051-4A6D-A8CF-DF8F8687E883}" type="pres">
      <dgm:prSet presAssocID="{424DB83B-206D-48A3-BFB8-5D22FE276FA1}" presName="diagram" presStyleCnt="0">
        <dgm:presLayoutVars>
          <dgm:dir/>
          <dgm:resizeHandles val="exact"/>
        </dgm:presLayoutVars>
      </dgm:prSet>
      <dgm:spPr/>
    </dgm:pt>
    <dgm:pt modelId="{103E0D37-EBD3-4B88-9FCB-5404958D7CD8}" type="pres">
      <dgm:prSet presAssocID="{D0AB7018-7FE8-45A9-B4D2-6B7B1F0AEB67}" presName="node" presStyleLbl="node1" presStyleIdx="0" presStyleCnt="3" custScaleX="132821" custScaleY="317863" custLinFactNeighborX="-597" custLinFactNeighborY="553">
        <dgm:presLayoutVars>
          <dgm:bulletEnabled val="1"/>
        </dgm:presLayoutVars>
      </dgm:prSet>
      <dgm:spPr/>
    </dgm:pt>
    <dgm:pt modelId="{62D5A905-0574-4E3B-ABB6-9E23BB24DFE2}" type="pres">
      <dgm:prSet presAssocID="{6A8CC7DB-E268-4139-9F83-6E0E1C2B6CEE}" presName="sibTrans" presStyleCnt="0"/>
      <dgm:spPr/>
    </dgm:pt>
    <dgm:pt modelId="{9A09CD44-6373-48BA-94CF-0D0DE4938535}" type="pres">
      <dgm:prSet presAssocID="{9BEE7083-627E-446F-81DD-42C51409D1B1}" presName="node" presStyleLbl="node1" presStyleIdx="1" presStyleCnt="3" custScaleX="132821" custScaleY="317863" custLinFactNeighborX="1208" custLinFactNeighborY="553">
        <dgm:presLayoutVars>
          <dgm:bulletEnabled val="1"/>
        </dgm:presLayoutVars>
      </dgm:prSet>
      <dgm:spPr/>
    </dgm:pt>
    <dgm:pt modelId="{D1CBE8DC-E9ED-49AB-BA64-9734C1429FD9}" type="pres">
      <dgm:prSet presAssocID="{A8416F6E-C974-4E48-81A2-30AC84CCF304}" presName="sibTrans" presStyleCnt="0"/>
      <dgm:spPr/>
    </dgm:pt>
    <dgm:pt modelId="{E605F1CE-1F62-4171-80D5-6035D90FBEDC}" type="pres">
      <dgm:prSet presAssocID="{083499A7-4FA0-4DD9-ACAC-28D408ACCCA1}" presName="node" presStyleLbl="node1" presStyleIdx="2" presStyleCnt="3" custScaleX="134612" custScaleY="317863" custLinFactNeighborX="-1390" custLinFactNeighborY="-162">
        <dgm:presLayoutVars>
          <dgm:bulletEnabled val="1"/>
        </dgm:presLayoutVars>
      </dgm:prSet>
      <dgm:spPr/>
    </dgm:pt>
  </dgm:ptLst>
  <dgm:cxnLst>
    <dgm:cxn modelId="{504B4B32-9931-4F67-BF09-DB5C8C798275}" type="presOf" srcId="{9BEE7083-627E-446F-81DD-42C51409D1B1}" destId="{9A09CD44-6373-48BA-94CF-0D0DE4938535}" srcOrd="0" destOrd="0" presId="urn:microsoft.com/office/officeart/2005/8/layout/default"/>
    <dgm:cxn modelId="{80AFE762-FFE6-4E0F-9D59-12CC2EAE60F6}" type="presOf" srcId="{083499A7-4FA0-4DD9-ACAC-28D408ACCCA1}" destId="{E605F1CE-1F62-4171-80D5-6035D90FBEDC}" srcOrd="0" destOrd="0" presId="urn:microsoft.com/office/officeart/2005/8/layout/default"/>
    <dgm:cxn modelId="{90C9A759-7F93-4873-948B-7FAB77F5F57A}" type="presOf" srcId="{D0AB7018-7FE8-45A9-B4D2-6B7B1F0AEB67}" destId="{103E0D37-EBD3-4B88-9FCB-5404958D7CD8}" srcOrd="0" destOrd="0" presId="urn:microsoft.com/office/officeart/2005/8/layout/default"/>
    <dgm:cxn modelId="{A50B58E3-2AFB-4BBB-A872-B21E4410F4A4}" srcId="{424DB83B-206D-48A3-BFB8-5D22FE276FA1}" destId="{9BEE7083-627E-446F-81DD-42C51409D1B1}" srcOrd="1" destOrd="0" parTransId="{FB774DE3-20A6-44D1-8B37-6B2A975DB86B}" sibTransId="{A8416F6E-C974-4E48-81A2-30AC84CCF304}"/>
    <dgm:cxn modelId="{C3929DE4-B95D-4FBB-8584-E8C53E18E2A5}" srcId="{424DB83B-206D-48A3-BFB8-5D22FE276FA1}" destId="{D0AB7018-7FE8-45A9-B4D2-6B7B1F0AEB67}" srcOrd="0" destOrd="0" parTransId="{D541ACD8-8372-4EB6-9CA7-ECD18BE45413}" sibTransId="{6A8CC7DB-E268-4139-9F83-6E0E1C2B6CEE}"/>
    <dgm:cxn modelId="{D8B097F0-6E95-4677-9FF2-195739C0A3DD}" type="presOf" srcId="{424DB83B-206D-48A3-BFB8-5D22FE276FA1}" destId="{DD1DD2BC-B051-4A6D-A8CF-DF8F8687E883}" srcOrd="0" destOrd="0" presId="urn:microsoft.com/office/officeart/2005/8/layout/default"/>
    <dgm:cxn modelId="{B07914FB-BF71-4903-9F5E-80CFEFA7A48F}" srcId="{424DB83B-206D-48A3-BFB8-5D22FE276FA1}" destId="{083499A7-4FA0-4DD9-ACAC-28D408ACCCA1}" srcOrd="2" destOrd="0" parTransId="{4C42FB7F-A756-4013-8DF5-EDEA386F8751}" sibTransId="{98D9DE61-326F-4B94-A869-999CF2A03DE3}"/>
    <dgm:cxn modelId="{6D30FF92-78EB-445B-A687-A44CD0C8BAC7}" type="presParOf" srcId="{DD1DD2BC-B051-4A6D-A8CF-DF8F8687E883}" destId="{103E0D37-EBD3-4B88-9FCB-5404958D7CD8}" srcOrd="0" destOrd="0" presId="urn:microsoft.com/office/officeart/2005/8/layout/default"/>
    <dgm:cxn modelId="{485EE8A9-794C-4405-9C43-E3D14ED184B2}" type="presParOf" srcId="{DD1DD2BC-B051-4A6D-A8CF-DF8F8687E883}" destId="{62D5A905-0574-4E3B-ABB6-9E23BB24DFE2}" srcOrd="1" destOrd="0" presId="urn:microsoft.com/office/officeart/2005/8/layout/default"/>
    <dgm:cxn modelId="{5C65F756-2B13-41F4-8BBC-EB94D4BD75A6}" type="presParOf" srcId="{DD1DD2BC-B051-4A6D-A8CF-DF8F8687E883}" destId="{9A09CD44-6373-48BA-94CF-0D0DE4938535}" srcOrd="2" destOrd="0" presId="urn:microsoft.com/office/officeart/2005/8/layout/default"/>
    <dgm:cxn modelId="{35B6CE9E-8596-447E-9EC0-C035057002E9}" type="presParOf" srcId="{DD1DD2BC-B051-4A6D-A8CF-DF8F8687E883}" destId="{D1CBE8DC-E9ED-49AB-BA64-9734C1429FD9}" srcOrd="3" destOrd="0" presId="urn:microsoft.com/office/officeart/2005/8/layout/default"/>
    <dgm:cxn modelId="{ECC72B54-0354-48E0-8599-BBA87242ABA3}" type="presParOf" srcId="{DD1DD2BC-B051-4A6D-A8CF-DF8F8687E883}" destId="{E605F1CE-1F62-4171-80D5-6035D90FBEDC}"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1280712" y="2927"/>
          <a:ext cx="8593688" cy="5156213"/>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 </a:t>
          </a:r>
          <a:r>
            <a:rPr lang="en-US" sz="2800" kern="1200" dirty="0" err="1"/>
            <a:t>Sanitron</a:t>
          </a:r>
          <a:r>
            <a:rPr lang="en-US" sz="2800" kern="1200" dirty="0"/>
            <a:t>, your autonomous hygiene partner.
Built for crowded public spaces to disinfect, detect, and deliver real-time cleanliness — making sanitation smart, safe, and effortless.</a:t>
          </a:r>
          <a:endParaRPr lang="en-IN" sz="2800" kern="1200" dirty="0">
            <a:solidFill>
              <a:schemeClr val="bg1"/>
            </a:solidFill>
            <a:latin typeface="Montserrat" panose="00000500000000000000" pitchFamily="2" charset="0"/>
          </a:endParaRPr>
        </a:p>
      </dsp:txBody>
      <dsp:txXfrm>
        <a:off x="1280712" y="2927"/>
        <a:ext cx="8593688" cy="51562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0" y="156926"/>
          <a:ext cx="5098044" cy="2302969"/>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Montserrat" panose="00000500000000000000" pitchFamily="2" charset="0"/>
            </a:rPr>
            <a:t>Founders Chandrashekar -Founder</a:t>
          </a:r>
        </a:p>
      </dsp:txBody>
      <dsp:txXfrm>
        <a:off x="0" y="156926"/>
        <a:ext cx="5098044" cy="2302969"/>
      </dsp:txXfrm>
    </dsp:sp>
    <dsp:sp modelId="{1B6A54B0-7323-418C-B8EE-1A870FF5188A}">
      <dsp:nvSpPr>
        <dsp:cNvPr id="0" name=""/>
        <dsp:cNvSpPr/>
      </dsp:nvSpPr>
      <dsp:spPr>
        <a:xfrm>
          <a:off x="5510325" y="156926"/>
          <a:ext cx="5098044" cy="2302969"/>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i="0" kern="1200" dirty="0">
              <a:latin typeface="Montserrat" panose="00000500000000000000" pitchFamily="2" charset="0"/>
            </a:rPr>
            <a:t>Team member’s history               </a:t>
          </a:r>
          <a:r>
            <a:rPr lang="en-IN" sz="2400" b="0" i="0" kern="1200">
              <a:latin typeface="Montserrat" panose="00000500000000000000" pitchFamily="2" charset="0"/>
            </a:rPr>
            <a:t>Aditi Joshi-CS                              DeviSri-EC                                 </a:t>
          </a:r>
          <a:r>
            <a:rPr lang="en-IN" sz="2400" b="0" i="0" kern="1200" dirty="0">
              <a:latin typeface="Montserrat" panose="00000500000000000000" pitchFamily="2" charset="0"/>
            </a:rPr>
            <a:t>Chiranjeevi </a:t>
          </a:r>
          <a:r>
            <a:rPr lang="en-IN" sz="2400" b="0" i="0" kern="1200">
              <a:latin typeface="Montserrat" panose="00000500000000000000" pitchFamily="2" charset="0"/>
            </a:rPr>
            <a:t>Chathresh Vasagiri-EC</a:t>
          </a:r>
          <a:endParaRPr lang="en-IN" sz="2400" b="0" i="0" kern="1200" dirty="0">
            <a:latin typeface="Montserrat" panose="00000500000000000000" pitchFamily="2" charset="0"/>
          </a:endParaRPr>
        </a:p>
      </dsp:txBody>
      <dsp:txXfrm>
        <a:off x="5510325" y="156926"/>
        <a:ext cx="5098044" cy="2302969"/>
      </dsp:txXfrm>
    </dsp:sp>
    <dsp:sp modelId="{7887EDED-12AF-4382-A7A3-8629FCB97637}">
      <dsp:nvSpPr>
        <dsp:cNvPr id="0" name=""/>
        <dsp:cNvSpPr/>
      </dsp:nvSpPr>
      <dsp:spPr>
        <a:xfrm>
          <a:off x="0" y="2483470"/>
          <a:ext cx="10594081" cy="2302969"/>
        </a:xfrm>
        <a:prstGeom prst="rect">
          <a:avLst/>
        </a:prstGeom>
        <a:solidFill>
          <a:srgbClr val="F040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Montserrat" panose="00000500000000000000" pitchFamily="2" charset="0"/>
            </a:rPr>
            <a:t>Explain the unique value each person brings to the startup </a:t>
          </a:r>
        </a:p>
        <a:p>
          <a:pPr marL="0" lvl="0" indent="0" algn="l" defTabSz="1066800">
            <a:lnSpc>
              <a:spcPct val="90000"/>
            </a:lnSpc>
            <a:spcBef>
              <a:spcPct val="0"/>
            </a:spcBef>
            <a:spcAft>
              <a:spcPct val="35000"/>
            </a:spcAft>
            <a:buNone/>
          </a:pPr>
          <a:r>
            <a:rPr lang="en-US" sz="2400" b="0" i="0" kern="1200" dirty="0">
              <a:latin typeface="Montserrat" panose="00000500000000000000" pitchFamily="2" charset="0"/>
            </a:rPr>
            <a:t>Talk about their passion for the project and why they decided to work for a startup</a:t>
          </a:r>
        </a:p>
        <a:p>
          <a:pPr marL="0" lvl="0" indent="0" algn="l" defTabSz="1066800">
            <a:lnSpc>
              <a:spcPct val="90000"/>
            </a:lnSpc>
            <a:spcBef>
              <a:spcPct val="0"/>
            </a:spcBef>
            <a:spcAft>
              <a:spcPct val="35000"/>
            </a:spcAft>
            <a:buNone/>
          </a:pPr>
          <a:r>
            <a:rPr lang="en-US" sz="2400" kern="1200" dirty="0">
              <a:solidFill>
                <a:srgbClr val="FFFFFF"/>
              </a:solidFill>
              <a:latin typeface="Montserrat"/>
              <a:ea typeface="Montserrat"/>
              <a:cs typeface="Montserrat"/>
              <a:sym typeface="Montserrat"/>
            </a:rPr>
            <a:t>We share common goals, visions and missions towards making a stress-free experience for cattle owners. My mates share my dreams along with </a:t>
          </a:r>
          <a:r>
            <a:rPr lang="en-US" sz="2400" kern="1200" dirty="0" err="1">
              <a:solidFill>
                <a:srgbClr val="FFFFFF"/>
              </a:solidFill>
              <a:latin typeface="Montserrat"/>
              <a:ea typeface="Montserrat"/>
              <a:cs typeface="Montserrat"/>
              <a:sym typeface="Montserrat"/>
            </a:rPr>
            <a:t>with</a:t>
          </a:r>
          <a:r>
            <a:rPr lang="en-US" sz="2400" kern="1200" dirty="0">
              <a:solidFill>
                <a:srgbClr val="FFFFFF"/>
              </a:solidFill>
              <a:latin typeface="Montserrat"/>
              <a:ea typeface="Montserrat"/>
              <a:cs typeface="Montserrat"/>
              <a:sym typeface="Montserrat"/>
            </a:rPr>
            <a:t> my </a:t>
          </a:r>
          <a:r>
            <a:rPr lang="en-US" sz="2400" kern="1200" dirty="0" err="1">
              <a:solidFill>
                <a:srgbClr val="FFFFFF"/>
              </a:solidFill>
              <a:latin typeface="Montserrat"/>
              <a:ea typeface="Montserrat"/>
              <a:cs typeface="Montserrat"/>
              <a:sym typeface="Montserrat"/>
            </a:rPr>
            <a:t>responsibilites</a:t>
          </a:r>
          <a:r>
            <a:rPr lang="en-US" sz="2400" kern="1200" dirty="0">
              <a:solidFill>
                <a:srgbClr val="FFFFFF"/>
              </a:solidFill>
              <a:latin typeface="Montserrat"/>
              <a:ea typeface="Montserrat"/>
              <a:cs typeface="Montserrat"/>
              <a:sym typeface="Montserrat"/>
            </a:rPr>
            <a:t>.</a:t>
          </a:r>
          <a:endParaRPr lang="en-IN" sz="2400" kern="1200" dirty="0">
            <a:solidFill>
              <a:schemeClr val="bg1"/>
            </a:solidFill>
            <a:latin typeface="Montserrat" panose="00000500000000000000" pitchFamily="2" charset="0"/>
          </a:endParaRPr>
        </a:p>
      </dsp:txBody>
      <dsp:txXfrm>
        <a:off x="0" y="2483470"/>
        <a:ext cx="10594081" cy="230296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4F651-B7C3-41B0-9610-988DCD417D27}">
      <dsp:nvSpPr>
        <dsp:cNvPr id="0" name=""/>
        <dsp:cNvSpPr/>
      </dsp:nvSpPr>
      <dsp:spPr>
        <a:xfrm>
          <a:off x="0" y="815679"/>
          <a:ext cx="11068160" cy="15058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F7E5D-4440-4621-BDC1-6CE507518B08}">
      <dsp:nvSpPr>
        <dsp:cNvPr id="0" name=""/>
        <dsp:cNvSpPr/>
      </dsp:nvSpPr>
      <dsp:spPr>
        <a:xfrm>
          <a:off x="455525" y="1154499"/>
          <a:ext cx="828228" cy="8282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4EC852-5DBF-43A6-B63C-8E9A3356A098}">
      <dsp:nvSpPr>
        <dsp:cNvPr id="0" name=""/>
        <dsp:cNvSpPr/>
      </dsp:nvSpPr>
      <dsp:spPr>
        <a:xfrm>
          <a:off x="1739278" y="815679"/>
          <a:ext cx="9328881" cy="1505869"/>
        </a:xfrm>
        <a:prstGeom prst="rect">
          <a:avLst/>
        </a:prstGeom>
        <a:solidFill>
          <a:srgbClr val="7F7F7F"/>
        </a:solidFill>
        <a:ln>
          <a:noFill/>
        </a:ln>
        <a:effectLst/>
      </dsp:spPr>
      <dsp:style>
        <a:lnRef idx="0">
          <a:scrgbClr r="0" g="0" b="0"/>
        </a:lnRef>
        <a:fillRef idx="0">
          <a:scrgbClr r="0" g="0" b="0"/>
        </a:fillRef>
        <a:effectRef idx="0">
          <a:scrgbClr r="0" g="0" b="0"/>
        </a:effectRef>
        <a:fontRef idx="minor"/>
      </dsp:style>
      <dsp:txBody>
        <a:bodyPr spcFirstLastPara="0" vert="horz" wrap="square" lIns="159371" tIns="159371" rIns="159371" bIns="159371" numCol="1" spcCol="1270" anchor="ctr" anchorCtr="0">
          <a:noAutofit/>
        </a:bodyPr>
        <a:lstStyle/>
        <a:p>
          <a:pPr marL="0" lvl="0" indent="0" algn="l" defTabSz="1066800">
            <a:lnSpc>
              <a:spcPct val="100000"/>
            </a:lnSpc>
            <a:spcBef>
              <a:spcPct val="0"/>
            </a:spcBef>
            <a:spcAft>
              <a:spcPct val="35000"/>
            </a:spcAft>
            <a:buNone/>
          </a:pPr>
          <a:r>
            <a:rPr lang="en-US" sz="2400" kern="1200">
              <a:latin typeface="Montserrat" panose="00000500000000000000" pitchFamily="2" charset="0"/>
            </a:rPr>
            <a:t>Chiranjeevi Chathresh Vasagiri   Phone Number:6302529167             Email:chiranjeevivasagiri@gmail.com</a:t>
          </a:r>
          <a:endParaRPr lang="en-IN" sz="2400" kern="1200">
            <a:latin typeface="Montserrat" panose="00000500000000000000" pitchFamily="2" charset="0"/>
          </a:endParaRPr>
        </a:p>
      </dsp:txBody>
      <dsp:txXfrm>
        <a:off x="1739278" y="815679"/>
        <a:ext cx="9328881" cy="1505869"/>
      </dsp:txXfrm>
    </dsp:sp>
    <dsp:sp modelId="{5FDC06E6-16D6-42E9-A015-3EFC1BCBBEF2}">
      <dsp:nvSpPr>
        <dsp:cNvPr id="0" name=""/>
        <dsp:cNvSpPr/>
      </dsp:nvSpPr>
      <dsp:spPr>
        <a:xfrm>
          <a:off x="0" y="2698015"/>
          <a:ext cx="11068160" cy="15058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EE7FC5-BCE7-4D81-87AD-AEE29E128BD7}">
      <dsp:nvSpPr>
        <dsp:cNvPr id="0" name=""/>
        <dsp:cNvSpPr/>
      </dsp:nvSpPr>
      <dsp:spPr>
        <a:xfrm>
          <a:off x="455525" y="3036836"/>
          <a:ext cx="828228" cy="8282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E55605-E177-4F54-8B52-998928419C71}">
      <dsp:nvSpPr>
        <dsp:cNvPr id="0" name=""/>
        <dsp:cNvSpPr/>
      </dsp:nvSpPr>
      <dsp:spPr>
        <a:xfrm>
          <a:off x="1739278" y="2698015"/>
          <a:ext cx="9328881" cy="1505869"/>
        </a:xfrm>
        <a:prstGeom prst="rect">
          <a:avLst/>
        </a:prstGeom>
        <a:solidFill>
          <a:srgbClr val="7F7F7F"/>
        </a:solidFill>
        <a:ln>
          <a:noFill/>
        </a:ln>
        <a:effectLst/>
      </dsp:spPr>
      <dsp:style>
        <a:lnRef idx="0">
          <a:scrgbClr r="0" g="0" b="0"/>
        </a:lnRef>
        <a:fillRef idx="0">
          <a:scrgbClr r="0" g="0" b="0"/>
        </a:fillRef>
        <a:effectRef idx="0">
          <a:scrgbClr r="0" g="0" b="0"/>
        </a:effectRef>
        <a:fontRef idx="minor"/>
      </dsp:style>
      <dsp:txBody>
        <a:bodyPr spcFirstLastPara="0" vert="horz" wrap="square" lIns="159371" tIns="159371" rIns="159371" bIns="159371"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Montserrat" panose="00000500000000000000" pitchFamily="2" charset="0"/>
            </a:rPr>
            <a:t>Aditi Joshi                                Phone Number:</a:t>
          </a:r>
          <a:r>
            <a:rPr lang="en-IN" sz="2400" kern="1200" dirty="0">
              <a:latin typeface="Montserrat" panose="00000500000000000000" pitchFamily="2" charset="0"/>
            </a:rPr>
            <a:t>6301932007</a:t>
          </a:r>
          <a:r>
            <a:rPr lang="en-US" sz="2400" kern="1200" dirty="0">
              <a:latin typeface="Montserrat" panose="00000500000000000000" pitchFamily="2" charset="0"/>
            </a:rPr>
            <a:t>             Email:</a:t>
          </a:r>
          <a:r>
            <a:rPr lang="en-IN" sz="2400" kern="1200" dirty="0">
              <a:latin typeface="Montserrat" panose="00000500000000000000" pitchFamily="2" charset="0"/>
            </a:rPr>
            <a:t>jaditi055@gmail.com</a:t>
          </a:r>
        </a:p>
      </dsp:txBody>
      <dsp:txXfrm>
        <a:off x="1739278" y="2698015"/>
        <a:ext cx="9328881" cy="15058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0" y="219728"/>
          <a:ext cx="5098044" cy="1948680"/>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Montserrat" panose="00000500000000000000" pitchFamily="2" charset="0"/>
            </a:rPr>
            <a:t>Manual cleaning of crowded public spaces is slow, risky for workers, costly, and often misses critical areas. Without real-time hygiene tracking, authorities can’t ensure proper sanitization, leading to increased health risks and challenges scaling sanitation efforts across India’s vast, busy infrastructure.</a:t>
          </a:r>
          <a:endParaRPr lang="en-IN" sz="1600" kern="1200" dirty="0">
            <a:solidFill>
              <a:schemeClr val="bg1"/>
            </a:solidFill>
            <a:latin typeface="Montserrat" panose="00000500000000000000" pitchFamily="2" charset="0"/>
          </a:endParaRPr>
        </a:p>
      </dsp:txBody>
      <dsp:txXfrm>
        <a:off x="0" y="219728"/>
        <a:ext cx="5098044" cy="1948680"/>
      </dsp:txXfrm>
    </dsp:sp>
    <dsp:sp modelId="{1B6A54B0-7323-418C-B8EE-1A870FF5188A}">
      <dsp:nvSpPr>
        <dsp:cNvPr id="0" name=""/>
        <dsp:cNvSpPr/>
      </dsp:nvSpPr>
      <dsp:spPr>
        <a:xfrm>
          <a:off x="5510325" y="192587"/>
          <a:ext cx="5098044" cy="2009225"/>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t>Rajesh Kumar</a:t>
          </a:r>
          <a:r>
            <a:rPr lang="en-US" sz="1600" kern="1200" dirty="0"/>
            <a:t>
Facility/Operations Manager at Railways, Metro, Hospitals, or Smart Cities.
Needs efficient, reliable sanitation to protect public health, reduce manual labor risks, and ensure compliance.
Seeks smart, cost-effective automation with real-time monitoring to manage large, crowded spaces easily.</a:t>
          </a:r>
          <a:br>
            <a:rPr lang="en-IN" sz="1200" kern="1200" dirty="0"/>
          </a:br>
          <a:endParaRPr lang="en-IN" sz="1200" kern="1200" dirty="0">
            <a:solidFill>
              <a:schemeClr val="bg1"/>
            </a:solidFill>
            <a:latin typeface="Montserrat" panose="00000500000000000000" pitchFamily="2" charset="0"/>
          </a:endParaRPr>
        </a:p>
      </dsp:txBody>
      <dsp:txXfrm>
        <a:off x="5510325" y="192587"/>
        <a:ext cx="5098044" cy="2009225"/>
      </dsp:txXfrm>
    </dsp:sp>
    <dsp:sp modelId="{7887EDED-12AF-4382-A7A3-8629FCB97637}">
      <dsp:nvSpPr>
        <dsp:cNvPr id="0" name=""/>
        <dsp:cNvSpPr/>
      </dsp:nvSpPr>
      <dsp:spPr>
        <a:xfrm>
          <a:off x="0" y="2336598"/>
          <a:ext cx="10594081" cy="2302969"/>
        </a:xfrm>
        <a:prstGeom prst="rect">
          <a:avLst/>
        </a:prstGeom>
        <a:solidFill>
          <a:srgbClr val="F040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err="1">
              <a:latin typeface="Montserrat" panose="00000500000000000000" pitchFamily="2" charset="0"/>
            </a:rPr>
            <a:t>Sanitron</a:t>
          </a:r>
          <a:r>
            <a:rPr lang="en-US" sz="2400" b="0" i="0" kern="1200" dirty="0">
              <a:latin typeface="Montserrat" panose="00000500000000000000" pitchFamily="2" charset="0"/>
            </a:rPr>
            <a:t> is an AI-driven autonomous robot that cleans crowded public spaces using smart sensors and 360° fogging. It plans routes, detects high-risk areas, and provides real-time sanitation data via the cloud, making cleaning faster, safer, and fully automated</a:t>
          </a:r>
          <a:endParaRPr lang="en-IN" sz="2400" kern="1200" dirty="0">
            <a:solidFill>
              <a:schemeClr val="bg1"/>
            </a:solidFill>
            <a:latin typeface="Montserrat" panose="00000500000000000000" pitchFamily="2" charset="0"/>
          </a:endParaRPr>
        </a:p>
      </dsp:txBody>
      <dsp:txXfrm>
        <a:off x="0" y="2336598"/>
        <a:ext cx="10594081" cy="23029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15" y="85053"/>
          <a:ext cx="5104924" cy="2306077"/>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err="1">
              <a:latin typeface="Montserrat" panose="00000500000000000000" pitchFamily="2" charset="0"/>
            </a:rPr>
            <a:t>Sanitron</a:t>
          </a:r>
          <a:r>
            <a:rPr lang="en-US" sz="2000" b="0" i="0" kern="1200" dirty="0">
              <a:latin typeface="Montserrat" panose="00000500000000000000" pitchFamily="2" charset="0"/>
            </a:rPr>
            <a:t> is an autonomous sanitation robot that uses AI and sensors to clean public spaces efficiently with 360° disinfectant fogging, providing real-time monitoring and data analytics to ensure thorough, safe, and scalable cleaning without human risk.</a:t>
          </a:r>
          <a:endParaRPr lang="en-IN" sz="2000" kern="1200" dirty="0">
            <a:solidFill>
              <a:schemeClr val="bg1"/>
            </a:solidFill>
            <a:latin typeface="Montserrat" panose="00000500000000000000" pitchFamily="2" charset="0"/>
          </a:endParaRPr>
        </a:p>
      </dsp:txBody>
      <dsp:txXfrm>
        <a:off x="15" y="85053"/>
        <a:ext cx="5104924" cy="2306077"/>
      </dsp:txXfrm>
    </dsp:sp>
    <dsp:sp modelId="{1B6A54B0-7323-418C-B8EE-1A870FF5188A}">
      <dsp:nvSpPr>
        <dsp:cNvPr id="0" name=""/>
        <dsp:cNvSpPr/>
      </dsp:nvSpPr>
      <dsp:spPr>
        <a:xfrm>
          <a:off x="80843" y="2690556"/>
          <a:ext cx="5104924" cy="2306077"/>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err="1">
              <a:latin typeface="Montserrat" panose="00000500000000000000" pitchFamily="2" charset="0"/>
            </a:rPr>
            <a:t>Sanitron</a:t>
          </a:r>
          <a:r>
            <a:rPr lang="en-US" sz="2000" b="0" i="0" kern="1200" dirty="0">
              <a:latin typeface="Montserrat" panose="00000500000000000000" pitchFamily="2" charset="0"/>
            </a:rPr>
            <a:t> combines full autonomy, smart AI, and real-time data to solve sanitation challenges that manual cleaning can’t—making public spaces safer, cleaner, and easier to manage at scale, all while reducing health risks and costs.</a:t>
          </a:r>
          <a:endParaRPr lang="en-IN" sz="2000" kern="1200" dirty="0">
            <a:solidFill>
              <a:schemeClr val="bg1"/>
            </a:solidFill>
            <a:latin typeface="Montserrat" panose="00000500000000000000" pitchFamily="2" charset="0"/>
          </a:endParaRPr>
        </a:p>
      </dsp:txBody>
      <dsp:txXfrm>
        <a:off x="80843" y="2690556"/>
        <a:ext cx="5104924" cy="23060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354C5-EF36-4063-9CED-F62D20F993CC}">
      <dsp:nvSpPr>
        <dsp:cNvPr id="0" name=""/>
        <dsp:cNvSpPr/>
      </dsp:nvSpPr>
      <dsp:spPr>
        <a:xfrm>
          <a:off x="0" y="0"/>
          <a:ext cx="10595176" cy="4985105"/>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err="1"/>
            <a:t>Sanitron</a:t>
          </a:r>
          <a:r>
            <a:rPr lang="en-IN" sz="2400" kern="1200" dirty="0"/>
            <a:t> leverages AI-driven autonomous navigation and sensor fusion for precise, full-coverage 360° fogging, eliminating human exposure to pathogens. Its cloud-connected platform delivers real-time hygiene analytics and compliance reporting, reducing operational costs and enabling scalable deployment across complex, high-traffic public environments.</a:t>
          </a:r>
          <a:endParaRPr lang="en-IN" sz="2400" kern="1200" dirty="0">
            <a:solidFill>
              <a:schemeClr val="bg1"/>
            </a:solidFill>
            <a:latin typeface="Montserrat" panose="00000500000000000000" pitchFamily="2" charset="0"/>
          </a:endParaRPr>
        </a:p>
      </dsp:txBody>
      <dsp:txXfrm>
        <a:off x="0" y="0"/>
        <a:ext cx="10595176" cy="49851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0" y="156926"/>
          <a:ext cx="5098044" cy="2302969"/>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i="0" kern="1200" dirty="0">
              <a:latin typeface="Montserrat" panose="00000500000000000000" pitchFamily="2" charset="0"/>
            </a:rPr>
            <a:t>Total Addressable Market</a:t>
          </a:r>
        </a:p>
      </dsp:txBody>
      <dsp:txXfrm>
        <a:off x="0" y="156926"/>
        <a:ext cx="5098044" cy="2302969"/>
      </dsp:txXfrm>
    </dsp:sp>
    <dsp:sp modelId="{1B6A54B0-7323-418C-B8EE-1A870FF5188A}">
      <dsp:nvSpPr>
        <dsp:cNvPr id="0" name=""/>
        <dsp:cNvSpPr/>
      </dsp:nvSpPr>
      <dsp:spPr>
        <a:xfrm>
          <a:off x="5510325" y="156926"/>
          <a:ext cx="5098044" cy="2302969"/>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i="0" kern="1200" dirty="0">
              <a:latin typeface="Montserrat" panose="00000500000000000000" pitchFamily="2" charset="0"/>
            </a:rPr>
            <a:t>Serviceable Addressable Market (SAM)</a:t>
          </a:r>
        </a:p>
      </dsp:txBody>
      <dsp:txXfrm>
        <a:off x="5510325" y="156926"/>
        <a:ext cx="5098044" cy="2302969"/>
      </dsp:txXfrm>
    </dsp:sp>
    <dsp:sp modelId="{7887EDED-12AF-4382-A7A3-8629FCB97637}">
      <dsp:nvSpPr>
        <dsp:cNvPr id="0" name=""/>
        <dsp:cNvSpPr/>
      </dsp:nvSpPr>
      <dsp:spPr>
        <a:xfrm>
          <a:off x="0" y="2483470"/>
          <a:ext cx="10594081" cy="2302969"/>
        </a:xfrm>
        <a:prstGeom prst="rect">
          <a:avLst/>
        </a:prstGeom>
        <a:solidFill>
          <a:srgbClr val="F040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Montserrat" panose="00000500000000000000" pitchFamily="2" charset="0"/>
            </a:rPr>
            <a:t>Target Market - The portion of SAM that you can capture</a:t>
          </a:r>
        </a:p>
        <a:p>
          <a:pPr marL="0" lvl="0" indent="0" algn="l" defTabSz="1066800">
            <a:lnSpc>
              <a:spcPct val="90000"/>
            </a:lnSpc>
            <a:spcBef>
              <a:spcPct val="0"/>
            </a:spcBef>
            <a:spcAft>
              <a:spcPct val="35000"/>
            </a:spcAft>
            <a:buNone/>
          </a:pPr>
          <a:endParaRPr lang="en-US" sz="2400" b="0" i="0" kern="1200" dirty="0">
            <a:latin typeface="Montserrat" panose="00000500000000000000" pitchFamily="2" charset="0"/>
          </a:endParaRPr>
        </a:p>
        <a:p>
          <a:pPr marL="0" lvl="0" indent="0" algn="l" defTabSz="1066800">
            <a:lnSpc>
              <a:spcPct val="90000"/>
            </a:lnSpc>
            <a:spcBef>
              <a:spcPct val="0"/>
            </a:spcBef>
            <a:spcAft>
              <a:spcPct val="35000"/>
            </a:spcAft>
            <a:buNone/>
          </a:pPr>
          <a:r>
            <a:rPr lang="en-US" sz="2400" b="0" i="0" kern="1200" dirty="0">
              <a:latin typeface="Montserrat" panose="00000500000000000000" pitchFamily="2" charset="0"/>
            </a:rPr>
            <a:t>Provide Primary/Secondary Research Data</a:t>
          </a:r>
        </a:p>
      </dsp:txBody>
      <dsp:txXfrm>
        <a:off x="0" y="2483470"/>
        <a:ext cx="10594081" cy="23029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0" y="1358030"/>
          <a:ext cx="5104924" cy="2306077"/>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Sanitron</a:t>
          </a:r>
          <a:r>
            <a:rPr lang="en-US" sz="2000" kern="1200" dirty="0"/>
            <a:t> is at </a:t>
          </a:r>
          <a:r>
            <a:rPr lang="en-US" sz="2000" b="1" kern="1200" dirty="0"/>
            <a:t>TRL 4</a:t>
          </a:r>
          <a:r>
            <a:rPr lang="en-US" sz="2000" kern="1200" dirty="0"/>
            <a:t> — technology validated in the lab with working prototypes of core systems like AI navigation, fogging mechanism, and sensors. The next step is integrated system testing in controlled real-world environments to advance towards pilot deployments.</a:t>
          </a:r>
          <a:endParaRPr lang="en-IN" sz="2000" b="0" i="0" kern="1200" dirty="0">
            <a:solidFill>
              <a:schemeClr val="bg1"/>
            </a:solidFill>
            <a:latin typeface="Montserrat" panose="00000500000000000000" pitchFamily="2" charset="0"/>
          </a:endParaRPr>
        </a:p>
      </dsp:txBody>
      <dsp:txXfrm>
        <a:off x="0" y="1358030"/>
        <a:ext cx="5104924" cy="2306077"/>
      </dsp:txXfrm>
    </dsp:sp>
    <dsp:sp modelId="{1B6A54B0-7323-418C-B8EE-1A870FF5188A}">
      <dsp:nvSpPr>
        <dsp:cNvPr id="0" name=""/>
        <dsp:cNvSpPr/>
      </dsp:nvSpPr>
      <dsp:spPr>
        <a:xfrm>
          <a:off x="5503445" y="1414460"/>
          <a:ext cx="5104924" cy="2306077"/>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err="1">
              <a:solidFill>
                <a:schemeClr val="bg1"/>
              </a:solidFill>
              <a:latin typeface="Montserrat" panose="00000500000000000000" pitchFamily="2" charset="0"/>
            </a:rPr>
            <a:t>Sanitron</a:t>
          </a:r>
          <a:r>
            <a:rPr lang="en-IN" sz="1600" kern="1200" dirty="0">
              <a:solidFill>
                <a:schemeClr val="bg1"/>
              </a:solidFill>
              <a:latin typeface="Montserrat" panose="00000500000000000000" pitchFamily="2" charset="0"/>
            </a:rPr>
            <a:t> combines a proprietary eco-friendly disinfectant with a smart sensor-based fogging system and a SaaS platform for real-time monitoring and compliance. Our AI-driven cleaning schedules ensure safe, customizable sanitation for sensitive environments. Fully modular and regulatory-compliant, </a:t>
          </a:r>
          <a:r>
            <a:rPr lang="en-IN" sz="1600" kern="1200" dirty="0" err="1">
              <a:solidFill>
                <a:schemeClr val="bg1"/>
              </a:solidFill>
              <a:latin typeface="Montserrat" panose="00000500000000000000" pitchFamily="2" charset="0"/>
            </a:rPr>
            <a:t>Sanitron</a:t>
          </a:r>
          <a:r>
            <a:rPr lang="en-IN" sz="1600" kern="1200" dirty="0">
              <a:solidFill>
                <a:schemeClr val="bg1"/>
              </a:solidFill>
              <a:latin typeface="Montserrat" panose="00000500000000000000" pitchFamily="2" charset="0"/>
            </a:rPr>
            <a:t> delivers scalable, tech-powered hygiene solutions that stand apart in efficiency and safety.</a:t>
          </a:r>
        </a:p>
      </dsp:txBody>
      <dsp:txXfrm>
        <a:off x="5503445" y="1414460"/>
        <a:ext cx="5104924" cy="23060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0" y="156926"/>
          <a:ext cx="5098044" cy="2302969"/>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Montserrat" panose="00000500000000000000" pitchFamily="2" charset="0"/>
            </a:rPr>
            <a:t>Manual cleaning, UV robots, spray drones, and basic floor cleaners.</a:t>
          </a:r>
          <a:endParaRPr lang="en-IN" sz="2000" kern="1200" dirty="0">
            <a:solidFill>
              <a:schemeClr val="bg1"/>
            </a:solidFill>
            <a:latin typeface="Montserrat" panose="00000500000000000000" pitchFamily="2" charset="0"/>
          </a:endParaRPr>
        </a:p>
      </dsp:txBody>
      <dsp:txXfrm>
        <a:off x="0" y="156926"/>
        <a:ext cx="5098044" cy="2302969"/>
      </dsp:txXfrm>
    </dsp:sp>
    <dsp:sp modelId="{1B6A54B0-7323-418C-B8EE-1A870FF5188A}">
      <dsp:nvSpPr>
        <dsp:cNvPr id="0" name=""/>
        <dsp:cNvSpPr/>
      </dsp:nvSpPr>
      <dsp:spPr>
        <a:xfrm>
          <a:off x="5510325" y="156926"/>
          <a:ext cx="5098044" cy="2302969"/>
        </a:xfrm>
        <a:prstGeom prst="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dirty="0" err="1">
              <a:latin typeface="Montserrat" panose="00000500000000000000" pitchFamily="2" charset="0"/>
            </a:rPr>
            <a:t>Sanitron</a:t>
          </a:r>
          <a:r>
            <a:rPr lang="en-IN" sz="2000" b="0" i="0" kern="1200" dirty="0">
              <a:latin typeface="Montserrat" panose="00000500000000000000" pitchFamily="2" charset="0"/>
            </a:rPr>
            <a:t> stands out with full AI-driven autonomy, a unique 360° wet/dry fogging system, real-time hygiene data analytics, and modular design adaptable across diverse public spaces—delivering safer, smarter, and more effective sanitation than any competitor.</a:t>
          </a:r>
          <a:endParaRPr lang="en-IN" sz="2000" kern="1200" dirty="0">
            <a:solidFill>
              <a:schemeClr val="bg1"/>
            </a:solidFill>
            <a:latin typeface="Montserrat" panose="00000500000000000000" pitchFamily="2" charset="0"/>
          </a:endParaRPr>
        </a:p>
      </dsp:txBody>
      <dsp:txXfrm>
        <a:off x="5510325" y="156926"/>
        <a:ext cx="5098044" cy="2302969"/>
      </dsp:txXfrm>
    </dsp:sp>
    <dsp:sp modelId="{7887EDED-12AF-4382-A7A3-8629FCB97637}">
      <dsp:nvSpPr>
        <dsp:cNvPr id="0" name=""/>
        <dsp:cNvSpPr/>
      </dsp:nvSpPr>
      <dsp:spPr>
        <a:xfrm>
          <a:off x="0" y="2483470"/>
          <a:ext cx="10594081" cy="2302969"/>
        </a:xfrm>
        <a:prstGeom prst="rect">
          <a:avLst/>
        </a:prstGeom>
        <a:solidFill>
          <a:srgbClr val="F040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solidFill>
                <a:schemeClr val="bg1"/>
              </a:solidFill>
              <a:latin typeface="Montserrat" panose="00000500000000000000" pitchFamily="2" charset="0"/>
            </a:rPr>
            <a:t>Barriers to Entry
</a:t>
          </a:r>
          <a:r>
            <a:rPr lang="en-US" sz="2000" b="0" i="0" kern="1200" dirty="0">
              <a:solidFill>
                <a:schemeClr val="bg1"/>
              </a:solidFill>
              <a:latin typeface="Montserrat" panose="00000500000000000000" pitchFamily="2" charset="0"/>
            </a:rPr>
            <a:t>Patents on AI and fogging tech, key partnerships with Railways and hospitals, and complex AI-hardware integration protect </a:t>
          </a:r>
          <a:r>
            <a:rPr lang="en-US" sz="2000" b="0" i="0" kern="1200" dirty="0" err="1">
              <a:solidFill>
                <a:schemeClr val="bg1"/>
              </a:solidFill>
              <a:latin typeface="Montserrat" panose="00000500000000000000" pitchFamily="2" charset="0"/>
            </a:rPr>
            <a:t>Sanitron</a:t>
          </a:r>
          <a:r>
            <a:rPr lang="en-US" sz="2000" b="0" i="0" kern="1200" dirty="0">
              <a:solidFill>
                <a:schemeClr val="bg1"/>
              </a:solidFill>
              <a:latin typeface="Montserrat" panose="00000500000000000000" pitchFamily="2" charset="0"/>
            </a:rPr>
            <a:t> from competitors.
Collaboration Opportunities
Work with transport, healthcare, smart cities, tech firms, and disinfectant companies to customize and scale the solution.</a:t>
          </a:r>
          <a:endParaRPr lang="en-IN" sz="2000" kern="1200" dirty="0">
            <a:solidFill>
              <a:schemeClr val="bg1"/>
            </a:solidFill>
            <a:latin typeface="Montserrat" panose="00000500000000000000" pitchFamily="2" charset="0"/>
          </a:endParaRPr>
        </a:p>
      </dsp:txBody>
      <dsp:txXfrm>
        <a:off x="0" y="2483470"/>
        <a:ext cx="10594081" cy="23029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0697F-16F4-44E2-AFF3-63CF0A714EEB}">
      <dsp:nvSpPr>
        <dsp:cNvPr id="0" name=""/>
        <dsp:cNvSpPr/>
      </dsp:nvSpPr>
      <dsp:spPr>
        <a:xfrm>
          <a:off x="608553" y="4013"/>
          <a:ext cx="5111804" cy="5208228"/>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Montserrat" panose="00000500000000000000" pitchFamily="2" charset="0"/>
            </a:rPr>
            <a:t>Clearly and concisely explain how you generate Money: Source of </a:t>
          </a:r>
          <a:r>
            <a:rPr lang="en-US" sz="2400" b="0" i="0" kern="1200" dirty="0" err="1">
              <a:latin typeface="Montserrat" panose="00000500000000000000" pitchFamily="2" charset="0"/>
            </a:rPr>
            <a:t>RevenueRobot</a:t>
          </a:r>
          <a:r>
            <a:rPr lang="en-US" sz="2400" b="0" i="0" kern="1200" dirty="0">
              <a:latin typeface="Montserrat" panose="00000500000000000000" pitchFamily="2" charset="0"/>
            </a:rPr>
            <a:t> Sales: One-time purchase by institutions.
Maintenance Contracts: Annual service fees.
Data Subscriptions: Monthly access to usage and hygiene analytics.
Leasing: Rental model for temporary needs.
Custom Upgrades: Paid customizations and branding.</a:t>
          </a:r>
          <a:endParaRPr lang="en-IN" sz="2000" kern="1200" dirty="0">
            <a:solidFill>
              <a:schemeClr val="bg1"/>
            </a:solidFill>
            <a:latin typeface="Montserrat" panose="00000500000000000000" pitchFamily="2" charset="0"/>
          </a:endParaRPr>
        </a:p>
      </dsp:txBody>
      <dsp:txXfrm>
        <a:off x="608553" y="4013"/>
        <a:ext cx="5111804" cy="5208228"/>
      </dsp:txXfrm>
    </dsp:sp>
    <dsp:sp modelId="{20E5A71E-6AA2-4DA0-9FBC-46B8C9BF4EC5}">
      <dsp:nvSpPr>
        <dsp:cNvPr id="0" name=""/>
        <dsp:cNvSpPr/>
      </dsp:nvSpPr>
      <dsp:spPr>
        <a:xfrm>
          <a:off x="6128198" y="702648"/>
          <a:ext cx="3848642" cy="3806945"/>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Montserrat" panose="00000500000000000000" pitchFamily="2" charset="0"/>
            </a:rPr>
            <a:t>We have a viable business model based on multiple revenue streams—robot sales, leasing, annual maintenance contracts, and data subscriptions. These ensure recurring income and long-term sustainability, even as we scale. While we’re not yet profitable, our model is built for steady growth and profitability with increased adoption.**</a:t>
          </a:r>
          <a:endParaRPr lang="en-IN" sz="2000" b="0" i="0" kern="1200" dirty="0">
            <a:latin typeface="Montserrat" panose="00000500000000000000" pitchFamily="2" charset="0"/>
          </a:endParaRPr>
        </a:p>
      </dsp:txBody>
      <dsp:txXfrm>
        <a:off x="6128198" y="702648"/>
        <a:ext cx="3848642" cy="38069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E0D37-EBD3-4B88-9FCB-5404958D7CD8}">
      <dsp:nvSpPr>
        <dsp:cNvPr id="0" name=""/>
        <dsp:cNvSpPr/>
      </dsp:nvSpPr>
      <dsp:spPr>
        <a:xfrm>
          <a:off x="0" y="3"/>
          <a:ext cx="3495756" cy="5019560"/>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dirty="0">
              <a:latin typeface="Montserrat" panose="00000500000000000000" pitchFamily="2" charset="0"/>
            </a:rPr>
            <a:t>Year 1: Market Penetration &amp; Brand Establishment</a:t>
          </a:r>
          <a:r>
            <a:rPr lang="en-IN" sz="1800" b="0" i="0" kern="1200" dirty="0">
              <a:latin typeface="Montserrat" panose="00000500000000000000" pitchFamily="2" charset="0"/>
            </a:rPr>
            <a:t>
Focus on Tier-1 &amp; Tier-2 cities (Hyderabad, Bangalore, Chennai, Pune, Vizag, etc.)
Offer pilot programs or free demo services to build client trust.
Build a lean team and optimize operations for quality and speed.</a:t>
          </a:r>
          <a:r>
            <a:rPr lang="en-US" sz="1800" b="0" i="0" kern="1200" dirty="0">
              <a:latin typeface="Montserrat" panose="00000500000000000000" pitchFamily="2" charset="0"/>
            </a:rPr>
            <a:t> Invest in branding, digital presence, and certification/accreditation.</a:t>
          </a:r>
        </a:p>
      </dsp:txBody>
      <dsp:txXfrm>
        <a:off x="0" y="3"/>
        <a:ext cx="3495756" cy="5019560"/>
      </dsp:txXfrm>
    </dsp:sp>
    <dsp:sp modelId="{9A09CD44-6373-48BA-94CF-0D0DE4938535}">
      <dsp:nvSpPr>
        <dsp:cNvPr id="0" name=""/>
        <dsp:cNvSpPr/>
      </dsp:nvSpPr>
      <dsp:spPr>
        <a:xfrm>
          <a:off x="3794426" y="3"/>
          <a:ext cx="3495756" cy="5019560"/>
        </a:xfrm>
        <a:prstGeom prst="rect">
          <a:avLst/>
        </a:prstGeom>
        <a:solidFill>
          <a:srgbClr val="F040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Montserrat" panose="00000500000000000000" pitchFamily="2" charset="0"/>
            </a:rPr>
            <a:t>Year 2: Scaling &amp; Diversification</a:t>
          </a:r>
          <a:r>
            <a:rPr lang="en-IN" sz="2000" kern="1200" dirty="0">
              <a:latin typeface="Montserrat" panose="00000500000000000000" pitchFamily="2" charset="0"/>
            </a:rPr>
            <a:t>
Expand to multi-city operations via regional field teams.
Launch new product lines: eco-friendly disinfectant sprays, portable UV units, etc.
Set up franchise/partner models in smaller towns.
Build mobile app for service booking, tracking, and feedback.</a:t>
          </a:r>
          <a:r>
            <a:rPr lang="en-US" sz="2000" b="0" i="0" kern="1200" dirty="0">
              <a:latin typeface="Montserrat" panose="00000500000000000000" pitchFamily="2" charset="0"/>
            </a:rPr>
            <a:t>.</a:t>
          </a:r>
          <a:endParaRPr lang="en-IN" sz="2000" kern="1200" dirty="0">
            <a:latin typeface="Montserrat" panose="00000500000000000000" pitchFamily="2" charset="0"/>
          </a:endParaRPr>
        </a:p>
      </dsp:txBody>
      <dsp:txXfrm>
        <a:off x="3794426" y="3"/>
        <a:ext cx="3495756" cy="5019560"/>
      </dsp:txXfrm>
    </dsp:sp>
    <dsp:sp modelId="{E605F1CE-1F62-4171-80D5-6035D90FBEDC}">
      <dsp:nvSpPr>
        <dsp:cNvPr id="0" name=""/>
        <dsp:cNvSpPr/>
      </dsp:nvSpPr>
      <dsp:spPr>
        <a:xfrm>
          <a:off x="7484998" y="0"/>
          <a:ext cx="3542894" cy="5019560"/>
        </a:xfrm>
        <a:prstGeom prst="rect">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066800">
            <a:lnSpc>
              <a:spcPct val="90000"/>
            </a:lnSpc>
            <a:spcBef>
              <a:spcPct val="0"/>
            </a:spcBef>
            <a:spcAft>
              <a:spcPct val="35000"/>
            </a:spcAft>
            <a:buNone/>
          </a:pPr>
          <a:r>
            <a:rPr lang="en-US" sz="1800" b="1" i="0" kern="1200" dirty="0">
              <a:latin typeface="Montserrat" panose="00000500000000000000" pitchFamily="2" charset="0"/>
            </a:rPr>
            <a:t>Year 3+: Automation &amp; Growth Acceleration
</a:t>
          </a:r>
          <a:r>
            <a:rPr lang="en-US" sz="1800" b="0" i="0" kern="1200" dirty="0">
              <a:latin typeface="Montserrat" panose="00000500000000000000" pitchFamily="2" charset="0"/>
            </a:rPr>
            <a:t>Implement IoT-based monitoring for large commercial clients (e.g., sanitation frequency, air quality).
Explore export or regional market entry (Sri Lanka, Middle East).
Develop subscription models for SMEs with bundled products and services.
Target government/public sector tenders (schools, railways, etc.).</a:t>
          </a:r>
          <a:endParaRPr lang="en-IN" sz="1800" kern="1200" dirty="0">
            <a:latin typeface="Montserrat" panose="00000500000000000000" pitchFamily="2" charset="0"/>
          </a:endParaRPr>
        </a:p>
      </dsp:txBody>
      <dsp:txXfrm>
        <a:off x="7484998" y="0"/>
        <a:ext cx="3542894" cy="501956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DEBC1-D45A-4584-BEC9-4C32FB35D207}" type="datetimeFigureOut">
              <a:rPr lang="en-US" smtClean="0"/>
              <a:t>6/21/2025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8F7D2-DBF7-47B1-8A95-599CF99D4995}" type="slidenum">
              <a:rPr lang="en-US" smtClean="0"/>
              <a:t>‹#›</a:t>
            </a:fld>
            <a:endParaRPr lang="en-US"/>
          </a:p>
        </p:txBody>
      </p:sp>
    </p:spTree>
    <p:extLst>
      <p:ext uri="{BB962C8B-B14F-4D97-AF65-F5344CB8AC3E}">
        <p14:creationId xmlns:p14="http://schemas.microsoft.com/office/powerpoint/2010/main" val="368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6E162F-09E4-4F97-91E2-A255FA795549}"/>
              </a:ext>
            </a:extLst>
          </p:cNvPr>
          <p:cNvPicPr>
            <a:picLocks noChangeAspect="1"/>
          </p:cNvPicPr>
          <p:nvPr userDrawn="1"/>
        </p:nvPicPr>
        <p:blipFill>
          <a:blip r:embed="rId2">
            <a:extLst>
              <a:ext uri="{28A0092B-C50C-407E-A947-70E740481C1C}">
                <a14:useLocalDpi xmlns:a14="http://schemas.microsoft.com/office/drawing/2010/main" val="0"/>
              </a:ext>
            </a:extLst>
          </a:blip>
          <a:srcRect l="5667" t="16155" r="46167" b="14753"/>
          <a:stretch>
            <a:fillRect/>
          </a:stretch>
        </p:blipFill>
        <p:spPr>
          <a:xfrm>
            <a:off x="690880" y="1107905"/>
            <a:ext cx="5872480" cy="4738300"/>
          </a:xfrm>
          <a:custGeom>
            <a:avLst/>
            <a:gdLst>
              <a:gd name="connsiteX0" fmla="*/ 4174488 w 5872480"/>
              <a:gd name="connsiteY0" fmla="*/ 1655999 h 4738300"/>
              <a:gd name="connsiteX1" fmla="*/ 5049498 w 5872480"/>
              <a:gd name="connsiteY1" fmla="*/ 1655999 h 4738300"/>
              <a:gd name="connsiteX2" fmla="*/ 4611993 w 5872480"/>
              <a:gd name="connsiteY2" fmla="*/ 2410318 h 4738300"/>
              <a:gd name="connsiteX3" fmla="*/ 4611993 w 5872480"/>
              <a:gd name="connsiteY3" fmla="*/ 825866 h 4738300"/>
              <a:gd name="connsiteX4" fmla="*/ 5049498 w 5872480"/>
              <a:gd name="connsiteY4" fmla="*/ 1580184 h 4738300"/>
              <a:gd name="connsiteX5" fmla="*/ 4174488 w 5872480"/>
              <a:gd name="connsiteY5" fmla="*/ 1580184 h 4738300"/>
              <a:gd name="connsiteX6" fmla="*/ 1759292 w 5872480"/>
              <a:gd name="connsiteY6" fmla="*/ 687469 h 4738300"/>
              <a:gd name="connsiteX7" fmla="*/ 3231335 w 5872480"/>
              <a:gd name="connsiteY7" fmla="*/ 3225474 h 4738300"/>
              <a:gd name="connsiteX8" fmla="*/ 4113188 w 5872480"/>
              <a:gd name="connsiteY8" fmla="*/ 1705039 h 4738300"/>
              <a:gd name="connsiteX9" fmla="*/ 5872480 w 5872480"/>
              <a:gd name="connsiteY9" fmla="*/ 4738300 h 4738300"/>
              <a:gd name="connsiteX10" fmla="*/ 2353896 w 5872480"/>
              <a:gd name="connsiteY10" fmla="*/ 4738300 h 4738300"/>
              <a:gd name="connsiteX11" fmla="*/ 2944086 w 5872480"/>
              <a:gd name="connsiteY11" fmla="*/ 3720731 h 4738300"/>
              <a:gd name="connsiteX12" fmla="*/ 0 w 5872480"/>
              <a:gd name="connsiteY12" fmla="*/ 3720731 h 4738300"/>
              <a:gd name="connsiteX13" fmla="*/ 1469615 w 5872480"/>
              <a:gd name="connsiteY13" fmla="*/ 0 h 4738300"/>
              <a:gd name="connsiteX14" fmla="*/ 4988199 w 5872480"/>
              <a:gd name="connsiteY14" fmla="*/ 0 h 4738300"/>
              <a:gd name="connsiteX15" fmla="*/ 3228907 w 5872480"/>
              <a:gd name="connsiteY15" fmla="*/ 3033262 h 47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72480" h="4738300">
                <a:moveTo>
                  <a:pt x="4174488" y="1655999"/>
                </a:moveTo>
                <a:lnTo>
                  <a:pt x="5049498" y="1655999"/>
                </a:lnTo>
                <a:lnTo>
                  <a:pt x="4611993" y="2410318"/>
                </a:lnTo>
                <a:close/>
                <a:moveTo>
                  <a:pt x="4611993" y="825866"/>
                </a:moveTo>
                <a:lnTo>
                  <a:pt x="5049498" y="1580184"/>
                </a:lnTo>
                <a:lnTo>
                  <a:pt x="4174488" y="1580184"/>
                </a:lnTo>
                <a:close/>
                <a:moveTo>
                  <a:pt x="1759292" y="687469"/>
                </a:moveTo>
                <a:lnTo>
                  <a:pt x="3231335" y="3225474"/>
                </a:lnTo>
                <a:lnTo>
                  <a:pt x="4113188" y="1705039"/>
                </a:lnTo>
                <a:lnTo>
                  <a:pt x="5872480" y="4738300"/>
                </a:lnTo>
                <a:lnTo>
                  <a:pt x="2353896" y="4738300"/>
                </a:lnTo>
                <a:lnTo>
                  <a:pt x="2944086" y="3720731"/>
                </a:lnTo>
                <a:lnTo>
                  <a:pt x="0" y="3720731"/>
                </a:lnTo>
                <a:close/>
                <a:moveTo>
                  <a:pt x="1469615" y="0"/>
                </a:moveTo>
                <a:lnTo>
                  <a:pt x="4988199" y="0"/>
                </a:lnTo>
                <a:lnTo>
                  <a:pt x="3228907" y="3033262"/>
                </a:lnTo>
                <a:close/>
              </a:path>
            </a:pathLst>
          </a:custGeom>
        </p:spPr>
      </p:pic>
    </p:spTree>
    <p:extLst>
      <p:ext uri="{BB962C8B-B14F-4D97-AF65-F5344CB8AC3E}">
        <p14:creationId xmlns:p14="http://schemas.microsoft.com/office/powerpoint/2010/main" val="1008767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EF6555-EF9F-4581-A38A-38BDC30ED10E}"/>
              </a:ext>
            </a:extLst>
          </p:cNvPr>
          <p:cNvPicPr>
            <a:picLocks noChangeAspect="1"/>
          </p:cNvPicPr>
          <p:nvPr userDrawn="1"/>
        </p:nvPicPr>
        <p:blipFill>
          <a:blip r:embed="rId2">
            <a:extLst>
              <a:ext uri="{28A0092B-C50C-407E-A947-70E740481C1C}">
                <a14:useLocalDpi xmlns:a14="http://schemas.microsoft.com/office/drawing/2010/main" val="0"/>
              </a:ext>
            </a:extLst>
          </a:blip>
          <a:srcRect l="53250" t="5241" r="3417" b="5241"/>
          <a:stretch>
            <a:fillRect/>
          </a:stretch>
        </p:blipFill>
        <p:spPr>
          <a:xfrm>
            <a:off x="6492239" y="359410"/>
            <a:ext cx="5283200" cy="6139180"/>
          </a:xfrm>
          <a:custGeom>
            <a:avLst/>
            <a:gdLst>
              <a:gd name="connsiteX0" fmla="*/ 1334703 w 5283200"/>
              <a:gd name="connsiteY0" fmla="*/ 3802380 h 6139180"/>
              <a:gd name="connsiteX1" fmla="*/ 2613794 w 5283200"/>
              <a:gd name="connsiteY1" fmla="*/ 3802380 h 6139180"/>
              <a:gd name="connsiteX2" fmla="*/ 2613794 w 5283200"/>
              <a:gd name="connsiteY2" fmla="*/ 6139180 h 6139180"/>
              <a:gd name="connsiteX3" fmla="*/ 1334703 w 5283200"/>
              <a:gd name="connsiteY3" fmla="*/ 6139180 h 6139180"/>
              <a:gd name="connsiteX4" fmla="*/ 4004109 w 5283200"/>
              <a:gd name="connsiteY4" fmla="*/ 2413000 h 6139180"/>
              <a:gd name="connsiteX5" fmla="*/ 5283200 w 5283200"/>
              <a:gd name="connsiteY5" fmla="*/ 2413000 h 6139180"/>
              <a:gd name="connsiteX6" fmla="*/ 5283200 w 5283200"/>
              <a:gd name="connsiteY6" fmla="*/ 4749800 h 6139180"/>
              <a:gd name="connsiteX7" fmla="*/ 4004109 w 5283200"/>
              <a:gd name="connsiteY7" fmla="*/ 4749800 h 6139180"/>
              <a:gd name="connsiteX8" fmla="*/ 0 w 5283200"/>
              <a:gd name="connsiteY8" fmla="*/ 1022350 h 6139180"/>
              <a:gd name="connsiteX9" fmla="*/ 1279091 w 5283200"/>
              <a:gd name="connsiteY9" fmla="*/ 1022350 h 6139180"/>
              <a:gd name="connsiteX10" fmla="*/ 1279091 w 5283200"/>
              <a:gd name="connsiteY10" fmla="*/ 4768850 h 6139180"/>
              <a:gd name="connsiteX11" fmla="*/ 0 w 5283200"/>
              <a:gd name="connsiteY11" fmla="*/ 4768850 h 6139180"/>
              <a:gd name="connsiteX12" fmla="*/ 2669406 w 5283200"/>
              <a:gd name="connsiteY12" fmla="*/ 1003301 h 6139180"/>
              <a:gd name="connsiteX13" fmla="*/ 3948497 w 5283200"/>
              <a:gd name="connsiteY13" fmla="*/ 1003301 h 6139180"/>
              <a:gd name="connsiteX14" fmla="*/ 3948497 w 5283200"/>
              <a:gd name="connsiteY14" fmla="*/ 5435600 h 6139180"/>
              <a:gd name="connsiteX15" fmla="*/ 2669406 w 5283200"/>
              <a:gd name="connsiteY15" fmla="*/ 5435600 h 6139180"/>
              <a:gd name="connsiteX16" fmla="*/ 1334703 w 5283200"/>
              <a:gd name="connsiteY16" fmla="*/ 0 h 6139180"/>
              <a:gd name="connsiteX17" fmla="*/ 2613794 w 5283200"/>
              <a:gd name="connsiteY17" fmla="*/ 0 h 6139180"/>
              <a:gd name="connsiteX18" fmla="*/ 2613794 w 5283200"/>
              <a:gd name="connsiteY18" fmla="*/ 3746500 h 6139180"/>
              <a:gd name="connsiteX19" fmla="*/ 1334703 w 5283200"/>
              <a:gd name="connsiteY19" fmla="*/ 3746500 h 613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3200" h="6139180">
                <a:moveTo>
                  <a:pt x="1334703" y="3802380"/>
                </a:moveTo>
                <a:lnTo>
                  <a:pt x="2613794" y="3802380"/>
                </a:lnTo>
                <a:lnTo>
                  <a:pt x="2613794" y="6139180"/>
                </a:lnTo>
                <a:lnTo>
                  <a:pt x="1334703" y="6139180"/>
                </a:lnTo>
                <a:close/>
                <a:moveTo>
                  <a:pt x="4004109" y="2413000"/>
                </a:moveTo>
                <a:lnTo>
                  <a:pt x="5283200" y="2413000"/>
                </a:lnTo>
                <a:lnTo>
                  <a:pt x="5283200" y="4749800"/>
                </a:lnTo>
                <a:lnTo>
                  <a:pt x="4004109" y="4749800"/>
                </a:lnTo>
                <a:close/>
                <a:moveTo>
                  <a:pt x="0" y="1022350"/>
                </a:moveTo>
                <a:lnTo>
                  <a:pt x="1279091" y="1022350"/>
                </a:lnTo>
                <a:lnTo>
                  <a:pt x="1279091" y="4768850"/>
                </a:lnTo>
                <a:lnTo>
                  <a:pt x="0" y="4768850"/>
                </a:lnTo>
                <a:close/>
                <a:moveTo>
                  <a:pt x="2669406" y="1003301"/>
                </a:moveTo>
                <a:lnTo>
                  <a:pt x="3948497" y="1003301"/>
                </a:lnTo>
                <a:lnTo>
                  <a:pt x="3948497" y="5435600"/>
                </a:lnTo>
                <a:lnTo>
                  <a:pt x="2669406" y="5435600"/>
                </a:lnTo>
                <a:close/>
                <a:moveTo>
                  <a:pt x="1334703" y="0"/>
                </a:moveTo>
                <a:lnTo>
                  <a:pt x="2613794" y="0"/>
                </a:lnTo>
                <a:lnTo>
                  <a:pt x="2613794" y="3746500"/>
                </a:lnTo>
                <a:lnTo>
                  <a:pt x="1334703" y="3746500"/>
                </a:lnTo>
                <a:close/>
              </a:path>
            </a:pathLst>
          </a:custGeom>
        </p:spPr>
      </p:pic>
    </p:spTree>
    <p:extLst>
      <p:ext uri="{BB962C8B-B14F-4D97-AF65-F5344CB8AC3E}">
        <p14:creationId xmlns:p14="http://schemas.microsoft.com/office/powerpoint/2010/main" val="2941575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BCEE87-031F-49C9-AC3B-784278BEAFBC}"/>
              </a:ext>
            </a:extLst>
          </p:cNvPr>
          <p:cNvPicPr>
            <a:picLocks noChangeAspect="1"/>
          </p:cNvPicPr>
          <p:nvPr userDrawn="1"/>
        </p:nvPicPr>
        <p:blipFill>
          <a:blip r:embed="rId2">
            <a:extLst>
              <a:ext uri="{28A0092B-C50C-407E-A947-70E740481C1C}">
                <a14:useLocalDpi xmlns:a14="http://schemas.microsoft.com/office/drawing/2010/main" val="0"/>
              </a:ext>
            </a:extLst>
          </a:blip>
          <a:srcRect b="28000"/>
          <a:stretch>
            <a:fillRect/>
          </a:stretch>
        </p:blipFill>
        <p:spPr>
          <a:xfrm>
            <a:off x="0" y="1"/>
            <a:ext cx="12192000" cy="4937759"/>
          </a:xfrm>
          <a:custGeom>
            <a:avLst/>
            <a:gdLst>
              <a:gd name="connsiteX0" fmla="*/ 0 w 12192000"/>
              <a:gd name="connsiteY0" fmla="*/ 0 h 4937759"/>
              <a:gd name="connsiteX1" fmla="*/ 12192000 w 12192000"/>
              <a:gd name="connsiteY1" fmla="*/ 0 h 4937759"/>
              <a:gd name="connsiteX2" fmla="*/ 12192000 w 12192000"/>
              <a:gd name="connsiteY2" fmla="*/ 4937759 h 4937759"/>
              <a:gd name="connsiteX3" fmla="*/ 0 w 12192000"/>
              <a:gd name="connsiteY3" fmla="*/ 4937759 h 4937759"/>
            </a:gdLst>
            <a:ahLst/>
            <a:cxnLst>
              <a:cxn ang="0">
                <a:pos x="connsiteX0" y="connsiteY0"/>
              </a:cxn>
              <a:cxn ang="0">
                <a:pos x="connsiteX1" y="connsiteY1"/>
              </a:cxn>
              <a:cxn ang="0">
                <a:pos x="connsiteX2" y="connsiteY2"/>
              </a:cxn>
              <a:cxn ang="0">
                <a:pos x="connsiteX3" y="connsiteY3"/>
              </a:cxn>
            </a:cxnLst>
            <a:rect l="l" t="t" r="r" b="b"/>
            <a:pathLst>
              <a:path w="12192000" h="4937759">
                <a:moveTo>
                  <a:pt x="0" y="0"/>
                </a:moveTo>
                <a:lnTo>
                  <a:pt x="12192000" y="0"/>
                </a:lnTo>
                <a:lnTo>
                  <a:pt x="12192000" y="4937759"/>
                </a:lnTo>
                <a:lnTo>
                  <a:pt x="0" y="4937759"/>
                </a:lnTo>
                <a:close/>
              </a:path>
            </a:pathLst>
          </a:custGeom>
        </p:spPr>
      </p:pic>
    </p:spTree>
    <p:extLst>
      <p:ext uri="{BB962C8B-B14F-4D97-AF65-F5344CB8AC3E}">
        <p14:creationId xmlns:p14="http://schemas.microsoft.com/office/powerpoint/2010/main" val="326385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9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304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eft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2898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CA8310F-4D2E-431D-ACB1-4BAFF2853B4F}" type="datetimeFigureOut">
              <a:rPr lang="en-IN" smtClean="0"/>
              <a:t>21-06-2025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B09D83-CF09-43CB-9643-4CF430E56C9B}" type="slidenum">
              <a:rPr lang="en-IN" smtClean="0"/>
              <a:t>‹#›</a:t>
            </a:fld>
            <a:endParaRPr lang="en-IN"/>
          </a:p>
        </p:txBody>
      </p:sp>
    </p:spTree>
    <p:extLst>
      <p:ext uri="{BB962C8B-B14F-4D97-AF65-F5344CB8AC3E}">
        <p14:creationId xmlns:p14="http://schemas.microsoft.com/office/powerpoint/2010/main" val="2897476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usiness Model Canvas">
    <p:spTree>
      <p:nvGrpSpPr>
        <p:cNvPr id="1" name=""/>
        <p:cNvGrpSpPr/>
        <p:nvPr/>
      </p:nvGrpSpPr>
      <p:grpSpPr>
        <a:xfrm>
          <a:off x="0" y="0"/>
          <a:ext cx="0" cy="0"/>
          <a:chOff x="0" y="0"/>
          <a:chExt cx="0" cy="0"/>
        </a:xfrm>
      </p:grpSpPr>
      <p:pic>
        <p:nvPicPr>
          <p:cNvPr id="6" name="Graphic 5" descr="Employee badge">
            <a:extLst>
              <a:ext uri="{FF2B5EF4-FFF2-40B4-BE49-F238E27FC236}">
                <a16:creationId xmlns:a16="http://schemas.microsoft.com/office/drawing/2014/main" id="{637D86DF-E6FE-4EFC-B80B-25ECFCAE1D1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4783" y="2336009"/>
            <a:ext cx="576000" cy="576000"/>
          </a:xfrm>
          <a:prstGeom prst="rect">
            <a:avLst/>
          </a:prstGeom>
        </p:spPr>
      </p:pic>
      <p:pic>
        <p:nvPicPr>
          <p:cNvPr id="7" name="Graphic 6" descr="Lightbulb and gear">
            <a:extLst>
              <a:ext uri="{FF2B5EF4-FFF2-40B4-BE49-F238E27FC236}">
                <a16:creationId xmlns:a16="http://schemas.microsoft.com/office/drawing/2014/main" id="{36FF85F1-BDF0-4421-9281-0C6398B12360}"/>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7987" y="2319801"/>
            <a:ext cx="576000" cy="576000"/>
          </a:xfrm>
          <a:prstGeom prst="rect">
            <a:avLst/>
          </a:prstGeom>
        </p:spPr>
      </p:pic>
      <p:pic>
        <p:nvPicPr>
          <p:cNvPr id="8" name="Graphic 7" descr="Money">
            <a:extLst>
              <a:ext uri="{FF2B5EF4-FFF2-40B4-BE49-F238E27FC236}">
                <a16:creationId xmlns:a16="http://schemas.microsoft.com/office/drawing/2014/main" id="{30A756DC-A7F2-4832-95C3-A7F702BE36C1}"/>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45851" y="5730612"/>
            <a:ext cx="576000" cy="576000"/>
          </a:xfrm>
          <a:prstGeom prst="rect">
            <a:avLst/>
          </a:prstGeom>
        </p:spPr>
      </p:pic>
      <p:pic>
        <p:nvPicPr>
          <p:cNvPr id="9" name="Graphic 8" descr="Eye">
            <a:extLst>
              <a:ext uri="{FF2B5EF4-FFF2-40B4-BE49-F238E27FC236}">
                <a16:creationId xmlns:a16="http://schemas.microsoft.com/office/drawing/2014/main" id="{90C45DE2-636A-4272-80A6-C3F367341FCC}"/>
              </a:ext>
            </a:extLst>
          </p:cNvPr>
          <p:cNvPicPr>
            <a:picLocks noChangeAspect="1"/>
          </p:cNvPicPr>
          <p:nvPr userDrawn="1"/>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46400" y="1458813"/>
            <a:ext cx="576000" cy="576000"/>
          </a:xfrm>
          <a:prstGeom prst="rect">
            <a:avLst/>
          </a:prstGeom>
        </p:spPr>
      </p:pic>
      <p:pic>
        <p:nvPicPr>
          <p:cNvPr id="10" name="Graphic 9" descr="Money">
            <a:extLst>
              <a:ext uri="{FF2B5EF4-FFF2-40B4-BE49-F238E27FC236}">
                <a16:creationId xmlns:a16="http://schemas.microsoft.com/office/drawing/2014/main" id="{CFA85E23-33A8-4D40-ABE4-01A7400CDA47}"/>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33776" y="5719233"/>
            <a:ext cx="576000" cy="576000"/>
          </a:xfrm>
          <a:prstGeom prst="rect">
            <a:avLst/>
          </a:prstGeom>
        </p:spPr>
      </p:pic>
      <p:pic>
        <p:nvPicPr>
          <p:cNvPr id="11" name="Graphic 10" descr="Customer review">
            <a:extLst>
              <a:ext uri="{FF2B5EF4-FFF2-40B4-BE49-F238E27FC236}">
                <a16:creationId xmlns:a16="http://schemas.microsoft.com/office/drawing/2014/main" id="{69051EB2-5216-417F-B73E-6784CDD2FF7F}"/>
              </a:ext>
            </a:extLst>
          </p:cNvPr>
          <p:cNvPicPr>
            <a:picLocks noChangeAspect="1"/>
          </p:cNvPicPr>
          <p:nvPr userDrawn="1"/>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897935" y="2286571"/>
            <a:ext cx="576000" cy="576000"/>
          </a:xfrm>
          <a:prstGeom prst="rect">
            <a:avLst/>
          </a:prstGeom>
        </p:spPr>
      </p:pic>
      <p:pic>
        <p:nvPicPr>
          <p:cNvPr id="12" name="Graphic 11" descr="Playbook">
            <a:extLst>
              <a:ext uri="{FF2B5EF4-FFF2-40B4-BE49-F238E27FC236}">
                <a16:creationId xmlns:a16="http://schemas.microsoft.com/office/drawing/2014/main" id="{993A030E-7204-473A-B4EE-C988DB0C50A1}"/>
              </a:ext>
            </a:extLst>
          </p:cNvPr>
          <p:cNvPicPr>
            <a:picLocks noChangeAspect="1"/>
          </p:cNvPicPr>
          <p:nvPr userDrawn="1"/>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flipH="1">
            <a:off x="8246400" y="3607978"/>
            <a:ext cx="576000" cy="576000"/>
          </a:xfrm>
          <a:prstGeom prst="rect">
            <a:avLst/>
          </a:prstGeom>
        </p:spPr>
      </p:pic>
      <p:pic>
        <p:nvPicPr>
          <p:cNvPr id="13" name="Graphic 12" descr="Puzzle pieces">
            <a:extLst>
              <a:ext uri="{FF2B5EF4-FFF2-40B4-BE49-F238E27FC236}">
                <a16:creationId xmlns:a16="http://schemas.microsoft.com/office/drawing/2014/main" id="{60A24F37-E2D3-4ABF-BB27-7F476B0EEF24}"/>
              </a:ext>
            </a:extLst>
          </p:cNvPr>
          <p:cNvPicPr>
            <a:picLocks noChangeAspect="1"/>
          </p:cNvPicPr>
          <p:nvPr userDrawn="1"/>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flipH="1">
            <a:off x="3368807" y="3607978"/>
            <a:ext cx="576000" cy="576000"/>
          </a:xfrm>
          <a:prstGeom prst="rect">
            <a:avLst/>
          </a:prstGeom>
        </p:spPr>
      </p:pic>
      <p:pic>
        <p:nvPicPr>
          <p:cNvPr id="14" name="Graphic 13" descr="Checklist">
            <a:extLst>
              <a:ext uri="{FF2B5EF4-FFF2-40B4-BE49-F238E27FC236}">
                <a16:creationId xmlns:a16="http://schemas.microsoft.com/office/drawing/2014/main" id="{08EE316E-A639-43A7-9113-D5E0BE7A6A72}"/>
              </a:ext>
            </a:extLst>
          </p:cNvPr>
          <p:cNvPicPr>
            <a:picLocks noChangeAspect="1"/>
          </p:cNvPicPr>
          <p:nvPr userDrawn="1"/>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372136" y="1453661"/>
            <a:ext cx="576000" cy="576000"/>
          </a:xfrm>
          <a:prstGeom prst="rect">
            <a:avLst/>
          </a:prstGeom>
        </p:spPr>
      </p:pic>
      <p:sp>
        <p:nvSpPr>
          <p:cNvPr id="15" name="Text Placeholder 6">
            <a:extLst>
              <a:ext uri="{FF2B5EF4-FFF2-40B4-BE49-F238E27FC236}">
                <a16:creationId xmlns:a16="http://schemas.microsoft.com/office/drawing/2014/main" id="{FF93AC94-FD78-419D-9550-E5BA2E79C20F}"/>
              </a:ext>
            </a:extLst>
          </p:cNvPr>
          <p:cNvSpPr>
            <a:spLocks noGrp="1"/>
          </p:cNvSpPr>
          <p:nvPr>
            <p:ph type="body" sz="quarter" idx="28" hasCustomPrompt="1"/>
          </p:nvPr>
        </p:nvSpPr>
        <p:spPr>
          <a:xfrm>
            <a:off x="20639" y="5180278"/>
            <a:ext cx="6049168" cy="1653910"/>
          </a:xfrm>
        </p:spPr>
        <p:txBody>
          <a:bodyPr lIns="36000" tIns="36000" rIns="36000" bIns="36000">
            <a:normAutofit/>
          </a:bodyPr>
          <a:lstStyle>
            <a:lvl1pPr marL="108000" indent="-108000">
              <a:spcBef>
                <a:spcPts val="200"/>
              </a:spcBef>
              <a:defRPr sz="1100"/>
            </a:lvl1pPr>
            <a:lvl2pPr marL="216000" indent="-108000">
              <a:spcBef>
                <a:spcPts val="200"/>
              </a:spcBef>
              <a:defRPr sz="1050"/>
            </a:lvl2pPr>
            <a:lvl3pPr marL="324000" indent="-108000">
              <a:spcBef>
                <a:spcPts val="200"/>
              </a:spcBef>
              <a:defRPr sz="1000"/>
            </a:lvl3pPr>
            <a:lvl4pPr marL="432000" indent="-108000">
              <a:spcBef>
                <a:spcPts val="200"/>
              </a:spcBef>
              <a:defRPr sz="900"/>
            </a:lvl4pPr>
          </a:lstStyle>
          <a:p>
            <a:pPr lvl="0"/>
            <a:r>
              <a:rPr lang="en-US" dirty="0"/>
              <a:t>What might your resources cost? Will your channels take commission of your sales?</a:t>
            </a:r>
          </a:p>
          <a:p>
            <a:pPr lvl="1"/>
            <a:r>
              <a:rPr lang="en-US" dirty="0"/>
              <a:t>Second level</a:t>
            </a:r>
          </a:p>
          <a:p>
            <a:pPr lvl="2"/>
            <a:r>
              <a:rPr lang="en-US" dirty="0"/>
              <a:t>Third level</a:t>
            </a:r>
          </a:p>
          <a:p>
            <a:pPr lvl="3"/>
            <a:r>
              <a:rPr lang="en-US" dirty="0"/>
              <a:t>Fourth level</a:t>
            </a:r>
          </a:p>
        </p:txBody>
      </p:sp>
      <p:sp>
        <p:nvSpPr>
          <p:cNvPr id="16" name="Text Placeholder 6">
            <a:extLst>
              <a:ext uri="{FF2B5EF4-FFF2-40B4-BE49-F238E27FC236}">
                <a16:creationId xmlns:a16="http://schemas.microsoft.com/office/drawing/2014/main" id="{EDF5CB28-FD6D-4186-B15C-C90D5128E630}"/>
              </a:ext>
            </a:extLst>
          </p:cNvPr>
          <p:cNvSpPr>
            <a:spLocks noGrp="1"/>
          </p:cNvSpPr>
          <p:nvPr>
            <p:ph type="body" sz="quarter" idx="21" hasCustomPrompt="1"/>
          </p:nvPr>
        </p:nvSpPr>
        <p:spPr>
          <a:xfrm>
            <a:off x="20638" y="885825"/>
            <a:ext cx="2398712" cy="3870761"/>
          </a:xfrm>
        </p:spPr>
        <p:txBody>
          <a:bodyPr lIns="36000" tIns="36000" rIns="36000" bIns="36000">
            <a:normAutofit/>
          </a:bodyPr>
          <a:lstStyle>
            <a:lvl1pPr marL="108000" indent="-108000">
              <a:spcBef>
                <a:spcPts val="200"/>
              </a:spcBef>
              <a:defRPr sz="1100"/>
            </a:lvl1pPr>
            <a:lvl2pPr marL="216000" indent="-108000">
              <a:spcBef>
                <a:spcPts val="200"/>
              </a:spcBef>
              <a:defRPr sz="1050"/>
            </a:lvl2pPr>
            <a:lvl3pPr marL="324000" indent="-108000">
              <a:spcBef>
                <a:spcPts val="200"/>
              </a:spcBef>
              <a:defRPr sz="1000"/>
            </a:lvl3pPr>
            <a:lvl4pPr marL="432000" indent="-108000">
              <a:spcBef>
                <a:spcPts val="200"/>
              </a:spcBef>
              <a:defRPr sz="900"/>
            </a:lvl4pPr>
          </a:lstStyle>
          <a:p>
            <a:pPr lvl="0"/>
            <a:r>
              <a:rPr lang="en-US" dirty="0"/>
              <a:t>Do you need partners and suppliers to make the business work?</a:t>
            </a:r>
          </a:p>
          <a:p>
            <a:pPr lvl="1"/>
            <a:r>
              <a:rPr lang="en-US" dirty="0"/>
              <a:t>Second level</a:t>
            </a:r>
          </a:p>
          <a:p>
            <a:pPr lvl="2"/>
            <a:r>
              <a:rPr lang="en-US" dirty="0"/>
              <a:t>Third level</a:t>
            </a:r>
          </a:p>
          <a:p>
            <a:pPr lvl="3"/>
            <a:r>
              <a:rPr lang="en-US" dirty="0"/>
              <a:t>Fourth level</a:t>
            </a:r>
          </a:p>
        </p:txBody>
      </p:sp>
      <p:sp>
        <p:nvSpPr>
          <p:cNvPr id="17" name="Text Placeholder 6">
            <a:extLst>
              <a:ext uri="{FF2B5EF4-FFF2-40B4-BE49-F238E27FC236}">
                <a16:creationId xmlns:a16="http://schemas.microsoft.com/office/drawing/2014/main" id="{2865A4CB-6B56-4C68-B874-2C5E731E5F2A}"/>
              </a:ext>
            </a:extLst>
          </p:cNvPr>
          <p:cNvSpPr>
            <a:spLocks noGrp="1"/>
          </p:cNvSpPr>
          <p:nvPr>
            <p:ph type="body" sz="quarter" idx="22" hasCustomPrompt="1"/>
          </p:nvPr>
        </p:nvSpPr>
        <p:spPr>
          <a:xfrm>
            <a:off x="2457451" y="885825"/>
            <a:ext cx="2398712" cy="1721976"/>
          </a:xfrm>
        </p:spPr>
        <p:txBody>
          <a:bodyPr lIns="36000" tIns="36000" rIns="36000" bIns="36000">
            <a:normAutofit/>
          </a:bodyPr>
          <a:lstStyle>
            <a:lvl1pPr marL="108000" indent="-108000">
              <a:spcBef>
                <a:spcPts val="200"/>
              </a:spcBef>
              <a:defRPr sz="1100"/>
            </a:lvl1pPr>
            <a:lvl2pPr marL="216000" indent="-108000">
              <a:spcBef>
                <a:spcPts val="200"/>
              </a:spcBef>
              <a:defRPr sz="1050"/>
            </a:lvl2pPr>
            <a:lvl3pPr marL="324000" indent="-108000">
              <a:spcBef>
                <a:spcPts val="200"/>
              </a:spcBef>
              <a:defRPr sz="1000"/>
            </a:lvl3pPr>
            <a:lvl4pPr marL="432000" indent="-108000">
              <a:spcBef>
                <a:spcPts val="200"/>
              </a:spcBef>
              <a:defRPr sz="900"/>
            </a:lvl4pPr>
          </a:lstStyle>
          <a:p>
            <a:pPr lvl="0"/>
            <a:r>
              <a:rPr lang="en-US" dirty="0"/>
              <a:t>Do we source raw materials? Engage customers for retail sales? How might you maintain visibility of your business performance?</a:t>
            </a:r>
          </a:p>
          <a:p>
            <a:pPr lvl="1"/>
            <a:r>
              <a:rPr lang="en-US" dirty="0"/>
              <a:t>Second level</a:t>
            </a:r>
          </a:p>
          <a:p>
            <a:pPr lvl="2"/>
            <a:r>
              <a:rPr lang="en-US" dirty="0"/>
              <a:t>Third level</a:t>
            </a:r>
          </a:p>
          <a:p>
            <a:pPr lvl="3"/>
            <a:r>
              <a:rPr lang="en-US" dirty="0"/>
              <a:t>Fourth level</a:t>
            </a:r>
          </a:p>
        </p:txBody>
      </p:sp>
      <p:sp>
        <p:nvSpPr>
          <p:cNvPr id="18" name="Text Placeholder 6">
            <a:extLst>
              <a:ext uri="{FF2B5EF4-FFF2-40B4-BE49-F238E27FC236}">
                <a16:creationId xmlns:a16="http://schemas.microsoft.com/office/drawing/2014/main" id="{172570D5-7874-436D-963D-194BDD6642C7}"/>
              </a:ext>
            </a:extLst>
          </p:cNvPr>
          <p:cNvSpPr>
            <a:spLocks noGrp="1"/>
          </p:cNvSpPr>
          <p:nvPr>
            <p:ph type="body" sz="quarter" idx="23" hasCustomPrompt="1"/>
          </p:nvPr>
        </p:nvSpPr>
        <p:spPr>
          <a:xfrm>
            <a:off x="4890508" y="885825"/>
            <a:ext cx="2398712" cy="3870761"/>
          </a:xfrm>
        </p:spPr>
        <p:txBody>
          <a:bodyPr lIns="36000" tIns="36000" rIns="36000" bIns="36000">
            <a:normAutofit/>
          </a:bodyPr>
          <a:lstStyle>
            <a:lvl1pPr marL="108000" indent="-108000">
              <a:spcBef>
                <a:spcPts val="200"/>
              </a:spcBef>
              <a:defRPr sz="1100"/>
            </a:lvl1pPr>
            <a:lvl2pPr marL="216000" indent="-108000">
              <a:spcBef>
                <a:spcPts val="200"/>
              </a:spcBef>
              <a:defRPr sz="1050"/>
            </a:lvl2pPr>
            <a:lvl3pPr marL="324000" indent="-108000">
              <a:spcBef>
                <a:spcPts val="200"/>
              </a:spcBef>
              <a:defRPr sz="1000"/>
            </a:lvl3pPr>
            <a:lvl4pPr marL="432000" indent="-108000">
              <a:spcBef>
                <a:spcPts val="200"/>
              </a:spcBef>
              <a:defRPr sz="900"/>
            </a:lvl4pPr>
          </a:lstStyle>
          <a:p>
            <a:pPr lvl="0"/>
            <a:r>
              <a:rPr lang="en-US" dirty="0"/>
              <a:t>How are you solving the stated problem for your customers and how will you know that the problem is being solved?</a:t>
            </a:r>
          </a:p>
          <a:p>
            <a:pPr lvl="1"/>
            <a:r>
              <a:rPr lang="en-US" dirty="0"/>
              <a:t>Second level</a:t>
            </a:r>
          </a:p>
          <a:p>
            <a:pPr lvl="2"/>
            <a:r>
              <a:rPr lang="en-US" dirty="0"/>
              <a:t>Third level</a:t>
            </a:r>
          </a:p>
          <a:p>
            <a:pPr lvl="3"/>
            <a:r>
              <a:rPr lang="en-US" dirty="0"/>
              <a:t>Fourth level</a:t>
            </a:r>
          </a:p>
        </p:txBody>
      </p:sp>
      <p:sp>
        <p:nvSpPr>
          <p:cNvPr id="19" name="Text Placeholder 6">
            <a:extLst>
              <a:ext uri="{FF2B5EF4-FFF2-40B4-BE49-F238E27FC236}">
                <a16:creationId xmlns:a16="http://schemas.microsoft.com/office/drawing/2014/main" id="{3FD73EB5-AAC5-45F2-BA57-46E8FF1563AF}"/>
              </a:ext>
            </a:extLst>
          </p:cNvPr>
          <p:cNvSpPr>
            <a:spLocks noGrp="1"/>
          </p:cNvSpPr>
          <p:nvPr>
            <p:ph type="body" sz="quarter" idx="25" hasCustomPrompt="1"/>
          </p:nvPr>
        </p:nvSpPr>
        <p:spPr>
          <a:xfrm>
            <a:off x="7337709" y="888595"/>
            <a:ext cx="2398712" cy="1721976"/>
          </a:xfrm>
        </p:spPr>
        <p:txBody>
          <a:bodyPr lIns="36000" tIns="36000" rIns="36000" bIns="36000">
            <a:normAutofit/>
          </a:bodyPr>
          <a:lstStyle>
            <a:lvl1pPr marL="108000" indent="-108000">
              <a:spcBef>
                <a:spcPts val="200"/>
              </a:spcBef>
              <a:defRPr sz="1100"/>
            </a:lvl1pPr>
            <a:lvl2pPr marL="216000" indent="-108000">
              <a:spcBef>
                <a:spcPts val="200"/>
              </a:spcBef>
              <a:defRPr sz="1050"/>
            </a:lvl2pPr>
            <a:lvl3pPr marL="324000" indent="-108000">
              <a:spcBef>
                <a:spcPts val="200"/>
              </a:spcBef>
              <a:defRPr sz="1000"/>
            </a:lvl3pPr>
            <a:lvl4pPr marL="432000" indent="-108000">
              <a:spcBef>
                <a:spcPts val="200"/>
              </a:spcBef>
              <a:defRPr sz="900"/>
            </a:lvl4pPr>
          </a:lstStyle>
          <a:p>
            <a:pPr lvl="0"/>
            <a:r>
              <a:rPr lang="en-US" dirty="0"/>
              <a:t>What sort of relationship do you want to create with your customers? What will they feel when you do business together?</a:t>
            </a:r>
          </a:p>
          <a:p>
            <a:pPr lvl="1"/>
            <a:r>
              <a:rPr lang="en-US" dirty="0"/>
              <a:t>Second level</a:t>
            </a:r>
          </a:p>
          <a:p>
            <a:pPr lvl="2"/>
            <a:r>
              <a:rPr lang="en-US" dirty="0"/>
              <a:t>Third level</a:t>
            </a:r>
          </a:p>
          <a:p>
            <a:pPr lvl="3"/>
            <a:r>
              <a:rPr lang="en-US" dirty="0"/>
              <a:t>Fourth level</a:t>
            </a:r>
          </a:p>
        </p:txBody>
      </p:sp>
      <p:sp>
        <p:nvSpPr>
          <p:cNvPr id="20" name="Text Placeholder 6">
            <a:extLst>
              <a:ext uri="{FF2B5EF4-FFF2-40B4-BE49-F238E27FC236}">
                <a16:creationId xmlns:a16="http://schemas.microsoft.com/office/drawing/2014/main" id="{15B73DF3-61EA-4BF2-82E3-EFE3D8601970}"/>
              </a:ext>
            </a:extLst>
          </p:cNvPr>
          <p:cNvSpPr>
            <a:spLocks noGrp="1"/>
          </p:cNvSpPr>
          <p:nvPr>
            <p:ph type="body" sz="quarter" idx="26" hasCustomPrompt="1"/>
          </p:nvPr>
        </p:nvSpPr>
        <p:spPr>
          <a:xfrm>
            <a:off x="9770766" y="888595"/>
            <a:ext cx="2398712" cy="3870761"/>
          </a:xfrm>
        </p:spPr>
        <p:txBody>
          <a:bodyPr lIns="36000" tIns="36000" rIns="36000" bIns="36000">
            <a:normAutofit/>
          </a:bodyPr>
          <a:lstStyle>
            <a:lvl1pPr marL="108000" indent="-108000">
              <a:spcBef>
                <a:spcPts val="200"/>
              </a:spcBef>
              <a:defRPr sz="1100"/>
            </a:lvl1pPr>
            <a:lvl2pPr marL="216000" indent="-108000">
              <a:spcBef>
                <a:spcPts val="200"/>
              </a:spcBef>
              <a:defRPr sz="1050"/>
            </a:lvl2pPr>
            <a:lvl3pPr marL="324000" indent="-108000">
              <a:spcBef>
                <a:spcPts val="200"/>
              </a:spcBef>
              <a:defRPr sz="1000"/>
            </a:lvl3pPr>
            <a:lvl4pPr marL="432000" indent="-108000">
              <a:spcBef>
                <a:spcPts val="200"/>
              </a:spcBef>
              <a:defRPr sz="900"/>
            </a:lvl4pPr>
          </a:lstStyle>
          <a:p>
            <a:pPr lvl="0"/>
            <a:r>
              <a:rPr lang="en-AU" noProof="0" dirty="0"/>
              <a:t>Who are the people or organisations for which you create value?</a:t>
            </a:r>
          </a:p>
          <a:p>
            <a:pPr lvl="1"/>
            <a:r>
              <a:rPr lang="en-AU" noProof="0" dirty="0"/>
              <a:t>Second level</a:t>
            </a:r>
          </a:p>
          <a:p>
            <a:pPr lvl="2"/>
            <a:r>
              <a:rPr lang="en-AU" noProof="0" dirty="0"/>
              <a:t>Third level</a:t>
            </a:r>
          </a:p>
          <a:p>
            <a:pPr lvl="3"/>
            <a:r>
              <a:rPr lang="en-AU" noProof="0" dirty="0"/>
              <a:t>Fourth level</a:t>
            </a:r>
          </a:p>
        </p:txBody>
      </p:sp>
      <p:sp>
        <p:nvSpPr>
          <p:cNvPr id="21" name="Text Placeholder 6">
            <a:extLst>
              <a:ext uri="{FF2B5EF4-FFF2-40B4-BE49-F238E27FC236}">
                <a16:creationId xmlns:a16="http://schemas.microsoft.com/office/drawing/2014/main" id="{F57EF870-98F9-4CC8-A03A-6F923223BF32}"/>
              </a:ext>
            </a:extLst>
          </p:cNvPr>
          <p:cNvSpPr>
            <a:spLocks noGrp="1"/>
          </p:cNvSpPr>
          <p:nvPr>
            <p:ph type="body" sz="quarter" idx="27" hasCustomPrompt="1"/>
          </p:nvPr>
        </p:nvSpPr>
        <p:spPr>
          <a:xfrm>
            <a:off x="7337709" y="3037760"/>
            <a:ext cx="2398712" cy="1721976"/>
          </a:xfrm>
        </p:spPr>
        <p:txBody>
          <a:bodyPr lIns="36000" tIns="36000" rIns="36000" bIns="36000">
            <a:normAutofit/>
          </a:bodyPr>
          <a:lstStyle>
            <a:lvl1pPr marL="108000" indent="-108000">
              <a:spcBef>
                <a:spcPts val="200"/>
              </a:spcBef>
              <a:defRPr sz="1100"/>
            </a:lvl1pPr>
            <a:lvl2pPr marL="216000" indent="-108000">
              <a:spcBef>
                <a:spcPts val="200"/>
              </a:spcBef>
              <a:defRPr sz="1050"/>
            </a:lvl2pPr>
            <a:lvl3pPr marL="324000" indent="-108000">
              <a:spcBef>
                <a:spcPts val="200"/>
              </a:spcBef>
              <a:defRPr sz="1000"/>
            </a:lvl3pPr>
            <a:lvl4pPr marL="432000" indent="-108000">
              <a:spcBef>
                <a:spcPts val="200"/>
              </a:spcBef>
              <a:defRPr sz="900"/>
            </a:lvl4pPr>
          </a:lstStyle>
          <a:p>
            <a:pPr lvl="0"/>
            <a:r>
              <a:rPr lang="en-US" dirty="0"/>
              <a:t>What are the touch points by which you interact with customers and deliver value?</a:t>
            </a:r>
          </a:p>
          <a:p>
            <a:pPr lvl="1"/>
            <a:r>
              <a:rPr lang="en-US" dirty="0"/>
              <a:t>Second level</a:t>
            </a:r>
          </a:p>
          <a:p>
            <a:pPr lvl="2"/>
            <a:r>
              <a:rPr lang="en-US" dirty="0"/>
              <a:t>Third level</a:t>
            </a:r>
          </a:p>
          <a:p>
            <a:pPr lvl="3"/>
            <a:r>
              <a:rPr lang="en-US" dirty="0"/>
              <a:t>Fourth level</a:t>
            </a:r>
          </a:p>
        </p:txBody>
      </p:sp>
      <p:sp>
        <p:nvSpPr>
          <p:cNvPr id="22" name="Text Placeholder 6">
            <a:extLst>
              <a:ext uri="{FF2B5EF4-FFF2-40B4-BE49-F238E27FC236}">
                <a16:creationId xmlns:a16="http://schemas.microsoft.com/office/drawing/2014/main" id="{E711F054-97D6-4A51-AF55-D2A385BC66A2}"/>
              </a:ext>
            </a:extLst>
          </p:cNvPr>
          <p:cNvSpPr>
            <a:spLocks noGrp="1"/>
          </p:cNvSpPr>
          <p:nvPr>
            <p:ph type="body" sz="quarter" idx="29" hasCustomPrompt="1"/>
          </p:nvPr>
        </p:nvSpPr>
        <p:spPr>
          <a:xfrm>
            <a:off x="6116639" y="5180278"/>
            <a:ext cx="6049168" cy="1653910"/>
          </a:xfrm>
        </p:spPr>
        <p:txBody>
          <a:bodyPr lIns="36000" tIns="36000" rIns="36000" bIns="36000">
            <a:normAutofit/>
          </a:bodyPr>
          <a:lstStyle>
            <a:lvl1pPr marL="108000" indent="-108000">
              <a:spcBef>
                <a:spcPts val="200"/>
              </a:spcBef>
              <a:defRPr sz="1100"/>
            </a:lvl1pPr>
            <a:lvl2pPr marL="216000" indent="-108000">
              <a:spcBef>
                <a:spcPts val="200"/>
              </a:spcBef>
              <a:defRPr sz="1050"/>
            </a:lvl2pPr>
            <a:lvl3pPr marL="324000" indent="-108000">
              <a:spcBef>
                <a:spcPts val="200"/>
              </a:spcBef>
              <a:defRPr sz="1000"/>
            </a:lvl3pPr>
            <a:lvl4pPr marL="432000" indent="-108000">
              <a:spcBef>
                <a:spcPts val="200"/>
              </a:spcBef>
              <a:defRPr sz="900"/>
            </a:lvl4pPr>
          </a:lstStyle>
          <a:p>
            <a:pPr lvl="0"/>
            <a:r>
              <a:rPr lang="en-AU" dirty="0"/>
              <a:t>What is valuable to your customers and how does that translate to a pricing mechanisms?</a:t>
            </a:r>
            <a:endParaRPr lang="en-US" dirty="0"/>
          </a:p>
          <a:p>
            <a:pPr lvl="1"/>
            <a:r>
              <a:rPr lang="en-US" dirty="0"/>
              <a:t>Second level</a:t>
            </a:r>
          </a:p>
          <a:p>
            <a:pPr lvl="2"/>
            <a:r>
              <a:rPr lang="en-US" dirty="0"/>
              <a:t>Third level</a:t>
            </a:r>
          </a:p>
          <a:p>
            <a:pPr lvl="3"/>
            <a:r>
              <a:rPr lang="en-US" dirty="0"/>
              <a:t>Fourth level</a:t>
            </a:r>
          </a:p>
        </p:txBody>
      </p:sp>
      <p:sp>
        <p:nvSpPr>
          <p:cNvPr id="24" name="TextBox 23">
            <a:extLst>
              <a:ext uri="{FF2B5EF4-FFF2-40B4-BE49-F238E27FC236}">
                <a16:creationId xmlns:a16="http://schemas.microsoft.com/office/drawing/2014/main" id="{09FFF697-8B4E-4517-A09A-53C29F514171}"/>
              </a:ext>
            </a:extLst>
          </p:cNvPr>
          <p:cNvSpPr txBox="1"/>
          <p:nvPr userDrawn="1"/>
        </p:nvSpPr>
        <p:spPr>
          <a:xfrm>
            <a:off x="0" y="467543"/>
            <a:ext cx="2438396" cy="400110"/>
          </a:xfrm>
          <a:prstGeom prst="rect">
            <a:avLst/>
          </a:prstGeom>
          <a:noFill/>
        </p:spPr>
        <p:txBody>
          <a:bodyPr wrap="square" rtlCol="0">
            <a:spAutoFit/>
          </a:bodyPr>
          <a:lstStyle/>
          <a:p>
            <a:pPr marL="288000"/>
            <a:r>
              <a:rPr lang="en-AU" sz="1400" dirty="0">
                <a:latin typeface="+mj-lt"/>
              </a:rPr>
              <a:t>Key partnerships</a:t>
            </a:r>
          </a:p>
          <a:p>
            <a:pPr marL="288000"/>
            <a:r>
              <a:rPr lang="en-AU" sz="600" dirty="0">
                <a:latin typeface="+mn-lt"/>
              </a:rPr>
              <a:t>Who are our key partners?</a:t>
            </a:r>
            <a:endParaRPr lang="en-AU" sz="500" dirty="0">
              <a:latin typeface="+mn-lt"/>
            </a:endParaRPr>
          </a:p>
        </p:txBody>
      </p:sp>
      <p:cxnSp>
        <p:nvCxnSpPr>
          <p:cNvPr id="25" name="Straight Connector 24">
            <a:extLst>
              <a:ext uri="{FF2B5EF4-FFF2-40B4-BE49-F238E27FC236}">
                <a16:creationId xmlns:a16="http://schemas.microsoft.com/office/drawing/2014/main" id="{C3591EA6-4927-4B51-BA8F-30376639C103}"/>
              </a:ext>
            </a:extLst>
          </p:cNvPr>
          <p:cNvCxnSpPr>
            <a:cxnSpLocks/>
          </p:cNvCxnSpPr>
          <p:nvPr userDrawn="1"/>
        </p:nvCxnSpPr>
        <p:spPr>
          <a:xfrm flipV="1">
            <a:off x="6096000" y="4783560"/>
            <a:ext cx="0" cy="207444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174EC24-68CE-475A-A8AE-CA0E2167C310}"/>
              </a:ext>
            </a:extLst>
          </p:cNvPr>
          <p:cNvCxnSpPr>
            <a:cxnSpLocks/>
          </p:cNvCxnSpPr>
          <p:nvPr userDrawn="1"/>
        </p:nvCxnSpPr>
        <p:spPr>
          <a:xfrm flipH="1">
            <a:off x="0" y="4783560"/>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F64C485-C996-4F67-894F-67F0397C2A51}"/>
              </a:ext>
            </a:extLst>
          </p:cNvPr>
          <p:cNvCxnSpPr>
            <a:cxnSpLocks/>
          </p:cNvCxnSpPr>
          <p:nvPr userDrawn="1"/>
        </p:nvCxnSpPr>
        <p:spPr>
          <a:xfrm flipV="1">
            <a:off x="4876800" y="464456"/>
            <a:ext cx="0" cy="4320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35B8955-AC50-406B-A3DD-3F914E41B43E}"/>
              </a:ext>
            </a:extLst>
          </p:cNvPr>
          <p:cNvCxnSpPr>
            <a:cxnSpLocks/>
          </p:cNvCxnSpPr>
          <p:nvPr userDrawn="1"/>
        </p:nvCxnSpPr>
        <p:spPr>
          <a:xfrm flipV="1">
            <a:off x="2438400" y="464456"/>
            <a:ext cx="0" cy="431910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3F288-CAB9-4916-AA37-2209C408C646}"/>
              </a:ext>
            </a:extLst>
          </p:cNvPr>
          <p:cNvCxnSpPr>
            <a:cxnSpLocks/>
          </p:cNvCxnSpPr>
          <p:nvPr userDrawn="1"/>
        </p:nvCxnSpPr>
        <p:spPr>
          <a:xfrm flipV="1">
            <a:off x="7315200" y="464456"/>
            <a:ext cx="0" cy="4320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4495E62-BBA9-4041-8305-FE6B1AA451AB}"/>
              </a:ext>
            </a:extLst>
          </p:cNvPr>
          <p:cNvCxnSpPr>
            <a:cxnSpLocks/>
          </p:cNvCxnSpPr>
          <p:nvPr userDrawn="1"/>
        </p:nvCxnSpPr>
        <p:spPr>
          <a:xfrm flipV="1">
            <a:off x="9753600" y="464456"/>
            <a:ext cx="0" cy="43200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39044B6-1D88-4314-AE66-21A17BD64F09}"/>
              </a:ext>
            </a:extLst>
          </p:cNvPr>
          <p:cNvCxnSpPr>
            <a:cxnSpLocks/>
          </p:cNvCxnSpPr>
          <p:nvPr userDrawn="1"/>
        </p:nvCxnSpPr>
        <p:spPr>
          <a:xfrm>
            <a:off x="7315200" y="2618807"/>
            <a:ext cx="24384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01310D0-02FF-4B3A-A6F5-7F1BDC82F873}"/>
              </a:ext>
            </a:extLst>
          </p:cNvPr>
          <p:cNvCxnSpPr>
            <a:cxnSpLocks/>
          </p:cNvCxnSpPr>
          <p:nvPr userDrawn="1"/>
        </p:nvCxnSpPr>
        <p:spPr>
          <a:xfrm>
            <a:off x="2438400" y="2618807"/>
            <a:ext cx="24384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5FFDC4C-2375-4B99-B6AE-A5E63EBCA71A}"/>
              </a:ext>
            </a:extLst>
          </p:cNvPr>
          <p:cNvSpPr txBox="1"/>
          <p:nvPr userDrawn="1"/>
        </p:nvSpPr>
        <p:spPr>
          <a:xfrm>
            <a:off x="0" y="456593"/>
            <a:ext cx="383377" cy="405683"/>
          </a:xfrm>
          <a:prstGeom prst="rect">
            <a:avLst/>
          </a:prstGeom>
          <a:noFill/>
        </p:spPr>
        <p:txBody>
          <a:bodyPr wrap="square" tIns="18000" bIns="18000" rtlCol="0" anchor="ctr">
            <a:spAutoFit/>
          </a:bodyPr>
          <a:lstStyle/>
          <a:p>
            <a:pPr algn="ctr"/>
            <a:r>
              <a:rPr lang="en-AU" sz="2300" b="0" dirty="0">
                <a:solidFill>
                  <a:schemeClr val="tx2">
                    <a:lumMod val="40000"/>
                    <a:lumOff val="60000"/>
                  </a:schemeClr>
                </a:solidFill>
                <a:latin typeface="+mn-lt"/>
              </a:rPr>
              <a:t>7</a:t>
            </a:r>
          </a:p>
        </p:txBody>
      </p:sp>
      <p:sp>
        <p:nvSpPr>
          <p:cNvPr id="34" name="TextBox 33">
            <a:extLst>
              <a:ext uri="{FF2B5EF4-FFF2-40B4-BE49-F238E27FC236}">
                <a16:creationId xmlns:a16="http://schemas.microsoft.com/office/drawing/2014/main" id="{984E0E88-5724-4819-8D93-7EC472FD7101}"/>
              </a:ext>
            </a:extLst>
          </p:cNvPr>
          <p:cNvSpPr txBox="1"/>
          <p:nvPr userDrawn="1"/>
        </p:nvSpPr>
        <p:spPr>
          <a:xfrm>
            <a:off x="2438399" y="467543"/>
            <a:ext cx="2438396" cy="400110"/>
          </a:xfrm>
          <a:prstGeom prst="rect">
            <a:avLst/>
          </a:prstGeom>
          <a:noFill/>
        </p:spPr>
        <p:txBody>
          <a:bodyPr wrap="square" rtlCol="0">
            <a:spAutoFit/>
          </a:bodyPr>
          <a:lstStyle/>
          <a:p>
            <a:pPr marL="288000"/>
            <a:r>
              <a:rPr lang="en-AU" sz="1400" dirty="0">
                <a:latin typeface="+mj-lt"/>
              </a:rPr>
              <a:t>Key activities</a:t>
            </a:r>
          </a:p>
          <a:p>
            <a:pPr marL="288000"/>
            <a:r>
              <a:rPr lang="en-AU" sz="600" dirty="0">
                <a:latin typeface="+mn-lt"/>
              </a:rPr>
              <a:t>What things do you do to deliver your value proposition?</a:t>
            </a:r>
            <a:endParaRPr lang="en-AU" sz="500" dirty="0">
              <a:latin typeface="+mn-lt"/>
            </a:endParaRPr>
          </a:p>
        </p:txBody>
      </p:sp>
      <p:sp>
        <p:nvSpPr>
          <p:cNvPr id="35" name="TextBox 34">
            <a:extLst>
              <a:ext uri="{FF2B5EF4-FFF2-40B4-BE49-F238E27FC236}">
                <a16:creationId xmlns:a16="http://schemas.microsoft.com/office/drawing/2014/main" id="{A3D42F36-E7FD-49EA-A0B7-C7A4BA143B00}"/>
              </a:ext>
            </a:extLst>
          </p:cNvPr>
          <p:cNvSpPr txBox="1"/>
          <p:nvPr userDrawn="1"/>
        </p:nvSpPr>
        <p:spPr>
          <a:xfrm>
            <a:off x="2438401" y="2615416"/>
            <a:ext cx="2438396" cy="400110"/>
          </a:xfrm>
          <a:prstGeom prst="rect">
            <a:avLst/>
          </a:prstGeom>
          <a:noFill/>
        </p:spPr>
        <p:txBody>
          <a:bodyPr wrap="square" rtlCol="0">
            <a:spAutoFit/>
          </a:bodyPr>
          <a:lstStyle/>
          <a:p>
            <a:pPr marL="288000"/>
            <a:r>
              <a:rPr lang="en-AU" sz="1400" dirty="0">
                <a:latin typeface="+mj-lt"/>
              </a:rPr>
              <a:t>Resources</a:t>
            </a:r>
          </a:p>
          <a:p>
            <a:pPr marL="288000"/>
            <a:r>
              <a:rPr lang="en-AU" sz="600" dirty="0">
                <a:latin typeface="+mn-lt"/>
              </a:rPr>
              <a:t>What assets do you need to make it a reality?</a:t>
            </a:r>
            <a:endParaRPr lang="en-AU" sz="500" dirty="0">
              <a:latin typeface="+mn-lt"/>
            </a:endParaRPr>
          </a:p>
        </p:txBody>
      </p:sp>
      <p:sp>
        <p:nvSpPr>
          <p:cNvPr id="36" name="TextBox 35">
            <a:extLst>
              <a:ext uri="{FF2B5EF4-FFF2-40B4-BE49-F238E27FC236}">
                <a16:creationId xmlns:a16="http://schemas.microsoft.com/office/drawing/2014/main" id="{5CB58708-8F87-4123-9577-F8E72B786FCE}"/>
              </a:ext>
            </a:extLst>
          </p:cNvPr>
          <p:cNvSpPr txBox="1"/>
          <p:nvPr userDrawn="1"/>
        </p:nvSpPr>
        <p:spPr>
          <a:xfrm>
            <a:off x="0" y="2246"/>
            <a:ext cx="1554480" cy="253916"/>
          </a:xfrm>
          <a:prstGeom prst="rect">
            <a:avLst/>
          </a:prstGeom>
          <a:noFill/>
        </p:spPr>
        <p:txBody>
          <a:bodyPr wrap="square" rtlCol="0">
            <a:spAutoFit/>
          </a:bodyPr>
          <a:lstStyle/>
          <a:p>
            <a:pPr marL="0" algn="l"/>
            <a:r>
              <a:rPr lang="en-AU" sz="1050" dirty="0">
                <a:solidFill>
                  <a:schemeClr val="tx2"/>
                </a:solidFill>
                <a:latin typeface="+mj-lt"/>
              </a:rPr>
              <a:t>Business Model Canvas</a:t>
            </a:r>
            <a:endParaRPr lang="en-AU" sz="200" dirty="0">
              <a:solidFill>
                <a:schemeClr val="tx2"/>
              </a:solidFill>
              <a:latin typeface="+mn-lt"/>
            </a:endParaRPr>
          </a:p>
        </p:txBody>
      </p:sp>
      <p:sp>
        <p:nvSpPr>
          <p:cNvPr id="37" name="TextBox 36">
            <a:extLst>
              <a:ext uri="{FF2B5EF4-FFF2-40B4-BE49-F238E27FC236}">
                <a16:creationId xmlns:a16="http://schemas.microsoft.com/office/drawing/2014/main" id="{55360DEB-169A-4C05-B0E6-8EA02256A1A7}"/>
              </a:ext>
            </a:extLst>
          </p:cNvPr>
          <p:cNvSpPr txBox="1"/>
          <p:nvPr userDrawn="1"/>
        </p:nvSpPr>
        <p:spPr>
          <a:xfrm>
            <a:off x="-1" y="203856"/>
            <a:ext cx="383377" cy="108000"/>
          </a:xfrm>
          <a:prstGeom prst="rect">
            <a:avLst/>
          </a:prstGeom>
          <a:noFill/>
        </p:spPr>
        <p:txBody>
          <a:bodyPr wrap="square" lIns="90000" tIns="18000" rIns="90000" bIns="18000" rtlCol="0" anchor="ctr" anchorCtr="0">
            <a:spAutoFit/>
          </a:bodyPr>
          <a:lstStyle/>
          <a:p>
            <a:pPr marL="0" algn="l"/>
            <a:r>
              <a:rPr lang="en-AU" sz="700" dirty="0">
                <a:solidFill>
                  <a:schemeClr val="tx2"/>
                </a:solidFill>
                <a:latin typeface="+mn-lt"/>
              </a:rPr>
              <a:t>Date:</a:t>
            </a:r>
            <a:endParaRPr lang="en-AU" sz="100" dirty="0">
              <a:solidFill>
                <a:schemeClr val="tx2"/>
              </a:solidFill>
              <a:latin typeface="+mn-lt"/>
            </a:endParaRPr>
          </a:p>
        </p:txBody>
      </p:sp>
      <p:sp>
        <p:nvSpPr>
          <p:cNvPr id="38" name="Text Placeholder 44">
            <a:extLst>
              <a:ext uri="{FF2B5EF4-FFF2-40B4-BE49-F238E27FC236}">
                <a16:creationId xmlns:a16="http://schemas.microsoft.com/office/drawing/2014/main" id="{BCCE09CE-B13A-415A-A59A-7157453F1491}"/>
              </a:ext>
            </a:extLst>
          </p:cNvPr>
          <p:cNvSpPr>
            <a:spLocks noGrp="1"/>
          </p:cNvSpPr>
          <p:nvPr>
            <p:ph type="body" sz="quarter" idx="12" hasCustomPrompt="1"/>
          </p:nvPr>
        </p:nvSpPr>
        <p:spPr>
          <a:xfrm>
            <a:off x="1722665" y="0"/>
            <a:ext cx="8694961" cy="444264"/>
          </a:xfrm>
        </p:spPr>
        <p:txBody>
          <a:bodyPr anchor="ctr">
            <a:normAutofit/>
          </a:bodyPr>
          <a:lstStyle>
            <a:lvl1pPr marL="0" indent="0" algn="ctr">
              <a:buNone/>
              <a:defRPr sz="2000">
                <a:solidFill>
                  <a:schemeClr val="tx2"/>
                </a:solidFill>
                <a:latin typeface="+mj-lt"/>
              </a:defRPr>
            </a:lvl1pPr>
          </a:lstStyle>
          <a:p>
            <a:pPr lvl="0"/>
            <a:r>
              <a:rPr lang="en-AU" dirty="0">
                <a:latin typeface="+mj-lt"/>
              </a:rPr>
              <a:t>Click to add a canvas title</a:t>
            </a:r>
            <a:endParaRPr lang="en-AU" dirty="0"/>
          </a:p>
        </p:txBody>
      </p:sp>
      <p:sp>
        <p:nvSpPr>
          <p:cNvPr id="39" name="Text Placeholder 47">
            <a:extLst>
              <a:ext uri="{FF2B5EF4-FFF2-40B4-BE49-F238E27FC236}">
                <a16:creationId xmlns:a16="http://schemas.microsoft.com/office/drawing/2014/main" id="{A1ED222E-3649-4FB2-8ED4-4E3A7D39E46C}"/>
              </a:ext>
            </a:extLst>
          </p:cNvPr>
          <p:cNvSpPr>
            <a:spLocks noGrp="1"/>
          </p:cNvSpPr>
          <p:nvPr>
            <p:ph type="body" sz="quarter" idx="13" hasCustomPrompt="1"/>
          </p:nvPr>
        </p:nvSpPr>
        <p:spPr>
          <a:xfrm>
            <a:off x="0" y="329488"/>
            <a:ext cx="1664494" cy="108000"/>
          </a:xfrm>
        </p:spPr>
        <p:txBody>
          <a:bodyPr tIns="18000" bIns="18000" anchor="ctr" anchorCtr="0">
            <a:normAutofit/>
          </a:bodyPr>
          <a:lstStyle>
            <a:lvl1pPr marL="0" indent="0">
              <a:buNone/>
              <a:defRPr sz="700">
                <a:solidFill>
                  <a:schemeClr val="tx2"/>
                </a:solidFill>
              </a:defRPr>
            </a:lvl1pPr>
          </a:lstStyle>
          <a:p>
            <a:pPr lvl="0"/>
            <a:r>
              <a:rPr lang="en-AU" dirty="0"/>
              <a:t>Link to document master copy</a:t>
            </a:r>
          </a:p>
        </p:txBody>
      </p:sp>
      <p:sp>
        <p:nvSpPr>
          <p:cNvPr id="40" name="Text Placeholder 47">
            <a:extLst>
              <a:ext uri="{FF2B5EF4-FFF2-40B4-BE49-F238E27FC236}">
                <a16:creationId xmlns:a16="http://schemas.microsoft.com/office/drawing/2014/main" id="{B5AD25F1-01C1-48C2-A0C9-8AB98BF7AC45}"/>
              </a:ext>
            </a:extLst>
          </p:cNvPr>
          <p:cNvSpPr>
            <a:spLocks noGrp="1"/>
          </p:cNvSpPr>
          <p:nvPr>
            <p:ph type="body" sz="quarter" idx="14" hasCustomPrompt="1"/>
          </p:nvPr>
        </p:nvSpPr>
        <p:spPr>
          <a:xfrm>
            <a:off x="314325" y="217361"/>
            <a:ext cx="1350169" cy="108000"/>
          </a:xfrm>
        </p:spPr>
        <p:txBody>
          <a:bodyPr lIns="36000" tIns="18000" bIns="18000" anchor="ctr" anchorCtr="0">
            <a:normAutofit/>
          </a:bodyPr>
          <a:lstStyle>
            <a:lvl1pPr marL="0" indent="0">
              <a:buNone/>
              <a:defRPr sz="700">
                <a:solidFill>
                  <a:schemeClr val="tx2"/>
                </a:solidFill>
              </a:defRPr>
            </a:lvl1pPr>
          </a:lstStyle>
          <a:p>
            <a:pPr lvl="0"/>
            <a:r>
              <a:rPr lang="en-AU" dirty="0"/>
              <a:t>Click to add date</a:t>
            </a:r>
          </a:p>
        </p:txBody>
      </p:sp>
      <p:sp>
        <p:nvSpPr>
          <p:cNvPr id="41" name="TextBox 40">
            <a:extLst>
              <a:ext uri="{FF2B5EF4-FFF2-40B4-BE49-F238E27FC236}">
                <a16:creationId xmlns:a16="http://schemas.microsoft.com/office/drawing/2014/main" id="{FA01D6DA-2B32-47D8-8A49-B9415DA770B6}"/>
              </a:ext>
            </a:extLst>
          </p:cNvPr>
          <p:cNvSpPr txBox="1"/>
          <p:nvPr userDrawn="1"/>
        </p:nvSpPr>
        <p:spPr>
          <a:xfrm>
            <a:off x="2438399" y="456593"/>
            <a:ext cx="383377" cy="405683"/>
          </a:xfrm>
          <a:prstGeom prst="rect">
            <a:avLst/>
          </a:prstGeom>
          <a:noFill/>
        </p:spPr>
        <p:txBody>
          <a:bodyPr wrap="square" tIns="18000" bIns="18000" rtlCol="0" anchor="ctr">
            <a:spAutoFit/>
          </a:bodyPr>
          <a:lstStyle/>
          <a:p>
            <a:pPr algn="ctr"/>
            <a:r>
              <a:rPr lang="en-AU" sz="2300" b="0" dirty="0">
                <a:solidFill>
                  <a:schemeClr val="tx2">
                    <a:lumMod val="40000"/>
                    <a:lumOff val="60000"/>
                  </a:schemeClr>
                </a:solidFill>
                <a:latin typeface="+mn-lt"/>
              </a:rPr>
              <a:t>8</a:t>
            </a:r>
          </a:p>
        </p:txBody>
      </p:sp>
      <p:sp>
        <p:nvSpPr>
          <p:cNvPr id="42" name="TextBox 41">
            <a:extLst>
              <a:ext uri="{FF2B5EF4-FFF2-40B4-BE49-F238E27FC236}">
                <a16:creationId xmlns:a16="http://schemas.microsoft.com/office/drawing/2014/main" id="{CAD30194-B8EF-4BBA-91F6-92516FE482F5}"/>
              </a:ext>
            </a:extLst>
          </p:cNvPr>
          <p:cNvSpPr txBox="1"/>
          <p:nvPr userDrawn="1"/>
        </p:nvSpPr>
        <p:spPr>
          <a:xfrm>
            <a:off x="2438399" y="2609295"/>
            <a:ext cx="383377" cy="405683"/>
          </a:xfrm>
          <a:prstGeom prst="rect">
            <a:avLst/>
          </a:prstGeom>
          <a:noFill/>
        </p:spPr>
        <p:txBody>
          <a:bodyPr wrap="square" tIns="18000" bIns="18000" rtlCol="0" anchor="ctr">
            <a:spAutoFit/>
          </a:bodyPr>
          <a:lstStyle/>
          <a:p>
            <a:pPr algn="ctr"/>
            <a:r>
              <a:rPr lang="en-AU" sz="2300" b="0" dirty="0">
                <a:solidFill>
                  <a:schemeClr val="tx2">
                    <a:lumMod val="40000"/>
                    <a:lumOff val="60000"/>
                  </a:schemeClr>
                </a:solidFill>
                <a:latin typeface="+mn-lt"/>
              </a:rPr>
              <a:t>6</a:t>
            </a:r>
          </a:p>
        </p:txBody>
      </p:sp>
      <p:sp>
        <p:nvSpPr>
          <p:cNvPr id="43" name="TextBox 42">
            <a:extLst>
              <a:ext uri="{FF2B5EF4-FFF2-40B4-BE49-F238E27FC236}">
                <a16:creationId xmlns:a16="http://schemas.microsoft.com/office/drawing/2014/main" id="{FEBE50D7-8BBE-4EB7-9B5B-F155F73810B6}"/>
              </a:ext>
            </a:extLst>
          </p:cNvPr>
          <p:cNvSpPr txBox="1"/>
          <p:nvPr userDrawn="1"/>
        </p:nvSpPr>
        <p:spPr>
          <a:xfrm>
            <a:off x="1" y="4785495"/>
            <a:ext cx="3486145" cy="400110"/>
          </a:xfrm>
          <a:prstGeom prst="rect">
            <a:avLst/>
          </a:prstGeom>
          <a:noFill/>
        </p:spPr>
        <p:txBody>
          <a:bodyPr wrap="square" rtlCol="0">
            <a:spAutoFit/>
          </a:bodyPr>
          <a:lstStyle/>
          <a:p>
            <a:pPr marL="288000"/>
            <a:r>
              <a:rPr lang="en-AU" sz="1400" dirty="0">
                <a:latin typeface="+mj-lt"/>
              </a:rPr>
              <a:t>Cost structure</a:t>
            </a:r>
          </a:p>
          <a:p>
            <a:pPr marL="288000"/>
            <a:r>
              <a:rPr lang="en-AU" sz="600" dirty="0">
                <a:latin typeface="+mn-lt"/>
              </a:rPr>
              <a:t>What are the most important and expensive resources that you’re going to have to pay for?</a:t>
            </a:r>
            <a:endParaRPr lang="en-AU" sz="500" dirty="0">
              <a:latin typeface="+mn-lt"/>
            </a:endParaRPr>
          </a:p>
        </p:txBody>
      </p:sp>
      <p:sp>
        <p:nvSpPr>
          <p:cNvPr id="44" name="TextBox 43">
            <a:extLst>
              <a:ext uri="{FF2B5EF4-FFF2-40B4-BE49-F238E27FC236}">
                <a16:creationId xmlns:a16="http://schemas.microsoft.com/office/drawing/2014/main" id="{991A5FFB-D2FB-4441-892C-6FF5CA4CB5BC}"/>
              </a:ext>
            </a:extLst>
          </p:cNvPr>
          <p:cNvSpPr txBox="1"/>
          <p:nvPr userDrawn="1"/>
        </p:nvSpPr>
        <p:spPr>
          <a:xfrm>
            <a:off x="0" y="4779374"/>
            <a:ext cx="383377" cy="405683"/>
          </a:xfrm>
          <a:prstGeom prst="rect">
            <a:avLst/>
          </a:prstGeom>
          <a:noFill/>
        </p:spPr>
        <p:txBody>
          <a:bodyPr wrap="square" tIns="18000" bIns="18000" rtlCol="0" anchor="ctr">
            <a:spAutoFit/>
          </a:bodyPr>
          <a:lstStyle/>
          <a:p>
            <a:pPr algn="ctr"/>
            <a:r>
              <a:rPr lang="en-AU" sz="2300" b="0" dirty="0">
                <a:solidFill>
                  <a:schemeClr val="tx2">
                    <a:lumMod val="40000"/>
                    <a:lumOff val="60000"/>
                  </a:schemeClr>
                </a:solidFill>
                <a:latin typeface="+mn-lt"/>
              </a:rPr>
              <a:t>9</a:t>
            </a:r>
          </a:p>
        </p:txBody>
      </p:sp>
      <p:sp>
        <p:nvSpPr>
          <p:cNvPr id="45" name="TextBox 44">
            <a:extLst>
              <a:ext uri="{FF2B5EF4-FFF2-40B4-BE49-F238E27FC236}">
                <a16:creationId xmlns:a16="http://schemas.microsoft.com/office/drawing/2014/main" id="{D6EB7712-3F01-4574-BA9D-75582D5C18E3}"/>
              </a:ext>
            </a:extLst>
          </p:cNvPr>
          <p:cNvSpPr txBox="1"/>
          <p:nvPr userDrawn="1"/>
        </p:nvSpPr>
        <p:spPr>
          <a:xfrm>
            <a:off x="6096001" y="4784678"/>
            <a:ext cx="5010149" cy="400110"/>
          </a:xfrm>
          <a:prstGeom prst="rect">
            <a:avLst/>
          </a:prstGeom>
          <a:noFill/>
        </p:spPr>
        <p:txBody>
          <a:bodyPr wrap="square" rtlCol="0">
            <a:spAutoFit/>
          </a:bodyPr>
          <a:lstStyle/>
          <a:p>
            <a:pPr marL="288000"/>
            <a:r>
              <a:rPr lang="en-AU" sz="1400" dirty="0">
                <a:latin typeface="+mj-lt"/>
              </a:rPr>
              <a:t>Revenue streams</a:t>
            </a:r>
          </a:p>
          <a:p>
            <a:pPr marL="288000"/>
            <a:r>
              <a:rPr lang="en-AU" sz="600" dirty="0">
                <a:latin typeface="+mn-lt"/>
              </a:rPr>
              <a:t>How do you actually make money to sustain your business?</a:t>
            </a:r>
            <a:endParaRPr lang="en-AU" sz="500" dirty="0">
              <a:latin typeface="+mn-lt"/>
            </a:endParaRPr>
          </a:p>
        </p:txBody>
      </p:sp>
      <p:sp>
        <p:nvSpPr>
          <p:cNvPr id="46" name="TextBox 45">
            <a:extLst>
              <a:ext uri="{FF2B5EF4-FFF2-40B4-BE49-F238E27FC236}">
                <a16:creationId xmlns:a16="http://schemas.microsoft.com/office/drawing/2014/main" id="{D7F21924-D499-45E6-ACE8-2D26E1544850}"/>
              </a:ext>
            </a:extLst>
          </p:cNvPr>
          <p:cNvSpPr txBox="1"/>
          <p:nvPr userDrawn="1"/>
        </p:nvSpPr>
        <p:spPr>
          <a:xfrm>
            <a:off x="6096000" y="4778557"/>
            <a:ext cx="383377" cy="405683"/>
          </a:xfrm>
          <a:prstGeom prst="rect">
            <a:avLst/>
          </a:prstGeom>
          <a:noFill/>
        </p:spPr>
        <p:txBody>
          <a:bodyPr wrap="square" tIns="18000" bIns="18000" rtlCol="0" anchor="ctr">
            <a:spAutoFit/>
          </a:bodyPr>
          <a:lstStyle/>
          <a:p>
            <a:pPr algn="ctr"/>
            <a:r>
              <a:rPr lang="en-AU" sz="2300" b="0" dirty="0">
                <a:solidFill>
                  <a:schemeClr val="tx2">
                    <a:lumMod val="40000"/>
                    <a:lumOff val="60000"/>
                  </a:schemeClr>
                </a:solidFill>
                <a:latin typeface="+mn-lt"/>
              </a:rPr>
              <a:t>5</a:t>
            </a:r>
          </a:p>
        </p:txBody>
      </p:sp>
      <p:sp>
        <p:nvSpPr>
          <p:cNvPr id="47" name="TextBox 46">
            <a:extLst>
              <a:ext uri="{FF2B5EF4-FFF2-40B4-BE49-F238E27FC236}">
                <a16:creationId xmlns:a16="http://schemas.microsoft.com/office/drawing/2014/main" id="{53738020-C735-4DF5-834E-215FF2D1D3A0}"/>
              </a:ext>
            </a:extLst>
          </p:cNvPr>
          <p:cNvSpPr txBox="1"/>
          <p:nvPr userDrawn="1"/>
        </p:nvSpPr>
        <p:spPr>
          <a:xfrm>
            <a:off x="7315203" y="461755"/>
            <a:ext cx="2438396" cy="400110"/>
          </a:xfrm>
          <a:prstGeom prst="rect">
            <a:avLst/>
          </a:prstGeom>
          <a:noFill/>
        </p:spPr>
        <p:txBody>
          <a:bodyPr wrap="square" rtlCol="0">
            <a:spAutoFit/>
          </a:bodyPr>
          <a:lstStyle/>
          <a:p>
            <a:pPr marL="288000"/>
            <a:r>
              <a:rPr lang="en-AU" sz="1400" dirty="0">
                <a:latin typeface="+mj-lt"/>
              </a:rPr>
              <a:t>Customer relationships</a:t>
            </a:r>
          </a:p>
          <a:p>
            <a:pPr marL="288000"/>
            <a:r>
              <a:rPr lang="en-AU" sz="600" dirty="0">
                <a:latin typeface="+mn-lt"/>
              </a:rPr>
              <a:t>How do you find customers, keep them and grow user base?</a:t>
            </a:r>
            <a:endParaRPr lang="en-AU" sz="500" dirty="0">
              <a:latin typeface="+mn-lt"/>
            </a:endParaRPr>
          </a:p>
        </p:txBody>
      </p:sp>
      <p:sp>
        <p:nvSpPr>
          <p:cNvPr id="48" name="TextBox 47">
            <a:extLst>
              <a:ext uri="{FF2B5EF4-FFF2-40B4-BE49-F238E27FC236}">
                <a16:creationId xmlns:a16="http://schemas.microsoft.com/office/drawing/2014/main" id="{F96FBBA0-F7C0-4706-8AC8-5671D646C5BB}"/>
              </a:ext>
            </a:extLst>
          </p:cNvPr>
          <p:cNvSpPr txBox="1"/>
          <p:nvPr userDrawn="1"/>
        </p:nvSpPr>
        <p:spPr>
          <a:xfrm>
            <a:off x="7315201" y="455634"/>
            <a:ext cx="383377" cy="405683"/>
          </a:xfrm>
          <a:prstGeom prst="rect">
            <a:avLst/>
          </a:prstGeom>
          <a:noFill/>
        </p:spPr>
        <p:txBody>
          <a:bodyPr wrap="square" tIns="18000" bIns="18000" rtlCol="0" anchor="ctr">
            <a:spAutoFit/>
          </a:bodyPr>
          <a:lstStyle/>
          <a:p>
            <a:pPr algn="ctr"/>
            <a:r>
              <a:rPr lang="en-AU" sz="2300" b="0" dirty="0">
                <a:solidFill>
                  <a:schemeClr val="tx2">
                    <a:lumMod val="40000"/>
                    <a:lumOff val="60000"/>
                  </a:schemeClr>
                </a:solidFill>
                <a:latin typeface="+mn-lt"/>
              </a:rPr>
              <a:t>4</a:t>
            </a:r>
          </a:p>
        </p:txBody>
      </p:sp>
      <p:sp>
        <p:nvSpPr>
          <p:cNvPr id="49" name="TextBox 48">
            <a:extLst>
              <a:ext uri="{FF2B5EF4-FFF2-40B4-BE49-F238E27FC236}">
                <a16:creationId xmlns:a16="http://schemas.microsoft.com/office/drawing/2014/main" id="{FA2AC192-7AF4-4944-A82C-559F72A25F7C}"/>
              </a:ext>
            </a:extLst>
          </p:cNvPr>
          <p:cNvSpPr txBox="1"/>
          <p:nvPr userDrawn="1"/>
        </p:nvSpPr>
        <p:spPr>
          <a:xfrm>
            <a:off x="7315202" y="2615416"/>
            <a:ext cx="2438396" cy="400110"/>
          </a:xfrm>
          <a:prstGeom prst="rect">
            <a:avLst/>
          </a:prstGeom>
          <a:noFill/>
        </p:spPr>
        <p:txBody>
          <a:bodyPr wrap="square" rtlCol="0">
            <a:spAutoFit/>
          </a:bodyPr>
          <a:lstStyle/>
          <a:p>
            <a:pPr marL="288000"/>
            <a:r>
              <a:rPr lang="en-AU" sz="1400" dirty="0">
                <a:latin typeface="+mj-lt"/>
              </a:rPr>
              <a:t>Channels</a:t>
            </a:r>
          </a:p>
          <a:p>
            <a:pPr marL="288000"/>
            <a:r>
              <a:rPr lang="en-AU" sz="600" dirty="0">
                <a:latin typeface="+mn-lt"/>
              </a:rPr>
              <a:t>How does your product or service get to your customer?</a:t>
            </a:r>
            <a:endParaRPr lang="en-AU" sz="500" dirty="0">
              <a:latin typeface="+mn-lt"/>
            </a:endParaRPr>
          </a:p>
        </p:txBody>
      </p:sp>
      <p:sp>
        <p:nvSpPr>
          <p:cNvPr id="50" name="TextBox 49">
            <a:extLst>
              <a:ext uri="{FF2B5EF4-FFF2-40B4-BE49-F238E27FC236}">
                <a16:creationId xmlns:a16="http://schemas.microsoft.com/office/drawing/2014/main" id="{89907E71-3D0B-4CF6-8BA5-2EAC34E3F92F}"/>
              </a:ext>
            </a:extLst>
          </p:cNvPr>
          <p:cNvSpPr txBox="1"/>
          <p:nvPr userDrawn="1"/>
        </p:nvSpPr>
        <p:spPr>
          <a:xfrm>
            <a:off x="7315200" y="2609295"/>
            <a:ext cx="383377" cy="405683"/>
          </a:xfrm>
          <a:prstGeom prst="rect">
            <a:avLst/>
          </a:prstGeom>
          <a:noFill/>
        </p:spPr>
        <p:txBody>
          <a:bodyPr wrap="square" tIns="18000" bIns="18000" rtlCol="0" anchor="ctr">
            <a:spAutoFit/>
          </a:bodyPr>
          <a:lstStyle/>
          <a:p>
            <a:pPr algn="ctr"/>
            <a:r>
              <a:rPr lang="en-AU" sz="2300" b="0" dirty="0">
                <a:solidFill>
                  <a:schemeClr val="tx2">
                    <a:lumMod val="40000"/>
                    <a:lumOff val="60000"/>
                  </a:schemeClr>
                </a:solidFill>
                <a:latin typeface="+mn-lt"/>
              </a:rPr>
              <a:t>3</a:t>
            </a:r>
          </a:p>
        </p:txBody>
      </p:sp>
      <p:sp>
        <p:nvSpPr>
          <p:cNvPr id="51" name="TextBox 50">
            <a:extLst>
              <a:ext uri="{FF2B5EF4-FFF2-40B4-BE49-F238E27FC236}">
                <a16:creationId xmlns:a16="http://schemas.microsoft.com/office/drawing/2014/main" id="{5CC662E8-22E7-4619-BBDF-B65F8FAC31AE}"/>
              </a:ext>
            </a:extLst>
          </p:cNvPr>
          <p:cNvSpPr txBox="1"/>
          <p:nvPr userDrawn="1"/>
        </p:nvSpPr>
        <p:spPr>
          <a:xfrm>
            <a:off x="4876785" y="467796"/>
            <a:ext cx="2438396" cy="400110"/>
          </a:xfrm>
          <a:prstGeom prst="rect">
            <a:avLst/>
          </a:prstGeom>
          <a:noFill/>
        </p:spPr>
        <p:txBody>
          <a:bodyPr wrap="square" rtlCol="0">
            <a:spAutoFit/>
          </a:bodyPr>
          <a:lstStyle/>
          <a:p>
            <a:pPr marL="288000"/>
            <a:r>
              <a:rPr lang="en-AU" sz="1400" dirty="0">
                <a:latin typeface="+mj-lt"/>
              </a:rPr>
              <a:t>Value proposition</a:t>
            </a:r>
          </a:p>
          <a:p>
            <a:pPr marL="288000"/>
            <a:r>
              <a:rPr lang="en-AU" sz="600" dirty="0">
                <a:latin typeface="+mn-lt"/>
              </a:rPr>
              <a:t>What problem or need are you solving for?</a:t>
            </a:r>
            <a:endParaRPr lang="en-AU" sz="500" dirty="0">
              <a:latin typeface="+mn-lt"/>
            </a:endParaRPr>
          </a:p>
        </p:txBody>
      </p:sp>
      <p:sp>
        <p:nvSpPr>
          <p:cNvPr id="52" name="TextBox 51">
            <a:extLst>
              <a:ext uri="{FF2B5EF4-FFF2-40B4-BE49-F238E27FC236}">
                <a16:creationId xmlns:a16="http://schemas.microsoft.com/office/drawing/2014/main" id="{4D3251B1-8D3B-4AFE-8C6C-664D98845871}"/>
              </a:ext>
            </a:extLst>
          </p:cNvPr>
          <p:cNvSpPr txBox="1"/>
          <p:nvPr userDrawn="1"/>
        </p:nvSpPr>
        <p:spPr>
          <a:xfrm>
            <a:off x="4876785" y="456846"/>
            <a:ext cx="383377" cy="405683"/>
          </a:xfrm>
          <a:prstGeom prst="rect">
            <a:avLst/>
          </a:prstGeom>
          <a:noFill/>
        </p:spPr>
        <p:txBody>
          <a:bodyPr wrap="square" tIns="18000" bIns="18000" rtlCol="0" anchor="ctr">
            <a:spAutoFit/>
          </a:bodyPr>
          <a:lstStyle/>
          <a:p>
            <a:pPr algn="ctr"/>
            <a:r>
              <a:rPr lang="en-AU" sz="2300" b="0" dirty="0">
                <a:solidFill>
                  <a:schemeClr val="tx2">
                    <a:lumMod val="40000"/>
                    <a:lumOff val="60000"/>
                  </a:schemeClr>
                </a:solidFill>
                <a:latin typeface="+mn-lt"/>
              </a:rPr>
              <a:t>2</a:t>
            </a:r>
          </a:p>
        </p:txBody>
      </p:sp>
      <p:sp>
        <p:nvSpPr>
          <p:cNvPr id="53" name="TextBox 52">
            <a:extLst>
              <a:ext uri="{FF2B5EF4-FFF2-40B4-BE49-F238E27FC236}">
                <a16:creationId xmlns:a16="http://schemas.microsoft.com/office/drawing/2014/main" id="{730D1429-6258-42C1-BA7C-0BDA05611A3E}"/>
              </a:ext>
            </a:extLst>
          </p:cNvPr>
          <p:cNvSpPr txBox="1"/>
          <p:nvPr userDrawn="1"/>
        </p:nvSpPr>
        <p:spPr>
          <a:xfrm>
            <a:off x="9753604" y="468292"/>
            <a:ext cx="2438396" cy="400110"/>
          </a:xfrm>
          <a:prstGeom prst="rect">
            <a:avLst/>
          </a:prstGeom>
          <a:noFill/>
        </p:spPr>
        <p:txBody>
          <a:bodyPr wrap="square" rtlCol="0">
            <a:spAutoFit/>
          </a:bodyPr>
          <a:lstStyle/>
          <a:p>
            <a:pPr marL="288000"/>
            <a:r>
              <a:rPr lang="en-AU" sz="1400" dirty="0">
                <a:latin typeface="+mj-lt"/>
              </a:rPr>
              <a:t>Customer segments</a:t>
            </a:r>
          </a:p>
          <a:p>
            <a:pPr marL="288000"/>
            <a:r>
              <a:rPr lang="en-AU" sz="600" dirty="0">
                <a:latin typeface="+mn-lt"/>
              </a:rPr>
              <a:t>Who are your customers? What are the different groupings?</a:t>
            </a:r>
            <a:endParaRPr lang="en-AU" sz="500" dirty="0">
              <a:latin typeface="+mn-lt"/>
            </a:endParaRPr>
          </a:p>
        </p:txBody>
      </p:sp>
      <p:sp>
        <p:nvSpPr>
          <p:cNvPr id="54" name="TextBox 53">
            <a:extLst>
              <a:ext uri="{FF2B5EF4-FFF2-40B4-BE49-F238E27FC236}">
                <a16:creationId xmlns:a16="http://schemas.microsoft.com/office/drawing/2014/main" id="{19EC4E71-1B5B-43C5-957A-5904EC271668}"/>
              </a:ext>
            </a:extLst>
          </p:cNvPr>
          <p:cNvSpPr txBox="1"/>
          <p:nvPr userDrawn="1"/>
        </p:nvSpPr>
        <p:spPr>
          <a:xfrm>
            <a:off x="9753604" y="457342"/>
            <a:ext cx="383377" cy="405683"/>
          </a:xfrm>
          <a:prstGeom prst="rect">
            <a:avLst/>
          </a:prstGeom>
          <a:noFill/>
        </p:spPr>
        <p:txBody>
          <a:bodyPr wrap="square" tIns="18000" bIns="18000" rtlCol="0" anchor="ctr">
            <a:spAutoFit/>
          </a:bodyPr>
          <a:lstStyle/>
          <a:p>
            <a:pPr algn="ctr"/>
            <a:r>
              <a:rPr lang="en-AU" sz="2300" b="0" dirty="0">
                <a:solidFill>
                  <a:schemeClr val="tx2">
                    <a:lumMod val="40000"/>
                    <a:lumOff val="60000"/>
                  </a:schemeClr>
                </a:solidFill>
                <a:latin typeface="+mn-lt"/>
              </a:rPr>
              <a:t>1</a:t>
            </a:r>
          </a:p>
        </p:txBody>
      </p:sp>
      <p:sp>
        <p:nvSpPr>
          <p:cNvPr id="55" name="Text Placeholder 6">
            <a:extLst>
              <a:ext uri="{FF2B5EF4-FFF2-40B4-BE49-F238E27FC236}">
                <a16:creationId xmlns:a16="http://schemas.microsoft.com/office/drawing/2014/main" id="{2BE139DE-24AE-460C-BBB3-AE2E0EF4B8A3}"/>
              </a:ext>
            </a:extLst>
          </p:cNvPr>
          <p:cNvSpPr>
            <a:spLocks noGrp="1"/>
          </p:cNvSpPr>
          <p:nvPr>
            <p:ph type="body" sz="quarter" idx="24" hasCustomPrompt="1"/>
          </p:nvPr>
        </p:nvSpPr>
        <p:spPr>
          <a:xfrm>
            <a:off x="2457451" y="3034990"/>
            <a:ext cx="2398712" cy="1721976"/>
          </a:xfrm>
        </p:spPr>
        <p:txBody>
          <a:bodyPr lIns="36000" tIns="36000" rIns="36000" bIns="36000">
            <a:normAutofit/>
          </a:bodyPr>
          <a:lstStyle>
            <a:lvl1pPr marL="108000" indent="-108000">
              <a:spcBef>
                <a:spcPts val="200"/>
              </a:spcBef>
              <a:defRPr sz="1100"/>
            </a:lvl1pPr>
            <a:lvl2pPr marL="216000" indent="-108000">
              <a:spcBef>
                <a:spcPts val="200"/>
              </a:spcBef>
              <a:defRPr sz="1050"/>
            </a:lvl2pPr>
            <a:lvl3pPr marL="324000" indent="-108000">
              <a:spcBef>
                <a:spcPts val="200"/>
              </a:spcBef>
              <a:defRPr sz="1000"/>
            </a:lvl3pPr>
            <a:lvl4pPr marL="432000" indent="-108000">
              <a:spcBef>
                <a:spcPts val="200"/>
              </a:spcBef>
              <a:defRPr sz="900"/>
            </a:lvl4pPr>
          </a:lstStyle>
          <a:p>
            <a:pPr lvl="0"/>
            <a:r>
              <a:rPr lang="en-US" dirty="0"/>
              <a:t>What does the infrastructure look like to enable your revenue streams and key relationships?</a:t>
            </a:r>
          </a:p>
          <a:p>
            <a:pPr lvl="1"/>
            <a:r>
              <a:rPr lang="en-US" dirty="0"/>
              <a:t>Second level</a:t>
            </a:r>
          </a:p>
          <a:p>
            <a:pPr lvl="2"/>
            <a:r>
              <a:rPr lang="en-US" dirty="0"/>
              <a:t>Third level</a:t>
            </a:r>
          </a:p>
          <a:p>
            <a:pPr lvl="3"/>
            <a:r>
              <a:rPr lang="en-US" dirty="0"/>
              <a:t>Fourth level</a:t>
            </a:r>
          </a:p>
        </p:txBody>
      </p:sp>
      <p:pic>
        <p:nvPicPr>
          <p:cNvPr id="58" name="Picture 57" descr="A screenshot of a video game&#10;&#10;Description automatically generated with low confidence">
            <a:extLst>
              <a:ext uri="{FF2B5EF4-FFF2-40B4-BE49-F238E27FC236}">
                <a16:creationId xmlns:a16="http://schemas.microsoft.com/office/drawing/2014/main" id="{76573A0A-59DD-49EE-8BA1-445AEBB7DBA0}"/>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16349" y="116997"/>
            <a:ext cx="1488867" cy="230983"/>
          </a:xfrm>
          <a:prstGeom prst="rect">
            <a:avLst/>
          </a:prstGeom>
        </p:spPr>
      </p:pic>
      <p:sp>
        <p:nvSpPr>
          <p:cNvPr id="3" name="Picture Placeholder 2">
            <a:extLst>
              <a:ext uri="{FF2B5EF4-FFF2-40B4-BE49-F238E27FC236}">
                <a16:creationId xmlns:a16="http://schemas.microsoft.com/office/drawing/2014/main" id="{89D02C3A-D013-45AC-800F-E25484734103}"/>
              </a:ext>
            </a:extLst>
          </p:cNvPr>
          <p:cNvSpPr>
            <a:spLocks noGrp="1"/>
          </p:cNvSpPr>
          <p:nvPr>
            <p:ph type="pic" sz="quarter" idx="30"/>
          </p:nvPr>
        </p:nvSpPr>
        <p:spPr>
          <a:xfrm>
            <a:off x="10417627" y="0"/>
            <a:ext cx="1748974" cy="437488"/>
          </a:xfrm>
        </p:spPr>
        <p:txBody>
          <a:bodyPr>
            <a:noAutofit/>
          </a:bodyPr>
          <a:lstStyle>
            <a:lvl1pPr marL="0" indent="0" algn="r">
              <a:buNone/>
              <a:defRPr sz="1000">
                <a:solidFill>
                  <a:schemeClr val="bg2"/>
                </a:solidFill>
              </a:defRPr>
            </a:lvl1pPr>
          </a:lstStyle>
          <a:p>
            <a:endParaRPr lang="en-AU" dirty="0"/>
          </a:p>
        </p:txBody>
      </p:sp>
      <p:sp>
        <p:nvSpPr>
          <p:cNvPr id="56" name="Rectangle 55">
            <a:extLst>
              <a:ext uri="{FF2B5EF4-FFF2-40B4-BE49-F238E27FC236}">
                <a16:creationId xmlns:a16="http://schemas.microsoft.com/office/drawing/2014/main" id="{3EAB91F2-9F58-4078-B3F2-1ECADF2CC9C6}"/>
              </a:ext>
            </a:extLst>
          </p:cNvPr>
          <p:cNvSpPr/>
          <p:nvPr userDrawn="1"/>
        </p:nvSpPr>
        <p:spPr>
          <a:xfrm>
            <a:off x="1905" y="464456"/>
            <a:ext cx="12182971" cy="6382800"/>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4913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blipFill dpi="0" rotWithShape="1">
          <a:blip r:embed="rId9">
            <a:alphaModFix amt="10000"/>
            <a:lum/>
          </a:blip>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311967"/>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61" r:id="rId3"/>
    <p:sldLayoutId id="2147483667" r:id="rId4"/>
    <p:sldLayoutId id="2147483670" r:id="rId5"/>
    <p:sldLayoutId id="2147483671" r:id="rId6"/>
    <p:sldLayoutId id="2147483672"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5.png"/><Relationship Id="rId3" Type="http://schemas.microsoft.com/office/2007/relationships/hdphoto" Target="../media/hdphoto1.wdp"/><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5.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8.jp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D53FA9-7356-4623-B129-4764C3F1EA3D}"/>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8800"/>
                    </a14:imgEffect>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rcRect b="27881"/>
          <a:stretch/>
        </p:blipFill>
        <p:spPr>
          <a:xfrm>
            <a:off x="0" y="0"/>
            <a:ext cx="12192000" cy="4937760"/>
          </a:xfrm>
          <a:prstGeom prst="rect">
            <a:avLst/>
          </a:prstGeom>
          <a:solidFill>
            <a:schemeClr val="bg1"/>
          </a:solidFill>
          <a:effectLst>
            <a:outerShdw blurRad="50800" dist="50800" dir="5400000" algn="ctr" rotWithShape="0">
              <a:srgbClr val="000000"/>
            </a:outerShdw>
          </a:effectLst>
        </p:spPr>
      </p:pic>
      <p:sp>
        <p:nvSpPr>
          <p:cNvPr id="29" name="Rectangle 28"/>
          <p:cNvSpPr/>
          <p:nvPr/>
        </p:nvSpPr>
        <p:spPr>
          <a:xfrm>
            <a:off x="0" y="0"/>
            <a:ext cx="12192000" cy="4937760"/>
          </a:xfrm>
          <a:prstGeom prst="rect">
            <a:avLst/>
          </a:prstGeom>
          <a:solidFill>
            <a:schemeClr val="tx1">
              <a:lumMod val="85000"/>
              <a:lumOff val="1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19993" y="3885971"/>
            <a:ext cx="10952013" cy="2026288"/>
          </a:xfrm>
          <a:prstGeom prst="roundRect">
            <a:avLst>
              <a:gd name="adj" fmla="val 50000"/>
            </a:avLst>
          </a:prstGeom>
          <a:solidFill>
            <a:srgbClr val="F04034"/>
          </a:solidFill>
          <a:ln>
            <a:noFill/>
          </a:ln>
          <a:effectLst>
            <a:outerShdw blurRad="889000" dist="368300" dir="8400000" sx="102000" sy="102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b="1" dirty="0">
                <a:solidFill>
                  <a:schemeClr val="bg1"/>
                </a:solidFill>
                <a:latin typeface="Montserrat" panose="00000500000000000000" pitchFamily="2" charset="0"/>
              </a:rPr>
              <a:t>Innovation Title:</a:t>
            </a:r>
          </a:p>
          <a:p>
            <a:pPr algn="ctr"/>
            <a:r>
              <a:rPr lang="en-IN" sz="5400" b="1" dirty="0" err="1">
                <a:solidFill>
                  <a:schemeClr val="bg1"/>
                </a:solidFill>
                <a:latin typeface="Montserrat" panose="00000500000000000000" pitchFamily="2" charset="0"/>
              </a:rPr>
              <a:t>Sanitron</a:t>
            </a:r>
            <a:endParaRPr lang="en-US" sz="5400" dirty="0">
              <a:latin typeface="Montserrat" panose="00000500000000000000" pitchFamily="2" charset="0"/>
            </a:endParaRPr>
          </a:p>
        </p:txBody>
      </p:sp>
      <p:sp>
        <p:nvSpPr>
          <p:cNvPr id="28" name="TextBox 27"/>
          <p:cNvSpPr txBox="1"/>
          <p:nvPr/>
        </p:nvSpPr>
        <p:spPr>
          <a:xfrm>
            <a:off x="0" y="274698"/>
            <a:ext cx="11831215" cy="1569660"/>
          </a:xfrm>
          <a:prstGeom prst="rect">
            <a:avLst/>
          </a:prstGeom>
          <a:noFill/>
        </p:spPr>
        <p:txBody>
          <a:bodyPr wrap="square" rtlCol="0">
            <a:spAutoFit/>
          </a:bodyPr>
          <a:lstStyle/>
          <a:p>
            <a:pPr algn="ctr"/>
            <a:r>
              <a:rPr lang="en-IN" sz="2400" b="1" dirty="0">
                <a:solidFill>
                  <a:schemeClr val="bg1"/>
                </a:solidFill>
                <a:latin typeface="Montserrat" panose="00000500000000000000" pitchFamily="2" charset="0"/>
              </a:rPr>
              <a:t>YUKTI Innovation Challenge 2023</a:t>
            </a:r>
          </a:p>
          <a:p>
            <a:pPr algn="ctr"/>
            <a:r>
              <a:rPr lang="en-IN" sz="2400" b="1" dirty="0">
                <a:solidFill>
                  <a:schemeClr val="bg1"/>
                </a:solidFill>
                <a:latin typeface="Montserrat" panose="00000500000000000000" pitchFamily="2" charset="0"/>
              </a:rPr>
              <a:t>Institution’s Innovation Council (IIC), </a:t>
            </a:r>
          </a:p>
          <a:p>
            <a:pPr algn="ctr"/>
            <a:r>
              <a:rPr lang="en-IN" sz="2400" b="1" dirty="0">
                <a:solidFill>
                  <a:schemeClr val="bg1"/>
                </a:solidFill>
                <a:latin typeface="Montserrat" panose="00000500000000000000" pitchFamily="2" charset="0"/>
              </a:rPr>
              <a:t>Ministry of Education’s Innovation Cell</a:t>
            </a:r>
          </a:p>
          <a:p>
            <a:pPr algn="ctr"/>
            <a:r>
              <a:rPr lang="en-IN" sz="2400" b="1" dirty="0">
                <a:solidFill>
                  <a:schemeClr val="bg1"/>
                </a:solidFill>
                <a:latin typeface="Montserrat" panose="00000500000000000000" pitchFamily="2" charset="0"/>
              </a:rPr>
              <a:t>Submission of Assignments 1-5 for 1</a:t>
            </a:r>
            <a:r>
              <a:rPr lang="en-IN" sz="2400" b="1" baseline="30000" dirty="0">
                <a:solidFill>
                  <a:schemeClr val="bg1"/>
                </a:solidFill>
                <a:latin typeface="Montserrat" panose="00000500000000000000" pitchFamily="2" charset="0"/>
              </a:rPr>
              <a:t>st</a:t>
            </a:r>
            <a:r>
              <a:rPr lang="en-IN" sz="2400" b="1" dirty="0">
                <a:solidFill>
                  <a:schemeClr val="bg1"/>
                </a:solidFill>
                <a:latin typeface="Montserrat" panose="00000500000000000000" pitchFamily="2" charset="0"/>
              </a:rPr>
              <a:t> Stage Evaluation</a:t>
            </a:r>
          </a:p>
        </p:txBody>
      </p:sp>
      <p:sp>
        <p:nvSpPr>
          <p:cNvPr id="12" name="TextBox 11">
            <a:extLst>
              <a:ext uri="{FF2B5EF4-FFF2-40B4-BE49-F238E27FC236}">
                <a16:creationId xmlns:a16="http://schemas.microsoft.com/office/drawing/2014/main" id="{569AB65A-9930-4692-A810-1D36B837F291}"/>
              </a:ext>
            </a:extLst>
          </p:cNvPr>
          <p:cNvSpPr txBox="1"/>
          <p:nvPr/>
        </p:nvSpPr>
        <p:spPr>
          <a:xfrm>
            <a:off x="180391" y="1893404"/>
            <a:ext cx="4656465" cy="2308324"/>
          </a:xfrm>
          <a:prstGeom prst="rect">
            <a:avLst/>
          </a:prstGeom>
          <a:noFill/>
        </p:spPr>
        <p:txBody>
          <a:bodyPr wrap="square" rtlCol="0">
            <a:spAutoFit/>
          </a:bodyPr>
          <a:lstStyle/>
          <a:p>
            <a:r>
              <a:rPr lang="en-IN" sz="2400" dirty="0">
                <a:solidFill>
                  <a:schemeClr val="bg1"/>
                </a:solidFill>
                <a:latin typeface="Montserrat" panose="00000500000000000000" pitchFamily="2" charset="0"/>
              </a:rPr>
              <a:t>Proto ID:</a:t>
            </a:r>
          </a:p>
          <a:p>
            <a:r>
              <a:rPr lang="en-US" sz="2400" dirty="0">
                <a:solidFill>
                  <a:schemeClr val="bg1"/>
                </a:solidFill>
                <a:latin typeface="Montserrat" panose="00000500000000000000" pitchFamily="2" charset="0"/>
              </a:rPr>
              <a:t>IIC Institute Name:</a:t>
            </a:r>
          </a:p>
          <a:p>
            <a:r>
              <a:rPr lang="en-US" sz="2400" dirty="0">
                <a:solidFill>
                  <a:schemeClr val="bg1"/>
                </a:solidFill>
                <a:latin typeface="Montserrat" panose="00000500000000000000" pitchFamily="2" charset="0"/>
              </a:rPr>
              <a:t>Team Lead </a:t>
            </a:r>
            <a:r>
              <a:rPr lang="en-US" sz="2400" dirty="0" err="1">
                <a:solidFill>
                  <a:schemeClr val="bg1"/>
                </a:solidFill>
                <a:latin typeface="Montserrat" panose="00000500000000000000" pitchFamily="2" charset="0"/>
              </a:rPr>
              <a:t>Name:Chiranjeevi</a:t>
            </a:r>
            <a:r>
              <a:rPr lang="en-US" sz="2400" dirty="0">
                <a:solidFill>
                  <a:schemeClr val="bg1"/>
                </a:solidFill>
                <a:latin typeface="Montserrat" panose="00000500000000000000" pitchFamily="2" charset="0"/>
              </a:rPr>
              <a:t> Chathresh Vasagiri</a:t>
            </a:r>
          </a:p>
          <a:p>
            <a:pPr algn="ctr"/>
            <a:endParaRPr lang="id-ID" sz="2400" dirty="0">
              <a:solidFill>
                <a:schemeClr val="bg1"/>
              </a:solidFill>
              <a:latin typeface="Montserrat" panose="00000500000000000000" pitchFamily="2" charset="0"/>
            </a:endParaRPr>
          </a:p>
        </p:txBody>
      </p:sp>
      <p:sp>
        <p:nvSpPr>
          <p:cNvPr id="9" name="TextBox 8">
            <a:extLst>
              <a:ext uri="{FF2B5EF4-FFF2-40B4-BE49-F238E27FC236}">
                <a16:creationId xmlns:a16="http://schemas.microsoft.com/office/drawing/2014/main" id="{569AB65A-9930-4692-A810-1D36B837F291}"/>
              </a:ext>
            </a:extLst>
          </p:cNvPr>
          <p:cNvSpPr txBox="1"/>
          <p:nvPr/>
        </p:nvSpPr>
        <p:spPr>
          <a:xfrm>
            <a:off x="6915541" y="1893404"/>
            <a:ext cx="4656465" cy="1569660"/>
          </a:xfrm>
          <a:prstGeom prst="rect">
            <a:avLst/>
          </a:prstGeom>
          <a:noFill/>
        </p:spPr>
        <p:txBody>
          <a:bodyPr wrap="square" rtlCol="0">
            <a:spAutoFit/>
          </a:bodyPr>
          <a:lstStyle/>
          <a:p>
            <a:r>
              <a:rPr lang="en-IN" sz="2400" dirty="0">
                <a:solidFill>
                  <a:schemeClr val="bg1"/>
                </a:solidFill>
                <a:latin typeface="Montserrat" panose="00000500000000000000" pitchFamily="2" charset="0"/>
              </a:rPr>
              <a:t>Theme/Sector of Focus:</a:t>
            </a:r>
          </a:p>
          <a:p>
            <a:r>
              <a:rPr lang="en-US" sz="2400" dirty="0">
                <a:solidFill>
                  <a:schemeClr val="bg1"/>
                </a:solidFill>
                <a:latin typeface="Montserrat" panose="00000500000000000000" pitchFamily="2" charset="0"/>
              </a:rPr>
              <a:t>Mentor Name:</a:t>
            </a:r>
          </a:p>
          <a:p>
            <a:r>
              <a:rPr lang="en-US" sz="2400" dirty="0">
                <a:solidFill>
                  <a:schemeClr val="bg1"/>
                </a:solidFill>
                <a:latin typeface="Montserrat" panose="00000500000000000000" pitchFamily="2" charset="0"/>
              </a:rPr>
              <a:t>Team Members:4</a:t>
            </a:r>
          </a:p>
          <a:p>
            <a:pPr algn="ctr"/>
            <a:endParaRPr lang="id-ID" sz="2400" dirty="0">
              <a:solidFill>
                <a:schemeClr val="bg1"/>
              </a:solidFill>
              <a:latin typeface="Montserrat" panose="00000500000000000000" pitchFamily="2" charset="0"/>
            </a:endParaRPr>
          </a:p>
        </p:txBody>
      </p:sp>
      <p:pic>
        <p:nvPicPr>
          <p:cNvPr id="8" name="Picture 7" descr="Graphical user interface&#10;&#10;Description automatically generated with medium confidence">
            <a:extLst>
              <a:ext uri="{FF2B5EF4-FFF2-40B4-BE49-F238E27FC236}">
                <a16:creationId xmlns:a16="http://schemas.microsoft.com/office/drawing/2014/main" id="{979991DD-220B-DED6-34E5-8934C07926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8450" y="6153070"/>
            <a:ext cx="2202023" cy="781718"/>
          </a:xfrm>
          <a:prstGeom prst="rect">
            <a:avLst/>
          </a:prstGeom>
        </p:spPr>
      </p:pic>
      <p:pic>
        <p:nvPicPr>
          <p:cNvPr id="11" name="Picture 10" descr="Logo&#10;&#10;Description automatically generated">
            <a:extLst>
              <a:ext uri="{FF2B5EF4-FFF2-40B4-BE49-F238E27FC236}">
                <a16:creationId xmlns:a16="http://schemas.microsoft.com/office/drawing/2014/main" id="{A4C4E51A-F5A9-07B7-8CA1-FFF57D5932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25968" y="6195994"/>
            <a:ext cx="692455" cy="692455"/>
          </a:xfrm>
          <a:prstGeom prst="rect">
            <a:avLst/>
          </a:prstGeom>
        </p:spPr>
      </p:pic>
      <p:pic>
        <p:nvPicPr>
          <p:cNvPr id="13" name="Picture 2" descr="Logo &amp; Them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88721" y="6167128"/>
            <a:ext cx="1085434" cy="6106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91465" y="6346293"/>
            <a:ext cx="2097799" cy="431510"/>
          </a:xfrm>
          <a:prstGeom prst="rect">
            <a:avLst/>
          </a:prstGeom>
        </p:spPr>
      </p:pic>
      <p:pic>
        <p:nvPicPr>
          <p:cNvPr id="15" name="Picture 2" descr="Azadi Ka Amrit Mahotsav (Hindi) Logo PNG Vector (EPS) Free Download"/>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6748" y="6205284"/>
            <a:ext cx="901960" cy="61633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10181" y="6281293"/>
            <a:ext cx="1294870" cy="560183"/>
          </a:xfrm>
          <a:prstGeom prst="rect">
            <a:avLst/>
          </a:prstGeom>
        </p:spPr>
      </p:pic>
    </p:spTree>
    <p:extLst>
      <p:ext uri="{BB962C8B-B14F-4D97-AF65-F5344CB8AC3E}">
        <p14:creationId xmlns:p14="http://schemas.microsoft.com/office/powerpoint/2010/main" val="4015691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ADF480-428A-DB96-B92C-5260C1B78D0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16443" y="1562837"/>
            <a:ext cx="6368564" cy="5142025"/>
          </a:xfrm>
          <a:prstGeom prst="rect">
            <a:avLst/>
          </a:prstGeom>
        </p:spPr>
      </p:pic>
      <p:sp>
        <p:nvSpPr>
          <p:cNvPr id="4" name="TextBox 3">
            <a:extLst>
              <a:ext uri="{FF2B5EF4-FFF2-40B4-BE49-F238E27FC236}">
                <a16:creationId xmlns:a16="http://schemas.microsoft.com/office/drawing/2014/main" id="{6585B82F-D6B8-D9F6-8FC6-440661653BF4}"/>
              </a:ext>
            </a:extLst>
          </p:cNvPr>
          <p:cNvSpPr txBox="1"/>
          <p:nvPr/>
        </p:nvSpPr>
        <p:spPr>
          <a:xfrm>
            <a:off x="1495425" y="463153"/>
            <a:ext cx="8296275" cy="830997"/>
          </a:xfrm>
          <a:prstGeom prst="rect">
            <a:avLst/>
          </a:prstGeom>
          <a:noFill/>
        </p:spPr>
        <p:txBody>
          <a:bodyPr wrap="square">
            <a:spAutoFit/>
          </a:bodyPr>
          <a:lstStyle/>
          <a:p>
            <a:pPr algn="ctr"/>
            <a:r>
              <a:rPr lang="en-IN" sz="4800" b="1">
                <a:gradFill>
                  <a:gsLst>
                    <a:gs pos="0">
                      <a:schemeClr val="accent1"/>
                    </a:gs>
                    <a:gs pos="100000">
                      <a:schemeClr val="accent4"/>
                    </a:gs>
                  </a:gsLst>
                  <a:lin ang="2700000" scaled="1"/>
                </a:gradFill>
              </a:rPr>
              <a:t>Process Flow Chart</a:t>
            </a:r>
            <a:endParaRPr lang="id-ID" sz="4800" b="1" dirty="0">
              <a:gradFill>
                <a:gsLst>
                  <a:gs pos="0">
                    <a:schemeClr val="accent1"/>
                  </a:gs>
                  <a:gs pos="100000">
                    <a:schemeClr val="accent4"/>
                  </a:gs>
                </a:gsLst>
                <a:lin ang="2700000" scaled="1"/>
              </a:gradFill>
            </a:endParaRPr>
          </a:p>
        </p:txBody>
      </p:sp>
    </p:spTree>
    <p:extLst>
      <p:ext uri="{BB962C8B-B14F-4D97-AF65-F5344CB8AC3E}">
        <p14:creationId xmlns:p14="http://schemas.microsoft.com/office/powerpoint/2010/main" val="3352668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68326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7. The Technology/Innovation</a:t>
            </a:r>
            <a:endParaRPr lang="id-ID" sz="4800" b="1" dirty="0">
              <a:gradFill>
                <a:gsLst>
                  <a:gs pos="0">
                    <a:schemeClr val="accent1"/>
                  </a:gs>
                  <a:gs pos="100000">
                    <a:schemeClr val="accent4"/>
                  </a:gs>
                </a:gsLst>
                <a:lin ang="2700000" scaled="1"/>
              </a:gradFill>
            </a:endParaRPr>
          </a:p>
        </p:txBody>
      </p:sp>
      <p:sp>
        <p:nvSpPr>
          <p:cNvPr id="23" name="TextBox 22">
            <a:extLst>
              <a:ext uri="{FF2B5EF4-FFF2-40B4-BE49-F238E27FC236}">
                <a16:creationId xmlns:a16="http://schemas.microsoft.com/office/drawing/2014/main" id="{9A00F556-EC6F-4389-BD91-6456C88E992D}"/>
              </a:ext>
            </a:extLst>
          </p:cNvPr>
          <p:cNvSpPr txBox="1"/>
          <p:nvPr/>
        </p:nvSpPr>
        <p:spPr>
          <a:xfrm>
            <a:off x="1711583" y="1131457"/>
            <a:ext cx="9688602" cy="400110"/>
          </a:xfrm>
          <a:prstGeom prst="rect">
            <a:avLst/>
          </a:prstGeom>
          <a:noFill/>
        </p:spPr>
        <p:txBody>
          <a:bodyPr wrap="square">
            <a:spAutoFit/>
          </a:bodyPr>
          <a:lstStyle/>
          <a:p>
            <a:pPr algn="ctr"/>
            <a:r>
              <a:rPr lang="en-US" sz="2000" b="0" i="0" dirty="0">
                <a:solidFill>
                  <a:srgbClr val="F04034"/>
                </a:solidFill>
                <a:effectLst/>
                <a:latin typeface="Montserrat" panose="00000500000000000000" pitchFamily="2" charset="0"/>
              </a:rPr>
              <a:t>Describe the technologies you are using to solve the problem</a:t>
            </a: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986096365"/>
              </p:ext>
            </p:extLst>
          </p:nvPr>
        </p:nvGraphicFramePr>
        <p:xfrm>
          <a:off x="791815" y="1611271"/>
          <a:ext cx="10608370" cy="4996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4084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62635" y="474269"/>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8. Competitive Landscape</a:t>
            </a:r>
            <a:endParaRPr lang="id-ID" sz="4800" b="1" dirty="0">
              <a:gradFill>
                <a:gsLst>
                  <a:gs pos="0">
                    <a:schemeClr val="accent1"/>
                  </a:gs>
                  <a:gs pos="100000">
                    <a:schemeClr val="accent4"/>
                  </a:gs>
                </a:gsLst>
                <a:lin ang="2700000" scaled="1"/>
              </a:gradFill>
            </a:endParaRPr>
          </a:p>
        </p:txBody>
      </p:sp>
      <p:sp>
        <p:nvSpPr>
          <p:cNvPr id="23" name="TextBox 22">
            <a:extLst>
              <a:ext uri="{FF2B5EF4-FFF2-40B4-BE49-F238E27FC236}">
                <a16:creationId xmlns:a16="http://schemas.microsoft.com/office/drawing/2014/main" id="{9A00F556-EC6F-4389-BD91-6456C88E992D}"/>
              </a:ext>
            </a:extLst>
          </p:cNvPr>
          <p:cNvSpPr txBox="1"/>
          <p:nvPr/>
        </p:nvSpPr>
        <p:spPr>
          <a:xfrm>
            <a:off x="1198692" y="1131457"/>
            <a:ext cx="9794617" cy="400110"/>
          </a:xfrm>
          <a:prstGeom prst="rect">
            <a:avLst/>
          </a:prstGeom>
          <a:noFill/>
        </p:spPr>
        <p:txBody>
          <a:bodyPr wrap="square">
            <a:spAutoFit/>
          </a:bodyPr>
          <a:lstStyle/>
          <a:p>
            <a:pPr algn="ctr"/>
            <a:r>
              <a:rPr lang="en-US" sz="2000" b="0" i="0" dirty="0">
                <a:solidFill>
                  <a:srgbClr val="F04034"/>
                </a:solidFill>
                <a:effectLst/>
                <a:latin typeface="Montserrat" panose="00000500000000000000" pitchFamily="2" charset="0"/>
              </a:rPr>
              <a:t>What are the alternative solutions available in th</a:t>
            </a:r>
            <a:r>
              <a:rPr lang="en-US" sz="2000" dirty="0">
                <a:solidFill>
                  <a:srgbClr val="F04034"/>
                </a:solidFill>
                <a:latin typeface="Montserrat" panose="00000500000000000000" pitchFamily="2" charset="0"/>
              </a:rPr>
              <a:t>e market</a:t>
            </a:r>
            <a:r>
              <a:rPr lang="en-US" sz="2000" b="0" i="0" dirty="0">
                <a:solidFill>
                  <a:srgbClr val="F04034"/>
                </a:solidFill>
                <a:effectLst/>
                <a:latin typeface="Montserrat" panose="00000500000000000000" pitchFamily="2" charset="0"/>
              </a:rPr>
              <a:t>?</a:t>
            </a: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4040613333"/>
              </p:ext>
            </p:extLst>
          </p:nvPr>
        </p:nvGraphicFramePr>
        <p:xfrm>
          <a:off x="791815" y="1611271"/>
          <a:ext cx="10608370" cy="4996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1798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62100" y="483894"/>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9. Business Model</a:t>
            </a:r>
            <a:endParaRPr lang="id-ID" sz="4800" b="1" dirty="0">
              <a:gradFill>
                <a:gsLst>
                  <a:gs pos="0">
                    <a:schemeClr val="accent1"/>
                  </a:gs>
                  <a:gs pos="100000">
                    <a:schemeClr val="accent4"/>
                  </a:gs>
                </a:gsLst>
                <a:lin ang="2700000" scaled="1"/>
              </a:gradFill>
            </a:endParaRPr>
          </a:p>
        </p:txBody>
      </p:sp>
      <p:sp>
        <p:nvSpPr>
          <p:cNvPr id="23" name="TextBox 22">
            <a:extLst>
              <a:ext uri="{FF2B5EF4-FFF2-40B4-BE49-F238E27FC236}">
                <a16:creationId xmlns:a16="http://schemas.microsoft.com/office/drawing/2014/main" id="{9A00F556-EC6F-4389-BD91-6456C88E992D}"/>
              </a:ext>
            </a:extLst>
          </p:cNvPr>
          <p:cNvSpPr txBox="1"/>
          <p:nvPr/>
        </p:nvSpPr>
        <p:spPr>
          <a:xfrm>
            <a:off x="752475" y="1131457"/>
            <a:ext cx="10810530" cy="384721"/>
          </a:xfrm>
          <a:prstGeom prst="rect">
            <a:avLst/>
          </a:prstGeom>
          <a:noFill/>
        </p:spPr>
        <p:txBody>
          <a:bodyPr wrap="square">
            <a:spAutoFit/>
          </a:bodyPr>
          <a:lstStyle/>
          <a:p>
            <a:pPr algn="ctr"/>
            <a:r>
              <a:rPr lang="en-US" sz="1900" b="0" i="0" dirty="0">
                <a:solidFill>
                  <a:srgbClr val="F04034"/>
                </a:solidFill>
                <a:effectLst/>
                <a:latin typeface="Montserrat" panose="00000500000000000000" pitchFamily="2" charset="0"/>
              </a:rPr>
              <a:t>What is your revenue model? </a:t>
            </a: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1808814706"/>
              </p:ext>
            </p:extLst>
          </p:nvPr>
        </p:nvGraphicFramePr>
        <p:xfrm>
          <a:off x="791815" y="1395663"/>
          <a:ext cx="10608370" cy="5212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9390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47474" y="472096"/>
            <a:ext cx="12022606" cy="68326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10. Way forward Strategy</a:t>
            </a:r>
            <a:endParaRPr lang="id-ID" sz="4800" b="1" dirty="0">
              <a:gradFill>
                <a:gsLst>
                  <a:gs pos="0">
                    <a:schemeClr val="accent1"/>
                  </a:gs>
                  <a:gs pos="100000">
                    <a:schemeClr val="accent4"/>
                  </a:gs>
                </a:gsLst>
                <a:lin ang="2700000" scaled="1"/>
              </a:gradFill>
            </a:endParaRPr>
          </a:p>
        </p:txBody>
      </p:sp>
      <p:sp>
        <p:nvSpPr>
          <p:cNvPr id="23" name="TextBox 22">
            <a:extLst>
              <a:ext uri="{FF2B5EF4-FFF2-40B4-BE49-F238E27FC236}">
                <a16:creationId xmlns:a16="http://schemas.microsoft.com/office/drawing/2014/main" id="{9A00F556-EC6F-4389-BD91-6456C88E992D}"/>
              </a:ext>
            </a:extLst>
          </p:cNvPr>
          <p:cNvSpPr txBox="1"/>
          <p:nvPr/>
        </p:nvSpPr>
        <p:spPr>
          <a:xfrm>
            <a:off x="-35900" y="995413"/>
            <a:ext cx="12325432" cy="384721"/>
          </a:xfrm>
          <a:prstGeom prst="rect">
            <a:avLst/>
          </a:prstGeom>
          <a:noFill/>
        </p:spPr>
        <p:txBody>
          <a:bodyPr wrap="square">
            <a:spAutoFit/>
          </a:bodyPr>
          <a:lstStyle/>
          <a:p>
            <a:pPr algn="ctr"/>
            <a:r>
              <a:rPr lang="en-US" sz="1900" dirty="0">
                <a:solidFill>
                  <a:srgbClr val="F04034"/>
                </a:solidFill>
                <a:latin typeface="Montserrat" panose="00000500000000000000" pitchFamily="2" charset="0"/>
              </a:rPr>
              <a:t>What is your implementation strategy in short-term, midterm and long-term?</a:t>
            </a:r>
            <a:endParaRPr lang="en-US" sz="1900" b="0" i="0" dirty="0">
              <a:solidFill>
                <a:srgbClr val="F04034"/>
              </a:solidFill>
              <a:effectLst/>
              <a:latin typeface="Montserrat" panose="00000500000000000000" pitchFamily="2" charset="0"/>
            </a:endParaRPr>
          </a:p>
        </p:txBody>
      </p:sp>
      <p:graphicFrame>
        <p:nvGraphicFramePr>
          <p:cNvPr id="2" name="Diagram 1">
            <a:extLst>
              <a:ext uri="{FF2B5EF4-FFF2-40B4-BE49-F238E27FC236}">
                <a16:creationId xmlns:a16="http://schemas.microsoft.com/office/drawing/2014/main" id="{C6F2617C-0CCB-480D-A055-56858B538146}"/>
              </a:ext>
            </a:extLst>
          </p:cNvPr>
          <p:cNvGraphicFramePr/>
          <p:nvPr>
            <p:extLst>
              <p:ext uri="{D42A27DB-BD31-4B8C-83A1-F6EECF244321}">
                <p14:modId xmlns:p14="http://schemas.microsoft.com/office/powerpoint/2010/main" val="1445298513"/>
              </p:ext>
            </p:extLst>
          </p:nvPr>
        </p:nvGraphicFramePr>
        <p:xfrm>
          <a:off x="619015" y="1408439"/>
          <a:ext cx="11068160" cy="5019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9641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11. The Team</a:t>
            </a:r>
            <a:endParaRPr lang="id-ID" sz="4800" b="1" dirty="0">
              <a:gradFill>
                <a:gsLst>
                  <a:gs pos="0">
                    <a:schemeClr val="accent1"/>
                  </a:gs>
                  <a:gs pos="100000">
                    <a:schemeClr val="accent4"/>
                  </a:gs>
                </a:gsLst>
                <a:lin ang="2700000" scaled="1"/>
              </a:gradFill>
            </a:endParaRPr>
          </a:p>
        </p:txBody>
      </p:sp>
      <p:sp>
        <p:nvSpPr>
          <p:cNvPr id="23" name="TextBox 22">
            <a:extLst>
              <a:ext uri="{FF2B5EF4-FFF2-40B4-BE49-F238E27FC236}">
                <a16:creationId xmlns:a16="http://schemas.microsoft.com/office/drawing/2014/main" id="{9A00F556-EC6F-4389-BD91-6456C88E992D}"/>
              </a:ext>
            </a:extLst>
          </p:cNvPr>
          <p:cNvSpPr txBox="1"/>
          <p:nvPr/>
        </p:nvSpPr>
        <p:spPr>
          <a:xfrm>
            <a:off x="1711583" y="1099149"/>
            <a:ext cx="8768834" cy="400110"/>
          </a:xfrm>
          <a:prstGeom prst="rect">
            <a:avLst/>
          </a:prstGeom>
          <a:noFill/>
        </p:spPr>
        <p:txBody>
          <a:bodyPr wrap="square">
            <a:spAutoFit/>
          </a:bodyPr>
          <a:lstStyle/>
          <a:p>
            <a:pPr algn="ctr"/>
            <a:r>
              <a:rPr lang="en-US" sz="2000" dirty="0">
                <a:solidFill>
                  <a:srgbClr val="F04034"/>
                </a:solidFill>
                <a:latin typeface="Montserrat" panose="00000500000000000000" pitchFamily="2" charset="0"/>
              </a:rPr>
              <a:t>Show the people behind the idea and briefly describe their role</a:t>
            </a:r>
            <a:endParaRPr lang="en-US" sz="2000" b="0" i="0" dirty="0">
              <a:solidFill>
                <a:srgbClr val="F04034"/>
              </a:solidFill>
              <a:effectLst/>
              <a:latin typeface="Montserrat" panose="00000500000000000000" pitchFamily="2" charset="0"/>
            </a:endParaRP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3633427842"/>
              </p:ext>
            </p:extLst>
          </p:nvPr>
        </p:nvGraphicFramePr>
        <p:xfrm>
          <a:off x="791815" y="1611271"/>
          <a:ext cx="10608370" cy="4996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2962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2096"/>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12. Contact</a:t>
            </a:r>
            <a:endParaRPr lang="id-ID" sz="4800" b="1" dirty="0">
              <a:gradFill>
                <a:gsLst>
                  <a:gs pos="0">
                    <a:schemeClr val="accent1"/>
                  </a:gs>
                  <a:gs pos="100000">
                    <a:schemeClr val="accent4"/>
                  </a:gs>
                </a:gsLst>
                <a:lin ang="2700000" scaled="1"/>
              </a:gradFill>
            </a:endParaRPr>
          </a:p>
        </p:txBody>
      </p:sp>
      <p:sp>
        <p:nvSpPr>
          <p:cNvPr id="23" name="TextBox 22">
            <a:extLst>
              <a:ext uri="{FF2B5EF4-FFF2-40B4-BE49-F238E27FC236}">
                <a16:creationId xmlns:a16="http://schemas.microsoft.com/office/drawing/2014/main" id="{9A00F556-EC6F-4389-BD91-6456C88E992D}"/>
              </a:ext>
            </a:extLst>
          </p:cNvPr>
          <p:cNvSpPr txBox="1"/>
          <p:nvPr/>
        </p:nvSpPr>
        <p:spPr>
          <a:xfrm>
            <a:off x="-66716" y="1131457"/>
            <a:ext cx="12325432" cy="384721"/>
          </a:xfrm>
          <a:prstGeom prst="rect">
            <a:avLst/>
          </a:prstGeom>
          <a:noFill/>
        </p:spPr>
        <p:txBody>
          <a:bodyPr wrap="square">
            <a:spAutoFit/>
          </a:bodyPr>
          <a:lstStyle/>
          <a:p>
            <a:pPr algn="ctr"/>
            <a:r>
              <a:rPr lang="en-US" sz="1900" dirty="0">
                <a:solidFill>
                  <a:srgbClr val="F04034"/>
                </a:solidFill>
                <a:latin typeface="Montserrat" panose="00000500000000000000" pitchFamily="2" charset="0"/>
              </a:rPr>
              <a:t>Leave your contact details and let people know how to reach you quickly</a:t>
            </a:r>
            <a:endParaRPr lang="en-US" sz="1900" b="0" i="0" dirty="0">
              <a:solidFill>
                <a:srgbClr val="F04034"/>
              </a:solidFill>
              <a:effectLst/>
              <a:latin typeface="Montserrat" panose="00000500000000000000" pitchFamily="2" charset="0"/>
            </a:endParaRPr>
          </a:p>
        </p:txBody>
      </p:sp>
      <p:graphicFrame>
        <p:nvGraphicFramePr>
          <p:cNvPr id="2" name="Diagram 1">
            <a:extLst>
              <a:ext uri="{FF2B5EF4-FFF2-40B4-BE49-F238E27FC236}">
                <a16:creationId xmlns:a16="http://schemas.microsoft.com/office/drawing/2014/main" id="{C6F2617C-0CCB-480D-A055-56858B538146}"/>
              </a:ext>
            </a:extLst>
          </p:cNvPr>
          <p:cNvGraphicFramePr/>
          <p:nvPr>
            <p:extLst>
              <p:ext uri="{D42A27DB-BD31-4B8C-83A1-F6EECF244321}">
                <p14:modId xmlns:p14="http://schemas.microsoft.com/office/powerpoint/2010/main" val="3391491226"/>
              </p:ext>
            </p:extLst>
          </p:nvPr>
        </p:nvGraphicFramePr>
        <p:xfrm>
          <a:off x="619015" y="1408439"/>
          <a:ext cx="11068160" cy="5019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7009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6" name="Circle: Hollow 5">
            <a:extLst>
              <a:ext uri="{FF2B5EF4-FFF2-40B4-BE49-F238E27FC236}">
                <a16:creationId xmlns:a16="http://schemas.microsoft.com/office/drawing/2014/main" id="{97ACA13C-58B6-4BC3-A6B8-14B40AA351A6}"/>
              </a:ext>
            </a:extLst>
          </p:cNvPr>
          <p:cNvSpPr/>
          <p:nvPr/>
        </p:nvSpPr>
        <p:spPr>
          <a:xfrm>
            <a:off x="2313991" y="223933"/>
            <a:ext cx="7008534" cy="6450253"/>
          </a:xfrm>
          <a:prstGeom prst="donut">
            <a:avLst>
              <a:gd name="adj" fmla="val 22544"/>
            </a:avLst>
          </a:prstGeom>
          <a:solidFill>
            <a:srgbClr val="F9F9F9"/>
          </a:solidFill>
          <a:ln>
            <a:noFill/>
          </a:ln>
          <a:effectLst>
            <a:outerShdw blurRad="6731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472B2FAB-385E-41D5-BFD5-0E6058CF3BED}"/>
              </a:ext>
            </a:extLst>
          </p:cNvPr>
          <p:cNvSpPr/>
          <p:nvPr/>
        </p:nvSpPr>
        <p:spPr>
          <a:xfrm>
            <a:off x="3082833" y="2332957"/>
            <a:ext cx="3233533" cy="1746913"/>
          </a:xfrm>
          <a:prstGeom prst="rect">
            <a:avLst/>
          </a:prstGeom>
          <a:noFill/>
          <a:ln w="571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a:extLst>
              <a:ext uri="{FF2B5EF4-FFF2-40B4-BE49-F238E27FC236}">
                <a16:creationId xmlns:a16="http://schemas.microsoft.com/office/drawing/2014/main" id="{8388ACB6-E0DB-4E25-9B73-FB3450893755}"/>
              </a:ext>
            </a:extLst>
          </p:cNvPr>
          <p:cNvSpPr/>
          <p:nvPr/>
        </p:nvSpPr>
        <p:spPr>
          <a:xfrm>
            <a:off x="5553228" y="2552458"/>
            <a:ext cx="1326108" cy="1307910"/>
          </a:xfrm>
          <a:prstGeom prst="rect">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a:extLst>
              <a:ext uri="{FF2B5EF4-FFF2-40B4-BE49-F238E27FC236}">
                <a16:creationId xmlns:a16="http://schemas.microsoft.com/office/drawing/2014/main" id="{B9D6EEB4-FBA9-4485-A351-F1CE6BD5232A}"/>
              </a:ext>
            </a:extLst>
          </p:cNvPr>
          <p:cNvSpPr txBox="1"/>
          <p:nvPr/>
        </p:nvSpPr>
        <p:spPr>
          <a:xfrm>
            <a:off x="3428443" y="2421583"/>
            <a:ext cx="5335115" cy="1446550"/>
          </a:xfrm>
          <a:prstGeom prst="rect">
            <a:avLst/>
          </a:prstGeom>
          <a:noFill/>
        </p:spPr>
        <p:txBody>
          <a:bodyPr wrap="none" rtlCol="0">
            <a:spAutoFit/>
          </a:bodyPr>
          <a:lstStyle/>
          <a:p>
            <a:r>
              <a:rPr lang="en-US" sz="8800" b="1" spc="600" dirty="0">
                <a:solidFill>
                  <a:schemeClr val="tx1">
                    <a:lumMod val="85000"/>
                    <a:lumOff val="15000"/>
                  </a:schemeClr>
                </a:solidFill>
              </a:rPr>
              <a:t>Thank</a:t>
            </a:r>
            <a:r>
              <a:rPr lang="en-US" sz="8800" i="1" spc="600" dirty="0">
                <a:solidFill>
                  <a:srgbClr val="EE2516"/>
                </a:solidFill>
              </a:rPr>
              <a:t>you</a:t>
            </a:r>
            <a:endParaRPr lang="id-ID" sz="8800" i="1" spc="600" dirty="0">
              <a:gradFill>
                <a:gsLst>
                  <a:gs pos="0">
                    <a:schemeClr val="accent1"/>
                  </a:gs>
                  <a:gs pos="100000">
                    <a:schemeClr val="accent4"/>
                  </a:gs>
                </a:gsLst>
                <a:lin ang="2700000" scaled="1"/>
              </a:gradFill>
            </a:endParaRPr>
          </a:p>
        </p:txBody>
      </p:sp>
    </p:spTree>
    <p:extLst>
      <p:ext uri="{BB962C8B-B14F-4D97-AF65-F5344CB8AC3E}">
        <p14:creationId xmlns:p14="http://schemas.microsoft.com/office/powerpoint/2010/main" val="259020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00272" y="124199"/>
            <a:ext cx="11895153" cy="7401597"/>
            <a:chOff x="143122" y="105149"/>
            <a:chExt cx="11895153" cy="7401597"/>
          </a:xfrm>
        </p:grpSpPr>
        <p:pic>
          <p:nvPicPr>
            <p:cNvPr id="5122" name="Picture 2" descr="Problem statement canvas for startups and innovation te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22" y="1075149"/>
              <a:ext cx="11895153" cy="565430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623437" y="632525"/>
              <a:ext cx="5287616" cy="400110"/>
            </a:xfrm>
            <a:prstGeom prst="rect">
              <a:avLst/>
            </a:prstGeom>
            <a:solidFill>
              <a:schemeClr val="bg1"/>
            </a:solidFill>
            <a:ln>
              <a:solidFill>
                <a:schemeClr val="tx1"/>
              </a:solidFill>
            </a:ln>
          </p:spPr>
          <p:txBody>
            <a:bodyPr wrap="square" rtlCol="0">
              <a:spAutoFit/>
            </a:bodyPr>
            <a:lstStyle/>
            <a:p>
              <a:r>
                <a:rPr lang="en-IN" sz="1000" dirty="0">
                  <a:solidFill>
                    <a:srgbClr val="C00000"/>
                  </a:solidFill>
                </a:rPr>
                <a:t>Who is your Customer Segment:</a:t>
              </a:r>
            </a:p>
            <a:p>
              <a:endParaRPr lang="en-IN" sz="1000" dirty="0">
                <a:solidFill>
                  <a:srgbClr val="C00000"/>
                </a:solidFill>
              </a:endParaRPr>
            </a:p>
          </p:txBody>
        </p:sp>
        <p:sp>
          <p:nvSpPr>
            <p:cNvPr id="6" name="TextBox 5"/>
            <p:cNvSpPr txBox="1"/>
            <p:nvPr/>
          </p:nvSpPr>
          <p:spPr>
            <a:xfrm>
              <a:off x="6623436" y="208095"/>
              <a:ext cx="5287617" cy="400110"/>
            </a:xfrm>
            <a:prstGeom prst="rect">
              <a:avLst/>
            </a:prstGeom>
            <a:solidFill>
              <a:schemeClr val="bg1"/>
            </a:solidFill>
            <a:ln>
              <a:solidFill>
                <a:schemeClr val="tx1"/>
              </a:solidFill>
            </a:ln>
          </p:spPr>
          <p:txBody>
            <a:bodyPr wrap="square" rtlCol="0">
              <a:spAutoFit/>
            </a:bodyPr>
            <a:lstStyle/>
            <a:p>
              <a:r>
                <a:rPr lang="en-IN" sz="1000" dirty="0">
                  <a:solidFill>
                    <a:srgbClr val="C00000"/>
                  </a:solidFill>
                </a:rPr>
                <a:t>Idea/Innovation Title:</a:t>
              </a:r>
            </a:p>
            <a:p>
              <a:r>
                <a:rPr lang="en-IN" sz="1000" dirty="0">
                  <a:solidFill>
                    <a:srgbClr val="C00000"/>
                  </a:solidFill>
                </a:rPr>
                <a:t> </a:t>
              </a:r>
              <a:r>
                <a:rPr lang="en-IN" sz="1000" dirty="0" err="1">
                  <a:solidFill>
                    <a:srgbClr val="C00000"/>
                  </a:solidFill>
                </a:rPr>
                <a:t>Sanitrom</a:t>
              </a:r>
              <a:endParaRPr lang="en-IN" sz="1000" dirty="0">
                <a:solidFill>
                  <a:srgbClr val="C00000"/>
                </a:solidFill>
              </a:endParaRPr>
            </a:p>
          </p:txBody>
        </p:sp>
        <p:sp>
          <p:nvSpPr>
            <p:cNvPr id="8" name="TextBox 7"/>
            <p:cNvSpPr txBox="1"/>
            <p:nvPr/>
          </p:nvSpPr>
          <p:spPr>
            <a:xfrm>
              <a:off x="365890" y="779963"/>
              <a:ext cx="4207621" cy="246221"/>
            </a:xfrm>
            <a:prstGeom prst="rect">
              <a:avLst/>
            </a:prstGeom>
            <a:solidFill>
              <a:schemeClr val="bg1"/>
            </a:solidFill>
            <a:ln>
              <a:solidFill>
                <a:schemeClr val="tx1"/>
              </a:solidFill>
            </a:ln>
          </p:spPr>
          <p:txBody>
            <a:bodyPr wrap="square" rtlCol="0">
              <a:spAutoFit/>
            </a:bodyPr>
            <a:lstStyle/>
            <a:p>
              <a:r>
                <a:rPr lang="en-IN" sz="1000" dirty="0">
                  <a:solidFill>
                    <a:srgbClr val="C00000"/>
                  </a:solidFill>
                </a:rPr>
                <a:t>Prepared </a:t>
              </a:r>
              <a:r>
                <a:rPr lang="en-IN" sz="1000" dirty="0" err="1">
                  <a:solidFill>
                    <a:srgbClr val="C00000"/>
                  </a:solidFill>
                </a:rPr>
                <a:t>By:Chiranjeevi</a:t>
              </a:r>
              <a:endParaRPr lang="en-IN" sz="1000" dirty="0">
                <a:solidFill>
                  <a:srgbClr val="C00000"/>
                </a:solidFill>
              </a:endParaRPr>
            </a:p>
          </p:txBody>
        </p:sp>
        <p:sp>
          <p:nvSpPr>
            <p:cNvPr id="10" name="TextBox 9"/>
            <p:cNvSpPr txBox="1"/>
            <p:nvPr/>
          </p:nvSpPr>
          <p:spPr>
            <a:xfrm>
              <a:off x="365890" y="105149"/>
              <a:ext cx="4207621" cy="523220"/>
            </a:xfrm>
            <a:prstGeom prst="rect">
              <a:avLst/>
            </a:prstGeom>
            <a:solidFill>
              <a:schemeClr val="bg1"/>
            </a:solidFill>
            <a:ln>
              <a:noFill/>
            </a:ln>
          </p:spPr>
          <p:txBody>
            <a:bodyPr wrap="square" rtlCol="0">
              <a:spAutoFit/>
            </a:bodyPr>
            <a:lstStyle/>
            <a:p>
              <a:r>
                <a:rPr lang="en-IN" sz="2800" b="1" dirty="0">
                  <a:solidFill>
                    <a:srgbClr val="C00000"/>
                  </a:solidFill>
                </a:rPr>
                <a:t>Problem Statement Canvas</a:t>
              </a:r>
            </a:p>
          </p:txBody>
        </p:sp>
        <p:sp>
          <p:nvSpPr>
            <p:cNvPr id="7" name="TextBox 6"/>
            <p:cNvSpPr txBox="1"/>
            <p:nvPr/>
          </p:nvSpPr>
          <p:spPr>
            <a:xfrm>
              <a:off x="4676879" y="197377"/>
              <a:ext cx="1803434" cy="246221"/>
            </a:xfrm>
            <a:prstGeom prst="rect">
              <a:avLst/>
            </a:prstGeom>
            <a:solidFill>
              <a:schemeClr val="bg1"/>
            </a:solidFill>
            <a:ln>
              <a:solidFill>
                <a:schemeClr val="tx1"/>
              </a:solidFill>
            </a:ln>
          </p:spPr>
          <p:txBody>
            <a:bodyPr wrap="square" rtlCol="0">
              <a:spAutoFit/>
            </a:bodyPr>
            <a:lstStyle/>
            <a:p>
              <a:r>
                <a:rPr lang="en-IN" sz="1000" dirty="0">
                  <a:solidFill>
                    <a:srgbClr val="C00000"/>
                  </a:solidFill>
                </a:rPr>
                <a:t>YUKTI Proto ID:</a:t>
              </a:r>
            </a:p>
          </p:txBody>
        </p:sp>
        <p:sp>
          <p:nvSpPr>
            <p:cNvPr id="9" name="TextBox 8"/>
            <p:cNvSpPr txBox="1"/>
            <p:nvPr/>
          </p:nvSpPr>
          <p:spPr>
            <a:xfrm>
              <a:off x="4676879" y="510355"/>
              <a:ext cx="1803434" cy="246221"/>
            </a:xfrm>
            <a:prstGeom prst="rect">
              <a:avLst/>
            </a:prstGeom>
            <a:solidFill>
              <a:schemeClr val="bg1"/>
            </a:solidFill>
            <a:ln>
              <a:solidFill>
                <a:schemeClr val="tx1"/>
              </a:solidFill>
            </a:ln>
          </p:spPr>
          <p:txBody>
            <a:bodyPr wrap="square" rtlCol="0">
              <a:spAutoFit/>
            </a:bodyPr>
            <a:lstStyle/>
            <a:p>
              <a:r>
                <a:rPr lang="en-IN" sz="1000" dirty="0">
                  <a:solidFill>
                    <a:srgbClr val="C00000"/>
                  </a:solidFill>
                </a:rPr>
                <a:t>Date of Submission: </a:t>
              </a:r>
            </a:p>
          </p:txBody>
        </p:sp>
        <p:sp>
          <p:nvSpPr>
            <p:cNvPr id="11" name="TextBox 10"/>
            <p:cNvSpPr txBox="1"/>
            <p:nvPr/>
          </p:nvSpPr>
          <p:spPr>
            <a:xfrm>
              <a:off x="4676879" y="807050"/>
              <a:ext cx="1803434" cy="246221"/>
            </a:xfrm>
            <a:prstGeom prst="rect">
              <a:avLst/>
            </a:prstGeom>
            <a:solidFill>
              <a:schemeClr val="bg1"/>
            </a:solidFill>
            <a:ln>
              <a:solidFill>
                <a:schemeClr val="tx1"/>
              </a:solidFill>
            </a:ln>
          </p:spPr>
          <p:txBody>
            <a:bodyPr wrap="square" rtlCol="0">
              <a:spAutoFit/>
            </a:bodyPr>
            <a:lstStyle/>
            <a:p>
              <a:r>
                <a:rPr lang="en-IN" sz="1000" dirty="0">
                  <a:solidFill>
                    <a:srgbClr val="C00000"/>
                  </a:solidFill>
                </a:rPr>
                <a:t>Contact No: 6302529167</a:t>
              </a:r>
            </a:p>
          </p:txBody>
        </p:sp>
        <p:sp>
          <p:nvSpPr>
            <p:cNvPr id="12" name="TextBox 11"/>
            <p:cNvSpPr txBox="1"/>
            <p:nvPr/>
          </p:nvSpPr>
          <p:spPr>
            <a:xfrm>
              <a:off x="277903" y="1991205"/>
              <a:ext cx="3642090" cy="1815882"/>
            </a:xfrm>
            <a:prstGeom prst="rect">
              <a:avLst/>
            </a:prstGeom>
            <a:noFill/>
            <a:ln>
              <a:solidFill>
                <a:schemeClr val="tx1"/>
              </a:solidFill>
              <a:prstDash val="dashDot"/>
            </a:ln>
          </p:spPr>
          <p:txBody>
            <a:bodyPr wrap="square" rtlCol="0">
              <a:spAutoFit/>
            </a:bodyPr>
            <a:lstStyle/>
            <a:p>
              <a:r>
                <a:rPr lang="en-IN" sz="1000" dirty="0">
                  <a:solidFill>
                    <a:srgbClr val="C00000"/>
                  </a:solidFill>
                </a:rPr>
                <a:t>Your Answer:</a:t>
              </a:r>
            </a:p>
            <a:p>
              <a:endParaRPr lang="en-IN" sz="1000" dirty="0">
                <a:solidFill>
                  <a:srgbClr val="C00000"/>
                </a:solidFill>
              </a:endParaRPr>
            </a:p>
            <a:p>
              <a:endParaRPr lang="en-IN" sz="1200" dirty="0">
                <a:solidFill>
                  <a:srgbClr val="C00000"/>
                </a:solidFill>
              </a:endParaRPr>
            </a:p>
            <a:p>
              <a:r>
                <a:rPr lang="en-US" sz="1200" dirty="0"/>
                <a:t>During peak public use hours and between tight cleaning intervals in high-footfall zones — trains, metros, hospitals, airports — where manual sanitation can’t keep up.</a:t>
              </a:r>
              <a:endParaRPr lang="en-IN" sz="1200" dirty="0">
                <a:solidFill>
                  <a:srgbClr val="C00000"/>
                </a:solidFill>
              </a:endParaRPr>
            </a:p>
            <a:p>
              <a:endParaRPr lang="en-IN" sz="1200" dirty="0">
                <a:solidFill>
                  <a:srgbClr val="C00000"/>
                </a:solidFill>
              </a:endParaRPr>
            </a:p>
            <a:p>
              <a:endParaRPr lang="en-IN" sz="1000" dirty="0">
                <a:solidFill>
                  <a:srgbClr val="C00000"/>
                </a:solidFill>
              </a:endParaRPr>
            </a:p>
            <a:p>
              <a:endParaRPr lang="en-IN" sz="1000" dirty="0">
                <a:solidFill>
                  <a:srgbClr val="C00000"/>
                </a:solidFill>
              </a:endParaRPr>
            </a:p>
          </p:txBody>
        </p:sp>
        <p:sp>
          <p:nvSpPr>
            <p:cNvPr id="13" name="TextBox 12"/>
            <p:cNvSpPr txBox="1"/>
            <p:nvPr/>
          </p:nvSpPr>
          <p:spPr>
            <a:xfrm>
              <a:off x="4269653" y="1991205"/>
              <a:ext cx="3642090" cy="2185214"/>
            </a:xfrm>
            <a:prstGeom prst="rect">
              <a:avLst/>
            </a:prstGeom>
            <a:noFill/>
            <a:ln>
              <a:solidFill>
                <a:schemeClr val="tx1"/>
              </a:solidFill>
              <a:prstDash val="dashDot"/>
            </a:ln>
          </p:spPr>
          <p:txBody>
            <a:bodyPr wrap="square" rtlCol="0">
              <a:spAutoFit/>
            </a:bodyPr>
            <a:lstStyle/>
            <a:p>
              <a:r>
                <a:rPr lang="en-IN" sz="1000" dirty="0">
                  <a:solidFill>
                    <a:srgbClr val="C00000"/>
                  </a:solidFill>
                </a:rPr>
                <a:t>Your Answer:</a:t>
              </a:r>
            </a:p>
            <a:p>
              <a:endParaRPr lang="en-IN" sz="1000" dirty="0">
                <a:solidFill>
                  <a:srgbClr val="C00000"/>
                </a:solidFill>
              </a:endParaRPr>
            </a:p>
            <a:p>
              <a:endParaRPr lang="en-IN" sz="1000" dirty="0">
                <a:solidFill>
                  <a:srgbClr val="C00000"/>
                </a:solidFill>
              </a:endParaRPr>
            </a:p>
            <a:p>
              <a:r>
                <a:rPr lang="en-US" sz="1200" dirty="0"/>
                <a:t>Public sanitation today is </a:t>
              </a:r>
              <a:r>
                <a:rPr lang="en-US" sz="1200" b="1" dirty="0"/>
                <a:t>manual, inconsistent, and unsafe</a:t>
              </a:r>
              <a:r>
                <a:rPr lang="en-US" sz="1200" dirty="0"/>
                <a:t> — relying on overworked staff, limited tools, and zero hygiene data visibility.</a:t>
              </a:r>
              <a:endParaRPr lang="en-IN" sz="1200" dirty="0">
                <a:solidFill>
                  <a:srgbClr val="C00000"/>
                </a:solidFill>
              </a:endParaRPr>
            </a:p>
            <a:p>
              <a:endParaRPr lang="en-IN" sz="1000" dirty="0">
                <a:solidFill>
                  <a:srgbClr val="C00000"/>
                </a:solidFill>
              </a:endParaRPr>
            </a:p>
            <a:p>
              <a:endParaRPr lang="en-IN" sz="1000" dirty="0">
                <a:solidFill>
                  <a:srgbClr val="C00000"/>
                </a:solidFill>
              </a:endParaRPr>
            </a:p>
            <a:p>
              <a:endParaRPr lang="en-IN" sz="1000" dirty="0">
                <a:solidFill>
                  <a:srgbClr val="C00000"/>
                </a:solidFill>
              </a:endParaRPr>
            </a:p>
            <a:p>
              <a:endParaRPr lang="en-IN" sz="1000" dirty="0">
                <a:solidFill>
                  <a:srgbClr val="C00000"/>
                </a:solidFill>
              </a:endParaRPr>
            </a:p>
            <a:p>
              <a:endParaRPr lang="en-IN" sz="1000" dirty="0">
                <a:solidFill>
                  <a:srgbClr val="C00000"/>
                </a:solidFill>
              </a:endParaRPr>
            </a:p>
            <a:p>
              <a:endParaRPr lang="en-IN" sz="1000" dirty="0">
                <a:solidFill>
                  <a:srgbClr val="C00000"/>
                </a:solidFill>
              </a:endParaRPr>
            </a:p>
            <a:p>
              <a:endParaRPr lang="en-IN" sz="1000" dirty="0">
                <a:solidFill>
                  <a:srgbClr val="C00000"/>
                </a:solidFill>
              </a:endParaRPr>
            </a:p>
          </p:txBody>
        </p:sp>
        <p:sp>
          <p:nvSpPr>
            <p:cNvPr id="14" name="TextBox 13"/>
            <p:cNvSpPr txBox="1"/>
            <p:nvPr/>
          </p:nvSpPr>
          <p:spPr>
            <a:xfrm>
              <a:off x="8261403" y="1991205"/>
              <a:ext cx="3642090" cy="2708434"/>
            </a:xfrm>
            <a:prstGeom prst="rect">
              <a:avLst/>
            </a:prstGeom>
            <a:noFill/>
            <a:ln>
              <a:solidFill>
                <a:schemeClr val="tx1"/>
              </a:solidFill>
              <a:prstDash val="dashDot"/>
            </a:ln>
          </p:spPr>
          <p:txBody>
            <a:bodyPr wrap="square" rtlCol="0">
              <a:spAutoFit/>
            </a:bodyPr>
            <a:lstStyle/>
            <a:p>
              <a:r>
                <a:rPr lang="en-IN" sz="1000" dirty="0">
                  <a:solidFill>
                    <a:srgbClr val="C00000"/>
                  </a:solidFill>
                </a:rPr>
                <a:t>Your Answer:</a:t>
              </a:r>
            </a:p>
            <a:p>
              <a:endParaRPr lang="en-IN" sz="1000" dirty="0">
                <a:solidFill>
                  <a:srgbClr val="C00000"/>
                </a:solidFill>
              </a:endParaRPr>
            </a:p>
            <a:p>
              <a:endParaRPr lang="en-IN" sz="1000" dirty="0">
                <a:solidFill>
                  <a:srgbClr val="C00000"/>
                </a:solidFill>
              </a:endParaRPr>
            </a:p>
            <a:p>
              <a:pPr marL="171450" indent="-171450">
                <a:buFont typeface="Arial" panose="020B0604020202020204" pitchFamily="34" charset="0"/>
                <a:buChar char="•"/>
              </a:pPr>
              <a:r>
                <a:rPr lang="en-US" sz="1200" dirty="0"/>
                <a:t>Manual sweeping/mopping</a:t>
              </a:r>
            </a:p>
            <a:p>
              <a:pPr marL="171450" indent="-171450">
                <a:buFont typeface="Arial" panose="020B0604020202020204" pitchFamily="34" charset="0"/>
                <a:buChar char="•"/>
              </a:pPr>
              <a:r>
                <a:rPr lang="en-US" sz="1200" dirty="0"/>
                <a:t>Disinfectant spraying by staff</a:t>
              </a:r>
            </a:p>
            <a:p>
              <a:pPr marL="171450" indent="-171450">
                <a:buFont typeface="Arial" panose="020B0604020202020204" pitchFamily="34" charset="0"/>
                <a:buChar char="•"/>
              </a:pPr>
              <a:r>
                <a:rPr lang="en-US" sz="1200" dirty="0"/>
                <a:t>UV sterilizers (in select high-end zones)</a:t>
              </a:r>
            </a:p>
            <a:p>
              <a:pPr marL="171450" indent="-171450">
                <a:buFont typeface="Arial" panose="020B0604020202020204" pitchFamily="34" charset="0"/>
                <a:buChar char="•"/>
              </a:pPr>
              <a:r>
                <a:rPr lang="en-US" sz="1200" dirty="0"/>
                <a:t>Fogging machines (non-autonomous, mostly event-based)</a:t>
              </a:r>
            </a:p>
            <a:p>
              <a:endParaRPr lang="en-IN" sz="1000" dirty="0">
                <a:solidFill>
                  <a:srgbClr val="C00000"/>
                </a:solidFill>
              </a:endParaRPr>
            </a:p>
            <a:p>
              <a:endParaRPr lang="en-IN" sz="1000" dirty="0">
                <a:solidFill>
                  <a:srgbClr val="C00000"/>
                </a:solidFill>
              </a:endParaRPr>
            </a:p>
            <a:p>
              <a:endParaRPr lang="en-IN" sz="1000" dirty="0">
                <a:solidFill>
                  <a:srgbClr val="C00000"/>
                </a:solidFill>
              </a:endParaRPr>
            </a:p>
            <a:p>
              <a:endParaRPr lang="en-IN" sz="1000" dirty="0">
                <a:solidFill>
                  <a:srgbClr val="C00000"/>
                </a:solidFill>
              </a:endParaRPr>
            </a:p>
            <a:p>
              <a:endParaRPr lang="en-IN" sz="1000" dirty="0">
                <a:solidFill>
                  <a:srgbClr val="C00000"/>
                </a:solidFill>
              </a:endParaRPr>
            </a:p>
            <a:p>
              <a:endParaRPr lang="en-IN" sz="1000" dirty="0">
                <a:solidFill>
                  <a:srgbClr val="C00000"/>
                </a:solidFill>
              </a:endParaRPr>
            </a:p>
            <a:p>
              <a:endParaRPr lang="en-IN" sz="1000" dirty="0">
                <a:solidFill>
                  <a:srgbClr val="C00000"/>
                </a:solidFill>
              </a:endParaRPr>
            </a:p>
            <a:p>
              <a:endParaRPr lang="en-IN" sz="1000" dirty="0">
                <a:solidFill>
                  <a:srgbClr val="C00000"/>
                </a:solidFill>
              </a:endParaRPr>
            </a:p>
          </p:txBody>
        </p:sp>
        <p:sp>
          <p:nvSpPr>
            <p:cNvPr id="15" name="TextBox 14"/>
            <p:cNvSpPr txBox="1"/>
            <p:nvPr/>
          </p:nvSpPr>
          <p:spPr>
            <a:xfrm>
              <a:off x="277903" y="4767535"/>
              <a:ext cx="3642090" cy="2739211"/>
            </a:xfrm>
            <a:prstGeom prst="rect">
              <a:avLst/>
            </a:prstGeom>
            <a:noFill/>
            <a:ln>
              <a:solidFill>
                <a:schemeClr val="tx1"/>
              </a:solidFill>
              <a:prstDash val="dashDot"/>
            </a:ln>
          </p:spPr>
          <p:txBody>
            <a:bodyPr wrap="square" rtlCol="0">
              <a:spAutoFit/>
            </a:bodyPr>
            <a:lstStyle/>
            <a:p>
              <a:r>
                <a:rPr lang="en-IN" sz="1000" dirty="0">
                  <a:solidFill>
                    <a:srgbClr val="C00000"/>
                  </a:solidFill>
                </a:rPr>
                <a:t>Your Answer:</a:t>
              </a:r>
            </a:p>
            <a:p>
              <a:pPr marL="171450" indent="-171450">
                <a:buFont typeface="Arial" panose="020B0604020202020204" pitchFamily="34" charset="0"/>
                <a:buChar char="•"/>
              </a:pPr>
              <a:r>
                <a:rPr lang="en-US" sz="1200" dirty="0"/>
                <a:t>Railway zone managers</a:t>
              </a:r>
            </a:p>
            <a:p>
              <a:pPr marL="171450" indent="-171450">
                <a:buFont typeface="Arial" panose="020B0604020202020204" pitchFamily="34" charset="0"/>
                <a:buChar char="•"/>
              </a:pPr>
              <a:r>
                <a:rPr lang="en-US" sz="1200" dirty="0"/>
                <a:t>Hospital facility heads</a:t>
              </a:r>
            </a:p>
            <a:p>
              <a:pPr marL="171450" indent="-171450">
                <a:buFont typeface="Arial" panose="020B0604020202020204" pitchFamily="34" charset="0"/>
                <a:buChar char="•"/>
              </a:pPr>
              <a:r>
                <a:rPr lang="en-US" sz="1200" dirty="0"/>
                <a:t>Metro/Airport Ops teams</a:t>
              </a:r>
            </a:p>
            <a:p>
              <a:pPr marL="171450" indent="-171450">
                <a:buFont typeface="Arial" panose="020B0604020202020204" pitchFamily="34" charset="0"/>
                <a:buChar char="•"/>
              </a:pPr>
              <a:r>
                <a:rPr lang="en-US" sz="1200" dirty="0"/>
                <a:t>Municipal sanitation officers</a:t>
              </a:r>
            </a:p>
            <a:p>
              <a:pPr marL="171450" indent="-171450">
                <a:buFont typeface="Arial" panose="020B0604020202020204" pitchFamily="34" charset="0"/>
                <a:buChar char="•"/>
              </a:pPr>
              <a:r>
                <a:rPr lang="en-US" sz="1200" dirty="0"/>
                <a:t>Smart City project coordinators</a:t>
              </a:r>
            </a:p>
            <a:p>
              <a:endParaRPr lang="en-IN" sz="1200" dirty="0">
                <a:solidFill>
                  <a:srgbClr val="C00000"/>
                </a:solidFill>
              </a:endParaRPr>
            </a:p>
            <a:p>
              <a:endParaRPr lang="en-IN" sz="1000" dirty="0">
                <a:solidFill>
                  <a:srgbClr val="C00000"/>
                </a:solidFill>
              </a:endParaRPr>
            </a:p>
            <a:p>
              <a:endParaRPr lang="en-IN" sz="1000" dirty="0">
                <a:solidFill>
                  <a:srgbClr val="C00000"/>
                </a:solidFill>
              </a:endParaRPr>
            </a:p>
            <a:p>
              <a:endParaRPr lang="en-IN" sz="1000" dirty="0">
                <a:solidFill>
                  <a:srgbClr val="C00000"/>
                </a:solidFill>
              </a:endParaRPr>
            </a:p>
            <a:p>
              <a:endParaRPr lang="en-IN" sz="1000" dirty="0">
                <a:solidFill>
                  <a:srgbClr val="C00000"/>
                </a:solidFill>
              </a:endParaRPr>
            </a:p>
            <a:p>
              <a:endParaRPr lang="en-IN" sz="1000" dirty="0">
                <a:solidFill>
                  <a:srgbClr val="C00000"/>
                </a:solidFill>
              </a:endParaRPr>
            </a:p>
            <a:p>
              <a:endParaRPr lang="en-IN" sz="1000" dirty="0">
                <a:solidFill>
                  <a:srgbClr val="C00000"/>
                </a:solidFill>
              </a:endParaRPr>
            </a:p>
            <a:p>
              <a:endParaRPr lang="en-IN" sz="1000" dirty="0">
                <a:solidFill>
                  <a:srgbClr val="C00000"/>
                </a:solidFill>
              </a:endParaRPr>
            </a:p>
            <a:p>
              <a:endParaRPr lang="en-IN" sz="1000" dirty="0">
                <a:solidFill>
                  <a:srgbClr val="C00000"/>
                </a:solidFill>
              </a:endParaRPr>
            </a:p>
            <a:p>
              <a:endParaRPr lang="en-IN" sz="1000" dirty="0">
                <a:solidFill>
                  <a:srgbClr val="C00000"/>
                </a:solidFill>
              </a:endParaRPr>
            </a:p>
          </p:txBody>
        </p:sp>
        <p:sp>
          <p:nvSpPr>
            <p:cNvPr id="16" name="TextBox 15"/>
            <p:cNvSpPr txBox="1"/>
            <p:nvPr/>
          </p:nvSpPr>
          <p:spPr>
            <a:xfrm>
              <a:off x="8261403" y="4692365"/>
              <a:ext cx="3642090" cy="1938992"/>
            </a:xfrm>
            <a:prstGeom prst="rect">
              <a:avLst/>
            </a:prstGeom>
            <a:noFill/>
            <a:ln>
              <a:solidFill>
                <a:schemeClr val="tx1"/>
              </a:solidFill>
              <a:prstDash val="dashDot"/>
            </a:ln>
          </p:spPr>
          <p:txBody>
            <a:bodyPr wrap="square" rtlCol="0">
              <a:spAutoFit/>
            </a:bodyPr>
            <a:lstStyle/>
            <a:p>
              <a:r>
                <a:rPr lang="en-IN" sz="1000" dirty="0">
                  <a:solidFill>
                    <a:srgbClr val="C00000"/>
                  </a:solidFill>
                </a:rPr>
                <a:t>Your Answer:</a:t>
              </a:r>
            </a:p>
            <a:p>
              <a:pPr marL="171450" indent="-171450">
                <a:buFont typeface="Arial" panose="020B0604020202020204" pitchFamily="34" charset="0"/>
                <a:buChar char="•"/>
              </a:pPr>
              <a:r>
                <a:rPr lang="en-IN" sz="1000" b="1" dirty="0"/>
                <a:t>Manual methods</a:t>
              </a:r>
              <a:r>
                <a:rPr lang="en-IN" sz="1000" dirty="0"/>
                <a:t> = inconsistent + </a:t>
              </a:r>
              <a:r>
                <a:rPr lang="en-IN" sz="1000" dirty="0" err="1"/>
                <a:t>labor-intensive</a:t>
              </a:r>
              <a:endParaRPr lang="en-IN" sz="1000" dirty="0"/>
            </a:p>
            <a:p>
              <a:pPr marL="171450" indent="-171450">
                <a:buFont typeface="Arial" panose="020B0604020202020204" pitchFamily="34" charset="0"/>
                <a:buChar char="•"/>
              </a:pPr>
              <a:r>
                <a:rPr lang="en-IN" sz="1000" b="1" dirty="0"/>
                <a:t>UV/Chemical fogging</a:t>
              </a:r>
              <a:r>
                <a:rPr lang="en-IN" sz="1000" dirty="0"/>
                <a:t> = non-targeted, health risks</a:t>
              </a:r>
            </a:p>
            <a:p>
              <a:pPr marL="171450" indent="-171450">
                <a:buFont typeface="Arial" panose="020B0604020202020204" pitchFamily="34" charset="0"/>
                <a:buChar char="•"/>
              </a:pPr>
              <a:r>
                <a:rPr lang="en-IN" sz="1000" b="1" dirty="0"/>
                <a:t>No data tracking</a:t>
              </a:r>
              <a:r>
                <a:rPr lang="en-IN" sz="1000" dirty="0"/>
                <a:t> = zero hygiene accountability</a:t>
              </a:r>
            </a:p>
            <a:p>
              <a:pPr marL="171450" indent="-171450">
                <a:buFont typeface="Arial" panose="020B0604020202020204" pitchFamily="34" charset="0"/>
                <a:buChar char="•"/>
              </a:pPr>
              <a:r>
                <a:rPr lang="en-IN" sz="1000" b="1" dirty="0"/>
                <a:t>Not scalable</a:t>
              </a:r>
              <a:r>
                <a:rPr lang="en-IN" sz="1000" dirty="0"/>
                <a:t> = can't cover multiple spaces autonomously</a:t>
              </a:r>
            </a:p>
            <a:p>
              <a:endParaRPr lang="en-IN" sz="1000" dirty="0">
                <a:solidFill>
                  <a:srgbClr val="C00000"/>
                </a:solidFill>
              </a:endParaRPr>
            </a:p>
            <a:p>
              <a:endParaRPr lang="en-IN" sz="1000" dirty="0">
                <a:solidFill>
                  <a:srgbClr val="C00000"/>
                </a:solidFill>
              </a:endParaRPr>
            </a:p>
            <a:p>
              <a:endParaRPr lang="en-IN" sz="1000" dirty="0">
                <a:solidFill>
                  <a:srgbClr val="C00000"/>
                </a:solidFill>
              </a:endParaRPr>
            </a:p>
            <a:p>
              <a:endParaRPr lang="en-IN" sz="1000" dirty="0">
                <a:solidFill>
                  <a:srgbClr val="C00000"/>
                </a:solidFill>
              </a:endParaRPr>
            </a:p>
            <a:p>
              <a:endParaRPr lang="en-IN" sz="1000" dirty="0">
                <a:solidFill>
                  <a:srgbClr val="C00000"/>
                </a:solidFill>
              </a:endParaRPr>
            </a:p>
            <a:p>
              <a:endParaRPr lang="en-IN" sz="1000" dirty="0">
                <a:solidFill>
                  <a:srgbClr val="C00000"/>
                </a:solidFill>
              </a:endParaRPr>
            </a:p>
            <a:p>
              <a:endParaRPr lang="en-IN" sz="1000" dirty="0">
                <a:solidFill>
                  <a:srgbClr val="C00000"/>
                </a:solidFill>
              </a:endParaRPr>
            </a:p>
          </p:txBody>
        </p:sp>
        <p:sp>
          <p:nvSpPr>
            <p:cNvPr id="17" name="TextBox 16"/>
            <p:cNvSpPr txBox="1"/>
            <p:nvPr/>
          </p:nvSpPr>
          <p:spPr>
            <a:xfrm>
              <a:off x="4269653" y="4480911"/>
              <a:ext cx="3642090" cy="553998"/>
            </a:xfrm>
            <a:prstGeom prst="rect">
              <a:avLst/>
            </a:prstGeom>
            <a:noFill/>
            <a:ln>
              <a:solidFill>
                <a:schemeClr val="tx1"/>
              </a:solidFill>
              <a:prstDash val="dashDot"/>
            </a:ln>
          </p:spPr>
          <p:txBody>
            <a:bodyPr wrap="square" rtlCol="0">
              <a:spAutoFit/>
            </a:bodyPr>
            <a:lstStyle/>
            <a:p>
              <a:r>
                <a:rPr lang="en-IN" sz="1000" dirty="0">
                  <a:solidFill>
                    <a:srgbClr val="C00000"/>
                  </a:solidFill>
                </a:rPr>
                <a:t>Your Answer:</a:t>
              </a:r>
              <a:r>
                <a:rPr lang="en-US" sz="1000" dirty="0"/>
                <a:t>Frustrated by inefficiency, anxious about hygiene risks, and under pressure to meet safety mandates without reliable tools.</a:t>
              </a:r>
              <a:endParaRPr lang="en-IN" sz="1000" dirty="0">
                <a:solidFill>
                  <a:srgbClr val="C00000"/>
                </a:solidFill>
              </a:endParaRPr>
            </a:p>
          </p:txBody>
        </p:sp>
        <p:sp>
          <p:nvSpPr>
            <p:cNvPr id="18" name="TextBox 17"/>
            <p:cNvSpPr txBox="1"/>
            <p:nvPr/>
          </p:nvSpPr>
          <p:spPr>
            <a:xfrm>
              <a:off x="4269653" y="5713789"/>
              <a:ext cx="3642090" cy="1015663"/>
            </a:xfrm>
            <a:prstGeom prst="rect">
              <a:avLst/>
            </a:prstGeom>
            <a:noFill/>
            <a:ln>
              <a:solidFill>
                <a:schemeClr val="tx1"/>
              </a:solidFill>
              <a:prstDash val="dashDot"/>
            </a:ln>
          </p:spPr>
          <p:txBody>
            <a:bodyPr wrap="square" rtlCol="0">
              <a:spAutoFit/>
            </a:bodyPr>
            <a:lstStyle/>
            <a:p>
              <a:r>
                <a:rPr lang="en-IN" sz="1000" dirty="0">
                  <a:solidFill>
                    <a:srgbClr val="C00000"/>
                  </a:solidFill>
                </a:rPr>
                <a:t>Your Answer:</a:t>
              </a:r>
              <a:r>
                <a:rPr lang="en-US" sz="1000" b="1" dirty="0"/>
                <a:t>What is the measurable impact?</a:t>
              </a:r>
              <a:endParaRPr lang="en-US" sz="1000" dirty="0"/>
            </a:p>
            <a:p>
              <a:r>
                <a:rPr lang="en-US" sz="1000" dirty="0"/>
                <a:t>Up to </a:t>
              </a:r>
              <a:r>
                <a:rPr lang="en-US" sz="1000" b="1" dirty="0"/>
                <a:t>40% delays</a:t>
              </a:r>
              <a:r>
                <a:rPr lang="en-US" sz="1000" dirty="0"/>
                <a:t> in cleaning schedules (Railways)</a:t>
              </a:r>
            </a:p>
            <a:p>
              <a:r>
                <a:rPr lang="en-US" sz="1000" b="1" dirty="0"/>
                <a:t>12–18% patient infection risk</a:t>
              </a:r>
              <a:r>
                <a:rPr lang="en-US" sz="1000" dirty="0"/>
                <a:t> tied to poor sanitation (Hospitals)</a:t>
              </a:r>
            </a:p>
            <a:p>
              <a:r>
                <a:rPr lang="en-US" sz="1000" b="1" dirty="0"/>
                <a:t>₹2,000–₹5,000/month</a:t>
              </a:r>
              <a:r>
                <a:rPr lang="en-US" sz="1000" dirty="0"/>
                <a:t> lost per coach due to uncleanliness fines or cancellations</a:t>
              </a:r>
            </a:p>
            <a:p>
              <a:r>
                <a:rPr lang="en-US" sz="1000" dirty="0"/>
                <a:t>Thousands of </a:t>
              </a:r>
              <a:r>
                <a:rPr lang="en-US" sz="1000" i="1" dirty="0"/>
                <a:t>avoidable man-hours</a:t>
              </a:r>
              <a:r>
                <a:rPr lang="en-US" sz="1000" dirty="0"/>
                <a:t> spent in manual sanitization</a:t>
              </a:r>
            </a:p>
          </p:txBody>
        </p:sp>
      </p:grpSp>
    </p:spTree>
    <p:extLst>
      <p:ext uri="{BB962C8B-B14F-4D97-AF65-F5344CB8AC3E}">
        <p14:creationId xmlns:p14="http://schemas.microsoft.com/office/powerpoint/2010/main" val="3180977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AD2AEB4F-ADEA-4599-A640-4F07432E2A9A}"/>
              </a:ext>
            </a:extLst>
          </p:cNvPr>
          <p:cNvSpPr>
            <a:spLocks noGrp="1"/>
          </p:cNvSpPr>
          <p:nvPr>
            <p:ph type="body" sz="quarter" idx="26"/>
          </p:nvPr>
        </p:nvSpPr>
        <p:spPr/>
        <p:txBody>
          <a:bodyPr/>
          <a:lstStyle/>
          <a:p>
            <a:r>
              <a:rPr lang="en-US" dirty="0"/>
              <a:t>Government bodies (railways, municipalities, airports)</a:t>
            </a:r>
          </a:p>
          <a:p>
            <a:r>
              <a:rPr lang="en-US" dirty="0"/>
              <a:t>Private hospitals and metro operators</a:t>
            </a:r>
          </a:p>
          <a:p>
            <a:r>
              <a:rPr lang="en-US" dirty="0"/>
              <a:t>Facility management companies</a:t>
            </a:r>
          </a:p>
          <a:p>
            <a:r>
              <a:rPr lang="en-US" dirty="0"/>
              <a:t>Corporate campuses</a:t>
            </a:r>
          </a:p>
          <a:p>
            <a:r>
              <a:rPr lang="en-US" dirty="0"/>
              <a:t>Malls and commercial complexes</a:t>
            </a:r>
          </a:p>
          <a:p>
            <a:endParaRPr lang="en-AU" dirty="0"/>
          </a:p>
        </p:txBody>
      </p:sp>
      <p:sp>
        <p:nvSpPr>
          <p:cNvPr id="26" name="Text Placeholder 25">
            <a:extLst>
              <a:ext uri="{FF2B5EF4-FFF2-40B4-BE49-F238E27FC236}">
                <a16:creationId xmlns:a16="http://schemas.microsoft.com/office/drawing/2014/main" id="{4A53F81F-464C-4D15-95A4-AB2639B59460}"/>
              </a:ext>
            </a:extLst>
          </p:cNvPr>
          <p:cNvSpPr>
            <a:spLocks noGrp="1"/>
          </p:cNvSpPr>
          <p:nvPr>
            <p:ph type="body" sz="quarter" idx="29"/>
          </p:nvPr>
        </p:nvSpPr>
        <p:spPr/>
        <p:txBody>
          <a:bodyPr/>
          <a:lstStyle/>
          <a:p>
            <a:r>
              <a:rPr lang="en-US" dirty="0"/>
              <a:t>Robot unit sales (one-time)</a:t>
            </a:r>
          </a:p>
          <a:p>
            <a:r>
              <a:rPr lang="en-US" dirty="0"/>
              <a:t>Annual maintenance contracts (AMC)</a:t>
            </a:r>
          </a:p>
          <a:p>
            <a:r>
              <a:rPr lang="en-US" dirty="0"/>
              <a:t>Subscription model for sanitation analytics/reporting dashboard</a:t>
            </a:r>
          </a:p>
          <a:p>
            <a:r>
              <a:rPr lang="en-US" dirty="0"/>
              <a:t>Leasing model for short-term public events</a:t>
            </a:r>
          </a:p>
          <a:p>
            <a:r>
              <a:rPr lang="en-US" dirty="0"/>
              <a:t>Custom branding for municipalities or sponsors</a:t>
            </a:r>
          </a:p>
          <a:p>
            <a:endParaRPr lang="en-AU" dirty="0"/>
          </a:p>
        </p:txBody>
      </p:sp>
      <p:sp>
        <p:nvSpPr>
          <p:cNvPr id="2" name="Text Placeholder 1">
            <a:extLst>
              <a:ext uri="{FF2B5EF4-FFF2-40B4-BE49-F238E27FC236}">
                <a16:creationId xmlns:a16="http://schemas.microsoft.com/office/drawing/2014/main" id="{9E14CEAE-DC56-4439-B12E-8564CB8B6AFB}"/>
              </a:ext>
            </a:extLst>
          </p:cNvPr>
          <p:cNvSpPr>
            <a:spLocks noGrp="1"/>
          </p:cNvSpPr>
          <p:nvPr>
            <p:ph type="body" sz="quarter" idx="12"/>
          </p:nvPr>
        </p:nvSpPr>
        <p:spPr/>
        <p:txBody>
          <a:bodyPr/>
          <a:lstStyle/>
          <a:p>
            <a:endParaRPr lang="en-AU" dirty="0"/>
          </a:p>
        </p:txBody>
      </p:sp>
      <p:sp>
        <p:nvSpPr>
          <p:cNvPr id="4" name="Slide Number Placeholder 3">
            <a:extLst>
              <a:ext uri="{FF2B5EF4-FFF2-40B4-BE49-F238E27FC236}">
                <a16:creationId xmlns:a16="http://schemas.microsoft.com/office/drawing/2014/main" id="{754EC0C4-9EB4-48D6-BDC6-0E67AB01A297}"/>
              </a:ext>
            </a:extLst>
          </p:cNvPr>
          <p:cNvSpPr>
            <a:spLocks noGrp="1"/>
          </p:cNvSpPr>
          <p:nvPr>
            <p:ph type="sldNum" sz="quarter" idx="4294967295"/>
          </p:nvPr>
        </p:nvSpPr>
        <p:spPr>
          <a:xfrm>
            <a:off x="9448800" y="6356350"/>
            <a:ext cx="2743200" cy="365125"/>
          </a:xfrm>
        </p:spPr>
        <p:txBody>
          <a:bodyPr/>
          <a:lstStyle/>
          <a:p>
            <a:fld id="{360E4C09-33CD-4429-8113-4336EE2661D1}" type="slidenum">
              <a:rPr lang="en-AU" smtClean="0"/>
              <a:t>3</a:t>
            </a:fld>
            <a:endParaRPr lang="en-AU"/>
          </a:p>
        </p:txBody>
      </p:sp>
      <p:sp>
        <p:nvSpPr>
          <p:cNvPr id="28" name="Text Placeholder 16">
            <a:extLst>
              <a:ext uri="{FF2B5EF4-FFF2-40B4-BE49-F238E27FC236}">
                <a16:creationId xmlns:a16="http://schemas.microsoft.com/office/drawing/2014/main" id="{F1946070-EBC9-431A-BA99-4C35152B0FA3}"/>
              </a:ext>
            </a:extLst>
          </p:cNvPr>
          <p:cNvSpPr>
            <a:spLocks noGrp="1"/>
          </p:cNvSpPr>
          <p:nvPr>
            <p:ph type="body" sz="quarter" idx="14"/>
          </p:nvPr>
        </p:nvSpPr>
        <p:spPr>
          <a:xfrm>
            <a:off x="370624" y="214118"/>
            <a:ext cx="1350169" cy="108000"/>
          </a:xfrm>
        </p:spPr>
        <p:txBody>
          <a:bodyPr>
            <a:normAutofit fontScale="92500" lnSpcReduction="20000"/>
          </a:bodyPr>
          <a:lstStyle/>
          <a:p>
            <a:endParaRPr lang="en-IN"/>
          </a:p>
        </p:txBody>
      </p:sp>
      <p:sp>
        <p:nvSpPr>
          <p:cNvPr id="29" name="TextBox 28"/>
          <p:cNvSpPr txBox="1"/>
          <p:nvPr/>
        </p:nvSpPr>
        <p:spPr>
          <a:xfrm>
            <a:off x="1739843" y="20468"/>
            <a:ext cx="8696833" cy="400110"/>
          </a:xfrm>
          <a:prstGeom prst="rect">
            <a:avLst/>
          </a:prstGeom>
          <a:solidFill>
            <a:schemeClr val="bg1"/>
          </a:solidFill>
          <a:ln>
            <a:solidFill>
              <a:schemeClr val="tx1"/>
            </a:solidFill>
          </a:ln>
        </p:spPr>
        <p:txBody>
          <a:bodyPr wrap="square" rtlCol="0">
            <a:spAutoFit/>
          </a:bodyPr>
          <a:lstStyle/>
          <a:p>
            <a:r>
              <a:rPr lang="en-IN" sz="1000" b="1" dirty="0">
                <a:solidFill>
                  <a:srgbClr val="C00000"/>
                </a:solidFill>
              </a:rPr>
              <a:t>Idea/Innovation Title:</a:t>
            </a:r>
          </a:p>
          <a:p>
            <a:r>
              <a:rPr lang="en-IN" sz="1000" dirty="0">
                <a:solidFill>
                  <a:srgbClr val="C00000"/>
                </a:solidFill>
              </a:rPr>
              <a:t> </a:t>
            </a:r>
            <a:r>
              <a:rPr lang="en-IN" sz="1000" dirty="0" err="1">
                <a:solidFill>
                  <a:srgbClr val="C00000"/>
                </a:solidFill>
              </a:rPr>
              <a:t>Sanitron</a:t>
            </a:r>
            <a:endParaRPr lang="en-IN" sz="1000" dirty="0">
              <a:solidFill>
                <a:srgbClr val="C00000"/>
              </a:solidFill>
            </a:endParaRPr>
          </a:p>
        </p:txBody>
      </p:sp>
      <p:sp>
        <p:nvSpPr>
          <p:cNvPr id="30" name="TextBox 29"/>
          <p:cNvSpPr txBox="1"/>
          <p:nvPr/>
        </p:nvSpPr>
        <p:spPr>
          <a:xfrm>
            <a:off x="10453854" y="25140"/>
            <a:ext cx="1633371" cy="400110"/>
          </a:xfrm>
          <a:prstGeom prst="rect">
            <a:avLst/>
          </a:prstGeom>
          <a:solidFill>
            <a:schemeClr val="bg1"/>
          </a:solidFill>
          <a:ln>
            <a:solidFill>
              <a:schemeClr val="tx1"/>
            </a:solidFill>
          </a:ln>
        </p:spPr>
        <p:txBody>
          <a:bodyPr wrap="square" rtlCol="0">
            <a:spAutoFit/>
          </a:bodyPr>
          <a:lstStyle/>
          <a:p>
            <a:r>
              <a:rPr lang="en-IN" sz="1000" dirty="0">
                <a:solidFill>
                  <a:srgbClr val="C00000"/>
                </a:solidFill>
              </a:rPr>
              <a:t>YUKTI Proto ID:</a:t>
            </a:r>
          </a:p>
          <a:p>
            <a:endParaRPr lang="en-IN" sz="1000" dirty="0">
              <a:solidFill>
                <a:srgbClr val="C00000"/>
              </a:solidFill>
            </a:endParaRPr>
          </a:p>
        </p:txBody>
      </p:sp>
      <p:sp>
        <p:nvSpPr>
          <p:cNvPr id="5" name="Rectangle 2">
            <a:extLst>
              <a:ext uri="{FF2B5EF4-FFF2-40B4-BE49-F238E27FC236}">
                <a16:creationId xmlns:a16="http://schemas.microsoft.com/office/drawing/2014/main" id="{38681A3A-1CD9-6125-D8E9-E1663D07C24A}"/>
              </a:ext>
            </a:extLst>
          </p:cNvPr>
          <p:cNvSpPr>
            <a:spLocks noGrp="1" noChangeArrowheads="1"/>
          </p:cNvSpPr>
          <p:nvPr>
            <p:ph type="body" sz="quarter" idx="23"/>
          </p:nvPr>
        </p:nvSpPr>
        <p:spPr bwMode="auto">
          <a:xfrm>
            <a:off x="4881831" y="985552"/>
            <a:ext cx="241285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Automates and optimizes sanitation in public spaces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Reduces dependence on manual labor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Ensures real-time hygiene monitoring and reporting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Reduces health risks and improves public perception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Scalable and cost-efficient over time</a:t>
            </a:r>
          </a:p>
        </p:txBody>
      </p:sp>
      <p:sp>
        <p:nvSpPr>
          <p:cNvPr id="6" name="Rectangle 3">
            <a:extLst>
              <a:ext uri="{FF2B5EF4-FFF2-40B4-BE49-F238E27FC236}">
                <a16:creationId xmlns:a16="http://schemas.microsoft.com/office/drawing/2014/main" id="{FD9D5A9F-9304-F976-0E28-557756EAB44B}"/>
              </a:ext>
            </a:extLst>
          </p:cNvPr>
          <p:cNvSpPr>
            <a:spLocks noGrp="1" noChangeArrowheads="1"/>
          </p:cNvSpPr>
          <p:nvPr>
            <p:ph type="body" sz="quarter" idx="27"/>
          </p:nvPr>
        </p:nvSpPr>
        <p:spPr bwMode="auto">
          <a:xfrm>
            <a:off x="7337709" y="2929252"/>
            <a:ext cx="256668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Direct sales to government/public agencies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Strategic partnerships with facility management companies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B2B expos (Swachh Bharat events, smart city forums)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Online demonstrations and digital marketing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Pilot programs in hospitals, stations, or airports</a:t>
            </a:r>
          </a:p>
        </p:txBody>
      </p:sp>
      <p:sp>
        <p:nvSpPr>
          <p:cNvPr id="8" name="Rectangle 5">
            <a:extLst>
              <a:ext uri="{FF2B5EF4-FFF2-40B4-BE49-F238E27FC236}">
                <a16:creationId xmlns:a16="http://schemas.microsoft.com/office/drawing/2014/main" id="{E93B0C92-3EC4-9834-F906-80C563D0FF60}"/>
              </a:ext>
            </a:extLst>
          </p:cNvPr>
          <p:cNvSpPr>
            <a:spLocks noGrp="1" noChangeArrowheads="1"/>
          </p:cNvSpPr>
          <p:nvPr>
            <p:ph type="body" sz="quarter" idx="25"/>
          </p:nvPr>
        </p:nvSpPr>
        <p:spPr bwMode="auto">
          <a:xfrm>
            <a:off x="7337709" y="872420"/>
            <a:ext cx="243305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Dedicated support and maintenance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Custom training for on-site staff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Regular performance updates and data analytics dashboards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After-sales servicing and warranties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Feedback loops for product updates</a:t>
            </a:r>
          </a:p>
        </p:txBody>
      </p:sp>
      <p:sp>
        <p:nvSpPr>
          <p:cNvPr id="9" name="Rectangle 6">
            <a:extLst>
              <a:ext uri="{FF2B5EF4-FFF2-40B4-BE49-F238E27FC236}">
                <a16:creationId xmlns:a16="http://schemas.microsoft.com/office/drawing/2014/main" id="{84E7086A-C510-E103-3C76-A4E3E9FD6AB5}"/>
              </a:ext>
            </a:extLst>
          </p:cNvPr>
          <p:cNvSpPr>
            <a:spLocks noGrp="1" noChangeArrowheads="1"/>
          </p:cNvSpPr>
          <p:nvPr>
            <p:ph type="body" sz="quarter" idx="24"/>
          </p:nvPr>
        </p:nvSpPr>
        <p:spPr bwMode="auto">
          <a:xfrm>
            <a:off x="2457451" y="3018815"/>
            <a:ext cx="243797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Robotics engineers and software developers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Sensors, cleaning modules, and microcontrollers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Manufacturing and assembly partners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Cloud infrastructure for data and analytics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Pilot testing and R&amp;D facilities</a:t>
            </a:r>
          </a:p>
        </p:txBody>
      </p:sp>
      <p:sp>
        <p:nvSpPr>
          <p:cNvPr id="10" name="Rectangle 7">
            <a:extLst>
              <a:ext uri="{FF2B5EF4-FFF2-40B4-BE49-F238E27FC236}">
                <a16:creationId xmlns:a16="http://schemas.microsoft.com/office/drawing/2014/main" id="{9B77BE70-E2DA-AF70-8315-45273FFAB863}"/>
              </a:ext>
            </a:extLst>
          </p:cNvPr>
          <p:cNvSpPr>
            <a:spLocks noGrp="1" noChangeArrowheads="1"/>
          </p:cNvSpPr>
          <p:nvPr>
            <p:ph type="body" sz="quarter" idx="21"/>
          </p:nvPr>
        </p:nvSpPr>
        <p:spPr bwMode="auto">
          <a:xfrm>
            <a:off x="20638" y="921986"/>
            <a:ext cx="238511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Smart City project bodies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Hardware suppliers (motors, LIDAR, disinfectant sprayers)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Logistics partners for deployment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Hygiene audit agencies and regulatory bodies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Colleges/incubators for technical mentorship</a:t>
            </a:r>
          </a:p>
        </p:txBody>
      </p:sp>
      <p:sp>
        <p:nvSpPr>
          <p:cNvPr id="11" name="Rectangle 8">
            <a:extLst>
              <a:ext uri="{FF2B5EF4-FFF2-40B4-BE49-F238E27FC236}">
                <a16:creationId xmlns:a16="http://schemas.microsoft.com/office/drawing/2014/main" id="{7DADABBB-9BE0-E8B8-C0B5-A47B2F297038}"/>
              </a:ext>
            </a:extLst>
          </p:cNvPr>
          <p:cNvSpPr>
            <a:spLocks noGrp="1" noChangeArrowheads="1"/>
          </p:cNvSpPr>
          <p:nvPr>
            <p:ph type="body" sz="quarter" idx="22"/>
          </p:nvPr>
        </p:nvSpPr>
        <p:spPr bwMode="auto">
          <a:xfrm>
            <a:off x="2457452" y="777317"/>
            <a:ext cx="243797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Design and manufacturing of robots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Integration of navigation and sanitation tech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Field testing in varied public environments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Maintenance and technical support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Continuous software updates and ML improvements</a:t>
            </a:r>
          </a:p>
        </p:txBody>
      </p:sp>
      <p:sp>
        <p:nvSpPr>
          <p:cNvPr id="12" name="Rectangle 9">
            <a:extLst>
              <a:ext uri="{FF2B5EF4-FFF2-40B4-BE49-F238E27FC236}">
                <a16:creationId xmlns:a16="http://schemas.microsoft.com/office/drawing/2014/main" id="{4A604EE1-A839-65DF-6F06-739F5688BE3E}"/>
              </a:ext>
            </a:extLst>
          </p:cNvPr>
          <p:cNvSpPr>
            <a:spLocks noGrp="1" noChangeArrowheads="1"/>
          </p:cNvSpPr>
          <p:nvPr>
            <p:ph type="body" sz="quarter" idx="28"/>
          </p:nvPr>
        </p:nvSpPr>
        <p:spPr bwMode="auto">
          <a:xfrm>
            <a:off x="20639" y="5222403"/>
            <a:ext cx="385663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R&amp;D and prototyping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Manufacturing and assembly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Sensor/hardware procurement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Staff salaries (technical and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Marketing, sales, and 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Maintenance/logistics infrastructure</a:t>
            </a:r>
          </a:p>
        </p:txBody>
      </p:sp>
    </p:spTree>
    <p:extLst>
      <p:ext uri="{BB962C8B-B14F-4D97-AF65-F5344CB8AC3E}">
        <p14:creationId xmlns:p14="http://schemas.microsoft.com/office/powerpoint/2010/main" val="359230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390698" y="474269"/>
            <a:ext cx="11048827" cy="68326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1. The Overview</a:t>
            </a:r>
            <a:endParaRPr lang="id-ID" sz="4800" b="1" dirty="0">
              <a:gradFill>
                <a:gsLst>
                  <a:gs pos="0">
                    <a:schemeClr val="accent1"/>
                  </a:gs>
                  <a:gs pos="100000">
                    <a:schemeClr val="accent4"/>
                  </a:gs>
                </a:gsLst>
                <a:lin ang="2700000" scaled="1"/>
              </a:gradFill>
            </a:endParaRPr>
          </a:p>
        </p:txBody>
      </p:sp>
      <p:sp>
        <p:nvSpPr>
          <p:cNvPr id="23" name="TextBox 22">
            <a:extLst>
              <a:ext uri="{FF2B5EF4-FFF2-40B4-BE49-F238E27FC236}">
                <a16:creationId xmlns:a16="http://schemas.microsoft.com/office/drawing/2014/main" id="{9A00F556-EC6F-4389-BD91-6456C88E992D}"/>
              </a:ext>
            </a:extLst>
          </p:cNvPr>
          <p:cNvSpPr txBox="1"/>
          <p:nvPr/>
        </p:nvSpPr>
        <p:spPr>
          <a:xfrm>
            <a:off x="1711583" y="1107700"/>
            <a:ext cx="8768834" cy="400110"/>
          </a:xfrm>
          <a:prstGeom prst="rect">
            <a:avLst/>
          </a:prstGeom>
          <a:noFill/>
        </p:spPr>
        <p:txBody>
          <a:bodyPr wrap="square">
            <a:spAutoFit/>
          </a:bodyPr>
          <a:lstStyle/>
          <a:p>
            <a:pPr algn="ctr"/>
            <a:r>
              <a:rPr lang="en-US" sz="2000" dirty="0">
                <a:solidFill>
                  <a:srgbClr val="F04034"/>
                </a:solidFill>
                <a:latin typeface="Montserrat" panose="00000500000000000000" pitchFamily="2" charset="0"/>
              </a:rPr>
              <a:t>C</a:t>
            </a:r>
            <a:r>
              <a:rPr lang="en-US" sz="2000" b="0" i="0" dirty="0">
                <a:solidFill>
                  <a:srgbClr val="F04034"/>
                </a:solidFill>
                <a:effectLst/>
                <a:latin typeface="Montserrat" panose="00000500000000000000" pitchFamily="2" charset="0"/>
              </a:rPr>
              <a:t>reate a very high-level overview of your product or service</a:t>
            </a: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3949250740"/>
              </p:ext>
            </p:extLst>
          </p:nvPr>
        </p:nvGraphicFramePr>
        <p:xfrm>
          <a:off x="547490" y="1607419"/>
          <a:ext cx="11097020" cy="5159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0645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2. The Problem</a:t>
            </a:r>
            <a:endParaRPr lang="id-ID" sz="4800" b="1" dirty="0">
              <a:gradFill>
                <a:gsLst>
                  <a:gs pos="0">
                    <a:schemeClr val="accent1"/>
                  </a:gs>
                  <a:gs pos="100000">
                    <a:schemeClr val="accent4"/>
                  </a:gs>
                </a:gsLst>
                <a:lin ang="2700000" scaled="1"/>
              </a:gradFill>
            </a:endParaRPr>
          </a:p>
        </p:txBody>
      </p:sp>
      <p:sp>
        <p:nvSpPr>
          <p:cNvPr id="23" name="TextBox 22">
            <a:extLst>
              <a:ext uri="{FF2B5EF4-FFF2-40B4-BE49-F238E27FC236}">
                <a16:creationId xmlns:a16="http://schemas.microsoft.com/office/drawing/2014/main" id="{9A00F556-EC6F-4389-BD91-6456C88E992D}"/>
              </a:ext>
            </a:extLst>
          </p:cNvPr>
          <p:cNvSpPr txBox="1"/>
          <p:nvPr/>
        </p:nvSpPr>
        <p:spPr>
          <a:xfrm>
            <a:off x="1711583" y="1127724"/>
            <a:ext cx="8768834" cy="400110"/>
          </a:xfrm>
          <a:prstGeom prst="rect">
            <a:avLst/>
          </a:prstGeom>
          <a:noFill/>
        </p:spPr>
        <p:txBody>
          <a:bodyPr wrap="square">
            <a:spAutoFit/>
          </a:bodyPr>
          <a:lstStyle/>
          <a:p>
            <a:pPr algn="ctr"/>
            <a:r>
              <a:rPr lang="en-US" sz="2000" dirty="0">
                <a:solidFill>
                  <a:srgbClr val="F04034"/>
                </a:solidFill>
                <a:latin typeface="Montserrat" panose="00000500000000000000" pitchFamily="2" charset="0"/>
              </a:rPr>
              <a:t>What problem are you trying to solve? Is it really a problem?</a:t>
            </a:r>
            <a:endParaRPr lang="en-US" sz="2000" b="0" i="0" dirty="0">
              <a:solidFill>
                <a:srgbClr val="F04034"/>
              </a:solidFill>
              <a:effectLst/>
              <a:latin typeface="Montserrat" panose="00000500000000000000" pitchFamily="2" charset="0"/>
            </a:endParaRP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3513990118"/>
              </p:ext>
            </p:extLst>
          </p:nvPr>
        </p:nvGraphicFramePr>
        <p:xfrm>
          <a:off x="791815" y="1611271"/>
          <a:ext cx="10608370" cy="4996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320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3.The Solution</a:t>
            </a:r>
            <a:endParaRPr lang="id-ID" sz="4800" b="1" dirty="0">
              <a:gradFill>
                <a:gsLst>
                  <a:gs pos="0">
                    <a:schemeClr val="accent1"/>
                  </a:gs>
                  <a:gs pos="100000">
                    <a:schemeClr val="accent4"/>
                  </a:gs>
                </a:gsLst>
                <a:lin ang="2700000" scaled="1"/>
              </a:gradFill>
            </a:endParaRPr>
          </a:p>
        </p:txBody>
      </p:sp>
      <p:sp>
        <p:nvSpPr>
          <p:cNvPr id="23" name="TextBox 22">
            <a:extLst>
              <a:ext uri="{FF2B5EF4-FFF2-40B4-BE49-F238E27FC236}">
                <a16:creationId xmlns:a16="http://schemas.microsoft.com/office/drawing/2014/main" id="{9A00F556-EC6F-4389-BD91-6456C88E992D}"/>
              </a:ext>
            </a:extLst>
          </p:cNvPr>
          <p:cNvSpPr txBox="1"/>
          <p:nvPr/>
        </p:nvSpPr>
        <p:spPr>
          <a:xfrm>
            <a:off x="1711583" y="1131457"/>
            <a:ext cx="8768834" cy="400110"/>
          </a:xfrm>
          <a:prstGeom prst="rect">
            <a:avLst/>
          </a:prstGeom>
          <a:noFill/>
        </p:spPr>
        <p:txBody>
          <a:bodyPr wrap="square">
            <a:spAutoFit/>
          </a:bodyPr>
          <a:lstStyle/>
          <a:p>
            <a:pPr algn="ctr"/>
            <a:r>
              <a:rPr lang="en-US" sz="2000" b="0" i="0" dirty="0">
                <a:solidFill>
                  <a:srgbClr val="F04034"/>
                </a:solidFill>
                <a:effectLst/>
                <a:latin typeface="Montserrat" panose="00000500000000000000" pitchFamily="2" charset="0"/>
              </a:rPr>
              <a:t>Describe how are you solving the problem</a:t>
            </a: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2564514340"/>
              </p:ext>
            </p:extLst>
          </p:nvPr>
        </p:nvGraphicFramePr>
        <p:xfrm>
          <a:off x="791815" y="1611271"/>
          <a:ext cx="10608370" cy="4996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white box on wheels&#10;&#10;AI-generated content may be incorrect.">
            <a:extLst>
              <a:ext uri="{FF2B5EF4-FFF2-40B4-BE49-F238E27FC236}">
                <a16:creationId xmlns:a16="http://schemas.microsoft.com/office/drawing/2014/main" id="{1A913386-5838-7618-3D01-46F0F68DB6A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9258" y="2188755"/>
            <a:ext cx="2782335" cy="3678865"/>
          </a:xfrm>
          <a:prstGeom prst="rect">
            <a:avLst/>
          </a:prstGeom>
        </p:spPr>
      </p:pic>
    </p:spTree>
    <p:extLst>
      <p:ext uri="{BB962C8B-B14F-4D97-AF65-F5344CB8AC3E}">
        <p14:creationId xmlns:p14="http://schemas.microsoft.com/office/powerpoint/2010/main" val="1451736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752475" y="474269"/>
            <a:ext cx="10687050" cy="68762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4. The Product/Service</a:t>
            </a:r>
            <a:endParaRPr lang="id-ID" sz="4800" b="1" dirty="0">
              <a:gradFill>
                <a:gsLst>
                  <a:gs pos="0">
                    <a:schemeClr val="accent1"/>
                  </a:gs>
                  <a:gs pos="100000">
                    <a:schemeClr val="accent4"/>
                  </a:gs>
                </a:gsLst>
                <a:lin ang="2700000" scaled="1"/>
              </a:gradFill>
            </a:endParaRPr>
          </a:p>
        </p:txBody>
      </p:sp>
      <p:sp>
        <p:nvSpPr>
          <p:cNvPr id="23" name="TextBox 22">
            <a:extLst>
              <a:ext uri="{FF2B5EF4-FFF2-40B4-BE49-F238E27FC236}">
                <a16:creationId xmlns:a16="http://schemas.microsoft.com/office/drawing/2014/main" id="{9A00F556-EC6F-4389-BD91-6456C88E992D}"/>
              </a:ext>
            </a:extLst>
          </p:cNvPr>
          <p:cNvSpPr txBox="1"/>
          <p:nvPr/>
        </p:nvSpPr>
        <p:spPr>
          <a:xfrm>
            <a:off x="1711583" y="1131457"/>
            <a:ext cx="8768834" cy="400110"/>
          </a:xfrm>
          <a:prstGeom prst="rect">
            <a:avLst/>
          </a:prstGeom>
          <a:noFill/>
        </p:spPr>
        <p:txBody>
          <a:bodyPr wrap="square">
            <a:spAutoFit/>
          </a:bodyPr>
          <a:lstStyle/>
          <a:p>
            <a:pPr algn="ctr"/>
            <a:r>
              <a:rPr lang="en-US" sz="2000" b="0" i="0" dirty="0">
                <a:solidFill>
                  <a:srgbClr val="F04034"/>
                </a:solidFill>
                <a:effectLst/>
                <a:latin typeface="Montserrat" panose="00000500000000000000" pitchFamily="2" charset="0"/>
              </a:rPr>
              <a:t>Describe how are you solving the problem</a:t>
            </a: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2023087819"/>
              </p:ext>
            </p:extLst>
          </p:nvPr>
        </p:nvGraphicFramePr>
        <p:xfrm>
          <a:off x="791815" y="1611271"/>
          <a:ext cx="10608370" cy="4996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016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185754" y="146504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22" name="Title 3">
            <a:extLst>
              <a:ext uri="{FF2B5EF4-FFF2-40B4-BE49-F238E27FC236}">
                <a16:creationId xmlns:a16="http://schemas.microsoft.com/office/drawing/2014/main" id="{50DAB186-A58A-4DB0-8D12-49244C1CB1FC}"/>
              </a:ext>
            </a:extLst>
          </p:cNvPr>
          <p:cNvSpPr txBox="1">
            <a:spLocks/>
          </p:cNvSpPr>
          <p:nvPr/>
        </p:nvSpPr>
        <p:spPr>
          <a:xfrm>
            <a:off x="191032" y="474269"/>
            <a:ext cx="11804233" cy="683264"/>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r>
              <a:rPr lang="en-IN" sz="4800" b="1" dirty="0">
                <a:solidFill>
                  <a:srgbClr val="545454"/>
                </a:solidFill>
              </a:rPr>
              <a:t>5. Market &amp; Opportunity</a:t>
            </a:r>
            <a:endParaRPr lang="id-ID" sz="4800" b="1" dirty="0">
              <a:gradFill>
                <a:gsLst>
                  <a:gs pos="0">
                    <a:schemeClr val="accent1"/>
                  </a:gs>
                  <a:gs pos="100000">
                    <a:schemeClr val="accent4"/>
                  </a:gs>
                </a:gsLst>
                <a:lin ang="2700000" scaled="1"/>
              </a:gradFill>
            </a:endParaRPr>
          </a:p>
        </p:txBody>
      </p:sp>
      <p:sp>
        <p:nvSpPr>
          <p:cNvPr id="23" name="TextBox 22">
            <a:extLst>
              <a:ext uri="{FF2B5EF4-FFF2-40B4-BE49-F238E27FC236}">
                <a16:creationId xmlns:a16="http://schemas.microsoft.com/office/drawing/2014/main" id="{9A00F556-EC6F-4389-BD91-6456C88E992D}"/>
              </a:ext>
            </a:extLst>
          </p:cNvPr>
          <p:cNvSpPr txBox="1"/>
          <p:nvPr/>
        </p:nvSpPr>
        <p:spPr>
          <a:xfrm>
            <a:off x="1711583" y="1131457"/>
            <a:ext cx="8768834" cy="400110"/>
          </a:xfrm>
          <a:prstGeom prst="rect">
            <a:avLst/>
          </a:prstGeom>
          <a:noFill/>
        </p:spPr>
        <p:txBody>
          <a:bodyPr wrap="square">
            <a:spAutoFit/>
          </a:bodyPr>
          <a:lstStyle/>
          <a:p>
            <a:pPr algn="ctr"/>
            <a:r>
              <a:rPr lang="en-US" sz="2000" b="0" i="0" dirty="0">
                <a:solidFill>
                  <a:srgbClr val="F04034"/>
                </a:solidFill>
                <a:effectLst/>
                <a:latin typeface="Montserrat" panose="00000500000000000000" pitchFamily="2" charset="0"/>
              </a:rPr>
              <a:t>Describe/Highlight the size of your target market</a:t>
            </a:r>
          </a:p>
        </p:txBody>
      </p:sp>
      <p:graphicFrame>
        <p:nvGraphicFramePr>
          <p:cNvPr id="5" name="Diagram 4">
            <a:extLst>
              <a:ext uri="{FF2B5EF4-FFF2-40B4-BE49-F238E27FC236}">
                <a16:creationId xmlns:a16="http://schemas.microsoft.com/office/drawing/2014/main" id="{9150172D-D509-44DC-9C25-9968874D3D5A}"/>
              </a:ext>
            </a:extLst>
          </p:cNvPr>
          <p:cNvGraphicFramePr/>
          <p:nvPr>
            <p:extLst>
              <p:ext uri="{D42A27DB-BD31-4B8C-83A1-F6EECF244321}">
                <p14:modId xmlns:p14="http://schemas.microsoft.com/office/powerpoint/2010/main" val="4196386586"/>
              </p:ext>
            </p:extLst>
          </p:nvPr>
        </p:nvGraphicFramePr>
        <p:xfrm>
          <a:off x="791815" y="1611271"/>
          <a:ext cx="10608370" cy="4996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045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608461-07CB-62E6-4AA9-6AB8EE0FF462}"/>
              </a:ext>
            </a:extLst>
          </p:cNvPr>
          <p:cNvSpPr txBox="1"/>
          <p:nvPr/>
        </p:nvSpPr>
        <p:spPr>
          <a:xfrm>
            <a:off x="1781175" y="291703"/>
            <a:ext cx="8296275" cy="830997"/>
          </a:xfrm>
          <a:prstGeom prst="rect">
            <a:avLst/>
          </a:prstGeom>
          <a:noFill/>
        </p:spPr>
        <p:txBody>
          <a:bodyPr wrap="square">
            <a:spAutoFit/>
          </a:bodyPr>
          <a:lstStyle/>
          <a:p>
            <a:pPr algn="ctr"/>
            <a:r>
              <a:rPr lang="en-IN" sz="4800" b="1" dirty="0">
                <a:solidFill>
                  <a:srgbClr val="545454"/>
                </a:solidFill>
              </a:rPr>
              <a:t>6. Funding Requirements</a:t>
            </a:r>
            <a:endParaRPr lang="id-ID" sz="4800" b="1" dirty="0">
              <a:gradFill>
                <a:gsLst>
                  <a:gs pos="0">
                    <a:schemeClr val="accent1"/>
                  </a:gs>
                  <a:gs pos="100000">
                    <a:schemeClr val="accent4"/>
                  </a:gs>
                </a:gsLst>
                <a:lin ang="2700000" scaled="1"/>
              </a:gradFill>
            </a:endParaRPr>
          </a:p>
        </p:txBody>
      </p:sp>
      <p:sp>
        <p:nvSpPr>
          <p:cNvPr id="19" name="TextBox 18">
            <a:extLst>
              <a:ext uri="{FF2B5EF4-FFF2-40B4-BE49-F238E27FC236}">
                <a16:creationId xmlns:a16="http://schemas.microsoft.com/office/drawing/2014/main" id="{111FE877-A5C0-2D28-39E6-4471E492E09D}"/>
              </a:ext>
            </a:extLst>
          </p:cNvPr>
          <p:cNvSpPr txBox="1"/>
          <p:nvPr/>
        </p:nvSpPr>
        <p:spPr>
          <a:xfrm>
            <a:off x="257175" y="1406009"/>
            <a:ext cx="6096000" cy="369332"/>
          </a:xfrm>
          <a:prstGeom prst="rect">
            <a:avLst/>
          </a:prstGeom>
          <a:noFill/>
        </p:spPr>
        <p:txBody>
          <a:bodyPr wrap="square">
            <a:spAutoFit/>
          </a:bodyPr>
          <a:lstStyle/>
          <a:p>
            <a:r>
              <a:rPr lang="en-IN" dirty="0"/>
              <a:t>Total Grant Requirement: ₹10,00,000</a:t>
            </a:r>
          </a:p>
        </p:txBody>
      </p:sp>
      <p:sp>
        <p:nvSpPr>
          <p:cNvPr id="21" name="TextBox 20">
            <a:extLst>
              <a:ext uri="{FF2B5EF4-FFF2-40B4-BE49-F238E27FC236}">
                <a16:creationId xmlns:a16="http://schemas.microsoft.com/office/drawing/2014/main" id="{3CBA3689-3AE0-7E4A-BA35-6DEFF61058A6}"/>
              </a:ext>
            </a:extLst>
          </p:cNvPr>
          <p:cNvSpPr txBox="1"/>
          <p:nvPr/>
        </p:nvSpPr>
        <p:spPr>
          <a:xfrm>
            <a:off x="238125" y="1791831"/>
            <a:ext cx="8667750" cy="2308324"/>
          </a:xfrm>
          <a:prstGeom prst="rect">
            <a:avLst/>
          </a:prstGeom>
          <a:noFill/>
        </p:spPr>
        <p:txBody>
          <a:bodyPr wrap="square">
            <a:spAutoFit/>
          </a:bodyPr>
          <a:lstStyle/>
          <a:p>
            <a:pPr>
              <a:buNone/>
            </a:pPr>
            <a:r>
              <a:rPr lang="en-IN" b="1" dirty="0"/>
              <a:t>1. Technology Development / Process Development / Innovation Refinement / Market Research</a:t>
            </a:r>
          </a:p>
          <a:p>
            <a:pPr>
              <a:buNone/>
            </a:pPr>
            <a:r>
              <a:rPr lang="en-IN" b="1" dirty="0"/>
              <a:t>Total: ₹7,00,000</a:t>
            </a:r>
            <a:endParaRPr lang="en-IN" dirty="0"/>
          </a:p>
          <a:p>
            <a:pPr>
              <a:buFont typeface="Arial" panose="020B0604020202020204" pitchFamily="34" charset="0"/>
              <a:buChar char="•"/>
            </a:pPr>
            <a:r>
              <a:rPr lang="en-IN" b="1" dirty="0"/>
              <a:t>Drone hardware &amp; components (3–5 units)</a:t>
            </a:r>
            <a:r>
              <a:rPr lang="en-IN" dirty="0"/>
              <a:t>: ₹2,10,000</a:t>
            </a:r>
            <a:br>
              <a:rPr lang="en-IN" dirty="0"/>
            </a:br>
            <a:r>
              <a:rPr lang="en-IN" b="1" dirty="0"/>
              <a:t>Thermal Imaging Sensors / Obstacle Detection Sensors</a:t>
            </a:r>
            <a:r>
              <a:rPr lang="en-IN" dirty="0"/>
              <a:t>: ₹1,20,000</a:t>
            </a:r>
            <a:br>
              <a:rPr lang="en-IN" dirty="0"/>
            </a:br>
            <a:r>
              <a:rPr lang="en-IN" b="1" dirty="0"/>
              <a:t>AI module (Raspberry Pi or equivalent) + software development</a:t>
            </a:r>
            <a:r>
              <a:rPr lang="en-IN" dirty="0"/>
              <a:t>: ₹1,80,000</a:t>
            </a:r>
          </a:p>
          <a:p>
            <a:pPr>
              <a:buFont typeface="Arial" panose="020B0604020202020204" pitchFamily="34" charset="0"/>
              <a:buChar char="•"/>
            </a:pPr>
            <a:r>
              <a:rPr lang="en-IN" b="1" dirty="0"/>
              <a:t>App development and dashboard integration</a:t>
            </a:r>
            <a:r>
              <a:rPr lang="en-IN" dirty="0"/>
              <a:t>: ₹60,000</a:t>
            </a:r>
            <a:br>
              <a:rPr lang="en-IN" dirty="0"/>
            </a:br>
            <a:r>
              <a:rPr lang="en-IN" b="1" dirty="0"/>
              <a:t>Market research, user feedback, and pilot testing</a:t>
            </a:r>
            <a:r>
              <a:rPr lang="en-IN" dirty="0"/>
              <a:t>: ₹1,30,000</a:t>
            </a:r>
          </a:p>
        </p:txBody>
      </p:sp>
      <p:sp>
        <p:nvSpPr>
          <p:cNvPr id="23" name="TextBox 22">
            <a:extLst>
              <a:ext uri="{FF2B5EF4-FFF2-40B4-BE49-F238E27FC236}">
                <a16:creationId xmlns:a16="http://schemas.microsoft.com/office/drawing/2014/main" id="{9D2BAC78-B692-2C37-6FB4-EBBA86F8993C}"/>
              </a:ext>
            </a:extLst>
          </p:cNvPr>
          <p:cNvSpPr txBox="1"/>
          <p:nvPr/>
        </p:nvSpPr>
        <p:spPr>
          <a:xfrm>
            <a:off x="257175" y="4121615"/>
            <a:ext cx="6096000" cy="1200329"/>
          </a:xfrm>
          <a:prstGeom prst="rect">
            <a:avLst/>
          </a:prstGeom>
          <a:noFill/>
        </p:spPr>
        <p:txBody>
          <a:bodyPr wrap="square">
            <a:spAutoFit/>
          </a:bodyPr>
          <a:lstStyle/>
          <a:p>
            <a:pPr>
              <a:buNone/>
            </a:pPr>
            <a:r>
              <a:rPr lang="en-US" b="1" dirty="0"/>
              <a:t>2. Startup Registration / IP Filing Related Expenses</a:t>
            </a:r>
          </a:p>
          <a:p>
            <a:pPr>
              <a:buNone/>
            </a:pPr>
            <a:r>
              <a:rPr lang="en-US" b="1" dirty="0"/>
              <a:t>Total: ₹2,00,000</a:t>
            </a:r>
            <a:endParaRPr lang="en-US" dirty="0"/>
          </a:p>
          <a:p>
            <a:pPr>
              <a:buFont typeface="Arial" panose="020B0604020202020204" pitchFamily="34" charset="0"/>
              <a:buChar char="•"/>
            </a:pPr>
            <a:r>
              <a:rPr lang="en-US" b="1" dirty="0"/>
              <a:t>Company registration and legal compliances</a:t>
            </a:r>
            <a:r>
              <a:rPr lang="en-US" dirty="0"/>
              <a:t>: ₹50,000</a:t>
            </a:r>
          </a:p>
          <a:p>
            <a:pPr>
              <a:buFont typeface="Arial" panose="020B0604020202020204" pitchFamily="34" charset="0"/>
              <a:buChar char="•"/>
            </a:pPr>
            <a:r>
              <a:rPr lang="en-US" b="1" dirty="0"/>
              <a:t>Patent/IP filing (hardware + software design)</a:t>
            </a:r>
            <a:r>
              <a:rPr lang="en-US" dirty="0"/>
              <a:t>: ₹1,50,000</a:t>
            </a:r>
          </a:p>
        </p:txBody>
      </p:sp>
      <p:sp>
        <p:nvSpPr>
          <p:cNvPr id="25" name="TextBox 24">
            <a:extLst>
              <a:ext uri="{FF2B5EF4-FFF2-40B4-BE49-F238E27FC236}">
                <a16:creationId xmlns:a16="http://schemas.microsoft.com/office/drawing/2014/main" id="{DDF5B538-91D9-35AE-E3F0-00902EAFFEF9}"/>
              </a:ext>
            </a:extLst>
          </p:cNvPr>
          <p:cNvSpPr txBox="1"/>
          <p:nvPr/>
        </p:nvSpPr>
        <p:spPr>
          <a:xfrm>
            <a:off x="257175" y="5214461"/>
            <a:ext cx="6096000" cy="1477328"/>
          </a:xfrm>
          <a:prstGeom prst="rect">
            <a:avLst/>
          </a:prstGeom>
          <a:noFill/>
        </p:spPr>
        <p:txBody>
          <a:bodyPr wrap="square">
            <a:spAutoFit/>
          </a:bodyPr>
          <a:lstStyle/>
          <a:p>
            <a:pPr>
              <a:buNone/>
            </a:pPr>
            <a:r>
              <a:rPr lang="en-US" b="1" dirty="0"/>
              <a:t>3. Participation in Innovation Challenges / Competitions / Training / Travel</a:t>
            </a:r>
          </a:p>
          <a:p>
            <a:pPr>
              <a:buNone/>
            </a:pPr>
            <a:r>
              <a:rPr lang="en-US" b="1" dirty="0"/>
              <a:t>Total: ₹1,00,000</a:t>
            </a:r>
            <a:endParaRPr lang="en-US" dirty="0"/>
          </a:p>
          <a:p>
            <a:pPr>
              <a:buFont typeface="Arial" panose="020B0604020202020204" pitchFamily="34" charset="0"/>
              <a:buChar char="•"/>
            </a:pPr>
            <a:r>
              <a:rPr lang="en-US" b="1" dirty="0"/>
              <a:t>Hackathons and demo events</a:t>
            </a:r>
            <a:r>
              <a:rPr lang="en-US" dirty="0"/>
              <a:t>: ₹60,000</a:t>
            </a:r>
          </a:p>
          <a:p>
            <a:pPr>
              <a:buFont typeface="Arial" panose="020B0604020202020204" pitchFamily="34" charset="0"/>
              <a:buChar char="•"/>
            </a:pPr>
            <a:r>
              <a:rPr lang="en-US" b="1" dirty="0"/>
              <a:t>Training, certifications, and workshops</a:t>
            </a:r>
            <a:r>
              <a:rPr lang="en-US" dirty="0"/>
              <a:t>: ₹40,000</a:t>
            </a:r>
          </a:p>
        </p:txBody>
      </p:sp>
    </p:spTree>
    <p:extLst>
      <p:ext uri="{BB962C8B-B14F-4D97-AF65-F5344CB8AC3E}">
        <p14:creationId xmlns:p14="http://schemas.microsoft.com/office/powerpoint/2010/main" val="1028359717"/>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44546A"/>
      </a:dk2>
      <a:lt2>
        <a:srgbClr val="E7E6E6"/>
      </a:lt2>
      <a:accent1>
        <a:srgbClr val="FF3399"/>
      </a:accent1>
      <a:accent2>
        <a:srgbClr val="FF6600"/>
      </a:accent2>
      <a:accent3>
        <a:srgbClr val="FF3399"/>
      </a:accent3>
      <a:accent4>
        <a:srgbClr val="FF6600"/>
      </a:accent4>
      <a:accent5>
        <a:srgbClr val="FF3399"/>
      </a:accent5>
      <a:accent6>
        <a:srgbClr val="FF660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3173</TotalTime>
  <Words>1862</Words>
  <Application>Microsoft Office PowerPoint</Application>
  <PresentationFormat>Widescreen</PresentationFormat>
  <Paragraphs>205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 ROG</dc:creator>
  <cp:lastModifiedBy>veluri chandu</cp:lastModifiedBy>
  <cp:revision>234</cp:revision>
  <dcterms:created xsi:type="dcterms:W3CDTF">2018-08-17T08:14:21Z</dcterms:created>
  <dcterms:modified xsi:type="dcterms:W3CDTF">2025-06-21T16:21:02Z</dcterms:modified>
</cp:coreProperties>
</file>