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73" r:id="rId7"/>
    <p:sldId id="260" r:id="rId8"/>
    <p:sldId id="270" r:id="rId9"/>
    <p:sldId id="271" r:id="rId10"/>
    <p:sldId id="272" r:id="rId11"/>
    <p:sldId id="262" r:id="rId12"/>
    <p:sldId id="264" r:id="rId13"/>
    <p:sldId id="263" r:id="rId14"/>
    <p:sldId id="275" r:id="rId15"/>
    <p:sldId id="266" r:id="rId16"/>
    <p:sldId id="274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le:En-us-steganography.og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0265" y="1952368"/>
            <a:ext cx="8574622" cy="106771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DATA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disguisable modus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7965" y="4193976"/>
            <a:ext cx="2447755" cy="189790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By,</a:t>
            </a:r>
          </a:p>
          <a:p>
            <a:pPr algn="ctr"/>
            <a:r>
              <a:rPr lang="en-US" b="1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R121743</a:t>
            </a:r>
          </a:p>
          <a:p>
            <a:pPr algn="ctr"/>
            <a:r>
              <a:rPr lang="en-US" b="1" dirty="0" smtClean="0">
                <a:latin typeface="Bell MT" panose="02020503060305020303" pitchFamily="18" charset="0"/>
                <a:cs typeface="Times New Roman" panose="02020603050405020304" pitchFamily="18" charset="0"/>
              </a:rPr>
              <a:t>R121842</a:t>
            </a:r>
            <a:endParaRPr lang="en-US" b="1" dirty="0">
              <a:latin typeface="Bell MT" panose="020205030603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55805" y="376881"/>
            <a:ext cx="4707926" cy="5375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Max - bit: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55805" y="1054100"/>
            <a:ext cx="9228998" cy="2984500"/>
          </a:xfrm>
        </p:spPr>
        <p:txBody>
          <a:bodyPr>
            <a:noAutofit/>
          </a:bodyPr>
          <a:lstStyle/>
          <a:p>
            <a:r>
              <a:rPr lang="en-US" sz="2000" dirty="0" smtClean="0"/>
              <a:t>Based on intensity of the </a:t>
            </a:r>
            <a:r>
              <a:rPr lang="en-US" sz="2000" dirty="0"/>
              <a:t>pixel and then hides data </a:t>
            </a:r>
            <a:r>
              <a:rPr lang="en-US" sz="2000" dirty="0" smtClean="0"/>
              <a:t>by random </a:t>
            </a:r>
            <a:r>
              <a:rPr lang="en-US" sz="2000" dirty="0"/>
              <a:t>pixel selection with a goal </a:t>
            </a:r>
            <a:r>
              <a:rPr lang="en-US" sz="2000" dirty="0" smtClean="0"/>
              <a:t>to hide </a:t>
            </a:r>
            <a:r>
              <a:rPr lang="en-US" sz="2000" dirty="0"/>
              <a:t>maximum data in each </a:t>
            </a:r>
            <a:r>
              <a:rPr lang="en-US" sz="2000" dirty="0" smtClean="0"/>
              <a:t>pixel.</a:t>
            </a:r>
          </a:p>
          <a:p>
            <a:r>
              <a:rPr lang="en-US" sz="2000" dirty="0" smtClean="0"/>
              <a:t>Parts:</a:t>
            </a:r>
          </a:p>
          <a:p>
            <a:pPr lvl="1"/>
            <a:r>
              <a:rPr lang="en-US" dirty="0" smtClean="0"/>
              <a:t>Image Intensity Calculation</a:t>
            </a:r>
          </a:p>
          <a:p>
            <a:pPr lvl="1"/>
            <a:r>
              <a:rPr lang="en-US" dirty="0" smtClean="0"/>
              <a:t>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3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387" y="451023"/>
            <a:ext cx="4817635" cy="945292"/>
          </a:xfrm>
        </p:spPr>
        <p:txBody>
          <a:bodyPr/>
          <a:lstStyle/>
          <a:p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LSB Technique:</a:t>
            </a:r>
            <a:endParaRPr lang="en-US" u="sng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523" y="1495168"/>
            <a:ext cx="9228998" cy="2718486"/>
          </a:xfrm>
        </p:spPr>
        <p:txBody>
          <a:bodyPr>
            <a:normAutofit/>
          </a:bodyPr>
          <a:lstStyle/>
          <a:p>
            <a:r>
              <a:rPr lang="en-US" dirty="0"/>
              <a:t>The LSB is the lowest significant bit in </a:t>
            </a:r>
            <a:r>
              <a:rPr lang="en-US" dirty="0" smtClean="0"/>
              <a:t>the </a:t>
            </a:r>
            <a:r>
              <a:rPr lang="en-US" dirty="0"/>
              <a:t>byte value of the </a:t>
            </a:r>
            <a:r>
              <a:rPr lang="en-US" dirty="0" smtClean="0"/>
              <a:t>image pixel.</a:t>
            </a:r>
            <a:endParaRPr lang="en-US" dirty="0"/>
          </a:p>
          <a:p>
            <a:r>
              <a:rPr lang="en-US" dirty="0" smtClean="0"/>
              <a:t>Embeds </a:t>
            </a:r>
            <a:r>
              <a:rPr lang="en-US" dirty="0"/>
              <a:t>the secret in </a:t>
            </a:r>
            <a:r>
              <a:rPr lang="en-US" dirty="0" smtClean="0"/>
              <a:t>the </a:t>
            </a:r>
            <a:r>
              <a:rPr lang="en-US" dirty="0"/>
              <a:t>least </a:t>
            </a:r>
            <a:r>
              <a:rPr lang="en-US" dirty="0" smtClean="0"/>
              <a:t>significant </a:t>
            </a:r>
            <a:r>
              <a:rPr lang="en-US" dirty="0"/>
              <a:t>bits of pixel values of the cover </a:t>
            </a:r>
            <a:r>
              <a:rPr lang="en-US" dirty="0" smtClean="0"/>
              <a:t>image.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17" y="3805881"/>
            <a:ext cx="4539702" cy="261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182" y="451021"/>
            <a:ext cx="4621429" cy="895865"/>
          </a:xfrm>
        </p:spPr>
        <p:txBody>
          <a:bodyPr/>
          <a:lstStyle/>
          <a:p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Block Diagram:</a:t>
            </a:r>
            <a:endParaRPr lang="en-US" u="sng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79" y="1491734"/>
            <a:ext cx="10206683" cy="3632200"/>
          </a:xfrm>
        </p:spPr>
      </p:pic>
    </p:spTree>
    <p:extLst>
      <p:ext uri="{BB962C8B-B14F-4D97-AF65-F5344CB8AC3E}">
        <p14:creationId xmlns:p14="http://schemas.microsoft.com/office/powerpoint/2010/main" val="32304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896" y="358346"/>
            <a:ext cx="5313407" cy="803189"/>
          </a:xfrm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Using  MATLAB:</a:t>
            </a:r>
            <a:endParaRPr lang="en-US" u="sng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49" y="1802713"/>
            <a:ext cx="4458353" cy="2959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3449" y="1297458"/>
            <a:ext cx="29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Block: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42" y="2950964"/>
            <a:ext cx="4458353" cy="3622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76768" y="2450756"/>
            <a:ext cx="29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Block: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521" y="278028"/>
            <a:ext cx="2568705" cy="562232"/>
          </a:xfrm>
        </p:spPr>
        <p:txBody>
          <a:bodyPr>
            <a:normAutofit fontScale="90000"/>
          </a:bodyPr>
          <a:lstStyle/>
          <a:p>
            <a:r>
              <a:rPr lang="en-IN" u="sng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13255"/>
            <a:ext cx="10018713" cy="2755556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message –  		h			a		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conversion - 	104		97			105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conversion-		01101000	01100001	01101001</a:t>
            </a:r>
          </a:p>
        </p:txBody>
      </p:sp>
    </p:spTree>
    <p:extLst>
      <p:ext uri="{BB962C8B-B14F-4D97-AF65-F5344CB8AC3E}">
        <p14:creationId xmlns:p14="http://schemas.microsoft.com/office/powerpoint/2010/main" val="2632189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805" y="352167"/>
            <a:ext cx="2681416" cy="66108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Samples: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8508" y="1195443"/>
            <a:ext cx="2229627" cy="54575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Compilation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49162" y="1108945"/>
            <a:ext cx="2196541" cy="632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Decoded output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86" y="2059316"/>
            <a:ext cx="4484707" cy="2932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27" y="1983091"/>
            <a:ext cx="3736810" cy="30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9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760" y="-86497"/>
            <a:ext cx="10018713" cy="6054811"/>
          </a:xfrm>
        </p:spPr>
        <p:txBody>
          <a:bodyPr>
            <a:normAutofit/>
          </a:bodyPr>
          <a:lstStyle/>
          <a:p>
            <a:r>
              <a:rPr lang="en-IN" sz="4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br>
              <a:rPr lang="en-IN" sz="4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b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endParaRPr lang="en-IN" sz="4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6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092" y="259493"/>
            <a:ext cx="3978876" cy="753761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Applications: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595" y="1285101"/>
            <a:ext cx="10095470" cy="3138617"/>
          </a:xfrm>
        </p:spPr>
        <p:txBody>
          <a:bodyPr/>
          <a:lstStyle/>
          <a:p>
            <a:r>
              <a:rPr lang="en-US" dirty="0" smtClean="0"/>
              <a:t>Confidential Communication and Secret data storing</a:t>
            </a:r>
          </a:p>
          <a:p>
            <a:r>
              <a:rPr lang="en-US" dirty="0" smtClean="0"/>
              <a:t>Protection of Data alteration</a:t>
            </a:r>
          </a:p>
          <a:p>
            <a:r>
              <a:rPr lang="en-US" dirty="0" smtClean="0"/>
              <a:t>Water Marking</a:t>
            </a:r>
          </a:p>
          <a:p>
            <a:r>
              <a:rPr lang="en-US" dirty="0" smtClean="0"/>
              <a:t>Smart Identity cards</a:t>
            </a:r>
          </a:p>
          <a:p>
            <a:r>
              <a:rPr lang="en-US" dirty="0" smtClean="0"/>
              <a:t>Digital Database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31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4508716" cy="673443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Future Scope: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851453"/>
            <a:ext cx="10018713" cy="3124201"/>
          </a:xfrm>
        </p:spPr>
        <p:txBody>
          <a:bodyPr>
            <a:normAutofit/>
          </a:bodyPr>
          <a:lstStyle/>
          <a:p>
            <a:r>
              <a:rPr lang="en-US" dirty="0" smtClean="0"/>
              <a:t>criminal communications</a:t>
            </a:r>
            <a:r>
              <a:rPr lang="en-US" dirty="0"/>
              <a:t> </a:t>
            </a:r>
            <a:r>
              <a:rPr lang="en-US" dirty="0" smtClean="0"/>
              <a:t>resistance.</a:t>
            </a:r>
          </a:p>
          <a:p>
            <a:r>
              <a:rPr lang="en-US" dirty="0" smtClean="0"/>
              <a:t>Mitigating piracy by aiding  improvement in copyright marking.</a:t>
            </a:r>
          </a:p>
          <a:p>
            <a:r>
              <a:rPr lang="en-US" dirty="0" smtClean="0"/>
              <a:t>Even VoIP protocol to be  effectively secured by Steganography.</a:t>
            </a:r>
          </a:p>
          <a:p>
            <a:r>
              <a:rPr lang="en-US" dirty="0" smtClean="0"/>
              <a:t>Techniques to be improved such as LSB and </a:t>
            </a:r>
            <a:r>
              <a:rPr lang="en-US" smtClean="0"/>
              <a:t>other.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9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825" y="2465174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12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57" y="389237"/>
            <a:ext cx="3459892" cy="82172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	Overview: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723" y="1210962"/>
            <a:ext cx="9290782" cy="5078627"/>
          </a:xfrm>
        </p:spPr>
        <p:txBody>
          <a:bodyPr/>
          <a:lstStyle/>
          <a:p>
            <a:r>
              <a:rPr lang="en-US" dirty="0" smtClean="0"/>
              <a:t>Steganography</a:t>
            </a:r>
          </a:p>
          <a:p>
            <a:r>
              <a:rPr lang="en-US" dirty="0" smtClean="0"/>
              <a:t>Types of Steganography</a:t>
            </a:r>
          </a:p>
          <a:p>
            <a:r>
              <a:rPr lang="en-US" dirty="0" smtClean="0"/>
              <a:t>Image Steganography</a:t>
            </a:r>
          </a:p>
          <a:p>
            <a:r>
              <a:rPr lang="en-US" dirty="0" smtClean="0"/>
              <a:t>LSB Technique</a:t>
            </a:r>
          </a:p>
          <a:p>
            <a:r>
              <a:rPr lang="en-US" dirty="0" smtClean="0"/>
              <a:t>Designing in  MATLAB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Future Scope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101" y="352168"/>
            <a:ext cx="10018713" cy="970005"/>
          </a:xfrm>
        </p:spPr>
        <p:txBody>
          <a:bodyPr/>
          <a:lstStyle/>
          <a:p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Steganography</a:t>
            </a:r>
            <a:endParaRPr lang="en-US" u="sng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606379" y="1892749"/>
            <a:ext cx="9785436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practice of concealing a file, message, image, or video within another file, message, image, or video.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5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</a:t>
            </a:r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combines the </a:t>
            </a:r>
            <a:r>
              <a:rPr lang="en-US" sz="25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Greek </a:t>
            </a:r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2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steganos</a:t>
            </a:r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"covered, concealed, or protected," and </a:t>
            </a:r>
            <a:r>
              <a:rPr lang="en-US" sz="25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graphein</a:t>
            </a:r>
            <a:r>
              <a:rPr lang="en-US" sz="2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</a:t>
            </a:r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5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writing“.</a:t>
            </a:r>
            <a:endParaRPr kumimoji="0" lang="en-US" altLang="en-US" sz="25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 descr="About this sound">
            <a:hlinkClick r:id="rId2" tooltip="About this sound"/>
          </p:cNvPr>
          <p:cNvSpPr>
            <a:spLocks noChangeAspect="1" noChangeArrowheads="1"/>
          </p:cNvSpPr>
          <p:nvPr/>
        </p:nvSpPr>
        <p:spPr bwMode="auto">
          <a:xfrm>
            <a:off x="3602038" y="90488"/>
            <a:ext cx="1047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811" y="252284"/>
            <a:ext cx="9105429" cy="871151"/>
          </a:xfrm>
        </p:spPr>
        <p:txBody>
          <a:bodyPr/>
          <a:lstStyle/>
          <a:p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Block diagram- Steganography:</a:t>
            </a:r>
            <a:endParaRPr lang="en-US" u="sng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48" y="1528901"/>
            <a:ext cx="6437357" cy="46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9920975" cy="6858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Types of Steganography :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334" y="1263480"/>
            <a:ext cx="10155197" cy="3348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Four </a:t>
            </a:r>
            <a:r>
              <a:rPr lang="en-US" sz="2000" dirty="0"/>
              <a:t>types :</a:t>
            </a:r>
            <a:endParaRPr lang="en-US" sz="2000" dirty="0" smtClean="0"/>
          </a:p>
          <a:p>
            <a:pPr lvl="2"/>
            <a:r>
              <a:rPr lang="en-US" sz="2000" dirty="0" smtClean="0"/>
              <a:t>Messages in text</a:t>
            </a:r>
          </a:p>
          <a:p>
            <a:pPr lvl="2"/>
            <a:r>
              <a:rPr lang="en-US" sz="2000" dirty="0" smtClean="0"/>
              <a:t>Messages </a:t>
            </a:r>
            <a:r>
              <a:rPr lang="en-US" sz="2000" dirty="0"/>
              <a:t>in </a:t>
            </a:r>
            <a:r>
              <a:rPr lang="en-US" sz="2000" dirty="0" smtClean="0"/>
              <a:t>images</a:t>
            </a:r>
            <a:endParaRPr lang="en-US" sz="2000" dirty="0"/>
          </a:p>
          <a:p>
            <a:pPr lvl="2"/>
            <a:r>
              <a:rPr lang="en-US" sz="2000" dirty="0"/>
              <a:t>Messages in audio</a:t>
            </a:r>
          </a:p>
          <a:p>
            <a:pPr lvl="2"/>
            <a:r>
              <a:rPr lang="en-US" sz="2000" dirty="0"/>
              <a:t>Messages in video</a:t>
            </a:r>
          </a:p>
        </p:txBody>
      </p:sp>
    </p:spTree>
    <p:extLst>
      <p:ext uri="{BB962C8B-B14F-4D97-AF65-F5344CB8AC3E}">
        <p14:creationId xmlns:p14="http://schemas.microsoft.com/office/powerpoint/2010/main" val="388294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76" y="115326"/>
            <a:ext cx="3334824" cy="673443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Data flow:</a:t>
            </a:r>
            <a:endParaRPr lang="en-US" u="sng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091599"/>
              </p:ext>
            </p:extLst>
          </p:nvPr>
        </p:nvGraphicFramePr>
        <p:xfrm>
          <a:off x="1484312" y="1421025"/>
          <a:ext cx="2285249" cy="99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49">
                  <a:extLst>
                    <a:ext uri="{9D8B030D-6E8A-4147-A177-3AD203B41FA5}">
                      <a16:colId xmlns:a16="http://schemas.microsoft.com/office/drawing/2014/main" val="799011668"/>
                    </a:ext>
                  </a:extLst>
                </a:gridCol>
              </a:tblGrid>
              <a:tr h="991632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Carrier</a:t>
                      </a:r>
                      <a:r>
                        <a:rPr lang="en-US" baseline="0" dirty="0" smtClean="0"/>
                        <a:t> to Matrix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0853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35739"/>
              </p:ext>
            </p:extLst>
          </p:nvPr>
        </p:nvGraphicFramePr>
        <p:xfrm>
          <a:off x="6574544" y="1396994"/>
          <a:ext cx="2285249" cy="1041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49">
                  <a:extLst>
                    <a:ext uri="{9D8B030D-6E8A-4147-A177-3AD203B41FA5}">
                      <a16:colId xmlns:a16="http://schemas.microsoft.com/office/drawing/2014/main" val="799011668"/>
                    </a:ext>
                  </a:extLst>
                </a:gridCol>
              </a:tblGrid>
              <a:tr h="104106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Embedded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0853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2357"/>
              </p:ext>
            </p:extLst>
          </p:nvPr>
        </p:nvGraphicFramePr>
        <p:xfrm>
          <a:off x="6574544" y="3297877"/>
          <a:ext cx="2285249" cy="1041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49">
                  <a:extLst>
                    <a:ext uri="{9D8B030D-6E8A-4147-A177-3AD203B41FA5}">
                      <a16:colId xmlns:a16="http://schemas.microsoft.com/office/drawing/2014/main" val="799011668"/>
                    </a:ext>
                  </a:extLst>
                </a:gridCol>
              </a:tblGrid>
              <a:tr h="104106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Matrix to Carrier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085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44772"/>
              </p:ext>
            </p:extLst>
          </p:nvPr>
        </p:nvGraphicFramePr>
        <p:xfrm>
          <a:off x="6574544" y="5322328"/>
          <a:ext cx="2285249" cy="1041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49">
                  <a:extLst>
                    <a:ext uri="{9D8B030D-6E8A-4147-A177-3AD203B41FA5}">
                      <a16:colId xmlns:a16="http://schemas.microsoft.com/office/drawing/2014/main" val="799011668"/>
                    </a:ext>
                  </a:extLst>
                </a:gridCol>
              </a:tblGrid>
              <a:tr h="1041063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Final</a:t>
                      </a:r>
                      <a:r>
                        <a:rPr lang="en-US" baseline="0" dirty="0" smtClean="0"/>
                        <a:t> Extraction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085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54245"/>
              </p:ext>
            </p:extLst>
          </p:nvPr>
        </p:nvGraphicFramePr>
        <p:xfrm>
          <a:off x="1484311" y="2658931"/>
          <a:ext cx="2285249" cy="99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249">
                  <a:extLst>
                    <a:ext uri="{9D8B030D-6E8A-4147-A177-3AD203B41FA5}">
                      <a16:colId xmlns:a16="http://schemas.microsoft.com/office/drawing/2014/main" val="799011668"/>
                    </a:ext>
                  </a:extLst>
                </a:gridCol>
              </a:tblGrid>
              <a:tr h="991632"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Data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10853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41805" y="2153851"/>
            <a:ext cx="2632738" cy="100089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17841" y="1942241"/>
            <a:ext cx="265670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17168" y="2438057"/>
            <a:ext cx="0" cy="7166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717168" y="4443970"/>
            <a:ext cx="0" cy="7166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449" y="105032"/>
            <a:ext cx="7426411" cy="1044146"/>
          </a:xfrm>
        </p:spPr>
        <p:txBody>
          <a:bodyPr/>
          <a:lstStyle/>
          <a:p>
            <a:pPr algn="l"/>
            <a:r>
              <a:rPr lang="en-US" u="sng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Image Steganography:</a:t>
            </a:r>
            <a:endParaRPr lang="en-US" u="sng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449" y="1396314"/>
            <a:ext cx="10018713" cy="39170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hiding </a:t>
            </a:r>
            <a:r>
              <a:rPr lang="en-US" dirty="0"/>
              <a:t>the data within the image ,</a:t>
            </a:r>
            <a:r>
              <a:rPr lang="en-US" dirty="0" smtClean="0"/>
              <a:t>that </a:t>
            </a:r>
            <a:r>
              <a:rPr lang="en-US" dirty="0"/>
              <a:t>prevents the unintended user </a:t>
            </a:r>
            <a:r>
              <a:rPr lang="en-US" dirty="0" smtClean="0"/>
              <a:t>from the </a:t>
            </a:r>
            <a:r>
              <a:rPr lang="en-US" dirty="0"/>
              <a:t>detection of the hidden messages </a:t>
            </a:r>
            <a:r>
              <a:rPr lang="en-US" dirty="0" smtClean="0"/>
              <a:t>or data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-- Carrier – Image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--Source – Text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4"/>
                </a:solidFill>
              </a:rPr>
              <a:t>Methods:-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 (Pixel indicator)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SCC (Stego Color Cycle)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Triple-A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Max-Bit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LSB (Least Significant Bit)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809" y="117389"/>
            <a:ext cx="3779667" cy="78465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Pixel Indicator: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0809" y="914399"/>
            <a:ext cx="10018713" cy="1535549"/>
          </a:xfrm>
        </p:spPr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the least </a:t>
            </a:r>
            <a:r>
              <a:rPr lang="en-US" dirty="0" smtClean="0"/>
              <a:t>two significant </a:t>
            </a:r>
            <a:r>
              <a:rPr lang="en-US" dirty="0"/>
              <a:t>bits of one of </a:t>
            </a:r>
            <a:r>
              <a:rPr lang="en-US" dirty="0" smtClean="0"/>
              <a:t>the channels </a:t>
            </a:r>
            <a:r>
              <a:rPr lang="en-US" dirty="0"/>
              <a:t>to indicate </a:t>
            </a:r>
            <a:r>
              <a:rPr lang="en-US" dirty="0" smtClean="0"/>
              <a:t>existence of data </a:t>
            </a:r>
            <a:r>
              <a:rPr lang="en-US" dirty="0"/>
              <a:t>in the other two channels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76" y="2079246"/>
            <a:ext cx="5271903" cy="424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805" y="376881"/>
            <a:ext cx="4707926" cy="537519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Stego Color Cycle: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5805" y="914400"/>
            <a:ext cx="9228998" cy="10997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Uses the RGB images to hide the data in different channels.</a:t>
            </a:r>
          </a:p>
          <a:p>
            <a:r>
              <a:rPr lang="en-US" sz="2000" dirty="0" smtClean="0"/>
              <a:t>Keeps the hidden data in cycling manner to channels.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62378" y="2164493"/>
            <a:ext cx="4707926" cy="5375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  <a:latin typeface="Algerian" panose="04020705040A02060702" pitchFamily="82" charset="0"/>
              </a:rPr>
              <a:t>Triple-a:</a:t>
            </a:r>
            <a:endParaRPr lang="en-US" sz="2800" dirty="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55805" y="2852354"/>
            <a:ext cx="9700054" cy="2697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consider more randomization of bits and channels.</a:t>
            </a:r>
          </a:p>
          <a:p>
            <a:r>
              <a:rPr lang="en-US" sz="2000" dirty="0" smtClean="0"/>
              <a:t>Two modes: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1. To </a:t>
            </a:r>
            <a:r>
              <a:rPr lang="en-US" sz="2000" dirty="0"/>
              <a:t>determine the used channels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2. To </a:t>
            </a:r>
            <a:r>
              <a:rPr lang="en-US" sz="2000" dirty="0"/>
              <a:t>determine the number of bits used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35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347</TotalTime>
  <Words>376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Bell MT</vt:lpstr>
      <vt:lpstr>Corbel</vt:lpstr>
      <vt:lpstr>Times New Roman</vt:lpstr>
      <vt:lpstr>Wingdings</vt:lpstr>
      <vt:lpstr>Parallax</vt:lpstr>
      <vt:lpstr>DATA disguisable modus</vt:lpstr>
      <vt:lpstr> Overview:</vt:lpstr>
      <vt:lpstr>Steganography</vt:lpstr>
      <vt:lpstr>Block diagram- Steganography:</vt:lpstr>
      <vt:lpstr>Types of Steganography :</vt:lpstr>
      <vt:lpstr>Data flow:</vt:lpstr>
      <vt:lpstr>Image Steganography:</vt:lpstr>
      <vt:lpstr>Pixel Indicator:</vt:lpstr>
      <vt:lpstr>Stego Color Cycle:</vt:lpstr>
      <vt:lpstr>PowerPoint Presentation</vt:lpstr>
      <vt:lpstr>LSB Technique:</vt:lpstr>
      <vt:lpstr>Block Diagram:</vt:lpstr>
      <vt:lpstr>Using  MATLAB:</vt:lpstr>
      <vt:lpstr>Example:</vt:lpstr>
      <vt:lpstr>Samples:</vt:lpstr>
      <vt:lpstr>STEGANOGRAPHY  Vs  CRYPTOGRAPHY</vt:lpstr>
      <vt:lpstr>Applications:</vt:lpstr>
      <vt:lpstr>Future Scope: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CIPHERING using MATLAB</dc:title>
  <dc:creator>NARASIMHA BODICHERLA</dc:creator>
  <cp:lastModifiedBy>Windows User</cp:lastModifiedBy>
  <cp:revision>40</cp:revision>
  <dcterms:created xsi:type="dcterms:W3CDTF">2017-12-02T09:55:31Z</dcterms:created>
  <dcterms:modified xsi:type="dcterms:W3CDTF">2017-12-12T00:30:22Z</dcterms:modified>
</cp:coreProperties>
</file>