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22" r:id="rId5"/>
  </p:sldMasterIdLst>
  <p:notesMasterIdLst>
    <p:notesMasterId r:id="rId29"/>
  </p:notesMasterIdLst>
  <p:handoutMasterIdLst>
    <p:handoutMasterId r:id="rId30"/>
  </p:handoutMasterIdLst>
  <p:sldIdLst>
    <p:sldId id="286" r:id="rId6"/>
    <p:sldId id="304" r:id="rId7"/>
    <p:sldId id="322" r:id="rId8"/>
    <p:sldId id="323" r:id="rId9"/>
    <p:sldId id="307" r:id="rId10"/>
    <p:sldId id="329" r:id="rId11"/>
    <p:sldId id="331" r:id="rId12"/>
    <p:sldId id="332" r:id="rId13"/>
    <p:sldId id="330" r:id="rId14"/>
    <p:sldId id="333" r:id="rId15"/>
    <p:sldId id="334" r:id="rId16"/>
    <p:sldId id="324" r:id="rId17"/>
    <p:sldId id="325" r:id="rId18"/>
    <p:sldId id="326" r:id="rId19"/>
    <p:sldId id="335" r:id="rId20"/>
    <p:sldId id="336" r:id="rId21"/>
    <p:sldId id="337" r:id="rId22"/>
    <p:sldId id="341" r:id="rId23"/>
    <p:sldId id="339" r:id="rId24"/>
    <p:sldId id="340" r:id="rId25"/>
    <p:sldId id="342" r:id="rId26"/>
    <p:sldId id="338" r:id="rId27"/>
    <p:sldId id="315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ain, Hilal" initials="HH" lastIdx="1" clrIdx="0">
    <p:extLst>
      <p:ext uri="{19B8F6BF-5375-455C-9EA6-DF929625EA0E}">
        <p15:presenceInfo xmlns:p15="http://schemas.microsoft.com/office/powerpoint/2012/main" userId="S::Hilal.Husain@ttu.edu::80f78a56-efd2-44cd-8ade-fabdcc134e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FFCC00"/>
    <a:srgbClr val="052147"/>
    <a:srgbClr val="B83D00"/>
    <a:srgbClr val="5C1C49"/>
    <a:srgbClr val="713D04"/>
    <a:srgbClr val="3F4A13"/>
    <a:srgbClr val="BD8C00"/>
    <a:srgbClr val="B50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4013E-3FA2-446B-884A-3CED8482C67C}" v="60" dt="2020-04-19T23:22:15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8" y="56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C2275B-F3E4-4B64-8C2A-633496211C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7293E-E44D-45C9-AB85-24437F6E06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A30ED-55AF-4FC4-8C57-372DFBAC47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255A2-0C25-4D5F-91CA-170FCCF417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EE81D-F6C0-4ACB-9144-0E7F6BD8D3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5F786-356E-4D84-8471-D9C2D1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6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33C4B-BF8B-8841-AEEB-85E6C10DDC7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02B1A-12BD-C14B-A10B-855CD9DE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862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1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5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5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6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9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" name="Picture 4" descr="TTUS SEAL Bline.eps"/>
          <p:cNvPicPr>
            <a:picLocks noChangeAspect="1"/>
          </p:cNvPicPr>
          <p:nvPr userDrawn="1"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11" y="1715449"/>
            <a:ext cx="6247741" cy="468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9151" y="-25400"/>
            <a:ext cx="100203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2130426"/>
            <a:ext cx="109728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A5C748-43FB-4D9E-8741-350F281D7572}" type="datetimeFigureOut">
              <a:rPr lang="en-US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E44015-2FCE-484E-89FF-D6318AF377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077F80-56E2-452C-98DA-EA99231C3DCD}" type="datetimeFigureOut">
              <a:rPr lang="en-US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858FB7-59C6-4623-82E6-7969586B6A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B43522-A06B-40FD-B120-889C5D6E2AE8}" type="datetimeFigureOut">
              <a:rPr lang="en-US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EE99C2-2B75-48B3-AA90-8470A480D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0C8C09-5051-4933-B3C6-178C7FE09AB8}" type="datetimeFigureOut">
              <a:rPr lang="en-US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3F6DD5-3A3D-45A3-8E61-830D464AD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5A7189-6D8E-4BDE-86D3-D4A4B5EB2251}" type="datetimeFigureOut">
              <a:rPr lang="en-US"/>
              <a:pPr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F24DEF-A51C-47AF-8469-FCC5F260CE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C259C1-0C34-48B0-BB55-B7C88E4A78D0}" type="datetimeFigureOut">
              <a:rPr lang="en-US"/>
              <a:pPr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EFC87D-E528-487F-95C6-F1B1C019B9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2B74CA-CB70-4EDA-AFC6-1EEB7B1D5600}" type="datetimeFigureOut">
              <a:rPr lang="en-US"/>
              <a:pPr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339763-7D38-4282-9273-FAB631075F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DD7AAF-7983-45ED-AB05-8117142BFE7C}" type="datetimeFigureOut">
              <a:rPr lang="en-US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8DABE7-3030-478D-A50C-DDC9EB63A4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9151" y="-25400"/>
            <a:ext cx="100203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9884" y="2130426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FB0F7B-63F9-4545-B6CC-FD6858607CBA}" type="datetimeFigureOut">
              <a:rPr lang="en-US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34CB38-E1AC-4B38-9976-9CC452A7EF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A5F038-E7BB-4844-AE95-F618398B6332}" type="datetimeFigureOut">
              <a:rPr lang="en-US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FDC179-D131-459D-98B5-DECC4CA1FF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6081F4-C384-4169-9CF2-5F1565ADE656}" type="datetimeFigureOut">
              <a:rPr lang="en-US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CDF16A-951D-4546-95A9-D2C9D00EB4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9151" y="-25400"/>
            <a:ext cx="100203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9151" y="-25400"/>
            <a:ext cx="100203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422ECD-923B-40F6-B389-B1F8FD0FF72B}" type="datetimeFigureOut">
              <a:rPr lang="en-US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69A746-9A82-44B6-86BF-706BDDCB7A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1461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C0000"/>
              </a:solidFill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0585451" y="134938"/>
            <a:ext cx="114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6" r:id="rId8"/>
    <p:sldLayoutId id="2147483811" r:id="rId9"/>
    <p:sldLayoutId id="2147483812" r:id="rId10"/>
    <p:sldLayoutId id="214748381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Times New Roman"/>
          <a:ea typeface="ＭＳ Ｐゴシック" charset="0"/>
          <a:cs typeface="Times New Roman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320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8001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400" kern="1200">
          <a:solidFill>
            <a:srgbClr val="000000"/>
          </a:solidFill>
          <a:latin typeface="Times New Roman"/>
          <a:ea typeface="ＭＳ Ｐゴシック" charset="0"/>
          <a:cs typeface="Times New Roman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i="1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573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pitchFamily="-84" charset="0"/>
        <a:buChar char="-"/>
        <a:defRPr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defRPr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11461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C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699684" y="-25400"/>
            <a:ext cx="9194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TEXAS TECH UNIVERSITY SYSTEM</a:t>
            </a:r>
          </a:p>
        </p:txBody>
      </p:sp>
      <p:pic>
        <p:nvPicPr>
          <p:cNvPr id="5124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01651" y="134938"/>
            <a:ext cx="114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eagate.com/files/www-content/solutions-content/cloud-systems-and-solutions/high-performance-computing/_shared/docs/clusterstor-inside-the-lustre-file-system-ti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7" descr="bell-tower"/>
          <p:cNvPicPr>
            <a:picLocks noChangeAspect="1" noChangeArrowheads="1"/>
          </p:cNvPicPr>
          <p:nvPr/>
        </p:nvPicPr>
        <p:blipFill>
          <a:blip r:embed="rId3"/>
          <a:srcRect r="172" b="9528"/>
          <a:stretch>
            <a:fillRect/>
          </a:stretch>
        </p:blipFill>
        <p:spPr bwMode="auto">
          <a:xfrm>
            <a:off x="884743" y="1496765"/>
            <a:ext cx="2196646" cy="448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88563" y="1304818"/>
            <a:ext cx="8034249" cy="51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800" b="1" dirty="0">
                <a:solidFill>
                  <a:schemeClr val="tx1"/>
                </a:solidFill>
                <a:latin typeface="+mn-lt"/>
                <a:cs typeface="+mj-cs"/>
              </a:rPr>
              <a:t>Collecting and Managing Provenance Data for </a:t>
            </a:r>
            <a:br>
              <a:rPr lang="en-US" sz="2800" b="1" dirty="0">
                <a:solidFill>
                  <a:schemeClr val="tx1"/>
                </a:solidFill>
                <a:latin typeface="+mn-lt"/>
                <a:cs typeface="+mj-cs"/>
              </a:rPr>
            </a:br>
            <a:r>
              <a:rPr lang="en-US" sz="2800" b="1" dirty="0">
                <a:solidFill>
                  <a:schemeClr val="tx1"/>
                </a:solidFill>
                <a:latin typeface="+mn-lt"/>
                <a:cs typeface="+mj-cs"/>
              </a:rPr>
              <a:t>HPC Datacenters</a:t>
            </a:r>
          </a:p>
          <a:p>
            <a:pPr algn="ctr" eaLnBrk="1" hangingPunct="1">
              <a:defRPr/>
            </a:pPr>
            <a:endParaRPr lang="en-US" sz="2800" b="1" dirty="0">
              <a:solidFill>
                <a:schemeClr val="tx1"/>
              </a:solidFill>
              <a:latin typeface="+mn-lt"/>
              <a:cs typeface="+mj-cs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j-cs"/>
              </a:rPr>
              <a:t>Harichandana Byna</a:t>
            </a:r>
          </a:p>
          <a:p>
            <a:pPr algn="ctr" eaLnBrk="1" hangingPunct="1">
              <a:defRPr/>
            </a:pPr>
            <a:endParaRPr lang="en-US" sz="1800" dirty="0">
              <a:solidFill>
                <a:schemeClr val="tx1"/>
              </a:solidFill>
              <a:latin typeface="+mn-lt"/>
              <a:cs typeface="+mj-cs"/>
            </a:endParaRPr>
          </a:p>
          <a:p>
            <a:pPr algn="ctr" eaLnBrk="1" hangingPunct="1">
              <a:defRPr/>
            </a:pPr>
            <a:r>
              <a:rPr lang="en-US" sz="1800" b="1" dirty="0">
                <a:solidFill>
                  <a:schemeClr val="tx1"/>
                </a:solidFill>
                <a:latin typeface="+mn-lt"/>
                <a:cs typeface="+mj-cs"/>
              </a:rPr>
              <a:t>Advisors</a:t>
            </a: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j-cs"/>
              </a:rPr>
              <a:t>Dr. Yong Chen, Associate Professor, TTU</a:t>
            </a: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j-cs"/>
              </a:rPr>
              <a:t>Dr. Alan Sill, Managing Director, HPCC, TTU</a:t>
            </a: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j-cs"/>
              </a:rPr>
              <a:t>Mr. Misha Ahmadian, Research Assistant, TTU</a:t>
            </a:r>
          </a:p>
          <a:p>
            <a:pPr algn="ctr" eaLnBrk="1" hangingPunct="1">
              <a:defRPr/>
            </a:pPr>
            <a:endParaRPr lang="en-US" sz="1800" dirty="0">
              <a:solidFill>
                <a:schemeClr val="tx1"/>
              </a:solidFill>
              <a:latin typeface="+mn-lt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83FA-8FA0-442C-8349-C71EF296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Lustre Changelogs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1C55-952B-4BC5-A438-37830809D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883" y="1263721"/>
            <a:ext cx="10654705" cy="54453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changelogs feature records events that change the file system namespace or file metadata</a:t>
            </a:r>
          </a:p>
          <a:p>
            <a:pPr lvl="1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Changes such as file creation, deletion, renaming, attribute changes, etc.</a:t>
            </a:r>
          </a:p>
          <a:p>
            <a:pPr lvl="1">
              <a:buFontTx/>
              <a:buChar char="-"/>
            </a:pPr>
            <a:r>
              <a:rPr lang="en-US" dirty="0">
                <a:latin typeface="Times New Roman" panose="02020603050405020304" pitchFamily="18" charset="0"/>
              </a:rPr>
              <a:t>Changelogs are recorded with target and parent file identifiers, timestamp, user information</a:t>
            </a:r>
          </a:p>
          <a:p>
            <a:pPr lvl="1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Changelogs are disabled by 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register a new changelog user</a:t>
            </a:r>
          </a:p>
          <a:p>
            <a:pPr marL="0" indent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- [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mds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]#lctl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fsname-MDTnumber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changelog_register</a:t>
            </a: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Changelogs are accessible in the client machine</a:t>
            </a:r>
          </a:p>
          <a:p>
            <a:pPr marL="0" indent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-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lfs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changelog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fsname-MDTnumber</a:t>
            </a: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Clearing 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hangelog records </a:t>
            </a:r>
          </a:p>
          <a:p>
            <a:pPr marL="0" indent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-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lfs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changelog_clear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mytest-MDT0000 cl1 345</a:t>
            </a:r>
          </a:p>
          <a:p>
            <a:pPr marL="0" indent="0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E668-1656-466C-828B-ACF7A083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Lustre Changelogs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1F6E-80C1-48E8-BD0F-34E1A091A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206" y="1387012"/>
            <a:ext cx="10808817" cy="4878960"/>
          </a:xfrm>
        </p:spPr>
        <p:txBody>
          <a:bodyPr/>
          <a:lstStyle/>
          <a:p>
            <a:r>
              <a:rPr lang="en-US" dirty="0"/>
              <a:t>Sample changelog records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3F374C-11F8-4393-99DD-D938EBDA4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93782"/>
              </p:ext>
            </p:extLst>
          </p:nvPr>
        </p:nvGraphicFramePr>
        <p:xfrm>
          <a:off x="1039974" y="1949942"/>
          <a:ext cx="10112052" cy="431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052">
                  <a:extLst>
                    <a:ext uri="{9D8B030D-6E8A-4147-A177-3AD203B41FA5}">
                      <a16:colId xmlns:a16="http://schemas.microsoft.com/office/drawing/2014/main" val="1515420197"/>
                    </a:ext>
                  </a:extLst>
                </a:gridCol>
              </a:tblGrid>
              <a:tr h="658430">
                <a:tc>
                  <a:txBody>
                    <a:bodyPr/>
                    <a:lstStyle/>
                    <a:p>
                      <a:r>
                        <a:rPr lang="en-US" dirty="0"/>
                        <a:t>rec# </a:t>
                      </a:r>
                      <a:r>
                        <a:rPr lang="en-US" dirty="0" err="1"/>
                        <a:t>operation_type</a:t>
                      </a:r>
                      <a:r>
                        <a:rPr lang="en-US" dirty="0"/>
                        <a:t>(numerical/text) timestamp </a:t>
                      </a:r>
                      <a:r>
                        <a:rPr lang="en-US" dirty="0" err="1"/>
                        <a:t>datestamp</a:t>
                      </a:r>
                      <a:r>
                        <a:rPr lang="en-US" dirty="0"/>
                        <a:t> flags t=</a:t>
                      </a:r>
                      <a:r>
                        <a:rPr lang="en-US" dirty="0" err="1"/>
                        <a:t>target_FID</a:t>
                      </a:r>
                      <a:r>
                        <a:rPr lang="en-US" dirty="0"/>
                        <a:t> \ </a:t>
                      </a:r>
                      <a:r>
                        <a:rPr lang="en-US" dirty="0" err="1"/>
                        <a:t>ef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extended_flags</a:t>
                      </a:r>
                      <a:r>
                        <a:rPr lang="en-US" dirty="0"/>
                        <a:t> u=</a:t>
                      </a:r>
                      <a:r>
                        <a:rPr lang="en-US" dirty="0" err="1"/>
                        <a:t>uid:gid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client_NID</a:t>
                      </a:r>
                      <a:r>
                        <a:rPr lang="en-US" dirty="0"/>
                        <a:t> p=</a:t>
                      </a:r>
                      <a:r>
                        <a:rPr lang="en-US" dirty="0" err="1"/>
                        <a:t>parent_FID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target_name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19699"/>
                  </a:ext>
                </a:extLst>
              </a:tr>
              <a:tr h="47049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2304 10OPEN  23:32:44.115896026 2021.03.25 0x1 t=[0x20000d6f1:0x4:0x0] j=python3.1009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=0xf u=1009:1011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=192.168.24.6@tcp m=r--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885485"/>
                  </a:ext>
                </a:extLst>
              </a:tr>
              <a:tr h="4704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2305 19ATIME 23:32:44.117201017 2021.03.25 0x1 t=[0x20000d6f1:0x4:0x0] j=python3.1009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=0xf u=1009:1011 nid=192.168.24.6@tcp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562732"/>
                  </a:ext>
                </a:extLst>
              </a:tr>
              <a:tr h="4704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2306 11CLOSE 23:32:44.117211763 2021.03.25 0x1 t=[0x20000d6f1:0x4:0x0] j=python3.1009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=0xf u=1009:1011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=192.168.24.6@tcp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82547"/>
                  </a:ext>
                </a:extLst>
              </a:tr>
              <a:tr h="6116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2319 01CREAT 23:32:44.122469330 2021.03.25 0x0 t=[0x20000e691:0x1:0x0] j=python3.1009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=0xf u=1009:1011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=192.168.24.6@tcp p=[0x20000d6f1:0x3:0x0] user4_file.txt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5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85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368B-130D-485D-BC87-9E0F25C1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</a:rPr>
              <a:t>Graph Database – 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58AF-9DA9-4E53-BE7C-D233678D3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883" y="1541124"/>
            <a:ext cx="10798543" cy="511526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omposed of two main elements: a node and a relationship.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Represents the objects in the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and can be labelled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Group Nodes by role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connect entities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Name value pairs on nodes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large volumes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insights from existing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data points matter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the individual points                                                                                                                       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0372B-BE83-425D-A3E9-240B554E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493" y="2242493"/>
            <a:ext cx="5061933" cy="41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CF0-0BBD-4C4E-95EB-7975EA22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  <a:cs typeface="Times New Roman" panose="02020603050405020304" pitchFamily="18" charset="0"/>
              </a:rPr>
              <a:t>Time Series database(TSDB) - InfluxDB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116C-1FC7-4841-B73D-B042C1D39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151" y="1456661"/>
            <a:ext cx="10079567" cy="51040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data is a sequence of data points collected over time intervals, giving us the ability to track changes over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TSDB - Built specifically for handling metrics and events that are time-stamped.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measuring change over time</a:t>
            </a:r>
          </a:p>
        </p:txBody>
      </p:sp>
      <p:pic>
        <p:nvPicPr>
          <p:cNvPr id="1026" name="Picture 2" descr="Understanding Metrics in the Age of the TSDB">
            <a:extLst>
              <a:ext uri="{FF2B5EF4-FFF2-40B4-BE49-F238E27FC236}">
                <a16:creationId xmlns:a16="http://schemas.microsoft.com/office/drawing/2014/main" id="{DF246A0D-E80B-42FA-AB57-627FAF64B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63" y="4120559"/>
            <a:ext cx="8001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1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8F82-73AC-4B21-9072-C6846CE5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Why are two databases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0253-3D8F-4138-8D45-2DC4A1D8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883" y="1356189"/>
            <a:ext cx="11322525" cy="528992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database has different conceptual aspects from each other, every database is used for different purpose(SQL/NoSQL)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TSDB </a:t>
            </a:r>
          </a:p>
          <a:p>
            <a:pPr marL="0" indent="0"/>
            <a:r>
              <a:rPr lang="en-US" sz="2000" dirty="0"/>
              <a:t>– Common in monitoring systems</a:t>
            </a:r>
          </a:p>
          <a:p>
            <a:pPr marL="0" indent="0"/>
            <a:r>
              <a:rPr lang="en-US" sz="2000" dirty="0"/>
              <a:t>–  </a:t>
            </a:r>
            <a:r>
              <a:rPr lang="en-US" sz="2000" i="0" dirty="0"/>
              <a:t>Sampling in interval basis approach</a:t>
            </a:r>
          </a:p>
          <a:p>
            <a:pPr marL="0" indent="0"/>
            <a:r>
              <a:rPr lang="en-US" sz="2000" dirty="0"/>
              <a:t>– </a:t>
            </a:r>
            <a:r>
              <a:rPr lang="en-US" sz="2000" i="0" dirty="0"/>
              <a:t>Visualizing and querying the data on a particular time period</a:t>
            </a:r>
            <a:endParaRPr lang="en-US" sz="2000" dirty="0"/>
          </a:p>
          <a:p>
            <a:pPr marL="0" indent="0"/>
            <a:r>
              <a:rPr lang="en-US" sz="2000" dirty="0"/>
              <a:t>– </a:t>
            </a:r>
            <a:r>
              <a:rPr lang="en-US" sz="2000" i="0" dirty="0"/>
              <a:t>Data Retention – may be 3 months or 6 months</a:t>
            </a:r>
          </a:p>
          <a:p>
            <a:pPr marL="0" indent="0"/>
            <a:r>
              <a:rPr lang="en-US" sz="2000" dirty="0"/>
              <a:t>– Real time Visualization by Grafana – Interacts directly with InfluxDB</a:t>
            </a:r>
            <a:endParaRPr lang="en-US" sz="2000" i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Graph DB </a:t>
            </a:r>
          </a:p>
          <a:p>
            <a:pPr marL="0" indent="0"/>
            <a:r>
              <a:rPr lang="en-US" sz="2000" dirty="0"/>
              <a:t>– Not common in monitoring system</a:t>
            </a:r>
          </a:p>
          <a:p>
            <a:pPr marL="0" indent="0"/>
            <a:r>
              <a:rPr lang="en-US" sz="2000" dirty="0"/>
              <a:t>– to store past data</a:t>
            </a:r>
          </a:p>
          <a:p>
            <a:pPr marL="0" indent="0"/>
            <a:r>
              <a:rPr lang="en-US" sz="2000" dirty="0"/>
              <a:t>– </a:t>
            </a:r>
            <a:r>
              <a:rPr lang="en-US" sz="2000" i="0" dirty="0"/>
              <a:t>Visualizes relations between data in graph format</a:t>
            </a:r>
          </a:p>
          <a:p>
            <a:pPr marL="0" indent="0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8023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4C0421-A4BD-4923-ACFC-399BFAE13133}"/>
              </a:ext>
            </a:extLst>
          </p:cNvPr>
          <p:cNvCxnSpPr/>
          <p:nvPr/>
        </p:nvCxnSpPr>
        <p:spPr>
          <a:xfrm flipH="1" flipV="1">
            <a:off x="2702103" y="3103601"/>
            <a:ext cx="1202077" cy="2073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421547C-E89B-41DC-9F23-9859D7959972}"/>
              </a:ext>
            </a:extLst>
          </p:cNvPr>
          <p:cNvCxnSpPr/>
          <p:nvPr/>
        </p:nvCxnSpPr>
        <p:spPr>
          <a:xfrm flipV="1">
            <a:off x="1921267" y="3103601"/>
            <a:ext cx="0" cy="2073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AE8E0E-1030-456D-86F9-B2E4D2DEDB2B}"/>
              </a:ext>
            </a:extLst>
          </p:cNvPr>
          <p:cNvCxnSpPr/>
          <p:nvPr/>
        </p:nvCxnSpPr>
        <p:spPr>
          <a:xfrm flipV="1">
            <a:off x="364693" y="3103601"/>
            <a:ext cx="847658" cy="2073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99BCF2-A126-4F28-9DA5-66D313BA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84" y="0"/>
            <a:ext cx="10020300" cy="965771"/>
          </a:xfrm>
        </p:spPr>
        <p:txBody>
          <a:bodyPr/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Design and Implementation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8964CC-A8BF-4C70-97C3-E5BC5533A8B0}"/>
              </a:ext>
            </a:extLst>
          </p:cNvPr>
          <p:cNvSpPr/>
          <p:nvPr/>
        </p:nvSpPr>
        <p:spPr>
          <a:xfrm>
            <a:off x="191800" y="5177318"/>
            <a:ext cx="1136168" cy="561216"/>
          </a:xfrm>
          <a:prstGeom prst="round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5FCD9F-615C-4085-A7EC-C8FB9CD3A14B}"/>
              </a:ext>
            </a:extLst>
          </p:cNvPr>
          <p:cNvSpPr/>
          <p:nvPr/>
        </p:nvSpPr>
        <p:spPr>
          <a:xfrm>
            <a:off x="1611130" y="5177318"/>
            <a:ext cx="1186827" cy="561216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7F7114-E06D-4951-85A5-AFA5BC53CB6A}"/>
              </a:ext>
            </a:extLst>
          </p:cNvPr>
          <p:cNvSpPr/>
          <p:nvPr/>
        </p:nvSpPr>
        <p:spPr>
          <a:xfrm>
            <a:off x="3081119" y="5177318"/>
            <a:ext cx="1186827" cy="561216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19986A-889E-494E-BB21-51B934F26375}"/>
              </a:ext>
            </a:extLst>
          </p:cNvPr>
          <p:cNvSpPr/>
          <p:nvPr/>
        </p:nvSpPr>
        <p:spPr>
          <a:xfrm>
            <a:off x="4612880" y="1890444"/>
            <a:ext cx="3164635" cy="4746662"/>
          </a:xfrm>
          <a:prstGeom prst="rect">
            <a:avLst/>
          </a:prstGeom>
          <a:solidFill>
            <a:srgbClr val="64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A71162-CAEA-49B2-97DB-9078BB4194F8}"/>
              </a:ext>
            </a:extLst>
          </p:cNvPr>
          <p:cNvSpPr/>
          <p:nvPr/>
        </p:nvSpPr>
        <p:spPr>
          <a:xfrm>
            <a:off x="364693" y="3831006"/>
            <a:ext cx="3464292" cy="6189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B44ED-F48D-4130-84B6-CEE6DBA66931}"/>
              </a:ext>
            </a:extLst>
          </p:cNvPr>
          <p:cNvCxnSpPr>
            <a:cxnSpLocks/>
          </p:cNvCxnSpPr>
          <p:nvPr/>
        </p:nvCxnSpPr>
        <p:spPr>
          <a:xfrm>
            <a:off x="759884" y="4445798"/>
            <a:ext cx="0" cy="731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AC6DB3-356C-4AD4-B3AC-F9A8DB658359}"/>
              </a:ext>
            </a:extLst>
          </p:cNvPr>
          <p:cNvCxnSpPr>
            <a:cxnSpLocks/>
          </p:cNvCxnSpPr>
          <p:nvPr/>
        </p:nvCxnSpPr>
        <p:spPr>
          <a:xfrm>
            <a:off x="2192153" y="4445798"/>
            <a:ext cx="0" cy="731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4BD1B4-D3AA-4EAF-8CD1-6914859DCCFB}"/>
              </a:ext>
            </a:extLst>
          </p:cNvPr>
          <p:cNvCxnSpPr>
            <a:cxnSpLocks/>
          </p:cNvCxnSpPr>
          <p:nvPr/>
        </p:nvCxnSpPr>
        <p:spPr>
          <a:xfrm>
            <a:off x="3439082" y="4445798"/>
            <a:ext cx="0" cy="731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E48DEC6-D6A0-4CBB-B029-110BE996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34" y="1987783"/>
            <a:ext cx="2301074" cy="5810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77D65C-29FB-41D9-B1E0-61CA16E2C324}"/>
              </a:ext>
            </a:extLst>
          </p:cNvPr>
          <p:cNvSpPr txBox="1"/>
          <p:nvPr/>
        </p:nvSpPr>
        <p:spPr>
          <a:xfrm>
            <a:off x="5129212" y="2563312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84" charset="-128"/>
                <a:cs typeface="+mn-cs"/>
              </a:rPr>
              <a:t>Message Broker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</a:rPr>
              <a:t>(e.g., RabbitMQ)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84" charset="-128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6CA8D38-37F6-4A49-A833-9F9F4833B15A}"/>
              </a:ext>
            </a:extLst>
          </p:cNvPr>
          <p:cNvSpPr/>
          <p:nvPr/>
        </p:nvSpPr>
        <p:spPr>
          <a:xfrm>
            <a:off x="4693170" y="3403749"/>
            <a:ext cx="2878885" cy="18668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JobStats Consumer &amp; Parser</a:t>
            </a:r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AF64A08E-5083-4DB6-8F51-8C8EA04859BD}"/>
              </a:ext>
            </a:extLst>
          </p:cNvPr>
          <p:cNvSpPr/>
          <p:nvPr/>
        </p:nvSpPr>
        <p:spPr>
          <a:xfrm>
            <a:off x="6914508" y="2563312"/>
            <a:ext cx="318499" cy="840438"/>
          </a:xfrm>
          <a:prstGeom prst="upDown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60E5E6C4-EBB2-4170-B3CB-AF4F06EC7BE1}"/>
              </a:ext>
            </a:extLst>
          </p:cNvPr>
          <p:cNvSpPr/>
          <p:nvPr/>
        </p:nvSpPr>
        <p:spPr>
          <a:xfrm>
            <a:off x="4905404" y="2563312"/>
            <a:ext cx="318499" cy="840438"/>
          </a:xfrm>
          <a:prstGeom prst="upDown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091A28-E510-4D86-AAB5-C64EC1E01487}"/>
              </a:ext>
            </a:extLst>
          </p:cNvPr>
          <p:cNvSpPr/>
          <p:nvPr/>
        </p:nvSpPr>
        <p:spPr>
          <a:xfrm>
            <a:off x="647272" y="2031964"/>
            <a:ext cx="2791810" cy="10716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JobStats Publisher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F14CB93-79A1-40B2-86BD-7C8E069BED16}"/>
              </a:ext>
            </a:extLst>
          </p:cNvPr>
          <p:cNvSpPr/>
          <p:nvPr/>
        </p:nvSpPr>
        <p:spPr>
          <a:xfrm>
            <a:off x="3439082" y="2147299"/>
            <a:ext cx="1492852" cy="227403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2BF0F1-03E1-4238-A81F-7E9011B500F5}"/>
              </a:ext>
            </a:extLst>
          </p:cNvPr>
          <p:cNvSpPr/>
          <p:nvPr/>
        </p:nvSpPr>
        <p:spPr>
          <a:xfrm>
            <a:off x="5223903" y="3670094"/>
            <a:ext cx="938564" cy="646331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F17CDFF-02D7-4942-B908-E697D9A508DF}"/>
              </a:ext>
            </a:extLst>
          </p:cNvPr>
          <p:cNvSpPr/>
          <p:nvPr/>
        </p:nvSpPr>
        <p:spPr>
          <a:xfrm>
            <a:off x="6212441" y="3644000"/>
            <a:ext cx="901457" cy="646331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4F6973-0ACD-4B68-83A1-AFB76628BB86}"/>
              </a:ext>
            </a:extLst>
          </p:cNvPr>
          <p:cNvSpPr/>
          <p:nvPr/>
        </p:nvSpPr>
        <p:spPr>
          <a:xfrm>
            <a:off x="5207889" y="3592360"/>
            <a:ext cx="2009104" cy="80179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76D9F89-95FF-4D05-A99E-2AB05071F70B}"/>
              </a:ext>
            </a:extLst>
          </p:cNvPr>
          <p:cNvSpPr/>
          <p:nvPr/>
        </p:nvSpPr>
        <p:spPr>
          <a:xfrm>
            <a:off x="4727991" y="5433610"/>
            <a:ext cx="2936530" cy="10893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54ADF8-5E96-4338-B89A-53B8608C7257}"/>
              </a:ext>
            </a:extLst>
          </p:cNvPr>
          <p:cNvSpPr/>
          <p:nvPr/>
        </p:nvSpPr>
        <p:spPr>
          <a:xfrm>
            <a:off x="4612880" y="1258405"/>
            <a:ext cx="3164635" cy="542307"/>
          </a:xfrm>
          <a:prstGeom prst="rect">
            <a:avLst/>
          </a:prstGeom>
          <a:solidFill>
            <a:srgbClr val="64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Lustre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4931262-B3CD-4AEF-A9FA-6C66774C286F}"/>
              </a:ext>
            </a:extLst>
          </p:cNvPr>
          <p:cNvSpPr/>
          <p:nvPr/>
        </p:nvSpPr>
        <p:spPr>
          <a:xfrm>
            <a:off x="4792135" y="5659414"/>
            <a:ext cx="863536" cy="51842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3345CB-4D69-40EA-8C10-BD37475677B5}"/>
              </a:ext>
            </a:extLst>
          </p:cNvPr>
          <p:cNvSpPr/>
          <p:nvPr/>
        </p:nvSpPr>
        <p:spPr>
          <a:xfrm>
            <a:off x="8128681" y="1890444"/>
            <a:ext cx="3495528" cy="4746662"/>
          </a:xfrm>
          <a:prstGeom prst="rect">
            <a:avLst/>
          </a:prstGeom>
          <a:solidFill>
            <a:srgbClr val="64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13A33BC1-B302-415D-974C-B9A7CCBE5137}"/>
              </a:ext>
            </a:extLst>
          </p:cNvPr>
          <p:cNvSpPr/>
          <p:nvPr/>
        </p:nvSpPr>
        <p:spPr>
          <a:xfrm>
            <a:off x="8461017" y="3644000"/>
            <a:ext cx="1402358" cy="8972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TSDB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(Influx DB)</a:t>
            </a: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51BB849D-2428-415D-B67B-668D90C420C2}"/>
              </a:ext>
            </a:extLst>
          </p:cNvPr>
          <p:cNvSpPr/>
          <p:nvPr/>
        </p:nvSpPr>
        <p:spPr>
          <a:xfrm>
            <a:off x="8451420" y="5401930"/>
            <a:ext cx="1402358" cy="8972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DB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(neo4j)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7ED4BD4-FC5D-4CEB-93E3-ED52CDBC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808" y="5251610"/>
            <a:ext cx="1074401" cy="110850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A0721B6-9BB2-41AF-8E2F-E0801F6820AC}"/>
              </a:ext>
            </a:extLst>
          </p:cNvPr>
          <p:cNvSpPr txBox="1"/>
          <p:nvPr/>
        </p:nvSpPr>
        <p:spPr>
          <a:xfrm>
            <a:off x="6034127" y="5547074"/>
            <a:ext cx="1436467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Changelogs parser &amp; collector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A684EC74-12A3-4C1D-8E39-32CB768ABB7F}"/>
              </a:ext>
            </a:extLst>
          </p:cNvPr>
          <p:cNvSpPr/>
          <p:nvPr/>
        </p:nvSpPr>
        <p:spPr>
          <a:xfrm>
            <a:off x="5655671" y="5930165"/>
            <a:ext cx="378456" cy="10979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aphic 78" descr="Bar chart">
            <a:extLst>
              <a:ext uri="{FF2B5EF4-FFF2-40B4-BE49-F238E27FC236}">
                <a16:creationId xmlns:a16="http://schemas.microsoft.com/office/drawing/2014/main" id="{5DD55032-C06F-4B0D-BDEC-E6BD91D752E6}"/>
              </a:ext>
            </a:extLst>
          </p:cNvPr>
          <p:cNvGrpSpPr/>
          <p:nvPr/>
        </p:nvGrpSpPr>
        <p:grpSpPr>
          <a:xfrm>
            <a:off x="8779862" y="2466175"/>
            <a:ext cx="812576" cy="647700"/>
            <a:chOff x="6753870" y="4680706"/>
            <a:chExt cx="647719" cy="647700"/>
          </a:xfrm>
          <a:solidFill>
            <a:srgbClr val="000000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D13FBCA-6E89-45AD-9F56-ADEA1482333C}"/>
                </a:ext>
              </a:extLst>
            </p:cNvPr>
            <p:cNvSpPr/>
            <p:nvPr/>
          </p:nvSpPr>
          <p:spPr>
            <a:xfrm>
              <a:off x="6754174" y="4680706"/>
              <a:ext cx="647414" cy="647700"/>
            </a:xfrm>
            <a:custGeom>
              <a:avLst/>
              <a:gdLst>
                <a:gd name="connsiteX0" fmla="*/ 628364 w 647414"/>
                <a:gd name="connsiteY0" fmla="*/ 0 h 647700"/>
                <a:gd name="connsiteX1" fmla="*/ 647414 w 647414"/>
                <a:gd name="connsiteY1" fmla="*/ 0 h 647700"/>
                <a:gd name="connsiteX2" fmla="*/ 647414 w 647414"/>
                <a:gd name="connsiteY2" fmla="*/ 647700 h 647700"/>
                <a:gd name="connsiteX3" fmla="*/ 0 w 647414"/>
                <a:gd name="connsiteY3" fmla="*/ 647700 h 647700"/>
                <a:gd name="connsiteX4" fmla="*/ 0 w 647414"/>
                <a:gd name="connsiteY4" fmla="*/ 628650 h 647700"/>
                <a:gd name="connsiteX5" fmla="*/ 628364 w 647414"/>
                <a:gd name="connsiteY5" fmla="*/ 628650 h 647700"/>
                <a:gd name="connsiteX6" fmla="*/ 628364 w 647414"/>
                <a:gd name="connsiteY6" fmla="*/ 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414" h="647700">
                  <a:moveTo>
                    <a:pt x="628364" y="0"/>
                  </a:moveTo>
                  <a:lnTo>
                    <a:pt x="647414" y="0"/>
                  </a:lnTo>
                  <a:lnTo>
                    <a:pt x="647414" y="647700"/>
                  </a:lnTo>
                  <a:lnTo>
                    <a:pt x="0" y="647700"/>
                  </a:lnTo>
                  <a:lnTo>
                    <a:pt x="0" y="628650"/>
                  </a:lnTo>
                  <a:lnTo>
                    <a:pt x="628364" y="628650"/>
                  </a:lnTo>
                  <a:lnTo>
                    <a:pt x="628364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84" charset="-128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A060BA9-99FB-45F4-AD54-FD5390F128E5}"/>
                </a:ext>
              </a:extLst>
            </p:cNvPr>
            <p:cNvSpPr/>
            <p:nvPr/>
          </p:nvSpPr>
          <p:spPr>
            <a:xfrm>
              <a:off x="7211070" y="4880788"/>
              <a:ext cx="114300" cy="371570"/>
            </a:xfrm>
            <a:custGeom>
              <a:avLst/>
              <a:gdLst>
                <a:gd name="connsiteX0" fmla="*/ 114300 w 114300"/>
                <a:gd name="connsiteY0" fmla="*/ 371570 h 371570"/>
                <a:gd name="connsiteX1" fmla="*/ 114300 w 114300"/>
                <a:gd name="connsiteY1" fmla="*/ 0 h 371570"/>
                <a:gd name="connsiteX2" fmla="*/ 0 w 114300"/>
                <a:gd name="connsiteY2" fmla="*/ 0 h 371570"/>
                <a:gd name="connsiteX3" fmla="*/ 0 w 114300"/>
                <a:gd name="connsiteY3" fmla="*/ 371570 h 371570"/>
                <a:gd name="connsiteX4" fmla="*/ 95250 w 114300"/>
                <a:gd name="connsiteY4" fmla="*/ 352520 h 371570"/>
                <a:gd name="connsiteX5" fmla="*/ 19050 w 114300"/>
                <a:gd name="connsiteY5" fmla="*/ 352520 h 371570"/>
                <a:gd name="connsiteX6" fmla="*/ 19050 w 114300"/>
                <a:gd name="connsiteY6" fmla="*/ 19050 h 371570"/>
                <a:gd name="connsiteX7" fmla="*/ 95250 w 114300"/>
                <a:gd name="connsiteY7" fmla="*/ 19050 h 37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371570">
                  <a:moveTo>
                    <a:pt x="114300" y="371570"/>
                  </a:moveTo>
                  <a:lnTo>
                    <a:pt x="114300" y="0"/>
                  </a:lnTo>
                  <a:lnTo>
                    <a:pt x="0" y="0"/>
                  </a:lnTo>
                  <a:lnTo>
                    <a:pt x="0" y="371570"/>
                  </a:lnTo>
                  <a:close/>
                  <a:moveTo>
                    <a:pt x="95250" y="352520"/>
                  </a:moveTo>
                  <a:lnTo>
                    <a:pt x="19050" y="352520"/>
                  </a:lnTo>
                  <a:lnTo>
                    <a:pt x="19050" y="19050"/>
                  </a:lnTo>
                  <a:lnTo>
                    <a:pt x="952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84" charset="-128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D0386AB-8385-4813-B0B3-1BE1676A6C5F}"/>
                </a:ext>
              </a:extLst>
            </p:cNvPr>
            <p:cNvSpPr/>
            <p:nvPr/>
          </p:nvSpPr>
          <p:spPr>
            <a:xfrm>
              <a:off x="7058670" y="4680706"/>
              <a:ext cx="114300" cy="571652"/>
            </a:xfrm>
            <a:custGeom>
              <a:avLst/>
              <a:gdLst>
                <a:gd name="connsiteX0" fmla="*/ 114300 w 114300"/>
                <a:gd name="connsiteY0" fmla="*/ 571652 h 571652"/>
                <a:gd name="connsiteX1" fmla="*/ 114300 w 114300"/>
                <a:gd name="connsiteY1" fmla="*/ 0 h 571652"/>
                <a:gd name="connsiteX2" fmla="*/ 0 w 114300"/>
                <a:gd name="connsiteY2" fmla="*/ 0 h 571652"/>
                <a:gd name="connsiteX3" fmla="*/ 0 w 114300"/>
                <a:gd name="connsiteY3" fmla="*/ 571652 h 571652"/>
                <a:gd name="connsiteX4" fmla="*/ 95250 w 114300"/>
                <a:gd name="connsiteY4" fmla="*/ 552602 h 571652"/>
                <a:gd name="connsiteX5" fmla="*/ 19050 w 114300"/>
                <a:gd name="connsiteY5" fmla="*/ 552602 h 571652"/>
                <a:gd name="connsiteX6" fmla="*/ 19050 w 114300"/>
                <a:gd name="connsiteY6" fmla="*/ 19050 h 571652"/>
                <a:gd name="connsiteX7" fmla="*/ 95250 w 114300"/>
                <a:gd name="connsiteY7" fmla="*/ 19050 h 57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571652">
                  <a:moveTo>
                    <a:pt x="114300" y="571652"/>
                  </a:moveTo>
                  <a:lnTo>
                    <a:pt x="114300" y="0"/>
                  </a:lnTo>
                  <a:lnTo>
                    <a:pt x="0" y="0"/>
                  </a:lnTo>
                  <a:lnTo>
                    <a:pt x="0" y="571652"/>
                  </a:lnTo>
                  <a:close/>
                  <a:moveTo>
                    <a:pt x="95250" y="552602"/>
                  </a:moveTo>
                  <a:lnTo>
                    <a:pt x="19050" y="552602"/>
                  </a:lnTo>
                  <a:lnTo>
                    <a:pt x="19050" y="19050"/>
                  </a:lnTo>
                  <a:lnTo>
                    <a:pt x="952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84" charset="-128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CCC520F-1432-482E-A359-CC9C1424FFC9}"/>
                </a:ext>
              </a:extLst>
            </p:cNvPr>
            <p:cNvSpPr/>
            <p:nvPr/>
          </p:nvSpPr>
          <p:spPr>
            <a:xfrm>
              <a:off x="6906270" y="4880788"/>
              <a:ext cx="114300" cy="371570"/>
            </a:xfrm>
            <a:custGeom>
              <a:avLst/>
              <a:gdLst>
                <a:gd name="connsiteX0" fmla="*/ 114300 w 114300"/>
                <a:gd name="connsiteY0" fmla="*/ 371570 h 371570"/>
                <a:gd name="connsiteX1" fmla="*/ 114300 w 114300"/>
                <a:gd name="connsiteY1" fmla="*/ 0 h 371570"/>
                <a:gd name="connsiteX2" fmla="*/ 0 w 114300"/>
                <a:gd name="connsiteY2" fmla="*/ 0 h 371570"/>
                <a:gd name="connsiteX3" fmla="*/ 0 w 114300"/>
                <a:gd name="connsiteY3" fmla="*/ 371570 h 371570"/>
                <a:gd name="connsiteX4" fmla="*/ 95250 w 114300"/>
                <a:gd name="connsiteY4" fmla="*/ 352520 h 371570"/>
                <a:gd name="connsiteX5" fmla="*/ 19050 w 114300"/>
                <a:gd name="connsiteY5" fmla="*/ 352520 h 371570"/>
                <a:gd name="connsiteX6" fmla="*/ 19050 w 114300"/>
                <a:gd name="connsiteY6" fmla="*/ 19050 h 371570"/>
                <a:gd name="connsiteX7" fmla="*/ 95250 w 114300"/>
                <a:gd name="connsiteY7" fmla="*/ 19050 h 37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371570">
                  <a:moveTo>
                    <a:pt x="114300" y="371570"/>
                  </a:moveTo>
                  <a:lnTo>
                    <a:pt x="114300" y="0"/>
                  </a:lnTo>
                  <a:lnTo>
                    <a:pt x="0" y="0"/>
                  </a:lnTo>
                  <a:lnTo>
                    <a:pt x="0" y="371570"/>
                  </a:lnTo>
                  <a:close/>
                  <a:moveTo>
                    <a:pt x="95250" y="352520"/>
                  </a:moveTo>
                  <a:lnTo>
                    <a:pt x="19050" y="352520"/>
                  </a:lnTo>
                  <a:lnTo>
                    <a:pt x="19050" y="19050"/>
                  </a:lnTo>
                  <a:lnTo>
                    <a:pt x="952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84" charset="-128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AD39F93-B0D9-48F4-8C27-07425171FE52}"/>
                </a:ext>
              </a:extLst>
            </p:cNvPr>
            <p:cNvSpPr/>
            <p:nvPr/>
          </p:nvSpPr>
          <p:spPr>
            <a:xfrm>
              <a:off x="6753870" y="5042760"/>
              <a:ext cx="114300" cy="209597"/>
            </a:xfrm>
            <a:custGeom>
              <a:avLst/>
              <a:gdLst>
                <a:gd name="connsiteX0" fmla="*/ 114300 w 114300"/>
                <a:gd name="connsiteY0" fmla="*/ 0 h 209597"/>
                <a:gd name="connsiteX1" fmla="*/ 0 w 114300"/>
                <a:gd name="connsiteY1" fmla="*/ 0 h 209597"/>
                <a:gd name="connsiteX2" fmla="*/ 0 w 114300"/>
                <a:gd name="connsiteY2" fmla="*/ 209598 h 209597"/>
                <a:gd name="connsiteX3" fmla="*/ 114300 w 114300"/>
                <a:gd name="connsiteY3" fmla="*/ 209598 h 209597"/>
                <a:gd name="connsiteX4" fmla="*/ 95250 w 114300"/>
                <a:gd name="connsiteY4" fmla="*/ 190548 h 209597"/>
                <a:gd name="connsiteX5" fmla="*/ 19050 w 114300"/>
                <a:gd name="connsiteY5" fmla="*/ 190548 h 209597"/>
                <a:gd name="connsiteX6" fmla="*/ 19050 w 114300"/>
                <a:gd name="connsiteY6" fmla="*/ 19050 h 209597"/>
                <a:gd name="connsiteX7" fmla="*/ 95250 w 114300"/>
                <a:gd name="connsiteY7" fmla="*/ 19050 h 20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209597">
                  <a:moveTo>
                    <a:pt x="114300" y="0"/>
                  </a:moveTo>
                  <a:lnTo>
                    <a:pt x="0" y="0"/>
                  </a:lnTo>
                  <a:lnTo>
                    <a:pt x="0" y="209598"/>
                  </a:lnTo>
                  <a:lnTo>
                    <a:pt x="114300" y="209598"/>
                  </a:lnTo>
                  <a:close/>
                  <a:moveTo>
                    <a:pt x="95250" y="190548"/>
                  </a:moveTo>
                  <a:lnTo>
                    <a:pt x="19050" y="190548"/>
                  </a:lnTo>
                  <a:lnTo>
                    <a:pt x="19050" y="19050"/>
                  </a:lnTo>
                  <a:lnTo>
                    <a:pt x="952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84" charset="-128"/>
                <a:cs typeface="+mn-cs"/>
              </a:endParaRPr>
            </a:p>
          </p:txBody>
        </p:sp>
      </p:grp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6BA5EA2-5A22-4CC9-AC6D-E275C19BE616}"/>
              </a:ext>
            </a:extLst>
          </p:cNvPr>
          <p:cNvSpPr/>
          <p:nvPr/>
        </p:nvSpPr>
        <p:spPr>
          <a:xfrm>
            <a:off x="7514433" y="5697329"/>
            <a:ext cx="904621" cy="31141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E73D19E-44C4-4A4F-9CFA-02F34C19812A}"/>
              </a:ext>
            </a:extLst>
          </p:cNvPr>
          <p:cNvSpPr/>
          <p:nvPr/>
        </p:nvSpPr>
        <p:spPr>
          <a:xfrm>
            <a:off x="7588069" y="4131321"/>
            <a:ext cx="825152" cy="28515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FE6BBDD6-B398-4E41-837C-A30FC1BD9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754" y="3592360"/>
            <a:ext cx="1038225" cy="9525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0DC28A6-C7CA-45AC-866A-E03A793A5946}"/>
              </a:ext>
            </a:extLst>
          </p:cNvPr>
          <p:cNvSpPr txBox="1"/>
          <p:nvPr/>
        </p:nvSpPr>
        <p:spPr>
          <a:xfrm>
            <a:off x="9564161" y="2391495"/>
            <a:ext cx="159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84" charset="-128"/>
                <a:cs typeface="+mn-cs"/>
              </a:rPr>
              <a:t>Dashboards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84" charset="-128"/>
                <a:cs typeface="+mn-cs"/>
              </a:rPr>
              <a:t>  (Grafana)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9D56A8-245E-4D17-8FA9-2907D1DBC81C}"/>
              </a:ext>
            </a:extLst>
          </p:cNvPr>
          <p:cNvCxnSpPr>
            <a:cxnSpLocks/>
          </p:cNvCxnSpPr>
          <p:nvPr/>
        </p:nvCxnSpPr>
        <p:spPr>
          <a:xfrm>
            <a:off x="10085128" y="3037826"/>
            <a:ext cx="695056" cy="554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493E1A5-6D71-438D-9289-3F6D9E1F7FE8}"/>
              </a:ext>
            </a:extLst>
          </p:cNvPr>
          <p:cNvCxnSpPr/>
          <p:nvPr/>
        </p:nvCxnSpPr>
        <p:spPr>
          <a:xfrm flipV="1">
            <a:off x="9162239" y="3209643"/>
            <a:ext cx="0" cy="382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2B0DEE1-9285-4927-B970-DC9C3FF9D8FE}"/>
              </a:ext>
            </a:extLst>
          </p:cNvPr>
          <p:cNvCxnSpPr>
            <a:cxnSpLocks/>
          </p:cNvCxnSpPr>
          <p:nvPr/>
        </p:nvCxnSpPr>
        <p:spPr>
          <a:xfrm>
            <a:off x="9986481" y="5930165"/>
            <a:ext cx="3760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0C3D643-16D5-4F78-B4D3-F499D4ACA162}"/>
              </a:ext>
            </a:extLst>
          </p:cNvPr>
          <p:cNvCxnSpPr/>
          <p:nvPr/>
        </p:nvCxnSpPr>
        <p:spPr>
          <a:xfrm flipV="1">
            <a:off x="11087008" y="4623371"/>
            <a:ext cx="0" cy="553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8182A89-1472-41A9-A18E-9FDCBDD41E15}"/>
              </a:ext>
            </a:extLst>
          </p:cNvPr>
          <p:cNvSpPr/>
          <p:nvPr/>
        </p:nvSpPr>
        <p:spPr>
          <a:xfrm>
            <a:off x="8115611" y="1265916"/>
            <a:ext cx="3495528" cy="542307"/>
          </a:xfrm>
          <a:prstGeom prst="rect">
            <a:avLst/>
          </a:prstGeom>
          <a:solidFill>
            <a:srgbClr val="64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Server</a:t>
            </a:r>
          </a:p>
        </p:txBody>
      </p:sp>
    </p:spTree>
    <p:extLst>
      <p:ext uri="{BB962C8B-B14F-4D97-AF65-F5344CB8AC3E}">
        <p14:creationId xmlns:p14="http://schemas.microsoft.com/office/powerpoint/2010/main" val="399648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55" grpId="0" animBg="1"/>
      <p:bldP spid="56" grpId="0" animBg="1"/>
      <p:bldP spid="70" grpId="0" animBg="1"/>
      <p:bldP spid="71" grpId="0" animBg="1"/>
      <p:bldP spid="73" grpId="0"/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02C-C920-4A90-A16E-3F207016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Simulation of Users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59DE-FBF7-4AF7-83CA-6E4E416FA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883" y="1623318"/>
            <a:ext cx="9894417" cy="50330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Cluster was used for this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Done in local machine using virtual 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Simulated the user actions on lustre file system using python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use case</a:t>
            </a:r>
          </a:p>
          <a:p>
            <a:pPr marL="0" indent="0"/>
            <a:r>
              <a:rPr lang="en-US" dirty="0"/>
              <a:t>	- created folders for each users in lustre file system</a:t>
            </a:r>
          </a:p>
          <a:p>
            <a:pPr marL="0" indent="0"/>
            <a:r>
              <a:rPr lang="en-US" dirty="0"/>
              <a:t>	- each user will be able to read from all other user's files and   		write the content in their own folder</a:t>
            </a:r>
          </a:p>
          <a:p>
            <a:pPr marL="0" indent="0"/>
            <a:r>
              <a:rPr lang="en-US" dirty="0"/>
              <a:t>	- changelogs and job stats will be collected for all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114126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0F1B-230C-454F-B41F-62308CB9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Steps for the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48469-3387-41EC-8BA7-ED3B837AF697}"/>
              </a:ext>
            </a:extLst>
          </p:cNvPr>
          <p:cNvSpPr/>
          <p:nvPr/>
        </p:nvSpPr>
        <p:spPr>
          <a:xfrm>
            <a:off x="1643865" y="1880171"/>
            <a:ext cx="1808252" cy="1058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Enable </a:t>
            </a:r>
            <a:r>
              <a:rPr lang="en-US" dirty="0" err="1"/>
              <a:t>Jobstats</a:t>
            </a:r>
            <a:r>
              <a:rPr lang="en-US" dirty="0"/>
              <a:t> and Changelogs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2C063-D2E3-49A6-B8A2-DF0C5D280379}"/>
              </a:ext>
            </a:extLst>
          </p:cNvPr>
          <p:cNvSpPr/>
          <p:nvPr/>
        </p:nvSpPr>
        <p:spPr>
          <a:xfrm>
            <a:off x="1643865" y="3390473"/>
            <a:ext cx="1808252" cy="10582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/>
              <a:t>JobStats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Consumer Script</a:t>
            </a:r>
          </a:p>
          <a:p>
            <a:pPr algn="ctr"/>
            <a:r>
              <a:rPr lang="en-US" dirty="0"/>
              <a:t>(Listener)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E1A235-D49E-4CEF-938D-AECBDB8A97FF}"/>
              </a:ext>
            </a:extLst>
          </p:cNvPr>
          <p:cNvSpPr/>
          <p:nvPr/>
        </p:nvSpPr>
        <p:spPr>
          <a:xfrm>
            <a:off x="1561671" y="5085707"/>
            <a:ext cx="1972639" cy="9657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File Ops Simulation script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user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9AA40-B3AB-4600-8C65-EFC3367E7B0D}"/>
              </a:ext>
            </a:extLst>
          </p:cNvPr>
          <p:cNvSpPr/>
          <p:nvPr/>
        </p:nvSpPr>
        <p:spPr>
          <a:xfrm>
            <a:off x="4287748" y="5039473"/>
            <a:ext cx="1808252" cy="10582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Changelogs </a:t>
            </a:r>
            <a:br>
              <a:rPr lang="en-US" dirty="0"/>
            </a:br>
            <a:r>
              <a:rPr lang="en-US" dirty="0"/>
              <a:t>Collector &amp;</a:t>
            </a:r>
            <a:br>
              <a:rPr lang="en-US" dirty="0"/>
            </a:br>
            <a:r>
              <a:rPr lang="en-US" dirty="0"/>
              <a:t>Parser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DBF54-FCC5-490E-9B96-9A6970643545}"/>
              </a:ext>
            </a:extLst>
          </p:cNvPr>
          <p:cNvSpPr/>
          <p:nvPr/>
        </p:nvSpPr>
        <p:spPr>
          <a:xfrm>
            <a:off x="4205554" y="3234646"/>
            <a:ext cx="1972639" cy="9657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JobStats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MDS, OSS to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Broker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E0D2FC-B58E-4484-9DC6-9B632A530539}"/>
              </a:ext>
            </a:extLst>
          </p:cNvPr>
          <p:cNvSpPr/>
          <p:nvPr/>
        </p:nvSpPr>
        <p:spPr>
          <a:xfrm>
            <a:off x="6851150" y="2705527"/>
            <a:ext cx="1808252" cy="10582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Clear </a:t>
            </a:r>
            <a:r>
              <a:rPr lang="en-US" dirty="0" err="1"/>
              <a:t>JobStats</a:t>
            </a:r>
            <a:br>
              <a:rPr lang="en-US" dirty="0"/>
            </a:br>
            <a:r>
              <a:rPr lang="en-US" dirty="0"/>
              <a:t>on MDS, OSS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275B7A-7BAD-48EF-BF4C-13C38562BE6D}"/>
              </a:ext>
            </a:extLst>
          </p:cNvPr>
          <p:cNvSpPr/>
          <p:nvPr/>
        </p:nvSpPr>
        <p:spPr>
          <a:xfrm>
            <a:off x="7126840" y="4666179"/>
            <a:ext cx="1808252" cy="1058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Clear Changelogs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F9E47C-54D5-4948-89E4-DE062510A7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547991" y="2938409"/>
            <a:ext cx="0" cy="452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5AEFE-2335-4B4E-BCFD-B94C722D441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47991" y="4448711"/>
            <a:ext cx="0" cy="636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3372C-B05B-48B3-8752-92583FAFAEC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534310" y="5568592"/>
            <a:ext cx="7534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1EC17E-716A-4220-B18A-60AFA1247734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5191874" y="4200417"/>
            <a:ext cx="0" cy="839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95DDBC-5185-41F5-A3C0-B7ED317A338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178193" y="3234646"/>
            <a:ext cx="672957" cy="482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6D588-8687-46F9-B898-62667988E39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755276" y="3763765"/>
            <a:ext cx="275690" cy="90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37E4A98-2E8B-4FBC-80BA-19376FFB4681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5125949" y="3146460"/>
            <a:ext cx="327061" cy="5482975"/>
          </a:xfrm>
          <a:prstGeom prst="bentConnector3">
            <a:avLst>
              <a:gd name="adj1" fmla="val 2358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96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0F1B-230C-454F-B41F-62308CB9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Graph Design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AAA6EC-1C24-4559-9C5D-588BD1F745E1}"/>
              </a:ext>
            </a:extLst>
          </p:cNvPr>
          <p:cNvSpPr/>
          <p:nvPr/>
        </p:nvSpPr>
        <p:spPr>
          <a:xfrm>
            <a:off x="3119918" y="1773720"/>
            <a:ext cx="1575372" cy="893851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USER</a:t>
            </a:r>
            <a:r>
              <a:rPr lang="en-US" dirty="0">
                <a:solidFill>
                  <a:schemeClr val="tx1"/>
                </a:solidFill>
              </a:rPr>
              <a:t>_ID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40BA2B-5F6A-4774-93D6-3D405463ABFD}"/>
              </a:ext>
            </a:extLst>
          </p:cNvPr>
          <p:cNvSpPr/>
          <p:nvPr/>
        </p:nvSpPr>
        <p:spPr>
          <a:xfrm>
            <a:off x="5331004" y="5371672"/>
            <a:ext cx="1439666" cy="89385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File/Dir 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F3BC9B-B29A-4374-8FEF-61ADFE95ED98}"/>
              </a:ext>
            </a:extLst>
          </p:cNvPr>
          <p:cNvSpPr/>
          <p:nvPr/>
        </p:nvSpPr>
        <p:spPr>
          <a:xfrm>
            <a:off x="4116511" y="3323692"/>
            <a:ext cx="1575372" cy="8938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JOB_ID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8D458-D232-462D-B4C7-CB8D4775FE3F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3907604" y="2667571"/>
            <a:ext cx="996593" cy="656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F61D2B-4AE5-4FA7-9DF2-28AF7E14D928}"/>
              </a:ext>
            </a:extLst>
          </p:cNvPr>
          <p:cNvCxnSpPr>
            <a:stCxn id="7" idx="4"/>
            <a:endCxn id="6" idx="1"/>
          </p:cNvCxnSpPr>
          <p:nvPr/>
        </p:nvCxnSpPr>
        <p:spPr>
          <a:xfrm>
            <a:off x="4904197" y="4217543"/>
            <a:ext cx="637641" cy="1285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517934-8F8E-4756-B4D8-E0EE818F34DD}"/>
              </a:ext>
            </a:extLst>
          </p:cNvPr>
          <p:cNvCxnSpPr/>
          <p:nvPr/>
        </p:nvCxnSpPr>
        <p:spPr>
          <a:xfrm>
            <a:off x="5413196" y="4086642"/>
            <a:ext cx="637641" cy="1285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C7E1F2-B9BF-4934-B55A-31E6E221FC93}"/>
              </a:ext>
            </a:extLst>
          </p:cNvPr>
          <p:cNvSpPr txBox="1"/>
          <p:nvPr/>
        </p:nvSpPr>
        <p:spPr>
          <a:xfrm>
            <a:off x="4323709" y="2704244"/>
            <a:ext cx="150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04733D-7A15-4DB9-8431-EC27196191EF}"/>
              </a:ext>
            </a:extLst>
          </p:cNvPr>
          <p:cNvSpPr txBox="1"/>
          <p:nvPr/>
        </p:nvSpPr>
        <p:spPr>
          <a:xfrm>
            <a:off x="5762089" y="4358606"/>
            <a:ext cx="150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3DB295-08E7-4EBC-84AF-8395D0923C34}"/>
              </a:ext>
            </a:extLst>
          </p:cNvPr>
          <p:cNvSpPr txBox="1"/>
          <p:nvPr/>
        </p:nvSpPr>
        <p:spPr>
          <a:xfrm>
            <a:off x="4210263" y="4660220"/>
            <a:ext cx="150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3702841-9668-414C-B18D-2B5D5205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3" y="1607427"/>
            <a:ext cx="2047875" cy="7810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284DCCD-E43C-46D5-9661-F8C3D9CB9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60" y="3495522"/>
            <a:ext cx="3171825" cy="10477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9308673-6927-4C52-B5AB-8B049A4CD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670" y="3807536"/>
            <a:ext cx="2914650" cy="13239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F104E64-3A40-469B-AB34-A61702C56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072" y="5368759"/>
            <a:ext cx="37719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39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0F1B-230C-454F-B41F-62308CB9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Graph – After simulating actions for 10 users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3F31E-A0A8-4BD8-BED4-0D98F7CB76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206" t="4130" r="20425" b="4119"/>
          <a:stretch/>
        </p:blipFill>
        <p:spPr>
          <a:xfrm>
            <a:off x="965771" y="1592493"/>
            <a:ext cx="5301465" cy="4777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FC8B0-5274-43A0-9C88-5922117F6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21" y="1117600"/>
            <a:ext cx="4457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3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62" y="0"/>
            <a:ext cx="6247946" cy="1143000"/>
          </a:xfrm>
        </p:spPr>
        <p:txBody>
          <a:bodyPr/>
          <a:lstStyle/>
          <a:p>
            <a:r>
              <a:rPr lang="en-US" sz="4400" dirty="0">
                <a:latin typeface="+mn-lt"/>
              </a:rPr>
              <a:t>Index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219240-9644-4981-9638-FE8DBAC2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938" y="1665055"/>
            <a:ext cx="7886700" cy="43513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What is Provenance?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Why do we need provenance for HPC?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Lustre Parallel File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Lustre </a:t>
            </a:r>
            <a:r>
              <a:rPr lang="en-US" sz="2400" dirty="0" err="1"/>
              <a:t>JobStats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Lustre Changelogs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Graph Database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TimeSeries</a:t>
            </a:r>
            <a:r>
              <a:rPr lang="en-US" sz="2400" dirty="0"/>
              <a:t> Database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Design and Implementation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Demo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/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40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0F1B-230C-454F-B41F-62308CB9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Graph – for one user 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06973-C98A-4675-BEEF-193F340B59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9151" y="1367195"/>
            <a:ext cx="6683000" cy="5207000"/>
          </a:xfrm>
        </p:spPr>
      </p:pic>
    </p:spTree>
    <p:extLst>
      <p:ext uri="{BB962C8B-B14F-4D97-AF65-F5344CB8AC3E}">
        <p14:creationId xmlns:p14="http://schemas.microsoft.com/office/powerpoint/2010/main" val="290980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E8B0-E452-4318-8DAC-D5B4C47F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1" y="-25400"/>
            <a:ext cx="10020300" cy="1143000"/>
          </a:xfrm>
        </p:spPr>
        <p:txBody>
          <a:bodyPr wrap="square" anchor="ctr"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Visualization of </a:t>
            </a:r>
            <a:r>
              <a:rPr lang="en-US" sz="4000" dirty="0" err="1">
                <a:latin typeface="+mn-lt"/>
                <a:cs typeface="Times New Roman" panose="02020603050405020304" pitchFamily="18" charset="0"/>
              </a:rPr>
              <a:t>JobStats</a:t>
            </a:r>
            <a:r>
              <a:rPr lang="en-US" sz="4000" dirty="0">
                <a:latin typeface="+mn-lt"/>
                <a:cs typeface="Times New Roman" panose="02020603050405020304" pitchFamily="18" charset="0"/>
              </a:rPr>
              <a:t> - Grafana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D0053A10-8D3F-4FA6-AAA0-A6EADE93B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837" y="2130426"/>
            <a:ext cx="9006893" cy="4525963"/>
          </a:xfrm>
          <a:noFill/>
        </p:spPr>
      </p:pic>
    </p:spTree>
    <p:extLst>
      <p:ext uri="{BB962C8B-B14F-4D97-AF65-F5344CB8AC3E}">
        <p14:creationId xmlns:p14="http://schemas.microsoft.com/office/powerpoint/2010/main" val="421527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1B98-C893-450F-A5FA-5279EF49D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1191" y="3051423"/>
            <a:ext cx="4623774" cy="138701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1722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DB5BFE-4B37-4CFD-9F1D-042CC6F21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3503" y="3179120"/>
            <a:ext cx="3277860" cy="1023009"/>
          </a:xfrm>
        </p:spPr>
        <p:txBody>
          <a:bodyPr/>
          <a:lstStyle/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112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61A-9A3A-48DD-A830-F9B3AB50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48" y="357028"/>
            <a:ext cx="10020300" cy="1143000"/>
          </a:xfrm>
        </p:spPr>
        <p:txBody>
          <a:bodyPr/>
          <a:lstStyle/>
          <a:p>
            <a:r>
              <a:rPr lang="en-US" sz="4400" dirty="0"/>
              <a:t>What is Provenance?</a:t>
            </a:r>
            <a:br>
              <a:rPr lang="en-US" sz="4400" dirty="0"/>
            </a:br>
            <a:endParaRPr lang="en-US" sz="4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A7D7-B70B-4BE4-BAD2-D8341A612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884" y="1500028"/>
            <a:ext cx="11004026" cy="51563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Provenance describes the detailed information about the origin and history of piece of data.</a:t>
            </a:r>
          </a:p>
          <a:p>
            <a:pPr marL="0" indent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actions performed on the data.</a:t>
            </a:r>
          </a:p>
          <a:p>
            <a:pPr marL="0" indent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relationships among process/jobs, users, data and workflows that   		contribute to the existence of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Provenance can answer many questions:</a:t>
            </a:r>
          </a:p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where a data product was acquired?</a:t>
            </a:r>
          </a:p>
          <a:p>
            <a:pPr marL="0" indent="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whom and when the data product was created?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what transformations and computations, it has been used?</a:t>
            </a:r>
          </a:p>
          <a:p>
            <a:pPr marL="0" indent="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were the inputs for a generated output data item?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criterion was applied for generating a data product?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7165-D1CA-4913-982C-70626623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1" y="329880"/>
            <a:ext cx="10020300" cy="1143000"/>
          </a:xfrm>
        </p:spPr>
        <p:txBody>
          <a:bodyPr/>
          <a:lstStyle/>
          <a:p>
            <a:r>
              <a:rPr lang="en-US" sz="4400" dirty="0"/>
              <a:t>Why do we need provenance for HPC?</a:t>
            </a:r>
            <a:br>
              <a:rPr lang="en-US" sz="4400" dirty="0"/>
            </a:br>
            <a:endParaRPr lang="en-US" sz="4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621E-BD98-46E2-B8B3-63C2D1917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002" y="1472880"/>
            <a:ext cx="10777995" cy="4525963"/>
          </a:xfrm>
        </p:spPr>
        <p:txBody>
          <a:bodyPr/>
          <a:lstStyle/>
          <a:p>
            <a:pPr marL="0" indent="0"/>
            <a:r>
              <a:rPr lang="en-US" dirty="0"/>
              <a:t>Provenance is key to supporting many data management functionalities: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I/O 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Auditing data usage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optimize HPC resource usage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Improve the performance of HPC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improve user’s application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quickly find the root cause when any fault is reported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6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E89FC-A035-421D-8F7F-2B01369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Lustre Parallel File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450B7-D2CB-45D2-8234-57F21431A10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3285" y="1382472"/>
            <a:ext cx="6791094" cy="47158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120C5A-B505-451A-8076-E67740338176}"/>
              </a:ext>
            </a:extLst>
          </p:cNvPr>
          <p:cNvSpPr txBox="1"/>
          <p:nvPr/>
        </p:nvSpPr>
        <p:spPr>
          <a:xfrm>
            <a:off x="7284378" y="1951672"/>
            <a:ext cx="4907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Components of Lustre File system: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 Server (MDS)</a:t>
            </a:r>
          </a:p>
          <a:p>
            <a:r>
              <a:rPr lang="en-US" dirty="0"/>
              <a:t>    - manages metadata</a:t>
            </a:r>
          </a:p>
          <a:p>
            <a:r>
              <a:rPr lang="en-US" dirty="0"/>
              <a:t>    - allocation of storage objects on OSS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Storage server(OSS)</a:t>
            </a:r>
          </a:p>
          <a:p>
            <a:r>
              <a:rPr lang="en-US" dirty="0"/>
              <a:t>    - provides data storage</a:t>
            </a:r>
          </a:p>
          <a:p>
            <a:r>
              <a:rPr lang="en-US" dirty="0"/>
              <a:t>    - follows round robin manner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</a:t>
            </a:r>
          </a:p>
          <a:p>
            <a:r>
              <a:rPr lang="en-US" dirty="0"/>
              <a:t>    - acts as logical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EA3A1-1637-411B-9672-FFA603090086}"/>
              </a:ext>
            </a:extLst>
          </p:cNvPr>
          <p:cNvSpPr txBox="1"/>
          <p:nvPr/>
        </p:nvSpPr>
        <p:spPr>
          <a:xfrm>
            <a:off x="819151" y="6627168"/>
            <a:ext cx="11024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/>
              </a:rPr>
              <a:t>https://www.seagate.com/files/www-content/solutions-content/cloud-systems-and-solutions/high-performance-computing/_shared/docs/clusterstor-inside-the-lustre-file-system-ti.pdf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2333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A834-E7F2-4780-807E-CCB4E3A6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Lustre </a:t>
            </a:r>
            <a:r>
              <a:rPr lang="en-US" sz="4400" dirty="0" err="1">
                <a:latin typeface="+mn-lt"/>
              </a:rPr>
              <a:t>Jobstats</a:t>
            </a:r>
            <a:endParaRPr lang="en-US" sz="4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ADE4-EAD5-475B-BDA0-95F65CAE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883" y="1510302"/>
            <a:ext cx="11250607" cy="5146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Lustre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jobstats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feature collects file system operation statistics for user processes running on Lustre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Jobstats</a:t>
            </a:r>
            <a:r>
              <a:rPr lang="en-US" sz="2000" dirty="0"/>
              <a:t> are disabled by default. The current state of job stats can be verified by checking </a:t>
            </a:r>
            <a:r>
              <a:rPr lang="en-US" sz="2000" i="1" dirty="0" err="1"/>
              <a:t>lctl</a:t>
            </a:r>
            <a:r>
              <a:rPr lang="en-US" sz="2000" i="1" dirty="0"/>
              <a:t> </a:t>
            </a:r>
            <a:r>
              <a:rPr lang="en-US" sz="2000" i="1" dirty="0" err="1"/>
              <a:t>get_param</a:t>
            </a:r>
            <a:r>
              <a:rPr lang="en-US" sz="2000" i="1" dirty="0"/>
              <a:t> </a:t>
            </a:r>
            <a:r>
              <a:rPr lang="en-US" sz="2000" i="1" dirty="0" err="1"/>
              <a:t>jobid_var</a:t>
            </a:r>
            <a:r>
              <a:rPr lang="en-US" sz="2000" i="1" dirty="0"/>
              <a:t> </a:t>
            </a:r>
            <a:r>
              <a:rPr lang="en-US" sz="2000" dirty="0"/>
              <a:t>on a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 enable </a:t>
            </a:r>
            <a:r>
              <a:rPr lang="en-US" sz="2000" dirty="0" err="1"/>
              <a:t>jobstats</a:t>
            </a:r>
            <a:r>
              <a:rPr lang="en-US" sz="2000" dirty="0"/>
              <a:t> on the file system(</a:t>
            </a:r>
            <a:r>
              <a:rPr lang="en-US" sz="2000" dirty="0" err="1"/>
              <a:t>testsfs</a:t>
            </a:r>
            <a:r>
              <a:rPr lang="en-US" sz="2000" dirty="0"/>
              <a:t>) with SLURM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 enable </a:t>
            </a:r>
            <a:r>
              <a:rPr lang="en-US" sz="2000" dirty="0" err="1"/>
              <a:t>jobstats</a:t>
            </a:r>
            <a:r>
              <a:rPr lang="en-US" sz="2000" dirty="0"/>
              <a:t> on a client that do not use a job scheduler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40F762F-40CD-4D5D-954C-045E2318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523" y="3049858"/>
            <a:ext cx="3398605" cy="584775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lctl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get_param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jobid_var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jobid_var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=disable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80C15BC-76D4-4D96-BE5D-287453B6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522" y="4354647"/>
            <a:ext cx="5923763" cy="33855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lctl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conf_param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testfs.sys.jobid_var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=SLURM_JOB_ID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48CA31C-76D8-4308-A1FF-18B195A02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16" y="5243938"/>
            <a:ext cx="5538411" cy="33855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lctl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set_param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jobid_var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procname_uid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46D932B-FA2D-4153-B99F-A1DB046C7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89506"/>
              </p:ext>
            </p:extLst>
          </p:nvPr>
        </p:nvGraphicFramePr>
        <p:xfrm>
          <a:off x="7489861" y="3334614"/>
          <a:ext cx="4078840" cy="234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420">
                  <a:extLst>
                    <a:ext uri="{9D8B030D-6E8A-4147-A177-3AD203B41FA5}">
                      <a16:colId xmlns:a16="http://schemas.microsoft.com/office/drawing/2014/main" val="1890625567"/>
                    </a:ext>
                  </a:extLst>
                </a:gridCol>
                <a:gridCol w="2039420">
                  <a:extLst>
                    <a:ext uri="{9D8B030D-6E8A-4147-A177-3AD203B41FA5}">
                      <a16:colId xmlns:a16="http://schemas.microsoft.com/office/drawing/2014/main" val="3289873703"/>
                    </a:ext>
                  </a:extLst>
                </a:gridCol>
              </a:tblGrid>
              <a:tr h="66566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Scheduler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2511"/>
                  </a:ext>
                </a:extLst>
              </a:tr>
              <a:tr h="56044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SLURM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SLURM_JOB_ID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15268"/>
                  </a:ext>
                </a:extLst>
              </a:tr>
              <a:tr h="56044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SGE/UGE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8174"/>
                  </a:ext>
                </a:extLst>
              </a:tr>
              <a:tr h="56044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LSB_JOBID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0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4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7216-47A3-43E2-BDA2-BCD7F774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Lustre </a:t>
            </a:r>
            <a:r>
              <a:rPr lang="en-US" sz="4000" dirty="0" err="1">
                <a:latin typeface="+mn-lt"/>
              </a:rPr>
              <a:t>Jobstats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99E1-DA54-432C-A968-5A2AD13E8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883" y="1500028"/>
            <a:ext cx="11086219" cy="51563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Lustre collects </a:t>
            </a:r>
            <a:r>
              <a:rPr lang="en-US" dirty="0" err="1"/>
              <a:t>jobstats</a:t>
            </a:r>
            <a:r>
              <a:rPr lang="en-US" dirty="0"/>
              <a:t> on MGS, OSS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MDS </a:t>
            </a:r>
            <a:r>
              <a:rPr lang="en-US" dirty="0" err="1"/>
              <a:t>Jobstats</a:t>
            </a:r>
            <a:endParaRPr lang="en-US" dirty="0"/>
          </a:p>
          <a:p>
            <a:pPr marL="0" indent="0"/>
            <a:r>
              <a:rPr lang="en-US" dirty="0"/>
              <a:t>	-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lctl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get_param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mdt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.*.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job_stats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OSS </a:t>
            </a:r>
            <a:r>
              <a:rPr lang="en-US" dirty="0" err="1"/>
              <a:t>Jobstats</a:t>
            </a:r>
            <a:endParaRPr lang="en-US" dirty="0"/>
          </a:p>
          <a:p>
            <a:pPr marL="0" indent="0"/>
            <a:r>
              <a:rPr lang="en-US" dirty="0"/>
              <a:t>	-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lctl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get_param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obdfilter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.*.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job_stats</a:t>
            </a: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Auto-Cleanup Interval</a:t>
            </a:r>
          </a:p>
          <a:p>
            <a:pPr marL="435483" lvl="1" indent="0">
              <a:lnSpc>
                <a:spcPct val="100000"/>
              </a:lnSpc>
              <a:buClr>
                <a:schemeClr val="accent2">
                  <a:lumMod val="75000"/>
                </a:schemeClr>
              </a:buClr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- [mgs#]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lctl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conf_param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testfs.mdt.job_cleanup_interval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={</a:t>
            </a:r>
            <a:r>
              <a:rPr lang="en-US" sz="2000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max_age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2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01E0-CDC4-47B4-93F3-5BD712E5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1" y="-45948"/>
            <a:ext cx="10020300" cy="1143000"/>
          </a:xfrm>
        </p:spPr>
        <p:txBody>
          <a:bodyPr wrap="square" anchor="ctr"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Lustre JobStats - MDS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904B31-99FB-44F2-B910-07F1CB8E3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958"/>
          <a:stretch/>
        </p:blipFill>
        <p:spPr>
          <a:xfrm>
            <a:off x="636594" y="1476473"/>
            <a:ext cx="4808709" cy="2612642"/>
          </a:xfr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F6408-7B89-47EF-905E-0CBAD618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34" y="3244761"/>
            <a:ext cx="4930472" cy="3445682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D3F3A1E-7033-4072-BC9A-824472884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27387"/>
              </p:ext>
            </p:extLst>
          </p:nvPr>
        </p:nvGraphicFramePr>
        <p:xfrm>
          <a:off x="819151" y="4232952"/>
          <a:ext cx="4626152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3076">
                  <a:extLst>
                    <a:ext uri="{9D8B030D-6E8A-4147-A177-3AD203B41FA5}">
                      <a16:colId xmlns:a16="http://schemas.microsoft.com/office/drawing/2014/main" val="2203824655"/>
                    </a:ext>
                  </a:extLst>
                </a:gridCol>
                <a:gridCol w="2313076">
                  <a:extLst>
                    <a:ext uri="{9D8B030D-6E8A-4147-A177-3AD203B41FA5}">
                      <a16:colId xmlns:a16="http://schemas.microsoft.com/office/drawing/2014/main" val="1229720141"/>
                    </a:ext>
                  </a:extLst>
                </a:gridCol>
              </a:tblGrid>
              <a:tr h="317031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39556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r>
                        <a:rPr lang="en-US" dirty="0" err="1"/>
                        <a:t>Job_id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python3.1009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29927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r>
                        <a:rPr lang="en-US" dirty="0" err="1"/>
                        <a:t>Snapshot_time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1616715164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58342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74991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28884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r>
                        <a:rPr lang="en-US" dirty="0" err="1"/>
                        <a:t>mknod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392983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r>
                        <a:rPr lang="en-US" dirty="0" err="1"/>
                        <a:t>getattr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902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00629D-733A-417A-8E68-2484973E2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12263"/>
              </p:ext>
            </p:extLst>
          </p:nvPr>
        </p:nvGraphicFramePr>
        <p:xfrm>
          <a:off x="6624934" y="1577996"/>
          <a:ext cx="462615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3076">
                  <a:extLst>
                    <a:ext uri="{9D8B030D-6E8A-4147-A177-3AD203B41FA5}">
                      <a16:colId xmlns:a16="http://schemas.microsoft.com/office/drawing/2014/main" val="2203824655"/>
                    </a:ext>
                  </a:extLst>
                </a:gridCol>
                <a:gridCol w="2313076">
                  <a:extLst>
                    <a:ext uri="{9D8B030D-6E8A-4147-A177-3AD203B41FA5}">
                      <a16:colId xmlns:a16="http://schemas.microsoft.com/office/drawing/2014/main" val="1229720141"/>
                    </a:ext>
                  </a:extLst>
                </a:gridCol>
              </a:tblGrid>
              <a:tr h="317031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39556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r>
                        <a:rPr lang="en-US" dirty="0" err="1"/>
                        <a:t>Job_id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74991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r>
                        <a:rPr lang="en-US" dirty="0" err="1"/>
                        <a:t>Snapshot_time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1616715049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01028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r>
                        <a:rPr lang="en-US" dirty="0"/>
                        <a:t>unlink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28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7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1B51-B45A-4ED9-AAB3-DCEFE2B9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Lustre JobStats - OSS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F9DBF-0586-466D-99C3-6CF9009CC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2" r="853"/>
          <a:stretch/>
        </p:blipFill>
        <p:spPr>
          <a:xfrm>
            <a:off x="382765" y="1232897"/>
            <a:ext cx="11247581" cy="310943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59179A-C642-4E49-B13B-15CD4F7A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7422"/>
              </p:ext>
            </p:extLst>
          </p:nvPr>
        </p:nvGraphicFramePr>
        <p:xfrm>
          <a:off x="4756935" y="4766135"/>
          <a:ext cx="644189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0948">
                  <a:extLst>
                    <a:ext uri="{9D8B030D-6E8A-4147-A177-3AD203B41FA5}">
                      <a16:colId xmlns:a16="http://schemas.microsoft.com/office/drawing/2014/main" val="2203824655"/>
                    </a:ext>
                  </a:extLst>
                </a:gridCol>
                <a:gridCol w="3220948">
                  <a:extLst>
                    <a:ext uri="{9D8B030D-6E8A-4147-A177-3AD203B41FA5}">
                      <a16:colId xmlns:a16="http://schemas.microsoft.com/office/drawing/2014/main" val="1229720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39556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r>
                        <a:rPr lang="en-US" dirty="0" err="1"/>
                        <a:t>job_id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python3.1009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74991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r>
                        <a:rPr lang="en-US" dirty="0" err="1"/>
                        <a:t>snapshot_time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1616715193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01028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r>
                        <a:rPr lang="en-US" dirty="0" err="1"/>
                        <a:t>write_bytes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sample [bytes] 614 614 614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28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9698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6337C21E97943B77F703B00F006CC" ma:contentTypeVersion="2" ma:contentTypeDescription="Create a new document." ma:contentTypeScope="" ma:versionID="c6992615b1e852f7da9c362e95cf367f">
  <xsd:schema xmlns:xsd="http://www.w3.org/2001/XMLSchema" xmlns:xs="http://www.w3.org/2001/XMLSchema" xmlns:p="http://schemas.microsoft.com/office/2006/metadata/properties" xmlns:ns3="4a0426a5-add7-4edc-b55c-242840025848" targetNamespace="http://schemas.microsoft.com/office/2006/metadata/properties" ma:root="true" ma:fieldsID="1a74d994c89ec29cbcc5c67e790af5d5" ns3:_="">
    <xsd:import namespace="4a0426a5-add7-4edc-b55c-2428400258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426a5-add7-4edc-b55c-242840025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560AE5-3DDF-433D-8275-BDEAE27B4A9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a0426a5-add7-4edc-b55c-24284002584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5677A4-3122-48AC-B68C-00D4B7CC1C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0426a5-add7-4edc-b55c-242840025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8833DA-B9AA-4AE6-954E-543390E4C4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12340</TotalTime>
  <Words>1264</Words>
  <Application>Microsoft Office PowerPoint</Application>
  <PresentationFormat>Widescreen</PresentationFormat>
  <Paragraphs>207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Lucida Grande</vt:lpstr>
      <vt:lpstr>Times New Roman</vt:lpstr>
      <vt:lpstr>Wingdings</vt:lpstr>
      <vt:lpstr>Custom Design</vt:lpstr>
      <vt:lpstr>1_Custom Design</vt:lpstr>
      <vt:lpstr>PowerPoint Presentation</vt:lpstr>
      <vt:lpstr>Index</vt:lpstr>
      <vt:lpstr>What is Provenance? </vt:lpstr>
      <vt:lpstr>Why do we need provenance for HPC? </vt:lpstr>
      <vt:lpstr>Lustre Parallel File System</vt:lpstr>
      <vt:lpstr>Lustre Jobstats</vt:lpstr>
      <vt:lpstr>Lustre Jobstats</vt:lpstr>
      <vt:lpstr>Lustre JobStats - MDS</vt:lpstr>
      <vt:lpstr>Lustre JobStats - OSS</vt:lpstr>
      <vt:lpstr>Lustre Changelogs</vt:lpstr>
      <vt:lpstr>Lustre Changelogs</vt:lpstr>
      <vt:lpstr>Graph Database – Neo4j</vt:lpstr>
      <vt:lpstr>Time Series database(TSDB) - InfluxDB</vt:lpstr>
      <vt:lpstr>Why are two databases needed?</vt:lpstr>
      <vt:lpstr>Design and Implementation</vt:lpstr>
      <vt:lpstr>Simulation of Users Actions</vt:lpstr>
      <vt:lpstr>Steps for the implementation</vt:lpstr>
      <vt:lpstr>Graph Design</vt:lpstr>
      <vt:lpstr>Graph – After simulating actions for 10 users </vt:lpstr>
      <vt:lpstr>Graph – for one user actions</vt:lpstr>
      <vt:lpstr>Visualization of JobStats - Grafana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harichandana.byna@gmail.com</dc:creator>
  <cp:lastModifiedBy>harichandana.byna@gmail.com</cp:lastModifiedBy>
  <cp:revision>695</cp:revision>
  <dcterms:created xsi:type="dcterms:W3CDTF">2020-05-07T02:38:14Z</dcterms:created>
  <dcterms:modified xsi:type="dcterms:W3CDTF">2021-03-27T16:31:24Z</dcterms:modified>
</cp:coreProperties>
</file>