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78" r:id="rId3"/>
    <p:sldId id="257" r:id="rId4"/>
    <p:sldId id="258" r:id="rId5"/>
    <p:sldId id="259" r:id="rId6"/>
    <p:sldId id="260" r:id="rId7"/>
    <p:sldId id="261" r:id="rId8"/>
    <p:sldId id="435" r:id="rId9"/>
    <p:sldId id="407" r:id="rId10"/>
    <p:sldId id="432" r:id="rId11"/>
    <p:sldId id="431" r:id="rId12"/>
    <p:sldId id="434" r:id="rId13"/>
    <p:sldId id="375" r:id="rId14"/>
    <p:sldId id="376" r:id="rId15"/>
    <p:sldId id="266" r:id="rId16"/>
    <p:sldId id="267" r:id="rId17"/>
    <p:sldId id="268" r:id="rId18"/>
    <p:sldId id="437" r:id="rId19"/>
    <p:sldId id="387" r:id="rId20"/>
    <p:sldId id="438" r:id="rId21"/>
    <p:sldId id="439" r:id="rId22"/>
    <p:sldId id="440" r:id="rId23"/>
    <p:sldId id="441" r:id="rId24"/>
    <p:sldId id="383" r:id="rId25"/>
    <p:sldId id="436" r:id="rId26"/>
    <p:sldId id="428"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lachandu28012002@outlook.com" initials="k" lastIdx="1" clrIdx="0">
    <p:extLst>
      <p:ext uri="{19B8F6BF-5375-455C-9EA6-DF929625EA0E}">
        <p15:presenceInfo xmlns:p15="http://schemas.microsoft.com/office/powerpoint/2012/main" userId="c10a834e849603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hi kallem" userId="32afb9b3f4ffcad9" providerId="LiveId" clId="{FF628266-5CDE-47DF-B28D-BE10AA52F63E}"/>
    <pc:docChg chg="undo custSel addSld modSld">
      <pc:chgData name="sruthi kallem" userId="32afb9b3f4ffcad9" providerId="LiveId" clId="{FF628266-5CDE-47DF-B28D-BE10AA52F63E}" dt="2024-03-26T08:50:17.121" v="283" actId="1076"/>
      <pc:docMkLst>
        <pc:docMk/>
      </pc:docMkLst>
      <pc:sldChg chg="addSp delSp modSp add mod">
        <pc:chgData name="sruthi kallem" userId="32afb9b3f4ffcad9" providerId="LiveId" clId="{FF628266-5CDE-47DF-B28D-BE10AA52F63E}" dt="2024-03-26T08:46:29.758" v="53"/>
        <pc:sldMkLst>
          <pc:docMk/>
          <pc:sldMk cId="2502399375" sldId="438"/>
        </pc:sldMkLst>
        <pc:spChg chg="add del mod">
          <ac:chgData name="sruthi kallem" userId="32afb9b3f4ffcad9" providerId="LiveId" clId="{FF628266-5CDE-47DF-B28D-BE10AA52F63E}" dt="2024-03-26T08:46:22.031" v="52" actId="20577"/>
          <ac:spMkLst>
            <pc:docMk/>
            <pc:sldMk cId="2502399375" sldId="438"/>
            <ac:spMk id="4" creationId="{C1848470-89DC-61E9-0783-4C0FDD240A70}"/>
          </ac:spMkLst>
        </pc:spChg>
        <pc:picChg chg="del">
          <ac:chgData name="sruthi kallem" userId="32afb9b3f4ffcad9" providerId="LiveId" clId="{FF628266-5CDE-47DF-B28D-BE10AA52F63E}" dt="2024-03-26T08:45:21.447" v="1" actId="21"/>
          <ac:picMkLst>
            <pc:docMk/>
            <pc:sldMk cId="2502399375" sldId="438"/>
            <ac:picMk id="3" creationId="{797F4655-16C5-26CE-7291-3180500224AC}"/>
          </ac:picMkLst>
        </pc:picChg>
        <pc:picChg chg="add mod">
          <ac:chgData name="sruthi kallem" userId="32afb9b3f4ffcad9" providerId="LiveId" clId="{FF628266-5CDE-47DF-B28D-BE10AA52F63E}" dt="2024-03-26T08:46:04.035" v="6" actId="14100"/>
          <ac:picMkLst>
            <pc:docMk/>
            <pc:sldMk cId="2502399375" sldId="438"/>
            <ac:picMk id="5" creationId="{552E6819-F1A8-EEB3-9F86-57B9E4C6B338}"/>
          </ac:picMkLst>
        </pc:picChg>
        <pc:picChg chg="add mod">
          <ac:chgData name="sruthi kallem" userId="32afb9b3f4ffcad9" providerId="LiveId" clId="{FF628266-5CDE-47DF-B28D-BE10AA52F63E}" dt="2024-03-26T08:46:29.758" v="53"/>
          <ac:picMkLst>
            <pc:docMk/>
            <pc:sldMk cId="2502399375" sldId="438"/>
            <ac:picMk id="6" creationId="{797F4655-16C5-26CE-7291-3180500224AC}"/>
          </ac:picMkLst>
        </pc:picChg>
      </pc:sldChg>
      <pc:sldChg chg="addSp delSp modSp add mod">
        <pc:chgData name="sruthi kallem" userId="32afb9b3f4ffcad9" providerId="LiveId" clId="{FF628266-5CDE-47DF-B28D-BE10AA52F63E}" dt="2024-03-26T08:48:00.005" v="119" actId="1076"/>
        <pc:sldMkLst>
          <pc:docMk/>
          <pc:sldMk cId="2716556255" sldId="439"/>
        </pc:sldMkLst>
        <pc:spChg chg="mod">
          <ac:chgData name="sruthi kallem" userId="32afb9b3f4ffcad9" providerId="LiveId" clId="{FF628266-5CDE-47DF-B28D-BE10AA52F63E}" dt="2024-03-26T08:48:00.005" v="119" actId="1076"/>
          <ac:spMkLst>
            <pc:docMk/>
            <pc:sldMk cId="2716556255" sldId="439"/>
            <ac:spMk id="4" creationId="{C1848470-89DC-61E9-0783-4C0FDD240A70}"/>
          </ac:spMkLst>
        </pc:spChg>
        <pc:picChg chg="add del mod">
          <ac:chgData name="sruthi kallem" userId="32afb9b3f4ffcad9" providerId="LiveId" clId="{FF628266-5CDE-47DF-B28D-BE10AA52F63E}" dt="2024-03-26T08:47:10.890" v="57" actId="21"/>
          <ac:picMkLst>
            <pc:docMk/>
            <pc:sldMk cId="2716556255" sldId="439"/>
            <ac:picMk id="3" creationId="{4ED4BDAE-9C8D-7E76-4171-BCDC0CB15BEC}"/>
          </ac:picMkLst>
        </pc:picChg>
        <pc:picChg chg="del">
          <ac:chgData name="sruthi kallem" userId="32afb9b3f4ffcad9" providerId="LiveId" clId="{FF628266-5CDE-47DF-B28D-BE10AA52F63E}" dt="2024-03-26T08:46:47.707" v="55" actId="21"/>
          <ac:picMkLst>
            <pc:docMk/>
            <pc:sldMk cId="2716556255" sldId="439"/>
            <ac:picMk id="5" creationId="{552E6819-F1A8-EEB3-9F86-57B9E4C6B338}"/>
          </ac:picMkLst>
        </pc:picChg>
        <pc:picChg chg="add mod">
          <ac:chgData name="sruthi kallem" userId="32afb9b3f4ffcad9" providerId="LiveId" clId="{FF628266-5CDE-47DF-B28D-BE10AA52F63E}" dt="2024-03-26T08:47:38.338" v="62" actId="1076"/>
          <ac:picMkLst>
            <pc:docMk/>
            <pc:sldMk cId="2716556255" sldId="439"/>
            <ac:picMk id="9" creationId="{2749B028-61E3-AAB2-570E-B1284154279B}"/>
          </ac:picMkLst>
        </pc:picChg>
      </pc:sldChg>
      <pc:sldChg chg="addSp delSp modSp add mod">
        <pc:chgData name="sruthi kallem" userId="32afb9b3f4ffcad9" providerId="LiveId" clId="{FF628266-5CDE-47DF-B28D-BE10AA52F63E}" dt="2024-03-26T08:48:54.796" v="188" actId="20577"/>
        <pc:sldMkLst>
          <pc:docMk/>
          <pc:sldMk cId="3057675965" sldId="440"/>
        </pc:sldMkLst>
        <pc:spChg chg="mod">
          <ac:chgData name="sruthi kallem" userId="32afb9b3f4ffcad9" providerId="LiveId" clId="{FF628266-5CDE-47DF-B28D-BE10AA52F63E}" dt="2024-03-26T08:48:54.796" v="188" actId="20577"/>
          <ac:spMkLst>
            <pc:docMk/>
            <pc:sldMk cId="3057675965" sldId="440"/>
            <ac:spMk id="4" creationId="{C1848470-89DC-61E9-0783-4C0FDD240A70}"/>
          </ac:spMkLst>
        </pc:spChg>
        <pc:picChg chg="add mod">
          <ac:chgData name="sruthi kallem" userId="32afb9b3f4ffcad9" providerId="LiveId" clId="{FF628266-5CDE-47DF-B28D-BE10AA52F63E}" dt="2024-03-26T08:48:41.025" v="124" actId="1076"/>
          <ac:picMkLst>
            <pc:docMk/>
            <pc:sldMk cId="3057675965" sldId="440"/>
            <ac:picMk id="3" creationId="{963621EE-9DBF-38C1-FE00-6203822B1B85}"/>
          </ac:picMkLst>
        </pc:picChg>
        <pc:picChg chg="del">
          <ac:chgData name="sruthi kallem" userId="32afb9b3f4ffcad9" providerId="LiveId" clId="{FF628266-5CDE-47DF-B28D-BE10AA52F63E}" dt="2024-03-26T08:48:17.812" v="121" actId="21"/>
          <ac:picMkLst>
            <pc:docMk/>
            <pc:sldMk cId="3057675965" sldId="440"/>
            <ac:picMk id="9" creationId="{2749B028-61E3-AAB2-570E-B1284154279B}"/>
          </ac:picMkLst>
        </pc:picChg>
      </pc:sldChg>
      <pc:sldChg chg="addSp delSp modSp add mod">
        <pc:chgData name="sruthi kallem" userId="32afb9b3f4ffcad9" providerId="LiveId" clId="{FF628266-5CDE-47DF-B28D-BE10AA52F63E}" dt="2024-03-26T08:50:17.121" v="283" actId="1076"/>
        <pc:sldMkLst>
          <pc:docMk/>
          <pc:sldMk cId="3102745430" sldId="441"/>
        </pc:sldMkLst>
        <pc:spChg chg="mod">
          <ac:chgData name="sruthi kallem" userId="32afb9b3f4ffcad9" providerId="LiveId" clId="{FF628266-5CDE-47DF-B28D-BE10AA52F63E}" dt="2024-03-26T08:50:17.121" v="283" actId="1076"/>
          <ac:spMkLst>
            <pc:docMk/>
            <pc:sldMk cId="3102745430" sldId="441"/>
            <ac:spMk id="4" creationId="{C1848470-89DC-61E9-0783-4C0FDD240A70}"/>
          </ac:spMkLst>
        </pc:spChg>
        <pc:picChg chg="del">
          <ac:chgData name="sruthi kallem" userId="32afb9b3f4ffcad9" providerId="LiveId" clId="{FF628266-5CDE-47DF-B28D-BE10AA52F63E}" dt="2024-03-26T08:49:19.907" v="190" actId="21"/>
          <ac:picMkLst>
            <pc:docMk/>
            <pc:sldMk cId="3102745430" sldId="441"/>
            <ac:picMk id="3" creationId="{963621EE-9DBF-38C1-FE00-6203822B1B85}"/>
          </ac:picMkLst>
        </pc:picChg>
        <pc:picChg chg="add mod">
          <ac:chgData name="sruthi kallem" userId="32afb9b3f4ffcad9" providerId="LiveId" clId="{FF628266-5CDE-47DF-B28D-BE10AA52F63E}" dt="2024-03-26T08:49:49.930" v="195" actId="1076"/>
          <ac:picMkLst>
            <pc:docMk/>
            <pc:sldMk cId="3102745430" sldId="441"/>
            <ac:picMk id="5" creationId="{9178F1B6-AE7D-FAEA-237D-0EAB2319029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DBBCF860-2160-478C-BF44-18D00F8CA557}"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DBBCF860-2160-478C-BF44-18D00F8CA557}" type="slidenum">
              <a:rPr lang="en-IN" sz="1400" b="0" strike="noStrike" spc="-1" smtClean="0">
                <a:latin typeface="Times New Roman"/>
              </a:rPr>
              <a:t>25</a:t>
            </a:fld>
            <a:endParaRPr lang="en-IN" sz="1400" b="0" strike="noStrike" spc="-1">
              <a:latin typeface="Times New Roman"/>
            </a:endParaRPr>
          </a:p>
        </p:txBody>
      </p:sp>
    </p:spTree>
    <p:extLst>
      <p:ext uri="{BB962C8B-B14F-4D97-AF65-F5344CB8AC3E}">
        <p14:creationId xmlns:p14="http://schemas.microsoft.com/office/powerpoint/2010/main" val="1194738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120" cy="11796120"/>
          </a:xfrm>
          <a:prstGeom prst="rect">
            <a:avLst/>
          </a:prstGeom>
        </p:spPr>
        <p:txBody>
          <a:bodyPr lIns="90000" tIns="45000" rIns="90000" bIns="45000">
            <a:noAutofit/>
          </a:bodyPr>
          <a:lstStyle/>
          <a:p>
            <a:endParaRPr lang="en-IN" sz="2000" b="0" strike="noStrike" spc="-1">
              <a:latin typeface="Arial"/>
            </a:endParaRPr>
          </a:p>
        </p:txBody>
      </p:sp>
      <p:sp>
        <p:nvSpPr>
          <p:cNvPr id="153" name="CustomShape 2"/>
          <p:cNvSpPr/>
          <p:nvPr/>
        </p:nvSpPr>
        <p:spPr>
          <a:xfrm>
            <a:off x="0" y="0"/>
            <a:ext cx="11796120" cy="117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B08545B8-E8E4-4F78-99F5-A5E1C32F79E9}" type="slidenum">
              <a:rPr lang="en-IN" sz="1800" b="0" strike="noStrike" spc="-1">
                <a:solidFill>
                  <a:srgbClr val="000000"/>
                </a:solidFill>
                <a:latin typeface="+mn-lt"/>
                <a:ea typeface="+mn-ea"/>
              </a:rPr>
              <a:t>3</a:t>
            </a:fld>
            <a:endParaRPr lang="en-IN" sz="18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0" y="0"/>
            <a:ext cx="11796120" cy="11796120"/>
          </a:xfrm>
          <a:prstGeom prst="rect">
            <a:avLst/>
          </a:prstGeom>
        </p:spPr>
        <p:txBody>
          <a:bodyPr lIns="90000" tIns="45000" rIns="90000" bIns="45000">
            <a:noAutofit/>
          </a:bodyPr>
          <a:lstStyle/>
          <a:p>
            <a:endParaRPr lang="en-IN" sz="2000" b="0" strike="noStrike" spc="-1">
              <a:latin typeface="Arial"/>
            </a:endParaRPr>
          </a:p>
        </p:txBody>
      </p:sp>
      <p:sp>
        <p:nvSpPr>
          <p:cNvPr id="155" name="CustomShape 2"/>
          <p:cNvSpPr/>
          <p:nvPr/>
        </p:nvSpPr>
        <p:spPr>
          <a:xfrm>
            <a:off x="0" y="0"/>
            <a:ext cx="11796120" cy="117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B9662C48-C3D1-4A90-BFCD-D953D4B76022}" type="slidenum">
              <a:rPr lang="en-IN" sz="1800" b="0" strike="noStrike" spc="-1">
                <a:solidFill>
                  <a:srgbClr val="000000"/>
                </a:solidFill>
                <a:latin typeface="+mn-lt"/>
                <a:ea typeface="+mn-ea"/>
              </a:rPr>
              <a:t>5</a:t>
            </a:fld>
            <a:endParaRPr lang="en-IN" sz="18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0" y="0"/>
            <a:ext cx="11796120" cy="11796120"/>
          </a:xfrm>
          <a:prstGeom prst="rect">
            <a:avLst/>
          </a:prstGeom>
        </p:spPr>
        <p:txBody>
          <a:bodyPr lIns="90000" tIns="45000" rIns="90000" bIns="45000">
            <a:noAutofit/>
          </a:bodyPr>
          <a:lstStyle/>
          <a:p>
            <a:endParaRPr lang="en-IN" sz="2000" b="0" strike="noStrike" spc="-1">
              <a:latin typeface="Arial"/>
            </a:endParaRPr>
          </a:p>
        </p:txBody>
      </p:sp>
      <p:sp>
        <p:nvSpPr>
          <p:cNvPr id="157" name="CustomShape 2"/>
          <p:cNvSpPr/>
          <p:nvPr/>
        </p:nvSpPr>
        <p:spPr>
          <a:xfrm>
            <a:off x="0" y="0"/>
            <a:ext cx="11796120" cy="117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1ADEE580-5C8D-4C52-AAC3-660A94A531DF}" type="slidenum">
              <a:rPr lang="en-IN" sz="1800" b="0" strike="noStrike" spc="-1">
                <a:solidFill>
                  <a:srgbClr val="000000"/>
                </a:solidFill>
                <a:latin typeface="+mn-lt"/>
                <a:ea typeface="+mn-ea"/>
              </a:rPr>
              <a:t>6</a:t>
            </a:fld>
            <a:endParaRPr lang="en-IN" sz="18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D7CE1-7B59-4408-D631-0100569526BA}"/>
            </a:ext>
          </a:extLst>
        </p:cNvPr>
        <p:cNvGrpSpPr/>
        <p:nvPr/>
      </p:nvGrpSpPr>
      <p:grpSpPr>
        <a:xfrm>
          <a:off x="0" y="0"/>
          <a:ext cx="0" cy="0"/>
          <a:chOff x="0" y="0"/>
          <a:chExt cx="0" cy="0"/>
        </a:xfrm>
      </p:grpSpPr>
      <p:sp>
        <p:nvSpPr>
          <p:cNvPr id="170" name="PlaceHolder 1">
            <a:extLst>
              <a:ext uri="{FF2B5EF4-FFF2-40B4-BE49-F238E27FC236}">
                <a16:creationId xmlns:a16="http://schemas.microsoft.com/office/drawing/2014/main" id="{D7A22B21-2724-BC85-E81D-410EE3C98692}"/>
              </a:ext>
            </a:extLst>
          </p:cNvPr>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a:extLst>
              <a:ext uri="{FF2B5EF4-FFF2-40B4-BE49-F238E27FC236}">
                <a16:creationId xmlns:a16="http://schemas.microsoft.com/office/drawing/2014/main" id="{886A7DB2-0B61-48B1-7E41-9B4CE30486CD}"/>
              </a:ext>
            </a:extLst>
          </p:cNvPr>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3765971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DBBCF860-2160-478C-BF44-18D00F8CA557}" type="slidenum">
              <a:rPr lang="en-IN" sz="1400" b="0" strike="noStrike" spc="-1" smtClean="0">
                <a:latin typeface="Times New Roman"/>
              </a:rPr>
              <a:t>8</a:t>
            </a:fld>
            <a:endParaRPr lang="en-IN" sz="1400" b="0" strike="noStrike" spc="-1">
              <a:latin typeface="Times New Roman"/>
            </a:endParaRPr>
          </a:p>
        </p:txBody>
      </p:sp>
    </p:spTree>
    <p:extLst>
      <p:ext uri="{BB962C8B-B14F-4D97-AF65-F5344CB8AC3E}">
        <p14:creationId xmlns:p14="http://schemas.microsoft.com/office/powerpoint/2010/main" val="2496329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0" y="0"/>
            <a:ext cx="11796120" cy="11796120"/>
          </a:xfrm>
          <a:prstGeom prst="rect">
            <a:avLst/>
          </a:prstGeom>
        </p:spPr>
        <p:txBody>
          <a:bodyPr lIns="90000" tIns="45000" rIns="90000" bIns="45000">
            <a:noAutofit/>
          </a:bodyPr>
          <a:lstStyle/>
          <a:p>
            <a:endParaRPr lang="en-IN" sz="2000" b="0" strike="noStrike" spc="-1">
              <a:latin typeface="Arial"/>
            </a:endParaRPr>
          </a:p>
        </p:txBody>
      </p:sp>
      <p:sp>
        <p:nvSpPr>
          <p:cNvPr id="165" name="CustomShape 2"/>
          <p:cNvSpPr/>
          <p:nvPr/>
        </p:nvSpPr>
        <p:spPr>
          <a:xfrm>
            <a:off x="0" y="0"/>
            <a:ext cx="11796120" cy="117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F57292AE-55A4-4FC2-989F-96523BD14893}" type="slidenum">
              <a:rPr lang="en-IN" sz="1800" b="0" strike="noStrike" spc="-1">
                <a:solidFill>
                  <a:srgbClr val="000000"/>
                </a:solidFill>
                <a:latin typeface="+mn-lt"/>
                <a:ea typeface="+mn-ea"/>
              </a:rPr>
              <a:t>14</a:t>
            </a:fld>
            <a:endParaRPr lang="en-IN" sz="18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2130480"/>
            <a:ext cx="7771320" cy="146952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457200" y="1604520"/>
            <a:ext cx="8046000" cy="397656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MR College of Pharmacy updated... - CMR College of Pharmacy">
            <a:extLst>
              <a:ext uri="{FF2B5EF4-FFF2-40B4-BE49-F238E27FC236}">
                <a16:creationId xmlns:a16="http://schemas.microsoft.com/office/drawing/2014/main" id="{09CE26A0-5704-6D57-1EA9-AAC96D7D793D}"/>
              </a:ext>
            </a:extLst>
          </p:cNvPr>
          <p:cNvPicPr>
            <a:picLocks noChangeAspect="1" noChangeArrowheads="1"/>
          </p:cNvPicPr>
          <p:nvPr/>
        </p:nvPicPr>
        <p:blipFill>
          <a:blip r:embed="rId2"/>
          <a:srcRect/>
          <a:stretch>
            <a:fillRect/>
          </a:stretch>
        </p:blipFill>
        <p:spPr bwMode="auto">
          <a:xfrm>
            <a:off x="679915" y="574265"/>
            <a:ext cx="1144029" cy="1009437"/>
          </a:xfrm>
          <a:prstGeom prst="rect">
            <a:avLst/>
          </a:prstGeom>
          <a:noFill/>
        </p:spPr>
      </p:pic>
      <p:graphicFrame>
        <p:nvGraphicFramePr>
          <p:cNvPr id="5" name="Table 4">
            <a:extLst>
              <a:ext uri="{FF2B5EF4-FFF2-40B4-BE49-F238E27FC236}">
                <a16:creationId xmlns:a16="http://schemas.microsoft.com/office/drawing/2014/main" id="{58A29529-836A-B9E7-FC69-79267F24E31A}"/>
              </a:ext>
            </a:extLst>
          </p:cNvPr>
          <p:cNvGraphicFramePr>
            <a:graphicFrameLocks noGrp="1"/>
          </p:cNvGraphicFramePr>
          <p:nvPr>
            <p:extLst>
              <p:ext uri="{D42A27DB-BD31-4B8C-83A1-F6EECF244321}">
                <p14:modId xmlns:p14="http://schemas.microsoft.com/office/powerpoint/2010/main" val="1166784905"/>
              </p:ext>
            </p:extLst>
          </p:nvPr>
        </p:nvGraphicFramePr>
        <p:xfrm>
          <a:off x="1587230" y="362778"/>
          <a:ext cx="6755491" cy="1400035"/>
        </p:xfrm>
        <a:graphic>
          <a:graphicData uri="http://schemas.openxmlformats.org/drawingml/2006/table">
            <a:tbl>
              <a:tblPr>
                <a:tableStyleId>{2D5ABB26-0587-4C30-8999-92F81FD0307C}</a:tableStyleId>
              </a:tblPr>
              <a:tblGrid>
                <a:gridCol w="6755491">
                  <a:extLst>
                    <a:ext uri="{9D8B030D-6E8A-4147-A177-3AD203B41FA5}">
                      <a16:colId xmlns:a16="http://schemas.microsoft.com/office/drawing/2014/main" val="20000"/>
                    </a:ext>
                  </a:extLst>
                </a:gridCol>
              </a:tblGrid>
              <a:tr h="594505">
                <a:tc>
                  <a:txBody>
                    <a:bodyPr/>
                    <a:lstStyle/>
                    <a:p>
                      <a:pPr algn="ctr" rtl="0" fontAlgn="b"/>
                      <a:r>
                        <a:rPr lang="en-US" sz="1600" dirty="0">
                          <a:solidFill>
                            <a:srgbClr val="002060"/>
                          </a:solidFill>
                          <a:latin typeface="Times New Roman" panose="02020603050405020304" pitchFamily="18" charset="0"/>
                          <a:cs typeface="Times New Roman" panose="02020603050405020304" pitchFamily="18" charset="0"/>
                        </a:rPr>
                        <a:t>CMR COLLEGE OF ENGINEERING &amp; TECHNOLOGY</a:t>
                      </a:r>
                      <a:endParaRPr lang="en-US" sz="1600" b="1" dirty="0">
                        <a:solidFill>
                          <a:srgbClr val="002060"/>
                        </a:solidFill>
                        <a:latin typeface="Times New Roman" panose="02020603050405020304" pitchFamily="18" charset="0"/>
                        <a:cs typeface="Times New Roman" panose="02020603050405020304" pitchFamily="18" charset="0"/>
                      </a:endParaRPr>
                    </a:p>
                  </a:txBody>
                  <a:tcPr marL="6899" marR="6899" marT="4600" marB="4600" anchor="b"/>
                </a:tc>
                <a:extLst>
                  <a:ext uri="{0D108BD9-81ED-4DB2-BD59-A6C34878D82A}">
                    <a16:rowId xmlns:a16="http://schemas.microsoft.com/office/drawing/2014/main" val="10000"/>
                  </a:ext>
                </a:extLst>
              </a:tr>
              <a:tr h="402765">
                <a:tc>
                  <a:txBody>
                    <a:bodyPr/>
                    <a:lstStyle/>
                    <a:p>
                      <a:pPr algn="ctr" rtl="0" fontAlgn="b"/>
                      <a:r>
                        <a:rPr lang="en-US" sz="1600" dirty="0" err="1">
                          <a:solidFill>
                            <a:srgbClr val="002060"/>
                          </a:solidFill>
                          <a:latin typeface="Times New Roman" panose="02020603050405020304" pitchFamily="18" charset="0"/>
                          <a:cs typeface="Times New Roman" panose="02020603050405020304" pitchFamily="18" charset="0"/>
                        </a:rPr>
                        <a:t>Kandlakoya</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Medchal</a:t>
                      </a:r>
                      <a:r>
                        <a:rPr lang="en-US" sz="1600" dirty="0">
                          <a:solidFill>
                            <a:srgbClr val="002060"/>
                          </a:solidFill>
                          <a:latin typeface="Times New Roman" panose="02020603050405020304" pitchFamily="18" charset="0"/>
                          <a:cs typeface="Times New Roman" panose="02020603050405020304" pitchFamily="18" charset="0"/>
                        </a:rPr>
                        <a:t> , Hyderabad - 501401</a:t>
                      </a:r>
                      <a:endParaRPr lang="en-US" sz="1600" b="1" dirty="0">
                        <a:solidFill>
                          <a:srgbClr val="002060"/>
                        </a:solidFill>
                        <a:latin typeface="Times New Roman" panose="02020603050405020304" pitchFamily="18" charset="0"/>
                        <a:cs typeface="Times New Roman" panose="02020603050405020304" pitchFamily="18" charset="0"/>
                      </a:endParaRPr>
                    </a:p>
                  </a:txBody>
                  <a:tcPr marL="6899" marR="6899" marT="4600" marB="4600" anchor="b"/>
                </a:tc>
                <a:extLst>
                  <a:ext uri="{0D108BD9-81ED-4DB2-BD59-A6C34878D82A}">
                    <a16:rowId xmlns:a16="http://schemas.microsoft.com/office/drawing/2014/main" val="10001"/>
                  </a:ext>
                </a:extLst>
              </a:tr>
              <a:tr h="402765">
                <a:tc>
                  <a:txBody>
                    <a:bodyPr/>
                    <a:lstStyle/>
                    <a:p>
                      <a:pPr algn="ctr" rtl="0" fontAlgn="b"/>
                      <a:r>
                        <a:rPr lang="en-US" sz="1600" dirty="0">
                          <a:solidFill>
                            <a:srgbClr val="002060"/>
                          </a:solidFill>
                          <a:latin typeface="Times New Roman" panose="02020603050405020304" pitchFamily="18" charset="0"/>
                          <a:cs typeface="Times New Roman" panose="02020603050405020304" pitchFamily="18" charset="0"/>
                        </a:rPr>
                        <a:t>Department of Computer Science and Engineering</a:t>
                      </a:r>
                      <a:endParaRPr lang="en-US" sz="1600" b="1" dirty="0">
                        <a:solidFill>
                          <a:srgbClr val="002060"/>
                        </a:solidFill>
                        <a:latin typeface="Times New Roman" panose="02020603050405020304" pitchFamily="18" charset="0"/>
                        <a:cs typeface="Times New Roman" panose="02020603050405020304" pitchFamily="18" charset="0"/>
                      </a:endParaRPr>
                    </a:p>
                  </a:txBody>
                  <a:tcPr marL="6899" marR="6899" marT="4600" marB="4600" anchor="b"/>
                </a:tc>
                <a:extLst>
                  <a:ext uri="{0D108BD9-81ED-4DB2-BD59-A6C34878D82A}">
                    <a16:rowId xmlns:a16="http://schemas.microsoft.com/office/drawing/2014/main" val="10002"/>
                  </a:ext>
                </a:extLst>
              </a:tr>
            </a:tbl>
          </a:graphicData>
        </a:graphic>
      </p:graphicFrame>
      <p:sp>
        <p:nvSpPr>
          <p:cNvPr id="13" name="TextBox 12">
            <a:extLst>
              <a:ext uri="{FF2B5EF4-FFF2-40B4-BE49-F238E27FC236}">
                <a16:creationId xmlns:a16="http://schemas.microsoft.com/office/drawing/2014/main" id="{6EC74909-5173-4419-ADE2-E528FB1BF87B}"/>
              </a:ext>
            </a:extLst>
          </p:cNvPr>
          <p:cNvSpPr txBox="1"/>
          <p:nvPr/>
        </p:nvSpPr>
        <p:spPr>
          <a:xfrm>
            <a:off x="1231375" y="2130699"/>
            <a:ext cx="7111346" cy="1508105"/>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pPr algn="ctr"/>
            <a:r>
              <a:rPr lang="en-US" sz="1800" b="0" i="0" u="none" strike="noStrike" baseline="0" dirty="0">
                <a:solidFill>
                  <a:srgbClr val="000000"/>
                </a:solidFill>
                <a:latin typeface="Times New Roman" panose="02020603050405020304" pitchFamily="18" charset="0"/>
              </a:rPr>
              <a:t> </a:t>
            </a:r>
            <a:r>
              <a:rPr lang="en-US" sz="2200" b="1" i="0" u="none" strike="noStrike" baseline="0" dirty="0">
                <a:solidFill>
                  <a:srgbClr val="000000"/>
                </a:solidFill>
                <a:latin typeface="Times New Roman" panose="02020603050405020304" pitchFamily="18" charset="0"/>
              </a:rPr>
              <a:t>Decentralized Crime Registry Platform using Blockchain       Ethereum and web3 	</a:t>
            </a:r>
          </a:p>
          <a:p>
            <a:pPr algn="ctr"/>
            <a:endParaRPr lang="en-US" sz="3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0E75B4B-2FEC-E74F-4C4A-929C0E988117}"/>
              </a:ext>
            </a:extLst>
          </p:cNvPr>
          <p:cNvSpPr txBox="1"/>
          <p:nvPr/>
        </p:nvSpPr>
        <p:spPr>
          <a:xfrm>
            <a:off x="494307" y="5231998"/>
            <a:ext cx="4152507" cy="969496"/>
          </a:xfrm>
          <a:prstGeom prst="rect">
            <a:avLst/>
          </a:prstGeom>
          <a:noFill/>
        </p:spPr>
        <p:txBody>
          <a:bodyPr wrap="square" rtlCol="0">
            <a:spAutoFit/>
          </a:bodyPr>
          <a:lstStyle/>
          <a:p>
            <a:pPr marR="48006">
              <a:lnSpc>
                <a:spcPct val="150000"/>
              </a:lnSpc>
              <a:spcBef>
                <a:spcPts val="300"/>
              </a:spcBef>
              <a:buClr>
                <a:schemeClr val="accent1"/>
              </a:buClr>
              <a:buSzPct val="68000"/>
              <a:defRPr/>
            </a:pPr>
            <a:r>
              <a:rPr lang="en-US" b="1" dirty="0">
                <a:solidFill>
                  <a:srgbClr val="C00000"/>
                </a:solidFill>
              </a:rPr>
              <a:t>Under esteemed guidance of</a:t>
            </a:r>
          </a:p>
          <a:p>
            <a:r>
              <a:rPr lang="en-US" sz="1500" dirty="0"/>
              <a:t> </a:t>
            </a:r>
            <a:r>
              <a:rPr lang="en-US" sz="1500" b="1" dirty="0"/>
              <a:t>DR.P. Senthil </a:t>
            </a:r>
          </a:p>
          <a:p>
            <a:r>
              <a:rPr lang="en-US" sz="1500" b="1"/>
              <a:t>(Assistant </a:t>
            </a:r>
            <a:r>
              <a:rPr lang="en-US" sz="1500" b="1" dirty="0"/>
              <a:t>professor)</a:t>
            </a:r>
          </a:p>
        </p:txBody>
      </p:sp>
      <p:sp>
        <p:nvSpPr>
          <p:cNvPr id="18" name="TextBox 17">
            <a:extLst>
              <a:ext uri="{FF2B5EF4-FFF2-40B4-BE49-F238E27FC236}">
                <a16:creationId xmlns:a16="http://schemas.microsoft.com/office/drawing/2014/main" id="{5ADF224A-6C46-B743-4782-C7312DF107B5}"/>
              </a:ext>
            </a:extLst>
          </p:cNvPr>
          <p:cNvSpPr txBox="1"/>
          <p:nvPr/>
        </p:nvSpPr>
        <p:spPr>
          <a:xfrm>
            <a:off x="5482888" y="4679551"/>
            <a:ext cx="3879148" cy="2000548"/>
          </a:xfrm>
          <a:prstGeom prst="rect">
            <a:avLst/>
          </a:prstGeom>
          <a:noFill/>
        </p:spPr>
        <p:txBody>
          <a:bodyPr wrap="square" rtlCol="0">
            <a:spAutoFit/>
          </a:bodyPr>
          <a:lstStyle/>
          <a:p>
            <a:r>
              <a:rPr lang="en-US" sz="1600" b="1" dirty="0">
                <a:solidFill>
                  <a:schemeClr val="tx2">
                    <a:lumMod val="75000"/>
                  </a:schemeClr>
                </a:solidFill>
                <a:latin typeface="Times New Roman" panose="02020603050405020304" pitchFamily="18" charset="0"/>
                <a:cs typeface="Times New Roman" panose="02020603050405020304" pitchFamily="18" charset="0"/>
              </a:rPr>
              <a:t>Name of the students:</a:t>
            </a:r>
          </a:p>
          <a:p>
            <a:endParaRPr lang="en-US" sz="1500" b="1" dirty="0">
              <a:solidFill>
                <a:schemeClr val="tx2">
                  <a:lumMod val="75000"/>
                </a:schemeClr>
              </a:solidFill>
            </a:endParaRPr>
          </a:p>
          <a:p>
            <a:r>
              <a:rPr lang="en-US" sz="1500" dirty="0">
                <a:latin typeface="Times New Roman" panose="02020603050405020304" pitchFamily="18" charset="0"/>
                <a:cs typeface="Times New Roman" panose="02020603050405020304" pitchFamily="18" charset="0"/>
              </a:rPr>
              <a:t>20H51A05C5 – G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Venkata Muralidhar Reddy</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20H51A05H2 –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K . Sruthi</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20H51A05H5 – K . Chandu</a:t>
            </a:r>
            <a:endParaRPr lang="en-IN" sz="1500" dirty="0">
              <a:latin typeface="Times New Roman" panose="02020603050405020304" pitchFamily="18" charset="0"/>
              <a:cs typeface="Times New Roman" panose="02020603050405020304" pitchFamily="18" charset="0"/>
            </a:endParaRPr>
          </a:p>
          <a:p>
            <a:endParaRPr lang="en-US" sz="1500" b="1" dirty="0">
              <a:solidFill>
                <a:schemeClr val="tx2">
                  <a:lumMod val="75000"/>
                </a:schemeClr>
              </a:solidFill>
            </a:endParaRPr>
          </a:p>
          <a:p>
            <a:endParaRPr lang="en-US" sz="1500" b="1" dirty="0">
              <a:solidFill>
                <a:schemeClr val="tx2">
                  <a:lumMod val="75000"/>
                </a:schemeClr>
              </a:solidFill>
            </a:endParaRPr>
          </a:p>
        </p:txBody>
      </p:sp>
      <p:sp>
        <p:nvSpPr>
          <p:cNvPr id="19" name="TextBox 18">
            <a:extLst>
              <a:ext uri="{FF2B5EF4-FFF2-40B4-BE49-F238E27FC236}">
                <a16:creationId xmlns:a16="http://schemas.microsoft.com/office/drawing/2014/main" id="{C6C8285E-DE1A-9CE3-E818-E9ACC77529F2}"/>
              </a:ext>
            </a:extLst>
          </p:cNvPr>
          <p:cNvSpPr txBox="1"/>
          <p:nvPr/>
        </p:nvSpPr>
        <p:spPr>
          <a:xfrm>
            <a:off x="494307" y="4862666"/>
            <a:ext cx="236051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Batch no. :10</a:t>
            </a:r>
          </a:p>
        </p:txBody>
      </p:sp>
    </p:spTree>
    <p:extLst>
      <p:ext uri="{BB962C8B-B14F-4D97-AF65-F5344CB8AC3E}">
        <p14:creationId xmlns:p14="http://schemas.microsoft.com/office/powerpoint/2010/main" val="839489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D36D98E0-F00E-4FB3-4C2C-46CB6EA1C5C4}"/>
              </a:ext>
            </a:extLst>
          </p:cNvPr>
          <p:cNvSpPr txBox="1"/>
          <p:nvPr/>
        </p:nvSpPr>
        <p:spPr>
          <a:xfrm>
            <a:off x="533400" y="1310670"/>
            <a:ext cx="7771560" cy="646331"/>
          </a:xfrm>
          <a:prstGeom prst="rect">
            <a:avLst/>
          </a:prstGeom>
          <a:noFill/>
        </p:spPr>
        <p:txBody>
          <a:bodyPr wrap="square" rtlCol="0">
            <a:spAutoFit/>
          </a:bodyPr>
          <a:lstStyle/>
          <a:p>
            <a:pPr algn="just"/>
            <a:r>
              <a:rPr lang="en-US" sz="1800" b="1" spc="-5" dirty="0">
                <a:effectLst/>
                <a:latin typeface="Times New Roman" panose="02020603050405020304" pitchFamily="18" charset="0"/>
                <a:ea typeface="Times New Roman" panose="02020603050405020304" pitchFamily="18" charset="0"/>
              </a:rPr>
              <a:t>criminal</a:t>
            </a:r>
            <a:r>
              <a:rPr lang="en-US" sz="1800" b="1" spc="-65"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record</a:t>
            </a:r>
            <a:r>
              <a:rPr lang="en-US" sz="1800" b="1" spc="-15"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management</a:t>
            </a:r>
            <a:r>
              <a:rPr lang="en-US" sz="1800" b="1" spc="-30"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using</a:t>
            </a:r>
            <a:r>
              <a:rPr lang="en-US" sz="1800" b="1" spc="-70"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ASP.net</a:t>
            </a:r>
            <a:r>
              <a:rPr lang="en-US" sz="1800" b="1" spc="-55"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framework</a:t>
            </a:r>
            <a:endParaRPr lang="en-IN" sz="1800" b="1"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B0354E99-B978-19DF-C741-9E47B0C0B82C}"/>
              </a:ext>
            </a:extLst>
          </p:cNvPr>
          <p:cNvSpPr txBox="1"/>
          <p:nvPr/>
        </p:nvSpPr>
        <p:spPr>
          <a:xfrm>
            <a:off x="-292231" y="1875934"/>
            <a:ext cx="8224101" cy="3570208"/>
          </a:xfrm>
          <a:prstGeom prst="rect">
            <a:avLst/>
          </a:prstGeom>
          <a:noFill/>
        </p:spPr>
        <p:txBody>
          <a:bodyPr wrap="square" rtlCol="0">
            <a:spAutoFit/>
          </a:bodyPr>
          <a:lstStyle/>
          <a:p>
            <a:pPr marL="1163320" indent="-285750" algn="just">
              <a:spcBef>
                <a:spcPts val="585"/>
              </a:spcBef>
              <a:spcAft>
                <a:spcPts val="0"/>
              </a:spcAft>
              <a:buFont typeface="Arial" panose="020B0604020202020204" pitchFamily="34" charset="0"/>
              <a:buChar char="•"/>
            </a:pPr>
            <a:r>
              <a:rPr lang="en-US" sz="1800" spc="-5"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implementation</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of</a:t>
            </a:r>
            <a:r>
              <a:rPr lang="en-US" sz="1800" spc="-1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Crime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Registration</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System</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harnesses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robust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2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the.NETframework</a:t>
            </a:r>
            <a:r>
              <a:rPr lang="en-US" sz="1800" dirty="0">
                <a:effectLst/>
                <a:latin typeface="Times New Roman" panose="02020603050405020304" pitchFamily="18" charset="0"/>
                <a:ea typeface="Times New Roman" panose="02020603050405020304" pitchFamily="18" charset="0"/>
              </a:rPr>
              <a:t> to create a secure and efficient platform. Beginning with user authentication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login pages, the system ensures authorized access for users and administrators.</a:t>
            </a:r>
          </a:p>
          <a:p>
            <a:pPr marL="1163320" indent="-285750" algn="just">
              <a:spcBef>
                <a:spcPts val="58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The Police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Stations Registration module captures detailed information about registered police stations,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integrating employee data seamlessly. The Victims FIR Registration module systematically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records essential details for first investigation reports, ensuring structured crime data capture.</a:t>
            </a:r>
          </a:p>
          <a:p>
            <a:pPr marL="1163320" indent="-285750" algn="just">
              <a:spcBef>
                <a:spcPts val="585"/>
              </a:spcBef>
              <a:spcAft>
                <a:spcPts val="0"/>
              </a:spcAft>
              <a:buFont typeface="Arial" panose="020B0604020202020204" pitchFamily="34" charset="0"/>
              <a:buChar char="•"/>
            </a:pP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Meanwhile,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Investigating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Evidence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Registration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dynamically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catalogs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vital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evidential data, adapting to the changing nature of investigations.</a:t>
            </a:r>
            <a:endParaRPr lang="en-IN" dirty="0"/>
          </a:p>
          <a:p>
            <a:endParaRPr lang="en-IN" dirty="0"/>
          </a:p>
        </p:txBody>
      </p:sp>
    </p:spTree>
    <p:extLst>
      <p:ext uri="{BB962C8B-B14F-4D97-AF65-F5344CB8AC3E}">
        <p14:creationId xmlns:p14="http://schemas.microsoft.com/office/powerpoint/2010/main" val="103846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1C38EEAC-A5AB-536C-7DEE-68245A27687E}"/>
              </a:ext>
            </a:extLst>
          </p:cNvPr>
          <p:cNvSpPr/>
          <p:nvPr/>
        </p:nvSpPr>
        <p:spPr>
          <a:xfrm>
            <a:off x="76200" y="774569"/>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EE19D368-A30B-20B8-AEAB-C3DB8D0D3256}"/>
              </a:ext>
            </a:extLst>
          </p:cNvPr>
          <p:cNvSpPr txBox="1"/>
          <p:nvPr/>
        </p:nvSpPr>
        <p:spPr>
          <a:xfrm>
            <a:off x="226243" y="1178351"/>
            <a:ext cx="8625526" cy="646331"/>
          </a:xfrm>
          <a:prstGeom prst="rect">
            <a:avLst/>
          </a:prstGeom>
          <a:noFill/>
        </p:spPr>
        <p:txBody>
          <a:bodyPr wrap="square" rtlCol="0">
            <a:spAutoFit/>
          </a:bodyPr>
          <a:lstStyle/>
          <a:p>
            <a:r>
              <a:rPr lang="en-US" sz="1800" b="1" spc="-10" dirty="0">
                <a:effectLst/>
                <a:latin typeface="Times New Roman" panose="02020603050405020304" pitchFamily="18" charset="0"/>
                <a:ea typeface="Times New Roman" panose="02020603050405020304" pitchFamily="18" charset="0"/>
              </a:rPr>
              <a:t>Crime</a:t>
            </a:r>
            <a:r>
              <a:rPr lang="en-US" sz="1800" b="1" spc="-1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record</a:t>
            </a:r>
            <a:r>
              <a:rPr lang="en-US" sz="1800" b="1" spc="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management</a:t>
            </a:r>
            <a:r>
              <a:rPr lang="en-US" sz="1800" b="1" spc="10"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using</a:t>
            </a:r>
            <a:r>
              <a:rPr lang="en-US" sz="1800" b="1" spc="-30" dirty="0">
                <a:effectLst/>
                <a:latin typeface="Times New Roman" panose="02020603050405020304" pitchFamily="18" charset="0"/>
                <a:ea typeface="Times New Roman" panose="02020603050405020304" pitchFamily="18" charset="0"/>
              </a:rPr>
              <a:t> </a:t>
            </a:r>
            <a:r>
              <a:rPr lang="en-US" sz="1800" b="1" spc="-5" dirty="0" err="1">
                <a:effectLst/>
                <a:latin typeface="Times New Roman" panose="02020603050405020304" pitchFamily="18" charset="0"/>
                <a:ea typeface="Times New Roman" panose="02020603050405020304" pitchFamily="18" charset="0"/>
              </a:rPr>
              <a:t>php</a:t>
            </a:r>
            <a:r>
              <a:rPr lang="en-US" sz="1800" b="1" spc="-20"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and</a:t>
            </a:r>
            <a:r>
              <a:rPr lang="en-US" sz="1800" b="1" spc="-75" dirty="0">
                <a:effectLst/>
                <a:latin typeface="Times New Roman" panose="02020603050405020304" pitchFamily="18" charset="0"/>
                <a:ea typeface="Times New Roman" panose="02020603050405020304" pitchFamily="18" charset="0"/>
              </a:rPr>
              <a:t> </a:t>
            </a:r>
            <a:r>
              <a:rPr lang="en-US" sz="1800" b="1" spc="-5" dirty="0" err="1">
                <a:effectLst/>
                <a:latin typeface="Times New Roman" panose="02020603050405020304" pitchFamily="18" charset="0"/>
                <a:ea typeface="Times New Roman" panose="02020603050405020304" pitchFamily="18" charset="0"/>
              </a:rPr>
              <a:t>mysql</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5859CE25-A11F-685C-4E77-7F97069F9CD0}"/>
              </a:ext>
            </a:extLst>
          </p:cNvPr>
          <p:cNvSpPr txBox="1"/>
          <p:nvPr/>
        </p:nvSpPr>
        <p:spPr>
          <a:xfrm>
            <a:off x="292231" y="1659118"/>
            <a:ext cx="8625526"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implementation of the Online Crime Record Management System involves leveraging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PHP and MySQL’s capabilities. User authentication and login mechanisms are created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ensure secure access for admins, police staff, and users.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system’s modular design enables</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seamlessinteraction</a:t>
            </a:r>
            <a:r>
              <a:rPr lang="en-US" sz="1800" dirty="0">
                <a:effectLst/>
                <a:latin typeface="Times New Roman" panose="02020603050405020304" pitchFamily="18" charset="0"/>
                <a:ea typeface="Times New Roman" panose="02020603050405020304" pitchFamily="18" charset="0"/>
              </a:rPr>
              <a:t> between admin, police, and user interfaces. Admin functionalities include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managing police stations, staff, and crime categories, along with generating comprehensive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reports. Police staff can handle FIR requests, manage criminals, and generate charge sheets,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ensuring efficient workflow. Users can easily file FIRs, monitor their status, view charge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sheets, and search records.</a:t>
            </a:r>
            <a:endParaRPr lang="en-IN" dirty="0"/>
          </a:p>
        </p:txBody>
      </p:sp>
      <p:sp>
        <p:nvSpPr>
          <p:cNvPr id="5" name="TextBox 4">
            <a:extLst>
              <a:ext uri="{FF2B5EF4-FFF2-40B4-BE49-F238E27FC236}">
                <a16:creationId xmlns:a16="http://schemas.microsoft.com/office/drawing/2014/main" id="{5AB6C68D-8492-F675-3AD2-6E4F265BC333}"/>
              </a:ext>
            </a:extLst>
          </p:cNvPr>
          <p:cNvSpPr txBox="1"/>
          <p:nvPr/>
        </p:nvSpPr>
        <p:spPr>
          <a:xfrm>
            <a:off x="-226244" y="3967442"/>
            <a:ext cx="8248454" cy="923330"/>
          </a:xfrm>
          <a:prstGeom prst="rect">
            <a:avLst/>
          </a:prstGeom>
          <a:noFill/>
        </p:spPr>
        <p:txBody>
          <a:bodyPr wrap="square" rtlCol="0">
            <a:spAutoFit/>
          </a:bodyPr>
          <a:lstStyle/>
          <a:p>
            <a:pPr lvl="1" algn="just">
              <a:buSzPts val="1200"/>
              <a:tabLst>
                <a:tab pos="802005" algn="l"/>
              </a:tabLst>
            </a:pPr>
            <a:r>
              <a:rPr lang="en-US" b="1" spc="-5" dirty="0">
                <a:effectLst/>
                <a:latin typeface="Times New Roman" panose="02020603050405020304" pitchFamily="18" charset="0"/>
                <a:ea typeface="Times New Roman" panose="02020603050405020304" pitchFamily="18" charset="0"/>
              </a:rPr>
              <a:t>Criminal</a:t>
            </a:r>
            <a:r>
              <a:rPr lang="en-US" b="1" spc="-35"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record</a:t>
            </a:r>
            <a:r>
              <a:rPr lang="en-US" b="1" spc="20"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management</a:t>
            </a:r>
            <a:r>
              <a:rPr lang="en-US" b="1"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using java</a:t>
            </a:r>
            <a:r>
              <a:rPr lang="en-US" b="1" spc="-60"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swing</a:t>
            </a:r>
            <a:r>
              <a:rPr lang="en-US" b="1" spc="-85"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API</a:t>
            </a:r>
            <a:endParaRPr lang="en-IN" b="1" dirty="0">
              <a:effectLst/>
              <a:latin typeface="Times New Roman" panose="02020603050405020304" pitchFamily="18" charset="0"/>
              <a:ea typeface="Times New Roman" panose="02020603050405020304" pitchFamily="18" charset="0"/>
            </a:endParaRPr>
          </a:p>
          <a:p>
            <a:pPr>
              <a:spcBef>
                <a:spcPts val="20"/>
              </a:spcBef>
            </a:pPr>
            <a:endParaRPr lang="en-IN" b="1" dirty="0">
              <a:effectLst/>
              <a:latin typeface="Times New Roman" panose="02020603050405020304" pitchFamily="18" charset="0"/>
              <a:ea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20E831BE-C509-AA66-49C4-1C98F76FD97F}"/>
              </a:ext>
            </a:extLst>
          </p:cNvPr>
          <p:cNvSpPr txBox="1"/>
          <p:nvPr/>
        </p:nvSpPr>
        <p:spPr>
          <a:xfrm>
            <a:off x="480767" y="4429107"/>
            <a:ext cx="8371002"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Record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involves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leveraging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Java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Swing API’s GUI components to create secure authentication and login pages.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The intuitive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interfaces for Admin, Police Staff, and Users are designed to streamline interactions. Admin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functionalities, including police station and staff management, are implemented using event-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driven programming. Police staff can efficiently handle FIR requests and manage criminal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records through dynamic UI elements.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Users can easily file FIRs, track statuses, and access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charge sheets, enhancing transparency and user satisfaction. </a:t>
            </a:r>
            <a:endParaRPr lang="en-IN" dirty="0"/>
          </a:p>
        </p:txBody>
      </p:sp>
      <p:sp>
        <p:nvSpPr>
          <p:cNvPr id="7" name="TextBox 6">
            <a:extLst>
              <a:ext uri="{FF2B5EF4-FFF2-40B4-BE49-F238E27FC236}">
                <a16:creationId xmlns:a16="http://schemas.microsoft.com/office/drawing/2014/main" id="{BA168756-14F1-FE9A-1E1E-8522B60594CA}"/>
              </a:ext>
            </a:extLst>
          </p:cNvPr>
          <p:cNvSpPr txBox="1"/>
          <p:nvPr/>
        </p:nvSpPr>
        <p:spPr>
          <a:xfrm>
            <a:off x="226243" y="312904"/>
            <a:ext cx="4817097" cy="377321"/>
          </a:xfrm>
          <a:prstGeom prst="rect">
            <a:avLst/>
          </a:prstGeom>
          <a:noFill/>
        </p:spPr>
        <p:txBody>
          <a:bodyPr wrap="square" rtlCol="0">
            <a:spAutoFit/>
          </a:bodyPr>
          <a:lstStyle/>
          <a:p>
            <a:r>
              <a:rPr lang="en-US" sz="1800">
                <a:solidFill>
                  <a:srgbClr val="FF0000"/>
                </a:solidFill>
                <a:latin typeface="+mj-lt"/>
                <a:cs typeface="Times New Roman" panose="02020603050405020304" pitchFamily="18" charset="0"/>
              </a:rPr>
              <a:t>Implementation of Existing System</a:t>
            </a:r>
            <a:endParaRPr lang="en-US" sz="1800" dirty="0">
              <a:solidFill>
                <a:srgbClr val="FF0000"/>
              </a:solidFill>
              <a:latin typeface="+mj-lt"/>
              <a:cs typeface="Times New Roman" panose="02020603050405020304" pitchFamily="18" charset="0"/>
            </a:endParaRPr>
          </a:p>
        </p:txBody>
      </p:sp>
    </p:spTree>
    <p:extLst>
      <p:ext uri="{BB962C8B-B14F-4D97-AF65-F5344CB8AC3E}">
        <p14:creationId xmlns:p14="http://schemas.microsoft.com/office/powerpoint/2010/main" val="345479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09840" y="380916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560" y="304884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D6D12820-9493-BDC7-90E6-049221092692}"/>
              </a:ext>
            </a:extLst>
          </p:cNvPr>
          <p:cNvSpPr txBox="1"/>
          <p:nvPr/>
        </p:nvSpPr>
        <p:spPr>
          <a:xfrm>
            <a:off x="537328" y="1477381"/>
            <a:ext cx="8465270" cy="397031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explore and implement the potential benefits of blockchain technology in the context of legal record-keeping systems.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investigate how blockchain technology can be utilized to improve the efficiency, security, and integrity of legal record-keeping processes. It seeks to address the challenges associated with traditional paper-based systems by leveraging blockchain's immutability, cryptographic security, and transparency to create a more reliable and efficient system for storing and accessing legal records.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this research, the project seeks to determine the practicality and advantages of adopting blockchain solutions in modernizing legal processes. It aims to provide insights into how blockchain can revolutionize traditional record-keeping methods, ultimately benefiting legal professionals, stakeholders, and the broader society by establishing a more efficient and trustworthy legal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60520" y="3809160"/>
            <a:ext cx="807624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117" name="CustomShape 2"/>
          <p:cNvSpPr/>
          <p:nvPr/>
        </p:nvSpPr>
        <p:spPr>
          <a:xfrm>
            <a:off x="495720" y="3048840"/>
            <a:ext cx="815220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400" b="1" strike="noStrike" spc="-1">
                <a:solidFill>
                  <a:srgbClr val="000000"/>
                </a:solidFill>
                <a:latin typeface="Arial Black"/>
                <a:ea typeface="DejaVu Sans"/>
              </a:rPr>
              <a:t>Problem Definition </a:t>
            </a:r>
            <a:endParaRPr lang="en-IN" sz="4400" b="0" strike="noStrike" spc="-1">
              <a:latin typeface="Arial"/>
            </a:endParaRPr>
          </a:p>
        </p:txBody>
      </p:sp>
      <p:sp>
        <p:nvSpPr>
          <p:cNvPr id="118" name="CustomShape 3"/>
          <p:cNvSpPr/>
          <p:nvPr/>
        </p:nvSpPr>
        <p:spPr>
          <a:xfrm>
            <a:off x="685800" y="1357920"/>
            <a:ext cx="761904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457200" y="1066680"/>
            <a:ext cx="838080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120" name="CustomShape 2"/>
          <p:cNvSpPr/>
          <p:nvPr/>
        </p:nvSpPr>
        <p:spPr>
          <a:xfrm>
            <a:off x="304920" y="457200"/>
            <a:ext cx="3962160" cy="106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a:solidFill>
                  <a:srgbClr val="C00000"/>
                </a:solidFill>
                <a:latin typeface="Calibri"/>
                <a:ea typeface="DejaVu Sans"/>
              </a:rPr>
              <a:t>Problem Definition</a:t>
            </a:r>
            <a:endParaRPr lang="en-IN" sz="3200" b="0" strike="noStrike" spc="-1">
              <a:latin typeface="Arial"/>
            </a:endParaRPr>
          </a:p>
        </p:txBody>
      </p:sp>
      <p:sp>
        <p:nvSpPr>
          <p:cNvPr id="121" name="CustomShape 3"/>
          <p:cNvSpPr/>
          <p:nvPr/>
        </p:nvSpPr>
        <p:spPr>
          <a:xfrm>
            <a:off x="304920" y="725864"/>
            <a:ext cx="8435880" cy="585656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50000"/>
              </a:lnSpc>
              <a:buClr>
                <a:srgbClr val="000000"/>
              </a:buClr>
            </a:pPr>
            <a:endParaRPr lang="en-IN" sz="1800" b="0" strike="noStrike" spc="-1" dirty="0">
              <a:latin typeface="Arial"/>
            </a:endParaRPr>
          </a:p>
          <a:p>
            <a:pPr marL="285750" indent="-285750" algn="just">
              <a:lnSpc>
                <a:spcPct val="150000"/>
              </a:lnSpc>
              <a:buClr>
                <a:srgbClr val="000000"/>
              </a:buClr>
              <a:buFont typeface="Arial" panose="020B0604020202020204" pitchFamily="34" charset="0"/>
              <a:buChar char="•"/>
            </a:pPr>
            <a:r>
              <a:rPr lang="en-US" sz="1800" b="0" strike="noStrike" spc="-1" dirty="0">
                <a:latin typeface="Arial"/>
              </a:rPr>
              <a:t>The traditional methods of criminal record management and legal information retrieval are plagued by inefficiencies, lack of trust, and susceptibility to manipulation and fraud. These issues hinder the smooth functioning of the legal system and can result in delayed justice and compromised data integrity. The problem can be defined as follows:</a:t>
            </a:r>
          </a:p>
          <a:p>
            <a:pPr algn="just">
              <a:lnSpc>
                <a:spcPct val="150000"/>
              </a:lnSpc>
              <a:buClr>
                <a:srgbClr val="000000"/>
              </a:buClr>
            </a:pPr>
            <a:r>
              <a:rPr lang="en-US" spc="-1" dirty="0">
                <a:latin typeface="Arial"/>
              </a:rPr>
              <a:t> </a:t>
            </a:r>
            <a:r>
              <a:rPr lang="en-US" sz="1800" b="0" strike="noStrike" spc="-1" dirty="0">
                <a:latin typeface="Arial"/>
              </a:rPr>
              <a:t>1. Inefficiency in Record Retrieval:</a:t>
            </a:r>
          </a:p>
          <a:p>
            <a:pPr marL="285750" indent="-285750" algn="just">
              <a:lnSpc>
                <a:spcPct val="150000"/>
              </a:lnSpc>
              <a:buClr>
                <a:srgbClr val="000000"/>
              </a:buClr>
              <a:buFont typeface="Arial" panose="020B0604020202020204" pitchFamily="34" charset="0"/>
              <a:buChar char="•"/>
            </a:pPr>
            <a:r>
              <a:rPr lang="en-US" sz="1800" b="0" strike="noStrike" spc="-1" dirty="0">
                <a:latin typeface="Arial"/>
              </a:rPr>
              <a:t>Paperwork and Manual Processes: Traditional record-keeping systems often rely on paperwork and manual processes, leading to significant delays in accessing critical information. This inefficiency can result in prolonged legal proceedings.</a:t>
            </a:r>
            <a:endParaRPr lang="en-US" spc="-1" dirty="0">
              <a:latin typeface="Arial"/>
            </a:endParaRPr>
          </a:p>
          <a:p>
            <a:pPr marL="285750" indent="-285750" algn="just">
              <a:lnSpc>
                <a:spcPct val="150000"/>
              </a:lnSpc>
              <a:buClr>
                <a:srgbClr val="000000"/>
              </a:buClr>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Duplicate Records</a:t>
            </a:r>
            <a:endParaRPr lang="en-US" i="0" spc="-1" dirty="0">
              <a:effectLst/>
              <a:latin typeface="Times New Roman" panose="02020603050405020304" pitchFamily="18" charset="0"/>
              <a:cs typeface="Times New Roman" panose="02020603050405020304" pitchFamily="18" charset="0"/>
            </a:endParaRPr>
          </a:p>
          <a:p>
            <a:pPr marL="285750" indent="-285750" algn="just">
              <a:lnSpc>
                <a:spcPct val="150000"/>
              </a:lnSpc>
              <a:buClr>
                <a:srgbClr val="000000"/>
              </a:buClr>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Lack of Data Trustworthiness</a:t>
            </a:r>
          </a:p>
          <a:p>
            <a:pPr marL="285750" indent="-285750" algn="just">
              <a:lnSpc>
                <a:spcPct val="150000"/>
              </a:lnSpc>
              <a:buClr>
                <a:srgbClr val="000000"/>
              </a:buClr>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Data Security Concerns</a:t>
            </a:r>
            <a:endParaRPr lang="en-US" sz="180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3527262"/>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072026" y="2804742"/>
            <a:ext cx="6846948"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Research Work</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6A0DB-E449-B2C8-4C5A-817DE064EF17}"/>
            </a:ext>
          </a:extLst>
        </p:cNvPr>
        <p:cNvGrpSpPr/>
        <p:nvPr/>
      </p:nvGrpSpPr>
      <p:grpSpPr>
        <a:xfrm>
          <a:off x="0" y="0"/>
          <a:ext cx="0" cy="0"/>
          <a:chOff x="0" y="0"/>
          <a:chExt cx="0" cy="0"/>
        </a:xfrm>
      </p:grpSpPr>
      <p:sp>
        <p:nvSpPr>
          <p:cNvPr id="7" name="CustomShape 1">
            <a:extLst>
              <a:ext uri="{FF2B5EF4-FFF2-40B4-BE49-F238E27FC236}">
                <a16:creationId xmlns:a16="http://schemas.microsoft.com/office/drawing/2014/main" id="{1F706671-8A01-5B19-3536-8C2DF6F947E4}"/>
              </a:ext>
            </a:extLst>
          </p:cNvPr>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a:extLst>
              <a:ext uri="{FF2B5EF4-FFF2-40B4-BE49-F238E27FC236}">
                <a16:creationId xmlns:a16="http://schemas.microsoft.com/office/drawing/2014/main" id="{762EE68B-8097-6A2D-CCE5-EB94D6B8BA7A}"/>
              </a:ext>
            </a:extLst>
          </p:cNvPr>
          <p:cNvSpPr txBox="1"/>
          <p:nvPr/>
        </p:nvSpPr>
        <p:spPr>
          <a:xfrm>
            <a:off x="457200" y="457200"/>
            <a:ext cx="5830478" cy="523220"/>
          </a:xfrm>
          <a:prstGeom prst="rect">
            <a:avLst/>
          </a:prstGeom>
          <a:noFill/>
        </p:spPr>
        <p:txBody>
          <a:bodyPr wrap="square" rtlCol="0">
            <a:spAutoFit/>
          </a:bodyPr>
          <a:lstStyle/>
          <a:p>
            <a:r>
              <a:rPr lang="en-US" sz="2800" b="1" dirty="0">
                <a:solidFill>
                  <a:srgbClr val="C00000"/>
                </a:solidFill>
                <a:latin typeface="+mj-lt"/>
              </a:rPr>
              <a:t>Proposed System Architecture</a:t>
            </a:r>
          </a:p>
        </p:txBody>
      </p:sp>
      <p:pic>
        <p:nvPicPr>
          <p:cNvPr id="4" name="image1.png">
            <a:extLst>
              <a:ext uri="{FF2B5EF4-FFF2-40B4-BE49-F238E27FC236}">
                <a16:creationId xmlns:a16="http://schemas.microsoft.com/office/drawing/2014/main" id="{6E799977-D7BC-BB5A-4EA8-D396D9582B30}"/>
              </a:ext>
            </a:extLst>
          </p:cNvPr>
          <p:cNvPicPr>
            <a:picLocks noChangeAspect="1"/>
          </p:cNvPicPr>
          <p:nvPr/>
        </p:nvPicPr>
        <p:blipFill>
          <a:blip r:embed="rId2" cstate="print"/>
          <a:stretch>
            <a:fillRect/>
          </a:stretch>
        </p:blipFill>
        <p:spPr>
          <a:xfrm>
            <a:off x="1144767" y="1951348"/>
            <a:ext cx="6792601" cy="3258611"/>
          </a:xfrm>
          <a:prstGeom prst="rect">
            <a:avLst/>
          </a:prstGeom>
        </p:spPr>
      </p:pic>
    </p:spTree>
    <p:extLst>
      <p:ext uri="{BB962C8B-B14F-4D97-AF65-F5344CB8AC3E}">
        <p14:creationId xmlns:p14="http://schemas.microsoft.com/office/powerpoint/2010/main" val="255582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pic>
        <p:nvPicPr>
          <p:cNvPr id="3" name="Picture 2">
            <a:extLst>
              <a:ext uri="{FF2B5EF4-FFF2-40B4-BE49-F238E27FC236}">
                <a16:creationId xmlns:a16="http://schemas.microsoft.com/office/drawing/2014/main" id="{797F4655-16C5-26CE-7291-318050022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847" y="1482332"/>
            <a:ext cx="6650570" cy="4476777"/>
          </a:xfrm>
          <a:prstGeom prst="rect">
            <a:avLst/>
          </a:prstGeom>
        </p:spPr>
      </p:pic>
      <p:sp>
        <p:nvSpPr>
          <p:cNvPr id="4" name="TextBox 3">
            <a:extLst>
              <a:ext uri="{FF2B5EF4-FFF2-40B4-BE49-F238E27FC236}">
                <a16:creationId xmlns:a16="http://schemas.microsoft.com/office/drawing/2014/main" id="{C1848470-89DC-61E9-0783-4C0FDD240A70}"/>
              </a:ext>
            </a:extLst>
          </p:cNvPr>
          <p:cNvSpPr txBox="1"/>
          <p:nvPr/>
        </p:nvSpPr>
        <p:spPr>
          <a:xfrm>
            <a:off x="2245151" y="6174557"/>
            <a:ext cx="4268771" cy="369332"/>
          </a:xfrm>
          <a:prstGeom prst="rect">
            <a:avLst/>
          </a:prstGeom>
          <a:noFill/>
        </p:spPr>
        <p:txBody>
          <a:bodyPr wrap="square" rtlCol="0">
            <a:spAutoFit/>
          </a:bodyPr>
          <a:lstStyle/>
          <a:p>
            <a:r>
              <a:rPr lang="en-US" dirty="0"/>
              <a:t>Fig -1 Creating smart contract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4" name="TextBox 3">
            <a:extLst>
              <a:ext uri="{FF2B5EF4-FFF2-40B4-BE49-F238E27FC236}">
                <a16:creationId xmlns:a16="http://schemas.microsoft.com/office/drawing/2014/main" id="{C1848470-89DC-61E9-0783-4C0FDD240A70}"/>
              </a:ext>
            </a:extLst>
          </p:cNvPr>
          <p:cNvSpPr txBox="1"/>
          <p:nvPr/>
        </p:nvSpPr>
        <p:spPr>
          <a:xfrm>
            <a:off x="2669357" y="5498068"/>
            <a:ext cx="4268771" cy="369332"/>
          </a:xfrm>
          <a:prstGeom prst="rect">
            <a:avLst/>
          </a:prstGeom>
          <a:noFill/>
        </p:spPr>
        <p:txBody>
          <a:bodyPr wrap="square" rtlCol="0">
            <a:spAutoFit/>
          </a:bodyPr>
          <a:lstStyle/>
          <a:p>
            <a:r>
              <a:rPr lang="en-US" dirty="0"/>
              <a:t>Fig – 2 Starting IPFS </a:t>
            </a:r>
          </a:p>
        </p:txBody>
      </p:sp>
      <p:pic>
        <p:nvPicPr>
          <p:cNvPr id="5" name="Picture 4">
            <a:extLst>
              <a:ext uri="{FF2B5EF4-FFF2-40B4-BE49-F238E27FC236}">
                <a16:creationId xmlns:a16="http://schemas.microsoft.com/office/drawing/2014/main" id="{552E6819-F1A8-EEB3-9F86-57B9E4C6B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667" y="1864900"/>
            <a:ext cx="6598763" cy="3416268"/>
          </a:xfrm>
          <a:prstGeom prst="rect">
            <a:avLst/>
          </a:prstGeom>
        </p:spPr>
      </p:pic>
    </p:spTree>
    <p:extLst>
      <p:ext uri="{BB962C8B-B14F-4D97-AF65-F5344CB8AC3E}">
        <p14:creationId xmlns:p14="http://schemas.microsoft.com/office/powerpoint/2010/main" val="250239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42900" y="1322894"/>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pitchFamily="34" charset="0"/>
              <a:buChar char="•"/>
            </a:pPr>
            <a:r>
              <a:rPr lang="en-IN" sz="2000" b="1" dirty="0">
                <a:solidFill>
                  <a:srgbClr val="000000"/>
                </a:solidFill>
                <a:latin typeface="Bookman Old Style" pitchFamily="18" charset="0"/>
              </a:rPr>
              <a:t> Literature survey</a:t>
            </a:r>
          </a:p>
          <a:p>
            <a:pPr>
              <a:buFont typeface="Arial" pitchFamily="34" charset="0"/>
              <a:buChar char="•"/>
            </a:pPr>
            <a:r>
              <a:rPr lang="en-IN" sz="2000" b="1" dirty="0">
                <a:solidFill>
                  <a:srgbClr val="000000"/>
                </a:solidFill>
                <a:latin typeface="Bookman Old Style" pitchFamily="18" charset="0"/>
              </a:rPr>
              <a:t> Existing System</a:t>
            </a:r>
          </a:p>
          <a:p>
            <a:pPr>
              <a:buFont typeface="Arial"/>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pPr>
              <a:buFont typeface="Arial" pitchFamily="34" charset="0"/>
              <a:buChar char="•"/>
            </a:pPr>
            <a:r>
              <a:rPr lang="en-IN" sz="2000" b="1" dirty="0">
                <a:solidFill>
                  <a:srgbClr val="000000"/>
                </a:solidFill>
                <a:latin typeface="Bookman Old Style" pitchFamily="18" charset="0"/>
              </a:rPr>
              <a:t> Results</a:t>
            </a: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4" name="TextBox 3">
            <a:extLst>
              <a:ext uri="{FF2B5EF4-FFF2-40B4-BE49-F238E27FC236}">
                <a16:creationId xmlns:a16="http://schemas.microsoft.com/office/drawing/2014/main" id="{C1848470-89DC-61E9-0783-4C0FDD240A70}"/>
              </a:ext>
            </a:extLst>
          </p:cNvPr>
          <p:cNvSpPr txBox="1"/>
          <p:nvPr/>
        </p:nvSpPr>
        <p:spPr>
          <a:xfrm>
            <a:off x="2437614" y="5498068"/>
            <a:ext cx="4268771" cy="369332"/>
          </a:xfrm>
          <a:prstGeom prst="rect">
            <a:avLst/>
          </a:prstGeom>
          <a:noFill/>
        </p:spPr>
        <p:txBody>
          <a:bodyPr wrap="square" rtlCol="0">
            <a:spAutoFit/>
          </a:bodyPr>
          <a:lstStyle/>
          <a:p>
            <a:r>
              <a:rPr lang="en-US" dirty="0"/>
              <a:t>Fig – 3 Adding police personnel screen  </a:t>
            </a:r>
          </a:p>
        </p:txBody>
      </p:sp>
      <p:pic>
        <p:nvPicPr>
          <p:cNvPr id="9" name="Picture 8">
            <a:extLst>
              <a:ext uri="{FF2B5EF4-FFF2-40B4-BE49-F238E27FC236}">
                <a16:creationId xmlns:a16="http://schemas.microsoft.com/office/drawing/2014/main" id="{2749B028-61E3-AAB2-570E-B12841542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460" y="1493683"/>
            <a:ext cx="5946660" cy="3870634"/>
          </a:xfrm>
          <a:prstGeom prst="rect">
            <a:avLst/>
          </a:prstGeom>
        </p:spPr>
      </p:pic>
    </p:spTree>
    <p:extLst>
      <p:ext uri="{BB962C8B-B14F-4D97-AF65-F5344CB8AC3E}">
        <p14:creationId xmlns:p14="http://schemas.microsoft.com/office/powerpoint/2010/main" val="2716556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4" name="TextBox 3">
            <a:extLst>
              <a:ext uri="{FF2B5EF4-FFF2-40B4-BE49-F238E27FC236}">
                <a16:creationId xmlns:a16="http://schemas.microsoft.com/office/drawing/2014/main" id="{C1848470-89DC-61E9-0783-4C0FDD240A70}"/>
              </a:ext>
            </a:extLst>
          </p:cNvPr>
          <p:cNvSpPr txBox="1"/>
          <p:nvPr/>
        </p:nvSpPr>
        <p:spPr>
          <a:xfrm>
            <a:off x="2437614" y="5498068"/>
            <a:ext cx="4268771" cy="369332"/>
          </a:xfrm>
          <a:prstGeom prst="rect">
            <a:avLst/>
          </a:prstGeom>
          <a:noFill/>
        </p:spPr>
        <p:txBody>
          <a:bodyPr wrap="square" rtlCol="0">
            <a:spAutoFit/>
          </a:bodyPr>
          <a:lstStyle/>
          <a:p>
            <a:r>
              <a:rPr lang="en-US" dirty="0"/>
              <a:t>Fig – 4 Adding FIR screen details   </a:t>
            </a:r>
          </a:p>
        </p:txBody>
      </p:sp>
      <p:pic>
        <p:nvPicPr>
          <p:cNvPr id="3" name="Picture 2">
            <a:extLst>
              <a:ext uri="{FF2B5EF4-FFF2-40B4-BE49-F238E27FC236}">
                <a16:creationId xmlns:a16="http://schemas.microsoft.com/office/drawing/2014/main" id="{963621EE-9DBF-38C1-FE00-6203822B1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55" y="1581414"/>
            <a:ext cx="6058791" cy="3695172"/>
          </a:xfrm>
          <a:prstGeom prst="rect">
            <a:avLst/>
          </a:prstGeom>
        </p:spPr>
      </p:pic>
    </p:spTree>
    <p:extLst>
      <p:ext uri="{BB962C8B-B14F-4D97-AF65-F5344CB8AC3E}">
        <p14:creationId xmlns:p14="http://schemas.microsoft.com/office/powerpoint/2010/main" val="3057675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4" name="TextBox 3">
            <a:extLst>
              <a:ext uri="{FF2B5EF4-FFF2-40B4-BE49-F238E27FC236}">
                <a16:creationId xmlns:a16="http://schemas.microsoft.com/office/drawing/2014/main" id="{C1848470-89DC-61E9-0783-4C0FDD240A70}"/>
              </a:ext>
            </a:extLst>
          </p:cNvPr>
          <p:cNvSpPr txBox="1"/>
          <p:nvPr/>
        </p:nvSpPr>
        <p:spPr>
          <a:xfrm>
            <a:off x="1981200" y="5607133"/>
            <a:ext cx="5914534" cy="369332"/>
          </a:xfrm>
          <a:prstGeom prst="rect">
            <a:avLst/>
          </a:prstGeom>
          <a:noFill/>
        </p:spPr>
        <p:txBody>
          <a:bodyPr wrap="square" rtlCol="0">
            <a:spAutoFit/>
          </a:bodyPr>
          <a:lstStyle/>
          <a:p>
            <a:r>
              <a:rPr lang="en-US" dirty="0"/>
              <a:t>Fig – 5 Storing complaint details in Blockchain   </a:t>
            </a:r>
          </a:p>
        </p:txBody>
      </p:sp>
      <p:pic>
        <p:nvPicPr>
          <p:cNvPr id="5" name="Picture 4">
            <a:extLst>
              <a:ext uri="{FF2B5EF4-FFF2-40B4-BE49-F238E27FC236}">
                <a16:creationId xmlns:a16="http://schemas.microsoft.com/office/drawing/2014/main" id="{9178F1B6-AE7D-FAEA-237D-0EAB23190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53" y="1592598"/>
            <a:ext cx="6089716" cy="3672803"/>
          </a:xfrm>
          <a:prstGeom prst="rect">
            <a:avLst/>
          </a:prstGeom>
        </p:spPr>
      </p:pic>
    </p:spTree>
    <p:extLst>
      <p:ext uri="{BB962C8B-B14F-4D97-AF65-F5344CB8AC3E}">
        <p14:creationId xmlns:p14="http://schemas.microsoft.com/office/powerpoint/2010/main" val="3102745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7" name="TextBox 6">
            <a:extLst>
              <a:ext uri="{FF2B5EF4-FFF2-40B4-BE49-F238E27FC236}">
                <a16:creationId xmlns:a16="http://schemas.microsoft.com/office/drawing/2014/main" id="{95637846-1D35-7645-BF73-9A19E19B80EE}"/>
              </a:ext>
            </a:extLst>
          </p:cNvPr>
          <p:cNvSpPr txBox="1"/>
          <p:nvPr/>
        </p:nvSpPr>
        <p:spPr>
          <a:xfrm>
            <a:off x="457201" y="1670858"/>
            <a:ext cx="8279476" cy="4247317"/>
          </a:xfrm>
          <a:prstGeom prst="rect">
            <a:avLst/>
          </a:prstGeom>
          <a:noFill/>
        </p:spPr>
        <p:txBody>
          <a:bodyPr wrap="square">
            <a:spAutoFit/>
          </a:bodyPr>
          <a:lstStyle/>
          <a:p>
            <a:pPr algn="just"/>
            <a:r>
              <a:rPr lang="en-US" dirty="0"/>
              <a:t>In conclusion, the implementation of a blockchain-based record-keeping system for legal processes is a significant step forward in enhancing the efficiency, security, and trustworthiness of the legal system. By utilizing technologies such as </a:t>
            </a:r>
            <a:r>
              <a:rPr lang="en-US" dirty="0" err="1"/>
              <a:t>ReactJs</a:t>
            </a:r>
            <a:r>
              <a:rPr lang="en-US" dirty="0"/>
              <a:t>, Bootstrap, </a:t>
            </a:r>
            <a:r>
              <a:rPr lang="en-US" dirty="0" err="1"/>
              <a:t>NodeJs</a:t>
            </a:r>
            <a:r>
              <a:rPr lang="en-US" dirty="0"/>
              <a:t>, MongoDB, Ethereum, and web3, we have created a robust and reliable platform that addresses many of the challenges associated with traditional paper-based systems.</a:t>
            </a:r>
          </a:p>
          <a:p>
            <a:pPr algn="just"/>
            <a:endParaRPr lang="en-US" dirty="0"/>
          </a:p>
          <a:p>
            <a:pPr algn="just"/>
            <a:r>
              <a:rPr lang="en-US" dirty="0"/>
              <a:t>The blockchain technology integrated into the system has ensured the highest level of data integrity. Once information related to crimes is added to the blockchain, it becomes virtually immutable and cryptographically secure. This inherent immutability instills a significant level of trust in the accuracy and reliability of the records. Courts and other stakeholders can confidently rely on this data, knowing it remains unaltered and tamper-proof.</a:t>
            </a:r>
          </a:p>
          <a:p>
            <a:pPr algn="just"/>
            <a:endParaRPr lang="en-US" dirty="0"/>
          </a:p>
          <a:p>
            <a:pPr algn="just"/>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A9B5F-08DF-7135-9948-8D401C477EB0}"/>
            </a:ext>
          </a:extLst>
        </p:cNvPr>
        <p:cNvGrpSpPr/>
        <p:nvPr/>
      </p:nvGrpSpPr>
      <p:grpSpPr>
        <a:xfrm>
          <a:off x="0" y="0"/>
          <a:ext cx="0" cy="0"/>
          <a:chOff x="0" y="0"/>
          <a:chExt cx="0" cy="0"/>
        </a:xfrm>
      </p:grpSpPr>
      <p:sp>
        <p:nvSpPr>
          <p:cNvPr id="4" name="CustomShape 1">
            <a:extLst>
              <a:ext uri="{FF2B5EF4-FFF2-40B4-BE49-F238E27FC236}">
                <a16:creationId xmlns:a16="http://schemas.microsoft.com/office/drawing/2014/main" id="{A39FE469-4EAA-CED8-DD65-4E37992260BF}"/>
              </a:ext>
            </a:extLst>
          </p:cNvPr>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a:extLst>
              <a:ext uri="{FF2B5EF4-FFF2-40B4-BE49-F238E27FC236}">
                <a16:creationId xmlns:a16="http://schemas.microsoft.com/office/drawing/2014/main" id="{4BF27E33-20DA-A3A3-6219-B69668396624}"/>
              </a:ext>
            </a:extLst>
          </p:cNvPr>
          <p:cNvSpPr/>
          <p:nvPr/>
        </p:nvSpPr>
        <p:spPr>
          <a:xfrm>
            <a:off x="457200" y="533400"/>
            <a:ext cx="8381160" cy="455760"/>
          </a:xfrm>
          <a:prstGeom prst="rect">
            <a:avLst/>
          </a:prstGeom>
        </p:spPr>
        <p:txBody>
          <a:bodyPr lIns="90000" tIns="45000" rIns="90000" bIns="45000"/>
          <a:lstStyle/>
          <a:p>
            <a:pPr>
              <a:lnSpc>
                <a:spcPct val="100000"/>
              </a:lnSpc>
            </a:pPr>
            <a:r>
              <a:rPr lang="en-US" sz="3200" b="1" dirty="0">
                <a:solidFill>
                  <a:srgbClr val="C00000"/>
                </a:solidFill>
                <a:latin typeface="Calibri"/>
              </a:rPr>
              <a:t>F</a:t>
            </a:r>
            <a:r>
              <a:rPr lang="en-IN" sz="3200" b="1" dirty="0" err="1">
                <a:solidFill>
                  <a:srgbClr val="C00000"/>
                </a:solidFill>
                <a:latin typeface="Calibri"/>
              </a:rPr>
              <a:t>uture</a:t>
            </a:r>
            <a:r>
              <a:rPr lang="en-IN" sz="3200" b="1" dirty="0">
                <a:solidFill>
                  <a:srgbClr val="C00000"/>
                </a:solidFill>
                <a:latin typeface="Calibri"/>
              </a:rPr>
              <a:t> Work</a:t>
            </a:r>
            <a:endParaRPr sz="3200" dirty="0">
              <a:solidFill>
                <a:srgbClr val="C00000"/>
              </a:solidFill>
            </a:endParaRPr>
          </a:p>
        </p:txBody>
      </p:sp>
      <p:sp>
        <p:nvSpPr>
          <p:cNvPr id="7" name="TextBox 6">
            <a:extLst>
              <a:ext uri="{FF2B5EF4-FFF2-40B4-BE49-F238E27FC236}">
                <a16:creationId xmlns:a16="http://schemas.microsoft.com/office/drawing/2014/main" id="{D1526056-7EE4-4A02-3DB4-34C00CCECA0E}"/>
              </a:ext>
            </a:extLst>
          </p:cNvPr>
          <p:cNvSpPr txBox="1"/>
          <p:nvPr/>
        </p:nvSpPr>
        <p:spPr>
          <a:xfrm>
            <a:off x="457201" y="1670858"/>
            <a:ext cx="8279476" cy="4247317"/>
          </a:xfrm>
          <a:prstGeom prst="rect">
            <a:avLst/>
          </a:prstGeom>
          <a:noFill/>
        </p:spPr>
        <p:txBody>
          <a:bodyPr wrap="square">
            <a:spAutoFit/>
          </a:bodyPr>
          <a:lstStyle/>
          <a:p>
            <a:pPr algn="just"/>
            <a:r>
              <a:rPr lang="en-US" dirty="0"/>
              <a:t>In conclusion, the implementation of a blockchain-based record-keeping system for legal processes is a significant step forward in enhancing the efficiency, security, and trustworthiness of the legal system. By utilizing technologies such as </a:t>
            </a:r>
            <a:r>
              <a:rPr lang="en-US" dirty="0" err="1"/>
              <a:t>ReactJs</a:t>
            </a:r>
            <a:r>
              <a:rPr lang="en-US" dirty="0"/>
              <a:t>, Bootstrap, </a:t>
            </a:r>
            <a:r>
              <a:rPr lang="en-US" dirty="0" err="1"/>
              <a:t>NodeJs</a:t>
            </a:r>
            <a:r>
              <a:rPr lang="en-US" dirty="0"/>
              <a:t>, MongoDB, Ethereum, and web3, we have created a robust and reliable platform that addresses many of the challenges associated with traditional paper-based systems.</a:t>
            </a:r>
          </a:p>
          <a:p>
            <a:pPr algn="just"/>
            <a:endParaRPr lang="en-US" dirty="0"/>
          </a:p>
          <a:p>
            <a:pPr algn="just"/>
            <a:r>
              <a:rPr lang="en-US" dirty="0"/>
              <a:t>The blockchain technology integrated into the system has ensured the highest level of data integrity. Once information related to crimes is added to the blockchain, it becomes virtually immutable and cryptographically secure. This inherent immutability instills a significant level of trust in the accuracy and reliability of the records. Courts and other stakeholders can confidently rely on this data, knowing it remains unaltered and tamper-proof.</a:t>
            </a:r>
          </a:p>
          <a:p>
            <a:pPr algn="just"/>
            <a:endParaRPr lang="en-US" dirty="0"/>
          </a:p>
          <a:p>
            <a:pPr algn="just"/>
            <a:endParaRPr lang="en-IN" dirty="0"/>
          </a:p>
        </p:txBody>
      </p:sp>
    </p:spTree>
    <p:extLst>
      <p:ext uri="{BB962C8B-B14F-4D97-AF65-F5344CB8AC3E}">
        <p14:creationId xmlns:p14="http://schemas.microsoft.com/office/powerpoint/2010/main" val="2628948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7" name="TextBox 6">
            <a:extLst>
              <a:ext uri="{FF2B5EF4-FFF2-40B4-BE49-F238E27FC236}">
                <a16:creationId xmlns:a16="http://schemas.microsoft.com/office/drawing/2014/main" id="{7B188E38-4ED3-08DE-E96A-12186B5CCDBD}"/>
              </a:ext>
            </a:extLst>
          </p:cNvPr>
          <p:cNvSpPr txBox="1"/>
          <p:nvPr/>
        </p:nvSpPr>
        <p:spPr>
          <a:xfrm>
            <a:off x="348792" y="1367072"/>
            <a:ext cx="8218888" cy="7161961"/>
          </a:xfrm>
          <a:prstGeom prst="rect">
            <a:avLst/>
          </a:prstGeom>
          <a:noFill/>
        </p:spPr>
        <p:txBody>
          <a:bodyPr wrap="square">
            <a:spAutoFit/>
          </a:bodyPr>
          <a:lstStyle/>
          <a:p>
            <a:pPr marL="342900" lvl="0" indent="-342900" algn="l">
              <a:spcBef>
                <a:spcPts val="1260"/>
              </a:spcBef>
              <a:buSzPts val="1200"/>
              <a:buFont typeface="Wingdings" panose="05000000000000000000" pitchFamily="2" charset="2"/>
              <a:buChar char=""/>
              <a:tabLst>
                <a:tab pos="993775" algn="l"/>
                <a:tab pos="5490845" algn="l"/>
              </a:tabLst>
            </a:pPr>
            <a:r>
              <a:rPr lang="en-US" sz="1800" spc="-5" dirty="0" err="1">
                <a:effectLst/>
                <a:latin typeface="Calibri" panose="020F0502020204030204" pitchFamily="34" charset="0"/>
                <a:ea typeface="Wingdings" panose="05000000000000000000" pitchFamily="2" charset="2"/>
                <a:cs typeface="Times New Roman" panose="02020603050405020304" pitchFamily="18" charset="0"/>
              </a:rPr>
              <a:t>Muyanja</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a:t>
            </a:r>
            <a:r>
              <a:rPr lang="en-US" sz="1800" spc="-7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A.,</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5" dirty="0" err="1">
                <a:effectLst/>
                <a:latin typeface="Calibri" panose="020F0502020204030204" pitchFamily="34" charset="0"/>
                <a:ea typeface="Wingdings" panose="05000000000000000000" pitchFamily="2" charset="2"/>
                <a:cs typeface="Times New Roman" panose="02020603050405020304" pitchFamily="18" charset="0"/>
              </a:rPr>
              <a:t>Musasizi</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Nassimbwa</a:t>
            </a:r>
            <a:r>
              <a:rPr lang="en-US" sz="1800" dirty="0">
                <a:effectLst/>
                <a:latin typeface="Calibri" panose="020F0502020204030204" pitchFamily="34" charset="0"/>
                <a:ea typeface="Wingdings" panose="05000000000000000000" pitchFamily="2" charset="2"/>
                <a:cs typeface="Times New Roman" panose="02020603050405020304" pitchFamily="18" charset="0"/>
              </a:rPr>
              <a:t>,</a:t>
            </a:r>
            <a:r>
              <a:rPr lang="en-US" sz="18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C.,</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Tickodri-Togboa</a:t>
            </a:r>
            <a:r>
              <a:rPr lang="en-US" sz="1800" dirty="0">
                <a:effectLst/>
                <a:latin typeface="Calibri" panose="020F0502020204030204" pitchFamily="34" charset="0"/>
                <a:ea typeface="Wingdings" panose="05000000000000000000" pitchFamily="2" charset="2"/>
                <a:cs typeface="Times New Roman" panose="02020603050405020304" pitchFamily="18" charset="0"/>
              </a:rPr>
              <a:t>,</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a:t>
            </a:r>
            <a:r>
              <a:rPr lang="en-US" sz="18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Kayihura,	E.</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K.,</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&amp;</a:t>
            </a:r>
            <a:r>
              <a:rPr lang="en-US" sz="1800" spc="-5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Ngabirano,</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spc="-3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(2013,</a:t>
            </a:r>
            <a:r>
              <a:rPr lang="en-US" sz="1800" spc="-5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July).</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Requirements</a:t>
            </a:r>
            <a:r>
              <a:rPr lang="en-US" sz="1800" spc="-3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engineering</a:t>
            </a:r>
            <a:r>
              <a:rPr lang="en-US" sz="1800" spc="-3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a:t>
            </a:r>
            <a:r>
              <a:rPr lang="en-US" sz="1800" spc="-4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a:t>
            </a:r>
            <a:r>
              <a:rPr lang="en-US" sz="1800" spc="-4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uganda</a:t>
            </a:r>
            <a:r>
              <a:rPr lang="en-US" sz="1800" spc="-4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police</a:t>
            </a:r>
            <a:r>
              <a:rPr lang="en-US" sz="1800" spc="-3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force</a:t>
            </a:r>
            <a:r>
              <a:rPr lang="en-US" sz="1800" spc="-1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crime</a:t>
            </a:r>
            <a:r>
              <a:rPr lang="en-US" sz="1800" spc="-3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records</a:t>
            </a:r>
            <a:r>
              <a:rPr lang="en-US" sz="1800" spc="-4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management</a:t>
            </a:r>
            <a:r>
              <a:rPr lang="en-US" sz="1800" spc="-23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system. In 2013 21st IEEE International Requirements Engineering Conference (RE) (pp. 30-307).</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IEEE.Google</a:t>
            </a:r>
            <a:r>
              <a:rPr lang="en-US" sz="1800"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ScholarCross</a:t>
            </a:r>
            <a:r>
              <a:rPr lang="en-US" sz="1800" spc="-1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Ref</a:t>
            </a:r>
            <a:endParaRPr lang="en-IN" sz="1800" dirty="0">
              <a:effectLst/>
              <a:latin typeface="Times New Roman" panose="02020603050405020304" pitchFamily="18" charset="0"/>
              <a:ea typeface="Times New Roman" panose="02020603050405020304" pitchFamily="18" charset="0"/>
            </a:endParaRPr>
          </a:p>
          <a:p>
            <a:pPr>
              <a:spcBef>
                <a:spcPts val="35"/>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175260" lvl="0" indent="-342900" algn="l">
              <a:lnSpc>
                <a:spcPct val="98000"/>
              </a:lnSpc>
              <a:spcBef>
                <a:spcPts val="5"/>
              </a:spcBef>
              <a:spcAft>
                <a:spcPts val="0"/>
              </a:spcAft>
              <a:buSzPts val="1200"/>
              <a:buFont typeface="Wingdings" panose="05000000000000000000" pitchFamily="2" charset="2"/>
              <a:buChar char=""/>
              <a:tabLst>
                <a:tab pos="1023620" algn="l"/>
                <a:tab pos="1024255" algn="l"/>
              </a:tabLst>
            </a:pPr>
            <a:r>
              <a:rPr lang="en-US" sz="1800" dirty="0" err="1">
                <a:effectLst/>
                <a:latin typeface="Calibri" panose="020F0502020204030204" pitchFamily="34" charset="0"/>
                <a:ea typeface="Wingdings" panose="05000000000000000000" pitchFamily="2" charset="2"/>
                <a:cs typeface="Times New Roman" panose="02020603050405020304" pitchFamily="18" charset="0"/>
              </a:rPr>
              <a:t>Tasnim</a:t>
            </a:r>
            <a:r>
              <a:rPr lang="en-US" sz="1800" dirty="0">
                <a:effectLst/>
                <a:latin typeface="Calibri" panose="020F0502020204030204" pitchFamily="34" charset="0"/>
                <a:ea typeface="Wingdings" panose="05000000000000000000" pitchFamily="2" charset="2"/>
                <a:cs typeface="Times New Roman" panose="02020603050405020304" pitchFamily="18" charset="0"/>
              </a:rPr>
              <a:t>,</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M. A.,</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Al Omar,</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Rahman,</a:t>
            </a:r>
            <a:r>
              <a:rPr lang="en-US" sz="1800" spc="-5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M. S.,</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&amp;</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Bhuiyan,</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M.</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Z.</a:t>
            </a:r>
            <a:r>
              <a:rPr lang="en-US" sz="18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 (2018,</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December). Crab:</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Blockchain</a:t>
            </a:r>
            <a:r>
              <a:rPr lang="en-US" sz="1800" spc="-2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based criminal record management system. In International conference on security, privacy and</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anonymity in computation, communication and storage (pp. 294-303). Springer,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Cham.Google</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ScholarCross</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45"/>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701040" lvl="0" indent="-342900" algn="l">
              <a:buSzPts val="1200"/>
              <a:buFont typeface="Wingdings" panose="05000000000000000000" pitchFamily="2" charset="2"/>
              <a:buChar char=""/>
              <a:tabLst>
                <a:tab pos="993775" algn="l"/>
              </a:tabLst>
            </a:pPr>
            <a:r>
              <a:rPr lang="en-US" sz="1800" dirty="0">
                <a:effectLst/>
                <a:latin typeface="Calibri" panose="020F0502020204030204" pitchFamily="34" charset="0"/>
                <a:ea typeface="Wingdings" panose="05000000000000000000" pitchFamily="2" charset="2"/>
                <a:cs typeface="Times New Roman" panose="02020603050405020304" pitchFamily="18" charset="0"/>
              </a:rPr>
              <a:t>Carrier,</a:t>
            </a:r>
            <a:r>
              <a:rPr lang="en-US" sz="1800" spc="-5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a:t>
            </a:r>
            <a:r>
              <a:rPr lang="en-US" sz="1800" spc="-5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&amp;</a:t>
            </a:r>
            <a:r>
              <a:rPr lang="en-US" sz="1800" spc="-5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Spafford,</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E.</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H.</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(2003).</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Getting</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physical</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with</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the</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digital</a:t>
            </a:r>
            <a:r>
              <a:rPr lang="en-US" sz="18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investigation</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process.</a:t>
            </a:r>
            <a:r>
              <a:rPr lang="en-US" sz="1800" spc="-2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International</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Journal</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of</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digital evidence,</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2(2),</a:t>
            </a:r>
            <a:r>
              <a:rPr lang="en-US" sz="18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1-20Google</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Scholar</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30"/>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575945" lvl="0" indent="-342900" algn="l">
              <a:buSzPts val="1200"/>
              <a:buFont typeface="Wingdings" panose="05000000000000000000" pitchFamily="2" charset="2"/>
              <a:buChar char=""/>
              <a:tabLst>
                <a:tab pos="993775" algn="l"/>
              </a:tabLst>
            </a:pPr>
            <a:r>
              <a:rPr lang="fi-FI" sz="1800" spc="-5" dirty="0" err="1">
                <a:effectLst/>
                <a:latin typeface="Calibri" panose="020F0502020204030204" pitchFamily="34" charset="0"/>
                <a:ea typeface="Wingdings" panose="05000000000000000000" pitchFamily="2" charset="2"/>
                <a:cs typeface="Times New Roman" panose="02020603050405020304" pitchFamily="18" charset="0"/>
              </a:rPr>
              <a:t>Faber</a:t>
            </a:r>
            <a:r>
              <a:rPr lang="fi-FI" sz="1800" spc="-5" dirty="0">
                <a:effectLst/>
                <a:latin typeface="Calibri" panose="020F0502020204030204" pitchFamily="34" charset="0"/>
                <a:ea typeface="Wingdings" panose="05000000000000000000" pitchFamily="2" charset="2"/>
                <a:cs typeface="Times New Roman" panose="02020603050405020304" pitchFamily="18" charset="0"/>
              </a:rPr>
              <a:t>,</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spc="-5" dirty="0">
                <a:effectLst/>
                <a:latin typeface="Calibri" panose="020F0502020204030204" pitchFamily="34" charset="0"/>
                <a:ea typeface="Wingdings" panose="05000000000000000000" pitchFamily="2" charset="2"/>
                <a:cs typeface="Times New Roman" panose="02020603050405020304" pitchFamily="18" charset="0"/>
              </a:rPr>
              <a:t>B.,</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err="1">
                <a:effectLst/>
                <a:latin typeface="Calibri" panose="020F0502020204030204" pitchFamily="34" charset="0"/>
                <a:ea typeface="Wingdings" panose="05000000000000000000" pitchFamily="2" charset="2"/>
                <a:cs typeface="Times New Roman" panose="02020603050405020304" pitchFamily="18" charset="0"/>
              </a:rPr>
              <a:t>Michelet</a:t>
            </a:r>
            <a:r>
              <a:rPr lang="fi-FI" sz="1800" dirty="0">
                <a:effectLst/>
                <a:latin typeface="Calibri" panose="020F0502020204030204" pitchFamily="34" charset="0"/>
                <a:ea typeface="Wingdings" panose="05000000000000000000" pitchFamily="2" charset="2"/>
                <a:cs typeface="Times New Roman" panose="02020603050405020304" pitchFamily="18" charset="0"/>
              </a:rPr>
              <a:t>,</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a:effectLst/>
                <a:latin typeface="Calibri" panose="020F0502020204030204" pitchFamily="34" charset="0"/>
                <a:ea typeface="Wingdings" panose="05000000000000000000" pitchFamily="2" charset="2"/>
                <a:cs typeface="Times New Roman" panose="02020603050405020304" pitchFamily="18" charset="0"/>
              </a:rPr>
              <a:t>G. C.,</a:t>
            </a:r>
            <a:r>
              <a:rPr lang="fi-FI"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err="1">
                <a:effectLst/>
                <a:latin typeface="Calibri" panose="020F0502020204030204" pitchFamily="34" charset="0"/>
                <a:ea typeface="Wingdings" panose="05000000000000000000" pitchFamily="2" charset="2"/>
                <a:cs typeface="Times New Roman" panose="02020603050405020304" pitchFamily="18" charset="0"/>
              </a:rPr>
              <a:t>Weidmann</a:t>
            </a:r>
            <a:r>
              <a:rPr lang="fi-FI" sz="1800" dirty="0">
                <a:effectLst/>
                <a:latin typeface="Calibri" panose="020F0502020204030204" pitchFamily="34" charset="0"/>
                <a:ea typeface="Wingdings" panose="05000000000000000000" pitchFamily="2" charset="2"/>
                <a:cs typeface="Times New Roman" panose="02020603050405020304" pitchFamily="18" charset="0"/>
              </a:rPr>
              <a:t>,</a:t>
            </a:r>
            <a:r>
              <a:rPr lang="fi-FI"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a:effectLst/>
                <a:latin typeface="Calibri" panose="020F0502020204030204" pitchFamily="34" charset="0"/>
                <a:ea typeface="Wingdings" panose="05000000000000000000" pitchFamily="2" charset="2"/>
                <a:cs typeface="Times New Roman" panose="02020603050405020304" pitchFamily="18" charset="0"/>
              </a:rPr>
              <a:t>N.,</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err="1">
                <a:effectLst/>
                <a:latin typeface="Calibri" panose="020F0502020204030204" pitchFamily="34" charset="0"/>
                <a:ea typeface="Wingdings" panose="05000000000000000000" pitchFamily="2" charset="2"/>
                <a:cs typeface="Times New Roman" panose="02020603050405020304" pitchFamily="18" charset="0"/>
              </a:rPr>
              <a:t>Mukkamala</a:t>
            </a:r>
            <a:r>
              <a:rPr lang="fi-FI" sz="1800" dirty="0">
                <a:effectLst/>
                <a:latin typeface="Calibri" panose="020F0502020204030204" pitchFamily="34" charset="0"/>
                <a:ea typeface="Wingdings" panose="05000000000000000000" pitchFamily="2" charset="2"/>
                <a:cs typeface="Times New Roman" panose="02020603050405020304" pitchFamily="18" charset="0"/>
              </a:rPr>
              <a:t>,</a:t>
            </a:r>
            <a:r>
              <a:rPr lang="fi-FI" sz="1800" spc="-60"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a:effectLst/>
                <a:latin typeface="Calibri" panose="020F0502020204030204" pitchFamily="34" charset="0"/>
                <a:ea typeface="Wingdings" panose="05000000000000000000" pitchFamily="2" charset="2"/>
                <a:cs typeface="Times New Roman" panose="02020603050405020304" pitchFamily="18" charset="0"/>
              </a:rPr>
              <a:t>R. R.,</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a:effectLst/>
                <a:latin typeface="Calibri" panose="020F0502020204030204" pitchFamily="34" charset="0"/>
                <a:ea typeface="Wingdings" panose="05000000000000000000" pitchFamily="2" charset="2"/>
                <a:cs typeface="Times New Roman" panose="02020603050405020304" pitchFamily="18" charset="0"/>
              </a:rPr>
              <a:t>&amp;</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err="1">
                <a:effectLst/>
                <a:latin typeface="Calibri" panose="020F0502020204030204" pitchFamily="34" charset="0"/>
                <a:ea typeface="Wingdings" panose="05000000000000000000" pitchFamily="2" charset="2"/>
                <a:cs typeface="Times New Roman" panose="02020603050405020304" pitchFamily="18" charset="0"/>
              </a:rPr>
              <a:t>Vatrapu</a:t>
            </a:r>
            <a:r>
              <a:rPr lang="fi-FI" sz="1800" dirty="0">
                <a:effectLst/>
                <a:latin typeface="Calibri" panose="020F0502020204030204" pitchFamily="34" charset="0"/>
                <a:ea typeface="Wingdings" panose="05000000000000000000" pitchFamily="2" charset="2"/>
                <a:cs typeface="Times New Roman" panose="02020603050405020304" pitchFamily="18" charset="0"/>
              </a:rPr>
              <a:t>,</a:t>
            </a:r>
            <a:r>
              <a:rPr lang="fi-FI"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a:effectLst/>
                <a:latin typeface="Calibri" panose="020F0502020204030204" pitchFamily="34" charset="0"/>
                <a:ea typeface="Wingdings" panose="05000000000000000000" pitchFamily="2" charset="2"/>
                <a:cs typeface="Times New Roman" panose="02020603050405020304" pitchFamily="18" charset="0"/>
              </a:rPr>
              <a:t>R. (2019).</a:t>
            </a:r>
            <a:r>
              <a:rPr lang="fi-FI"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BPDIMS:</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a:t>
            </a:r>
            <a:r>
              <a:rPr lang="en-US" sz="1800" spc="-2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blockchain-based</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personal</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data</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and</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identity management</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system.Google</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Scholar</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25"/>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208280" lvl="0" indent="-342900" algn="l">
              <a:buSzPts val="1200"/>
              <a:buFont typeface="Wingdings" panose="05000000000000000000" pitchFamily="2" charset="2"/>
              <a:buChar char=""/>
              <a:tabLst>
                <a:tab pos="993775" algn="l"/>
              </a:tabLst>
            </a:pPr>
            <a:r>
              <a:rPr lang="en-US" sz="1800" dirty="0">
                <a:effectLst/>
                <a:latin typeface="Calibri" panose="020F0502020204030204" pitchFamily="34" charset="0"/>
                <a:ea typeface="Wingdings" panose="05000000000000000000" pitchFamily="2" charset="2"/>
                <a:cs typeface="Times New Roman" panose="02020603050405020304" pitchFamily="18" charset="0"/>
              </a:rPr>
              <a:t>Shukla,</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Tyagi,</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R.,</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&amp;</a:t>
            </a:r>
            <a:r>
              <a:rPr lang="en-US" sz="1800" spc="2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Tyagi,</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Implementation</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of</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Blockchain</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on</a:t>
            </a:r>
            <a:r>
              <a:rPr lang="en-US" sz="1800" spc="2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Criminality</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Record</a:t>
            </a:r>
            <a:r>
              <a:rPr lang="en-US" sz="1800" spc="-2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Checker.Google</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Scholar</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30"/>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l">
              <a:spcBef>
                <a:spcPts val="1260"/>
              </a:spcBef>
              <a:buSzPts val="1200"/>
              <a:buFont typeface="Wingdings" panose="05000000000000000000" pitchFamily="2" charset="2"/>
              <a:buChar char=""/>
              <a:tabLst>
                <a:tab pos="993775" algn="l"/>
                <a:tab pos="5490845" algn="l"/>
              </a:tabLst>
            </a:pP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D046C7-3DBE-94BA-5F43-BD4C665BBA67}"/>
              </a:ext>
            </a:extLst>
          </p:cNvPr>
          <p:cNvSpPr/>
          <p:nvPr/>
        </p:nvSpPr>
        <p:spPr>
          <a:xfrm>
            <a:off x="1363773" y="2284429"/>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33520" y="3771360"/>
            <a:ext cx="807624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93" name="CustomShape 2"/>
          <p:cNvSpPr/>
          <p:nvPr/>
        </p:nvSpPr>
        <p:spPr>
          <a:xfrm>
            <a:off x="495720" y="3048840"/>
            <a:ext cx="815220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400" b="1" strike="noStrike" spc="-1">
                <a:solidFill>
                  <a:srgbClr val="000000"/>
                </a:solidFill>
                <a:latin typeface="Arial Black"/>
                <a:ea typeface="DejaVu Sans"/>
              </a:rPr>
              <a:t>Abstract </a:t>
            </a:r>
            <a:endParaRPr lang="en-IN" sz="4400" b="0" strike="noStrike" spc="-1">
              <a:latin typeface="Arial"/>
            </a:endParaRPr>
          </a:p>
        </p:txBody>
      </p:sp>
      <p:sp>
        <p:nvSpPr>
          <p:cNvPr id="94" name="CustomShape 3"/>
          <p:cNvSpPr/>
          <p:nvPr/>
        </p:nvSpPr>
        <p:spPr>
          <a:xfrm>
            <a:off x="685800" y="1295280"/>
            <a:ext cx="761904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381600" y="947160"/>
            <a:ext cx="838080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96" name="CustomShape 2"/>
          <p:cNvSpPr/>
          <p:nvPr/>
        </p:nvSpPr>
        <p:spPr>
          <a:xfrm>
            <a:off x="524093" y="369360"/>
            <a:ext cx="36572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dirty="0">
                <a:solidFill>
                  <a:srgbClr val="C00000"/>
                </a:solidFill>
                <a:latin typeface="Calibri"/>
                <a:ea typeface="DejaVu Sans"/>
              </a:rPr>
              <a:t>ABSTRACT</a:t>
            </a:r>
            <a:endParaRPr lang="en-IN" sz="3200" b="0" strike="noStrike" spc="-1" dirty="0">
              <a:latin typeface="Arial"/>
            </a:endParaRPr>
          </a:p>
        </p:txBody>
      </p:sp>
      <p:sp>
        <p:nvSpPr>
          <p:cNvPr id="97" name="CustomShape 3"/>
          <p:cNvSpPr/>
          <p:nvPr/>
        </p:nvSpPr>
        <p:spPr>
          <a:xfrm>
            <a:off x="311085" y="1168924"/>
            <a:ext cx="8451315" cy="485115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l"/>
            <a:endParaRPr lang="en-IN" sz="1800" b="0" i="0" u="none" strike="noStrike" baseline="0" dirty="0">
              <a:solidFill>
                <a:srgbClr val="000000"/>
              </a:solidFill>
              <a:latin typeface="Times New Roman" panose="02020603050405020304" pitchFamily="18" charset="0"/>
            </a:endParaRPr>
          </a:p>
          <a:p>
            <a:pPr algn="just">
              <a:lnSpc>
                <a:spcPct val="150000"/>
              </a:lnSpc>
              <a:spcBef>
                <a:spcPts val="45"/>
              </a:spcBef>
              <a:spcAft>
                <a:spcPts val="150"/>
              </a:spcAft>
            </a:pPr>
            <a:r>
              <a:rPr lang="en-US" sz="1800" b="0" i="0" u="none" strike="noStrike" baseline="0" dirty="0">
                <a:solidFill>
                  <a:srgbClr val="000000"/>
                </a:solidFill>
                <a:latin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Traditional record-keeping systems might involve a lot of paperwork and manual processes to retrieve information. With a blockchain-based system, authorized individuals, like judges, lawyers, or law enforcement, can access the required records quickly and efficiently. This can help speed up legal processes.</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spcBef>
                <a:spcPts val="45"/>
              </a:spcBef>
              <a:spcAft>
                <a:spcPts val="150"/>
              </a:spcAft>
            </a:pPr>
            <a:r>
              <a:rPr lang="en-IN"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When information about crimes is added to the blockchain, it becomes very difficult to change. This creates a high level of trust in the accuracy and integrity of the data. Courts can rely on this data, knowing that it hasn't been manipulated. Once a crime record is added to the blockchain. Since blockchain records are cryptographically secure and can't be easily changed, it reduces the chances of fraudulent activities, such as someone trying to manipulate or forge crime records</a:t>
            </a:r>
            <a:endParaRPr lang="en-IN" sz="1800" dirty="0">
              <a:effectLst/>
              <a:latin typeface="Times New Roman" panose="02020603050405020304" pitchFamily="18" charset="0"/>
              <a:ea typeface="Times New Roman" panose="02020603050405020304" pitchFamily="18" charset="0"/>
            </a:endParaRPr>
          </a:p>
          <a:p>
            <a:endParaRPr lang="en-IN" sz="180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381240" y="3809160"/>
            <a:ext cx="838116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99" name="CustomShape 2"/>
          <p:cNvSpPr/>
          <p:nvPr/>
        </p:nvSpPr>
        <p:spPr>
          <a:xfrm>
            <a:off x="-876240" y="3048840"/>
            <a:ext cx="1089612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400" b="1" strike="noStrike" spc="-1" dirty="0">
                <a:solidFill>
                  <a:srgbClr val="000000"/>
                </a:solidFill>
                <a:latin typeface="Arial Black"/>
                <a:ea typeface="DejaVu Sans"/>
              </a:rPr>
              <a:t>I</a:t>
            </a:r>
            <a:r>
              <a:rPr lang="en-IN" sz="3200" b="1" strike="noStrike" spc="-1" dirty="0">
                <a:solidFill>
                  <a:srgbClr val="000000"/>
                </a:solidFill>
                <a:latin typeface="Arial Black"/>
                <a:ea typeface="DejaVu Sans"/>
              </a:rPr>
              <a:t>NTRODUCTION</a:t>
            </a:r>
            <a:endParaRPr lang="en-IN" sz="32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1066680"/>
            <a:ext cx="838080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101" name="CustomShape 2"/>
          <p:cNvSpPr/>
          <p:nvPr/>
        </p:nvSpPr>
        <p:spPr>
          <a:xfrm>
            <a:off x="457200" y="489240"/>
            <a:ext cx="838080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200" b="1" strike="noStrike" spc="-1">
                <a:solidFill>
                  <a:srgbClr val="C00000"/>
                </a:solidFill>
                <a:latin typeface="Calibri"/>
                <a:ea typeface="DejaVu Sans"/>
              </a:rPr>
              <a:t>Introduction</a:t>
            </a:r>
            <a:endParaRPr lang="en-IN" sz="3200" b="0" strike="noStrike" spc="-1">
              <a:latin typeface="Arial"/>
            </a:endParaRPr>
          </a:p>
        </p:txBody>
      </p:sp>
      <p:sp>
        <p:nvSpPr>
          <p:cNvPr id="102" name="CustomShape 3"/>
          <p:cNvSpPr/>
          <p:nvPr/>
        </p:nvSpPr>
        <p:spPr>
          <a:xfrm>
            <a:off x="304920" y="1447920"/>
            <a:ext cx="7619760" cy="3690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sp>
        <p:nvSpPr>
          <p:cNvPr id="103" name="CustomShape 4"/>
          <p:cNvSpPr/>
          <p:nvPr/>
        </p:nvSpPr>
        <p:spPr>
          <a:xfrm>
            <a:off x="381600" y="1307977"/>
            <a:ext cx="8380800" cy="46116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50000"/>
              </a:lnSpc>
              <a:buClr>
                <a:srgbClr val="000000"/>
              </a:buClr>
              <a:buFont typeface="Arial"/>
              <a:buChar char="•"/>
            </a:pPr>
            <a:r>
              <a:rPr lang="en-US" sz="1800" b="0" strike="noStrike" spc="-1" dirty="0">
                <a:solidFill>
                  <a:srgbClr val="000000"/>
                </a:solidFill>
                <a:latin typeface="Times New Roman"/>
                <a:ea typeface="DejaVu Sans"/>
              </a:rPr>
              <a:t>In the realm of legal processes and criminal record management, the transition from traditional paper-based systems to innovative, blockchain-powered solutions has revolutionized the way authorized individuals access, store, and trust crucial information. This project, built on a foundation of cutting-edge technologies, is designed to streamline and enhance the management of criminal records for judges, lawyers, law enforcement agencies, and other authorized personnel. </a:t>
            </a:r>
          </a:p>
          <a:p>
            <a:pPr marL="285840" indent="-285480" algn="just">
              <a:lnSpc>
                <a:spcPct val="150000"/>
              </a:lnSpc>
              <a:buClr>
                <a:srgbClr val="000000"/>
              </a:buClr>
              <a:buFont typeface="Arial"/>
              <a:buChar char="•"/>
            </a:pPr>
            <a:r>
              <a:rPr lang="en-US" b="0" strike="noStrike" spc="-1" dirty="0">
                <a:latin typeface="Times New Roman" panose="02020603050405020304" pitchFamily="18" charset="0"/>
                <a:cs typeface="Times New Roman" panose="02020603050405020304" pitchFamily="18" charset="0"/>
              </a:rPr>
              <a:t>Traditional record-keeping systems often relied on paperwork and manual processes, leading to inefficiencies, delays, and the risk of errors. The adoption of a blockchain-based system has radically transformed the landscape. This innovative system enables authorized individuals to access essential records swiftly and efficiently, significantly expediting legal processes.</a:t>
            </a:r>
            <a:endParaRPr lang="en-IN"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504C9-671D-1F41-8BD2-C696D29F863F}"/>
            </a:ext>
          </a:extLst>
        </p:cNvPr>
        <p:cNvGrpSpPr/>
        <p:nvPr/>
      </p:nvGrpSpPr>
      <p:grpSpPr>
        <a:xfrm>
          <a:off x="0" y="0"/>
          <a:ext cx="0" cy="0"/>
          <a:chOff x="0" y="0"/>
          <a:chExt cx="0" cy="0"/>
        </a:xfrm>
      </p:grpSpPr>
      <p:sp>
        <p:nvSpPr>
          <p:cNvPr id="82" name="CustomShape 1">
            <a:extLst>
              <a:ext uri="{FF2B5EF4-FFF2-40B4-BE49-F238E27FC236}">
                <a16:creationId xmlns:a16="http://schemas.microsoft.com/office/drawing/2014/main" id="{1660FBBA-3C13-5E17-B3F8-60923BA844C8}"/>
              </a:ext>
            </a:extLst>
          </p:cNvPr>
          <p:cNvSpPr/>
          <p:nvPr/>
        </p:nvSpPr>
        <p:spPr>
          <a:xfrm>
            <a:off x="609840" y="380916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a:extLst>
              <a:ext uri="{FF2B5EF4-FFF2-40B4-BE49-F238E27FC236}">
                <a16:creationId xmlns:a16="http://schemas.microsoft.com/office/drawing/2014/main" id="{A30BD9AD-0B15-361F-535A-700BE1F6551D}"/>
              </a:ext>
            </a:extLst>
          </p:cNvPr>
          <p:cNvSpPr/>
          <p:nvPr/>
        </p:nvSpPr>
        <p:spPr>
          <a:xfrm>
            <a:off x="457560" y="304884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Literature Survey </a:t>
            </a:r>
            <a:endParaRPr dirty="0">
              <a:latin typeface="Arial Black" pitchFamily="34" charset="0"/>
            </a:endParaRPr>
          </a:p>
        </p:txBody>
      </p:sp>
      <p:sp>
        <p:nvSpPr>
          <p:cNvPr id="84" name="CustomShape 3">
            <a:extLst>
              <a:ext uri="{FF2B5EF4-FFF2-40B4-BE49-F238E27FC236}">
                <a16:creationId xmlns:a16="http://schemas.microsoft.com/office/drawing/2014/main" id="{11C1A40A-D3A5-CCF1-3069-A63B5C2E9484}"/>
              </a:ext>
            </a:extLst>
          </p:cNvPr>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232155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59939985"/>
              </p:ext>
            </p:extLst>
          </p:nvPr>
        </p:nvGraphicFramePr>
        <p:xfrm>
          <a:off x="157369" y="541405"/>
          <a:ext cx="8788586" cy="6184691"/>
        </p:xfrm>
        <a:graphic>
          <a:graphicData uri="http://schemas.openxmlformats.org/drawingml/2006/table">
            <a:tbl>
              <a:tblPr firstRow="1" bandRow="1">
                <a:tableStyleId>{5C22544A-7EE6-4342-B048-85BDC9FD1C3A}</a:tableStyleId>
              </a:tblPr>
              <a:tblGrid>
                <a:gridCol w="530788">
                  <a:extLst>
                    <a:ext uri="{9D8B030D-6E8A-4147-A177-3AD203B41FA5}">
                      <a16:colId xmlns:a16="http://schemas.microsoft.com/office/drawing/2014/main" val="432745929"/>
                    </a:ext>
                  </a:extLst>
                </a:gridCol>
                <a:gridCol w="1375391">
                  <a:extLst>
                    <a:ext uri="{9D8B030D-6E8A-4147-A177-3AD203B41FA5}">
                      <a16:colId xmlns:a16="http://schemas.microsoft.com/office/drawing/2014/main" val="1998233565"/>
                    </a:ext>
                  </a:extLst>
                </a:gridCol>
                <a:gridCol w="1586153">
                  <a:extLst>
                    <a:ext uri="{9D8B030D-6E8A-4147-A177-3AD203B41FA5}">
                      <a16:colId xmlns:a16="http://schemas.microsoft.com/office/drawing/2014/main" val="3760181125"/>
                    </a:ext>
                  </a:extLst>
                </a:gridCol>
                <a:gridCol w="1570980">
                  <a:extLst>
                    <a:ext uri="{9D8B030D-6E8A-4147-A177-3AD203B41FA5}">
                      <a16:colId xmlns:a16="http://schemas.microsoft.com/office/drawing/2014/main" val="1470764825"/>
                    </a:ext>
                  </a:extLst>
                </a:gridCol>
                <a:gridCol w="1790873">
                  <a:extLst>
                    <a:ext uri="{9D8B030D-6E8A-4147-A177-3AD203B41FA5}">
                      <a16:colId xmlns:a16="http://schemas.microsoft.com/office/drawing/2014/main" val="3423994347"/>
                    </a:ext>
                  </a:extLst>
                </a:gridCol>
                <a:gridCol w="1934401">
                  <a:extLst>
                    <a:ext uri="{9D8B030D-6E8A-4147-A177-3AD203B41FA5}">
                      <a16:colId xmlns:a16="http://schemas.microsoft.com/office/drawing/2014/main" val="635663868"/>
                    </a:ext>
                  </a:extLst>
                </a:gridCol>
              </a:tblGrid>
              <a:tr h="746433">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453640">
                <a:tc>
                  <a:txBody>
                    <a:bodyPr/>
                    <a:lstStyle/>
                    <a:p>
                      <a:r>
                        <a:rPr lang="en-US" dirty="0"/>
                        <a:t>1</a:t>
                      </a:r>
                      <a:endParaRPr lang="en-IN" dirty="0"/>
                    </a:p>
                  </a:txBody>
                  <a:tcPr/>
                </a:tc>
                <a:tc>
                  <a:txBody>
                    <a:bodyPr/>
                    <a:lstStyle/>
                    <a:p>
                      <a:r>
                        <a:rPr lang="en-US" sz="1100" dirty="0"/>
                        <a:t>Criminal record management system using </a:t>
                      </a:r>
                      <a:r>
                        <a:rPr lang="en-US" sz="1100" dirty="0" err="1"/>
                        <a:t>Php</a:t>
                      </a:r>
                      <a:r>
                        <a:rPr lang="en-US" sz="1100" dirty="0"/>
                        <a:t> and </a:t>
                      </a:r>
                      <a:r>
                        <a:rPr lang="en-US" sz="1100" dirty="0" err="1"/>
                        <a:t>Mysql</a:t>
                      </a:r>
                      <a:endParaRPr lang="en-US" sz="1100" dirty="0"/>
                    </a:p>
                    <a:p>
                      <a:r>
                        <a:rPr lang="en-US" sz="1100" dirty="0"/>
                        <a:t>Author:</a:t>
                      </a:r>
                    </a:p>
                    <a:p>
                      <a:r>
                        <a:rPr lang="en-US" sz="1100" dirty="0"/>
                        <a:t>Anuj </a:t>
                      </a:r>
                      <a:r>
                        <a:rPr lang="en-US" sz="1100" dirty="0" err="1"/>
                        <a:t>kumar</a:t>
                      </a:r>
                      <a:endParaRPr lang="en-US" sz="1100" dirty="0"/>
                    </a:p>
                    <a:p>
                      <a:r>
                        <a:rPr lang="en-US" sz="1100" dirty="0"/>
                        <a:t>Osman Yahaya</a:t>
                      </a:r>
                    </a:p>
                  </a:txBody>
                  <a:tcPr/>
                </a:tc>
                <a:tc>
                  <a:txBody>
                    <a:bodyPr/>
                    <a:lstStyle/>
                    <a:p>
                      <a:r>
                        <a:rPr lang="en-US" sz="1100" b="0" i="0" dirty="0">
                          <a:solidFill>
                            <a:schemeClr val="dk1"/>
                          </a:solidFill>
                          <a:effectLst/>
                          <a:latin typeface="+mn-lt"/>
                          <a:ea typeface="+mn-ea"/>
                          <a:cs typeface="+mn-cs"/>
                        </a:rPr>
                        <a:t>Traditional criminal management system are manual like paper work. Time consuming and no proper security to the data. This project will overcomes manual work and </a:t>
                      </a:r>
                      <a:r>
                        <a:rPr lang="en-US" sz="1100" b="0" i="0" kern="1200" dirty="0">
                          <a:solidFill>
                            <a:schemeClr val="dk1"/>
                          </a:solidFill>
                          <a:effectLst/>
                          <a:latin typeface="+mn-lt"/>
                          <a:ea typeface="+mn-ea"/>
                          <a:cs typeface="+mn-cs"/>
                        </a:rPr>
                        <a:t>significantly improving law enforcement efficiency.</a:t>
                      </a:r>
                      <a:endParaRPr lang="en-IN" sz="1100" dirty="0"/>
                    </a:p>
                  </a:txBody>
                  <a:tcPr/>
                </a:tc>
                <a:tc>
                  <a:txBody>
                    <a:bodyPr/>
                    <a:lstStyle/>
                    <a:p>
                      <a:r>
                        <a:rPr lang="en-US" sz="1200" b="0" i="0" dirty="0">
                          <a:solidFill>
                            <a:schemeClr val="dk1"/>
                          </a:solidFill>
                          <a:effectLst/>
                          <a:latin typeface="+mn-lt"/>
                          <a:ea typeface="+mn-ea"/>
                          <a:cs typeface="+mn-cs"/>
                        </a:rPr>
                        <a:t>It leverages modern technologies to deliver a robust application capable of meeting the dynamic needs of today's digital marketplace.</a:t>
                      </a:r>
                      <a:endParaRPr lang="en-IN" sz="1200" dirty="0"/>
                    </a:p>
                  </a:txBody>
                  <a:tcPr/>
                </a:tc>
                <a:tc>
                  <a:txBody>
                    <a:bodyPr/>
                    <a:lstStyle/>
                    <a:p>
                      <a:r>
                        <a:rPr lang="en-IN" sz="1100" b="0" i="0" kern="1200" dirty="0">
                          <a:solidFill>
                            <a:schemeClr val="dk1"/>
                          </a:solidFill>
                          <a:effectLst/>
                          <a:latin typeface="+mn-lt"/>
                          <a:ea typeface="+mn-ea"/>
                          <a:cs typeface="+mn-cs"/>
                        </a:rPr>
                        <a:t>Criminal Record Management System using PHP for server-side scripting, MySQL for database storage, and HTML, CSS, and JavaScript for frontend development. Implement secure input validation, authentication mechanisms, and encrypted connections to ensure data integrity and user privacy.</a:t>
                      </a:r>
                      <a:endParaRPr lang="en-IN" sz="1100" dirty="0"/>
                    </a:p>
                  </a:txBody>
                  <a:tcPr/>
                </a:tc>
                <a:tc>
                  <a:txBody>
                    <a:bodyPr/>
                    <a:lstStyle/>
                    <a:p>
                      <a:r>
                        <a:rPr lang="en-US" sz="1100" b="0" i="0" kern="1200" dirty="0">
                          <a:solidFill>
                            <a:schemeClr val="dk1"/>
                          </a:solidFill>
                          <a:effectLst/>
                          <a:latin typeface="+mn-lt"/>
                          <a:ea typeface="+mn-ea"/>
                          <a:cs typeface="+mn-cs"/>
                        </a:rPr>
                        <a:t>PHP and MySQL are two popular open-source technologies that are often used to develop web applications, including criminal record management systems.</a:t>
                      </a:r>
                      <a:endParaRPr lang="en-IN" sz="1100" dirty="0"/>
                    </a:p>
                  </a:txBody>
                  <a:tcPr/>
                </a:tc>
                <a:extLst>
                  <a:ext uri="{0D108BD9-81ED-4DB2-BD59-A6C34878D82A}">
                    <a16:rowId xmlns:a16="http://schemas.microsoft.com/office/drawing/2014/main" val="3097843794"/>
                  </a:ext>
                </a:extLst>
              </a:tr>
              <a:tr h="2908091">
                <a:tc>
                  <a:txBody>
                    <a:bodyPr/>
                    <a:lstStyle/>
                    <a:p>
                      <a:r>
                        <a:rPr lang="en-US" dirty="0"/>
                        <a:t>2</a:t>
                      </a:r>
                      <a:endParaRPr lang="en-IN" dirty="0"/>
                    </a:p>
                  </a:txBody>
                  <a:tcPr/>
                </a:tc>
                <a:tc>
                  <a:txBody>
                    <a:bodyPr/>
                    <a:lstStyle/>
                    <a:p>
                      <a:r>
                        <a:rPr lang="en-US" sz="1200" dirty="0"/>
                        <a:t>Crime record management using asp.net framework</a:t>
                      </a:r>
                    </a:p>
                    <a:p>
                      <a:r>
                        <a:rPr lang="en-US" sz="1200" dirty="0"/>
                        <a:t>Author : </a:t>
                      </a:r>
                    </a:p>
                    <a:p>
                      <a:r>
                        <a:rPr lang="en-US" sz="1200" dirty="0"/>
                        <a:t>Deepak </a:t>
                      </a:r>
                      <a:r>
                        <a:rPr lang="en-US" sz="1200" dirty="0" err="1"/>
                        <a:t>kumar</a:t>
                      </a:r>
                      <a:endParaRPr lang="en-IN" sz="1200" dirty="0"/>
                    </a:p>
                    <a:p>
                      <a:br>
                        <a:rPr lang="en-US" sz="2000" dirty="0"/>
                      </a:br>
                      <a:endParaRPr lang="en-IN" sz="2000" dirty="0"/>
                    </a:p>
                  </a:txBody>
                  <a:tcPr/>
                </a:tc>
                <a:tc>
                  <a:txBody>
                    <a:bodyPr/>
                    <a:lstStyle/>
                    <a:p>
                      <a:r>
                        <a:rPr lang="en-US" sz="1200" dirty="0"/>
                        <a:t>It focuses  on development using the Asp.net framework, individuals often struggle to keep up with the latest tools and frameworks, hindering their ability to create efficient and interactive websites.</a:t>
                      </a:r>
                      <a:endParaRPr lang="en-IN" sz="1200" dirty="0"/>
                    </a:p>
                  </a:txBody>
                  <a:tcPr/>
                </a:tc>
                <a:tc>
                  <a:txBody>
                    <a:bodyPr/>
                    <a:lstStyle/>
                    <a:p>
                      <a:r>
                        <a:rPr lang="en-US" sz="1200" dirty="0"/>
                        <a:t> Author  propose a detailed exploration of the Asp.net framework and </a:t>
                      </a:r>
                      <a:r>
                        <a:rPr lang="en-US" sz="1100" b="0" i="0" kern="1200" dirty="0">
                          <a:solidFill>
                            <a:schemeClr val="dk1"/>
                          </a:solidFill>
                          <a:effectLst/>
                          <a:latin typeface="+mn-lt"/>
                          <a:ea typeface="+mn-ea"/>
                          <a:cs typeface="+mn-cs"/>
                        </a:rPr>
                        <a:t>delving into its core components, server-side functionalities, and advanced features.</a:t>
                      </a:r>
                      <a:endParaRPr lang="en-IN" sz="1200" dirty="0"/>
                    </a:p>
                  </a:txBody>
                  <a:tcPr/>
                </a:tc>
                <a:tc>
                  <a:txBody>
                    <a:bodyPr/>
                    <a:lstStyle/>
                    <a:p>
                      <a:r>
                        <a:rPr lang="en-IN" sz="1100" b="0" i="0" kern="1200" dirty="0">
                          <a:solidFill>
                            <a:schemeClr val="dk1"/>
                          </a:solidFill>
                          <a:effectLst/>
                          <a:latin typeface="+mn-lt"/>
                          <a:ea typeface="+mn-ea"/>
                          <a:cs typeface="+mn-cs"/>
                        </a:rPr>
                        <a:t>Criminal Record Management System using ASP.NET framework for server-side scripting, C# programming language, and Microsoft SQL Server for database storage. Employ HTML, CSS, and JavaScript for the frontend interface, ensuring secure authentication, input validation, and adherence to ASP.NET security best practices</a:t>
                      </a:r>
                      <a:endParaRPr lang="en-IN" sz="1100" dirty="0"/>
                    </a:p>
                  </a:txBody>
                  <a:tcPr/>
                </a:tc>
                <a:tc>
                  <a:txBody>
                    <a:bodyPr/>
                    <a:lstStyle/>
                    <a:p>
                      <a:r>
                        <a:rPr lang="en-US" sz="1100" b="0" i="0" kern="1200" dirty="0">
                          <a:solidFill>
                            <a:schemeClr val="dk1"/>
                          </a:solidFill>
                          <a:effectLst/>
                          <a:latin typeface="+mn-lt"/>
                          <a:ea typeface="+mn-ea"/>
                          <a:cs typeface="+mn-cs"/>
                        </a:rPr>
                        <a:t>ASP.NET applications typically run on Windows servers, which can limit flexibility and scalability if there's a need to deploy the system on different</a:t>
                      </a:r>
                    </a:p>
                    <a:p>
                      <a:r>
                        <a:rPr lang="en-US" sz="1100" b="0" i="0" kern="1200" dirty="0">
                          <a:solidFill>
                            <a:schemeClr val="dk1"/>
                          </a:solidFill>
                          <a:effectLst/>
                          <a:latin typeface="+mn-lt"/>
                          <a:ea typeface="+mn-ea"/>
                          <a:cs typeface="+mn-cs"/>
                        </a:rPr>
                        <a:t>platforms or cloud services</a:t>
                      </a:r>
                      <a:r>
                        <a:rPr lang="en-US" sz="1800" b="0" i="0" kern="1200" dirty="0">
                          <a:solidFill>
                            <a:schemeClr val="dk1"/>
                          </a:solidFill>
                          <a:effectLst/>
                          <a:latin typeface="+mn-lt"/>
                          <a:ea typeface="+mn-ea"/>
                          <a:cs typeface="+mn-cs"/>
                        </a:rPr>
                        <a:t>.</a:t>
                      </a:r>
                      <a:endParaRPr lang="en-IN" sz="1200" dirty="0"/>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676630400"/>
              </p:ext>
            </p:extLst>
          </p:nvPr>
        </p:nvGraphicFramePr>
        <p:xfrm>
          <a:off x="190481" y="451726"/>
          <a:ext cx="8630515" cy="6537960"/>
        </p:xfrm>
        <a:graphic>
          <a:graphicData uri="http://schemas.openxmlformats.org/drawingml/2006/table">
            <a:tbl>
              <a:tblPr firstRow="1" bandRow="1">
                <a:tableStyleId>{5C22544A-7EE6-4342-B048-85BDC9FD1C3A}</a:tableStyleId>
              </a:tblPr>
              <a:tblGrid>
                <a:gridCol w="556807">
                  <a:extLst>
                    <a:ext uri="{9D8B030D-6E8A-4147-A177-3AD203B41FA5}">
                      <a16:colId xmlns:a16="http://schemas.microsoft.com/office/drawing/2014/main" val="432745929"/>
                    </a:ext>
                  </a:extLst>
                </a:gridCol>
                <a:gridCol w="1271692">
                  <a:extLst>
                    <a:ext uri="{9D8B030D-6E8A-4147-A177-3AD203B41FA5}">
                      <a16:colId xmlns:a16="http://schemas.microsoft.com/office/drawing/2014/main" val="1998233565"/>
                    </a:ext>
                  </a:extLst>
                </a:gridCol>
                <a:gridCol w="1243378">
                  <a:extLst>
                    <a:ext uri="{9D8B030D-6E8A-4147-A177-3AD203B41FA5}">
                      <a16:colId xmlns:a16="http://schemas.microsoft.com/office/drawing/2014/main" val="3760181125"/>
                    </a:ext>
                  </a:extLst>
                </a:gridCol>
                <a:gridCol w="1682220">
                  <a:extLst>
                    <a:ext uri="{9D8B030D-6E8A-4147-A177-3AD203B41FA5}">
                      <a16:colId xmlns:a16="http://schemas.microsoft.com/office/drawing/2014/main" val="1470764825"/>
                    </a:ext>
                  </a:extLst>
                </a:gridCol>
                <a:gridCol w="1679083">
                  <a:extLst>
                    <a:ext uri="{9D8B030D-6E8A-4147-A177-3AD203B41FA5}">
                      <a16:colId xmlns:a16="http://schemas.microsoft.com/office/drawing/2014/main" val="3423994347"/>
                    </a:ext>
                  </a:extLst>
                </a:gridCol>
                <a:gridCol w="2197335">
                  <a:extLst>
                    <a:ext uri="{9D8B030D-6E8A-4147-A177-3AD203B41FA5}">
                      <a16:colId xmlns:a16="http://schemas.microsoft.com/office/drawing/2014/main" val="635663868"/>
                    </a:ext>
                  </a:extLst>
                </a:gridCol>
              </a:tblGrid>
              <a:tr h="743066">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655774">
                <a:tc>
                  <a:txBody>
                    <a:bodyPr/>
                    <a:lstStyle/>
                    <a:p>
                      <a:r>
                        <a:rPr lang="en-US" dirty="0"/>
                        <a:t>3</a:t>
                      </a:r>
                      <a:endParaRPr lang="en-IN" dirty="0"/>
                    </a:p>
                  </a:txBody>
                  <a:tcPr/>
                </a:tc>
                <a:tc>
                  <a:txBody>
                    <a:bodyPr/>
                    <a:lstStyle/>
                    <a:p>
                      <a:r>
                        <a:rPr lang="en-US" sz="1200" dirty="0"/>
                        <a:t>Django based crime record management</a:t>
                      </a:r>
                      <a:endParaRPr lang="en-IN" sz="1200" dirty="0"/>
                    </a:p>
                    <a:p>
                      <a:r>
                        <a:rPr lang="en-IN" sz="1200" dirty="0"/>
                        <a:t>Authors</a:t>
                      </a:r>
                    </a:p>
                    <a:p>
                      <a:r>
                        <a:rPr lang="en-US" sz="1200" dirty="0" err="1"/>
                        <a:t>Pretham</a:t>
                      </a:r>
                      <a:endParaRPr lang="en-US" sz="1200" dirty="0"/>
                    </a:p>
                    <a:p>
                      <a:r>
                        <a:rPr lang="en-US" sz="1200" dirty="0"/>
                        <a:t>Kuldeep Baban</a:t>
                      </a:r>
                    </a:p>
                    <a:p>
                      <a:endParaRPr lang="en-US" sz="1200" dirty="0"/>
                    </a:p>
                  </a:txBody>
                  <a:tcPr/>
                </a:tc>
                <a:tc>
                  <a:txBody>
                    <a:bodyPr/>
                    <a:lstStyle/>
                    <a:p>
                      <a:r>
                        <a:rPr lang="en-US" sz="1100" b="0" i="0" kern="1200" dirty="0">
                          <a:solidFill>
                            <a:schemeClr val="dk1"/>
                          </a:solidFill>
                          <a:effectLst/>
                          <a:latin typeface="+mn-lt"/>
                          <a:ea typeface="+mn-ea"/>
                          <a:cs typeface="+mn-cs"/>
                        </a:rPr>
                        <a:t>ASP.NET Framework can be complex and expensive to develop and maintain. Django-based systems are more lightweight and affordable, making them a better option for organizations with limited resource</a:t>
                      </a:r>
                      <a:endParaRPr lang="en-IN" sz="1200" dirty="0"/>
                    </a:p>
                  </a:txBody>
                  <a:tcPr/>
                </a:tc>
                <a:tc>
                  <a:txBody>
                    <a:bodyPr/>
                    <a:lstStyle/>
                    <a:p>
                      <a:r>
                        <a:rPr lang="en-US" sz="1100" b="0" i="0" kern="1200" dirty="0">
                          <a:solidFill>
                            <a:schemeClr val="dk1"/>
                          </a:solidFill>
                          <a:effectLst/>
                          <a:latin typeface="+mn-lt"/>
                          <a:ea typeface="+mn-ea"/>
                          <a:cs typeface="+mn-cs"/>
                        </a:rPr>
                        <a:t>Django is a free and open-source framework, while ASP.NET Framework is a proprietary framework. This means that Django is more affordable than ASP.NET Framework int terms of features.</a:t>
                      </a:r>
                      <a:endParaRPr lang="en-IN" sz="1100" dirty="0"/>
                    </a:p>
                  </a:txBody>
                  <a:tcPr/>
                </a:tc>
                <a:tc>
                  <a:txBody>
                    <a:bodyPr/>
                    <a:lstStyle/>
                    <a:p>
                      <a:r>
                        <a:rPr lang="en-IN" sz="1100" b="0" i="0" kern="1200" dirty="0">
                          <a:solidFill>
                            <a:schemeClr val="dk1"/>
                          </a:solidFill>
                          <a:effectLst/>
                          <a:latin typeface="+mn-lt"/>
                          <a:ea typeface="+mn-ea"/>
                          <a:cs typeface="+mn-cs"/>
                        </a:rPr>
                        <a:t>Develop the Crime Record Management System using Django framework for backend logic, combined with HTML, CSS, and JavaScript for frontend components. Implement secure authentication, input validation, and encryption techniques to ensure data security, and utilize PostgreSQL as the secure database backend for storing sensitive criminal records</a:t>
                      </a:r>
                      <a:endParaRPr lang="en-IN" sz="1100" dirty="0"/>
                    </a:p>
                  </a:txBody>
                  <a:tcPr/>
                </a:tc>
                <a:tc>
                  <a:txBody>
                    <a:bodyPr/>
                    <a:lstStyle/>
                    <a:p>
                      <a:r>
                        <a:rPr lang="en-US" sz="1100" b="0" i="0" kern="1200" dirty="0">
                          <a:solidFill>
                            <a:schemeClr val="dk1"/>
                          </a:solidFill>
                          <a:effectLst/>
                          <a:latin typeface="+mn-lt"/>
                          <a:ea typeface="+mn-ea"/>
                          <a:cs typeface="+mn-cs"/>
                        </a:rPr>
                        <a:t>Django-based criminal record management systems are lightweight, affordable, and easy to use, but may not be suitable for large enterprise organizations.</a:t>
                      </a:r>
                      <a:endParaRPr lang="en-IN" sz="1100" dirty="0"/>
                    </a:p>
                  </a:txBody>
                  <a:tcPr/>
                </a:tc>
                <a:extLst>
                  <a:ext uri="{0D108BD9-81ED-4DB2-BD59-A6C34878D82A}">
                    <a16:rowId xmlns:a16="http://schemas.microsoft.com/office/drawing/2014/main" val="3097843794"/>
                  </a:ext>
                </a:extLst>
              </a:tr>
              <a:tr h="2504408">
                <a:tc>
                  <a:txBody>
                    <a:bodyPr/>
                    <a:lstStyle/>
                    <a:p>
                      <a:r>
                        <a:rPr lang="en-US" dirty="0"/>
                        <a:t>4</a:t>
                      </a:r>
                      <a:endParaRPr lang="en-IN" dirty="0"/>
                    </a:p>
                    <a:p>
                      <a:endParaRPr lang="en-IN" dirty="0"/>
                    </a:p>
                    <a:p>
                      <a:endParaRPr lang="en-IN" dirty="0"/>
                    </a:p>
                  </a:txBody>
                  <a:tcPr/>
                </a:tc>
                <a:tc>
                  <a:txBody>
                    <a:bodyPr/>
                    <a:lstStyle/>
                    <a:p>
                      <a:r>
                        <a:rPr lang="en-US" sz="1200" dirty="0"/>
                        <a:t>Crime record management using blockchain</a:t>
                      </a:r>
                    </a:p>
                    <a:p>
                      <a:r>
                        <a:rPr lang="en-US" sz="1200" dirty="0"/>
                        <a:t>Authors:</a:t>
                      </a:r>
                    </a:p>
                    <a:p>
                      <a:r>
                        <a:rPr lang="en-IN" sz="1100" b="0" i="0" kern="1200" dirty="0">
                          <a:solidFill>
                            <a:schemeClr val="dk1"/>
                          </a:solidFill>
                          <a:effectLst/>
                          <a:latin typeface="+mn-lt"/>
                          <a:ea typeface="+mn-ea"/>
                          <a:cs typeface="+mn-cs"/>
                        </a:rPr>
                        <a:t>Shraddha Sanjay </a:t>
                      </a:r>
                      <a:r>
                        <a:rPr lang="en-IN" sz="1100" b="0" i="0" kern="1200" dirty="0" err="1">
                          <a:solidFill>
                            <a:schemeClr val="dk1"/>
                          </a:solidFill>
                          <a:effectLst/>
                          <a:latin typeface="+mn-lt"/>
                          <a:ea typeface="+mn-ea"/>
                          <a:cs typeface="+mn-cs"/>
                        </a:rPr>
                        <a:t>Pakale</a:t>
                      </a:r>
                      <a:endParaRPr lang="en-US" sz="1100" dirty="0"/>
                    </a:p>
                    <a:p>
                      <a:r>
                        <a:rPr lang="en-IN" sz="1100" b="0" i="0" kern="1200" dirty="0">
                          <a:solidFill>
                            <a:schemeClr val="dk1"/>
                          </a:solidFill>
                          <a:effectLst/>
                          <a:latin typeface="+mn-lt"/>
                          <a:ea typeface="+mn-ea"/>
                          <a:cs typeface="+mn-cs"/>
                        </a:rPr>
                        <a:t>Muhammad Aamir Khan</a:t>
                      </a:r>
                      <a:endParaRPr lang="en-IN" sz="1100" dirty="0"/>
                    </a:p>
                  </a:txBody>
                  <a:tcPr/>
                </a:tc>
                <a:tc>
                  <a:txBody>
                    <a:bodyPr/>
                    <a:lstStyle/>
                    <a:p>
                      <a:r>
                        <a:rPr lang="en-US" sz="1100" b="0" i="0" kern="1200" dirty="0">
                          <a:solidFill>
                            <a:schemeClr val="dk1"/>
                          </a:solidFill>
                          <a:effectLst/>
                          <a:latin typeface="+mn-lt"/>
                          <a:ea typeface="+mn-ea"/>
                          <a:cs typeface="+mn-cs"/>
                        </a:rPr>
                        <a:t>Traditional systems are often vulnerable to cyberattacks.</a:t>
                      </a:r>
                    </a:p>
                    <a:p>
                      <a:r>
                        <a:rPr lang="en-US" sz="1100" b="0" i="0" kern="1200" dirty="0">
                          <a:solidFill>
                            <a:schemeClr val="dk1"/>
                          </a:solidFill>
                          <a:effectLst/>
                          <a:latin typeface="+mn-lt"/>
                          <a:ea typeface="+mn-ea"/>
                          <a:cs typeface="+mn-cs"/>
                        </a:rPr>
                        <a:t> Blockchain systems are much more difficult to hack, as they are decentralized and have no central point of failure.</a:t>
                      </a:r>
                    </a:p>
                  </a:txBody>
                  <a:tcPr/>
                </a:tc>
                <a:tc>
                  <a:txBody>
                    <a:bodyPr/>
                    <a:lstStyle/>
                    <a:p>
                      <a:r>
                        <a:rPr lang="en-US" sz="1100" b="0" i="0" kern="1200" dirty="0">
                          <a:solidFill>
                            <a:schemeClr val="dk1"/>
                          </a:solidFill>
                          <a:effectLst/>
                          <a:latin typeface="+mn-lt"/>
                          <a:ea typeface="+mn-ea"/>
                          <a:cs typeface="+mn-cs"/>
                        </a:rPr>
                        <a:t>The blockchain solution would be implemented using a distributed ledger technology such as Ethereum or Hyperledger Fabric. The data model would include information about crime records, law enforcement officers, and other stakeholders.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All crime records would be stored on a decentralized blockchain network. This would make the records tamper-proof and secure. Authorized users, such as law enforcement officers and judges, would have access to the blockchain to view and update crime records.</a:t>
                      </a:r>
                    </a:p>
                    <a:p>
                      <a:endParaRPr lang="en-US" sz="1100" b="0" i="0" kern="1200" dirty="0">
                        <a:solidFill>
                          <a:schemeClr val="dk1"/>
                        </a:solidFill>
                        <a:effectLst/>
                        <a:latin typeface="+mn-lt"/>
                        <a:ea typeface="+mn-ea"/>
                        <a:cs typeface="+mn-cs"/>
                      </a:endParaRPr>
                    </a:p>
                    <a:p>
                      <a:endParaRPr lang="en-IN" sz="1100" dirty="0"/>
                    </a:p>
                  </a:txBody>
                  <a:tcPr/>
                </a:tc>
                <a:tc>
                  <a:txBody>
                    <a:bodyPr/>
                    <a:lstStyle/>
                    <a:p>
                      <a:r>
                        <a:rPr lang="en-US" sz="1100" b="0" i="0" kern="1200" dirty="0">
                          <a:solidFill>
                            <a:schemeClr val="dk1"/>
                          </a:solidFill>
                          <a:effectLst/>
                          <a:latin typeface="+mn-lt"/>
                          <a:ea typeface="+mn-ea"/>
                          <a:cs typeface="+mn-cs"/>
                        </a:rPr>
                        <a:t>These systems are more secure, transparent, and efficient than traditional systems. However, they are also more complex and expensive to develop and implement</a:t>
                      </a:r>
                      <a:endParaRPr lang="en-IN" sz="1100" dirty="0"/>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11426</TotalTime>
  <Words>2203</Words>
  <Application>Microsoft Office PowerPoint</Application>
  <PresentationFormat>On-screen Show (4:3)</PresentationFormat>
  <Paragraphs>167</Paragraphs>
  <Slides>26</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Arial Black</vt:lpstr>
      <vt:lpstr>Bookman Old Style</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Hareen</dc:creator>
  <dc:description/>
  <cp:lastModifiedBy>sruthi kallem</cp:lastModifiedBy>
  <cp:revision>906</cp:revision>
  <dcterms:modified xsi:type="dcterms:W3CDTF">2024-03-26T08:50:18Z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