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90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213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4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9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1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9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4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95A645-AD0B-4C3D-A23A-47B0C5E97CC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7FA879-B260-401F-9DE5-E27246295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D2F5-384F-A619-2924-BD768F070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36C69-04A7-047E-4B29-85386D5D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48148"/>
          </a:xfrm>
        </p:spPr>
        <p:txBody>
          <a:bodyPr/>
          <a:lstStyle/>
          <a:p>
            <a:r>
              <a:rPr lang="en-IN" dirty="0"/>
              <a:t>Summary Of Insights From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2D2D2-F656-5596-5B13-037F3AA06ABE}"/>
              </a:ext>
            </a:extLst>
          </p:cNvPr>
          <p:cNvSpPr txBox="1"/>
          <p:nvPr/>
        </p:nvSpPr>
        <p:spPr>
          <a:xfrm>
            <a:off x="6508955" y="5348748"/>
            <a:ext cx="517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/>
              <a:t>Chandramouleshwar J</a:t>
            </a:r>
          </a:p>
          <a:p>
            <a:pPr algn="r"/>
            <a:r>
              <a:rPr lang="en-IN" sz="2400" dirty="0"/>
              <a:t>25/09/2025</a:t>
            </a:r>
          </a:p>
        </p:txBody>
      </p:sp>
    </p:spTree>
    <p:extLst>
      <p:ext uri="{BB962C8B-B14F-4D97-AF65-F5344CB8AC3E}">
        <p14:creationId xmlns:p14="http://schemas.microsoft.com/office/powerpoint/2010/main" val="254321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72F7-7948-D4E1-F95E-F8D13510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After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FAE8-6CC7-8668-9864-B59E2E6D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Segment Wise Total Sales was high for </a:t>
            </a:r>
            <a:r>
              <a:rPr lang="en-IN" b="1" dirty="0"/>
              <a:t>Consumer Segment </a:t>
            </a:r>
            <a:r>
              <a:rPr lang="en-IN" dirty="0"/>
              <a:t>and Second Highest was followed by </a:t>
            </a:r>
            <a:r>
              <a:rPr lang="en-IN" b="1" dirty="0"/>
              <a:t>Corporate</a:t>
            </a:r>
            <a:r>
              <a:rPr lang="en-IN" dirty="0"/>
              <a:t> and </a:t>
            </a:r>
            <a:r>
              <a:rPr lang="en-IN" b="1" dirty="0"/>
              <a:t>Home Office</a:t>
            </a:r>
            <a:r>
              <a:rPr lang="en-IN" dirty="0"/>
              <a:t>.</a:t>
            </a:r>
          </a:p>
          <a:p>
            <a:r>
              <a:rPr lang="en-IN" dirty="0"/>
              <a:t>Highest sales was made by the product </a:t>
            </a:r>
            <a:r>
              <a:rPr lang="en-IN" b="1" dirty="0"/>
              <a:t>Canon image CLASS 2200 Advanced Copier</a:t>
            </a:r>
            <a:r>
              <a:rPr lang="en-IN" dirty="0"/>
              <a:t>.</a:t>
            </a:r>
          </a:p>
          <a:p>
            <a:r>
              <a:rPr lang="en-IN" b="1" dirty="0"/>
              <a:t>William Brown </a:t>
            </a:r>
            <a:r>
              <a:rPr lang="en-IN" dirty="0"/>
              <a:t>is the highest ordered customer with </a:t>
            </a:r>
            <a:r>
              <a:rPr lang="en-IN" b="1" dirty="0"/>
              <a:t>35 orders </a:t>
            </a:r>
            <a:r>
              <a:rPr lang="en-IN" dirty="0"/>
              <a:t>and following him comes </a:t>
            </a:r>
            <a:r>
              <a:rPr lang="en-IN" b="1" dirty="0"/>
              <a:t>Matt Abelman </a:t>
            </a:r>
            <a:r>
              <a:rPr lang="en-IN" dirty="0"/>
              <a:t>and </a:t>
            </a:r>
            <a:r>
              <a:rPr lang="en-IN" b="1" dirty="0"/>
              <a:t>Paul Prost </a:t>
            </a:r>
            <a:r>
              <a:rPr lang="en-IN" dirty="0"/>
              <a:t>with </a:t>
            </a:r>
            <a:r>
              <a:rPr lang="en-IN" b="1" dirty="0"/>
              <a:t>34 orders </a:t>
            </a:r>
            <a:r>
              <a:rPr lang="en-IN" dirty="0"/>
              <a:t>and so on.</a:t>
            </a:r>
          </a:p>
          <a:p>
            <a:r>
              <a:rPr lang="en-IN" dirty="0"/>
              <a:t>Region-wise Total Sales and the number of orders was high for </a:t>
            </a:r>
            <a:r>
              <a:rPr lang="en-IN" b="1" dirty="0"/>
              <a:t>West</a:t>
            </a:r>
            <a:r>
              <a:rPr lang="en-IN" dirty="0"/>
              <a:t> Region with a Total Sales of  </a:t>
            </a:r>
            <a:r>
              <a:rPr lang="en-IN" b="1" dirty="0"/>
              <a:t>7,10,219.68</a:t>
            </a:r>
            <a:r>
              <a:rPr lang="en-IN" dirty="0"/>
              <a:t> and number of orders is </a:t>
            </a:r>
            <a:r>
              <a:rPr lang="en-IN" b="1" dirty="0"/>
              <a:t>3.1K</a:t>
            </a:r>
            <a:r>
              <a:rPr lang="en-IN" dirty="0"/>
              <a:t>.</a:t>
            </a:r>
          </a:p>
          <a:p>
            <a:r>
              <a:rPr lang="en-IN" dirty="0"/>
              <a:t>The Total Sales according to Order year is gradually increasing from 2016 to 2018 with a small dip in 2015 to 2016.</a:t>
            </a:r>
          </a:p>
          <a:p>
            <a:r>
              <a:rPr lang="en-IN" dirty="0"/>
              <a:t>The Total Sales according to Ship mode is found that Standard Class is the only mode with Highest sales trend.</a:t>
            </a:r>
          </a:p>
        </p:txBody>
      </p:sp>
    </p:spTree>
    <p:extLst>
      <p:ext uri="{BB962C8B-B14F-4D97-AF65-F5344CB8AC3E}">
        <p14:creationId xmlns:p14="http://schemas.microsoft.com/office/powerpoint/2010/main" val="320011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B29F-6140-01FE-2C2E-CFD335B8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7945-2784-B0DD-8991-F207DAE1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Power BI tool is a versatile tool that helps in visualising the data and draw key insights from it.</a:t>
            </a:r>
          </a:p>
          <a:p>
            <a:r>
              <a:rPr lang="en-IN" dirty="0"/>
              <a:t>This tool is very much efficient in accessing various kind of file types and helps deliver quick insights.</a:t>
            </a:r>
          </a:p>
          <a:p>
            <a:r>
              <a:rPr lang="en-IN" dirty="0"/>
              <a:t>In this Sales Data Analysis, Power BI played a crucial role in deriving the overall crucial drivers of the business.</a:t>
            </a:r>
          </a:p>
          <a:p>
            <a:r>
              <a:rPr lang="en-IN" dirty="0"/>
              <a:t>With help of DAX measures and calculated columns, the work was made simple.</a:t>
            </a:r>
          </a:p>
        </p:txBody>
      </p:sp>
    </p:spTree>
    <p:extLst>
      <p:ext uri="{BB962C8B-B14F-4D97-AF65-F5344CB8AC3E}">
        <p14:creationId xmlns:p14="http://schemas.microsoft.com/office/powerpoint/2010/main" val="139152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20D4-7CA7-320B-6D8C-D0AA70BB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88" y="2597683"/>
            <a:ext cx="9692640" cy="1325562"/>
          </a:xfrm>
        </p:spPr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111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5904-10F8-3F0F-5371-E3E7A71F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CD52-692A-3101-F856-8C7665B0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Brief About The Dataset:</a:t>
            </a:r>
          </a:p>
          <a:p>
            <a:pPr lvl="1"/>
            <a:r>
              <a:rPr lang="en-IN" dirty="0"/>
              <a:t>I have considered “store_data.csv” file which is a dataset of the orders and shipments that have taken place in the country United States.</a:t>
            </a:r>
          </a:p>
          <a:p>
            <a:pPr lvl="1"/>
            <a:r>
              <a:rPr lang="en-IN" dirty="0"/>
              <a:t>The dataset comprises of various columns and mainly has: Sales amount, Category, Segment, Region, City, State,. Etc.</a:t>
            </a:r>
          </a:p>
          <a:p>
            <a:pPr lvl="1"/>
            <a:r>
              <a:rPr lang="en-IN" dirty="0"/>
              <a:t>The dataset also contains the shipment and order dates too with the customer names and IDs.</a:t>
            </a:r>
          </a:p>
          <a:p>
            <a:r>
              <a:rPr lang="en-IN" u="sng" dirty="0"/>
              <a:t>Objective Of Analysis:</a:t>
            </a:r>
          </a:p>
          <a:p>
            <a:pPr lvl="1"/>
            <a:r>
              <a:rPr lang="en-IN" dirty="0"/>
              <a:t>The main objective of Analysis is to find the total sales amount of the overall transactions.</a:t>
            </a:r>
          </a:p>
          <a:p>
            <a:pPr lvl="1"/>
            <a:r>
              <a:rPr lang="en-IN" dirty="0"/>
              <a:t>To find the year-wise orders placed and the shipments done.</a:t>
            </a:r>
          </a:p>
          <a:p>
            <a:pPr lvl="1"/>
            <a:r>
              <a:rPr lang="en-IN" dirty="0"/>
              <a:t>To assess how soon the delivery is done and also to make sure the lack of availability.</a:t>
            </a:r>
          </a:p>
          <a:p>
            <a:pPr lvl="1"/>
            <a:r>
              <a:rPr lang="en-IN" dirty="0"/>
              <a:t>Considering all the KPIs and Performance Indicators to make a better decision making of improving the stores affordability.</a:t>
            </a:r>
          </a:p>
        </p:txBody>
      </p:sp>
    </p:spTree>
    <p:extLst>
      <p:ext uri="{BB962C8B-B14F-4D97-AF65-F5344CB8AC3E}">
        <p14:creationId xmlns:p14="http://schemas.microsoft.com/office/powerpoint/2010/main" val="348461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F79A-0B50-689D-2773-1EE1B2CD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8BB4-60E8-07E0-C8DD-E59A87A0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Steps taken before visualisation:</a:t>
            </a:r>
          </a:p>
          <a:p>
            <a:pPr lvl="1"/>
            <a:r>
              <a:rPr lang="en-IN" dirty="0"/>
              <a:t>Downloaded the dataset from Kaggle: [https://www.kaggle.com/datasets/rohitsahoo/sales-forecasting]</a:t>
            </a:r>
          </a:p>
          <a:p>
            <a:pPr lvl="1"/>
            <a:r>
              <a:rPr lang="en-IN" dirty="0"/>
              <a:t>Open Power BI application and click Get Data</a:t>
            </a:r>
          </a:p>
          <a:p>
            <a:pPr lvl="1"/>
            <a:r>
              <a:rPr lang="en-IN" dirty="0"/>
              <a:t>Depending upon the format of the dataset, select the file extension in the dropdown list.</a:t>
            </a:r>
          </a:p>
          <a:p>
            <a:pPr lvl="1"/>
            <a:r>
              <a:rPr lang="en-IN" dirty="0"/>
              <a:t>Analyse the data and find whether is there any duplicate values or null values present in the dataset.</a:t>
            </a:r>
          </a:p>
          <a:p>
            <a:pPr lvl="1"/>
            <a:r>
              <a:rPr lang="en-IN" dirty="0"/>
              <a:t>After removing the nulls, export the dataset into the Power BI from Power Query Editor.</a:t>
            </a:r>
          </a:p>
          <a:p>
            <a:pPr lvl="1"/>
            <a:r>
              <a:rPr lang="en-IN" dirty="0"/>
              <a:t>If any date columns are present in the dataset, create a date table additionally by the help of CALENDAR() DAX measure.</a:t>
            </a:r>
          </a:p>
          <a:p>
            <a:pPr lvl="1"/>
            <a:r>
              <a:rPr lang="en-IN" dirty="0"/>
              <a:t>Create a relationship between Date Table and the column which has the dates.</a:t>
            </a:r>
          </a:p>
        </p:txBody>
      </p:sp>
    </p:spTree>
    <p:extLst>
      <p:ext uri="{BB962C8B-B14F-4D97-AF65-F5344CB8AC3E}">
        <p14:creationId xmlns:p14="http://schemas.microsoft.com/office/powerpoint/2010/main" val="35502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BC3A-224C-E570-234A-8D9D9894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6996-8DD8-7A08-7A76-DBA84507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DAX Measures:</a:t>
            </a:r>
          </a:p>
          <a:p>
            <a:pPr lvl="1"/>
            <a:r>
              <a:rPr lang="en-IN" dirty="0"/>
              <a:t>Total Sales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LeastShipmentTime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MaxOrderDate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MinOrderDate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MaxShipDate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MinShipDate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3D069-E024-A41D-4853-EE910407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35" y="2437408"/>
            <a:ext cx="3745823" cy="341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3E134D-D3BD-4814-81A9-3BEF1D59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36" y="4253478"/>
            <a:ext cx="5014183" cy="336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99A875-0D81-EEC9-9007-4BFFB4306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35" y="3701327"/>
            <a:ext cx="5417307" cy="259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95A06E-0A7C-5E83-5A11-02B23AA28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234" y="3093207"/>
            <a:ext cx="5229657" cy="2759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D0F981-DDF8-3F7A-F188-EFD44AC63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7781" y="4882717"/>
            <a:ext cx="4915638" cy="2987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10B3F1-1255-8E54-C017-A272260EA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9234" y="5474270"/>
            <a:ext cx="5092801" cy="2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F6553-9901-BA18-BF46-A54C990E5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824C-DF2E-76D9-6BBF-8C7E327A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92B7-CFAC-4DFB-EA74-59A5F033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93173" cy="4351337"/>
          </a:xfrm>
        </p:spPr>
        <p:txBody>
          <a:bodyPr/>
          <a:lstStyle/>
          <a:p>
            <a:pPr lvl="1"/>
            <a:r>
              <a:rPr lang="en-IN" b="1" u="sng" dirty="0"/>
              <a:t>Calculated Columns:</a:t>
            </a:r>
          </a:p>
          <a:p>
            <a:pPr lvl="2"/>
            <a:r>
              <a:rPr lang="en-IN" dirty="0"/>
              <a:t>Order_Month_Year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r>
              <a:rPr lang="en-IN" dirty="0"/>
              <a:t>Ship_Month_Year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r>
              <a:rPr lang="en-IN" dirty="0"/>
              <a:t>Order_Year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r>
              <a:rPr lang="en-IN" dirty="0"/>
              <a:t>Ship_Year</a:t>
            </a:r>
          </a:p>
          <a:p>
            <a:pPr lvl="2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F1426-01BE-B692-B75E-18D1EECE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98" y="2489766"/>
            <a:ext cx="7586804" cy="33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4BEAD-691B-3FE3-D38B-213EDA7F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60" y="3282758"/>
            <a:ext cx="7586804" cy="400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FB43D-94AE-1848-FAD9-08D3D575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98" y="4101242"/>
            <a:ext cx="6192473" cy="349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9C9BA-6577-0EF1-D147-7C13ACD6A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0" y="4962672"/>
            <a:ext cx="6235331" cy="3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359-C5A1-1E1C-029E-D6287327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Of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FCD2-84E5-70F8-72AB-BC6D39D1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Sales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Total Sales By Order Year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4799E-CC92-51C0-1891-34A874EA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78" y="2193040"/>
            <a:ext cx="1615580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675B8-0836-261E-75F4-74CEF206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76" y="3593690"/>
            <a:ext cx="368077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5A62-237C-01EC-6C25-378B8D1D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Of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0E1B-C539-6963-8596-294C97F2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/>
          <a:lstStyle/>
          <a:p>
            <a:r>
              <a:rPr lang="en-IN" dirty="0"/>
              <a:t>Total Sales By Ship Mode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Count Of Orders By Ship Mode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34F4A-77C6-4893-770A-8C01B222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02" y="4092382"/>
            <a:ext cx="3596952" cy="2225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4FCE44-6174-5B7C-8088-1286FE1A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84" y="1828800"/>
            <a:ext cx="3596951" cy="25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5309-B8A8-2A9D-EA2D-D546D14C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Of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7E1-6FCF-ACC3-971E-32D8CC25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Slicers Used: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Total Sales By Category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680A-AF83-F8D4-4566-1F144B75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74" y="3736258"/>
            <a:ext cx="3406435" cy="224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E3B2D-FDF2-D308-D601-75A79511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71" y="2296099"/>
            <a:ext cx="1473792" cy="1146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88BB7-4DDB-653D-D413-15A5609DB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62" y="2248157"/>
            <a:ext cx="1912481" cy="1350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2A466-563F-0F5F-A349-48F53C031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691" y="2458745"/>
            <a:ext cx="1817836" cy="9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930-C109-CDB8-4155-68AA7039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Analysis Of Sales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B02FE9-9E6E-F4EE-235A-D6A94966A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759962"/>
            <a:ext cx="8481896" cy="47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515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135</TotalTime>
  <Words>576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Sales Data Analysis</vt:lpstr>
      <vt:lpstr>Introduction</vt:lpstr>
      <vt:lpstr>Data Preparation</vt:lpstr>
      <vt:lpstr>Key Metrics (KPIs)</vt:lpstr>
      <vt:lpstr>Key Metrics (KPIs)</vt:lpstr>
      <vt:lpstr>Understanding Of Visuals</vt:lpstr>
      <vt:lpstr>Understanding Of Visuals</vt:lpstr>
      <vt:lpstr>Understanding Of Visuals</vt:lpstr>
      <vt:lpstr>Overall Analysis Of Sales</vt:lpstr>
      <vt:lpstr>Key Insights After Analysis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Chandramouleshwar J</dc:creator>
  <cp:lastModifiedBy>Chandramouleshwar J</cp:lastModifiedBy>
  <cp:revision>13</cp:revision>
  <dcterms:created xsi:type="dcterms:W3CDTF">2025-09-25T05:10:19Z</dcterms:created>
  <dcterms:modified xsi:type="dcterms:W3CDTF">2025-09-25T07:25:24Z</dcterms:modified>
</cp:coreProperties>
</file>