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17"/>
  </p:notesMasterIdLst>
  <p:sldIdLst>
    <p:sldId id="256" r:id="rId2"/>
    <p:sldId id="262" r:id="rId3"/>
    <p:sldId id="288" r:id="rId4"/>
    <p:sldId id="260" r:id="rId5"/>
    <p:sldId id="290" r:id="rId6"/>
    <p:sldId id="263" r:id="rId7"/>
    <p:sldId id="269" r:id="rId8"/>
    <p:sldId id="270" r:id="rId9"/>
    <p:sldId id="295" r:id="rId10"/>
    <p:sldId id="271" r:id="rId11"/>
    <p:sldId id="272" r:id="rId12"/>
    <p:sldId id="294" r:id="rId13"/>
    <p:sldId id="283" r:id="rId14"/>
    <p:sldId id="284"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81E2"/>
    <a:srgbClr val="0070C0"/>
    <a:srgbClr val="00B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48" autoAdjust="0"/>
  </p:normalViewPr>
  <p:slideViewPr>
    <p:cSldViewPr>
      <p:cViewPr varScale="1">
        <p:scale>
          <a:sx n="68" d="100"/>
          <a:sy n="68" d="100"/>
        </p:scale>
        <p:origin x="16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342F3-5ED2-46FE-A31C-E42327BF4BD7}" type="datetimeFigureOut">
              <a:rPr lang="en-IN" smtClean="0"/>
              <a:t>16-08-2023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DD5A9-7AC9-4A2C-A3C0-7893B72046D7}" type="slidenum">
              <a:rPr lang="en-IN" smtClean="0"/>
              <a:t>‹#›</a:t>
            </a:fld>
            <a:endParaRPr lang="en-IN"/>
          </a:p>
        </p:txBody>
      </p:sp>
    </p:spTree>
    <p:extLst>
      <p:ext uri="{BB962C8B-B14F-4D97-AF65-F5344CB8AC3E}">
        <p14:creationId xmlns:p14="http://schemas.microsoft.com/office/powerpoint/2010/main" val="152668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D46DEA0-838C-4688-8281-8A45CF400FF2}" type="datetimeFigureOut">
              <a:rPr lang="en-US" smtClean="0"/>
              <a:t>8/16/2023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A847B2B-C99C-408A-94A0-D3142E74E7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med">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6DEA0-838C-4688-8281-8A45CF400FF2}"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6DEA0-838C-4688-8281-8A45CF400FF2}"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6DEA0-838C-4688-8281-8A45CF400FF2}"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D46DEA0-838C-4688-8281-8A45CF400FF2}"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46DEA0-838C-4688-8281-8A45CF400FF2}"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D46DEA0-838C-4688-8281-8A45CF400FF2}"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D46DEA0-838C-4688-8281-8A45CF400FF2}"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6DEA0-838C-4688-8281-8A45CF400FF2}"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46DEA0-838C-4688-8281-8A45CF400FF2}"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D46DEA0-838C-4688-8281-8A45CF400FF2}"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A847B2B-C99C-408A-94A0-D3142E74E79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46DEA0-838C-4688-8281-8A45CF400FF2}" type="datetimeFigureOut">
              <a:rPr lang="en-US" smtClean="0"/>
              <a:t>8/16/2023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A847B2B-C99C-408A-94A0-D3142E74E79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ransition spd="med">
    <p:strips dir="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851648" cy="1828800"/>
          </a:xfrm>
          <a:noFill/>
          <a:ln>
            <a:noFill/>
          </a:ln>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en-US" sz="1800" dirty="0">
                <a:solidFill>
                  <a:srgbClr val="333333"/>
                </a:solidFill>
                <a:latin typeface="Times New Roman" pitchFamily="18" charset="0"/>
                <a:cs typeface="Times New Roman" pitchFamily="18" charset="0"/>
              </a:rPr>
              <a:t>ANURAG UNIVERSITY</a:t>
            </a:r>
            <a:br>
              <a:rPr lang="en-US" sz="1800" dirty="0">
                <a:solidFill>
                  <a:srgbClr val="333333"/>
                </a:solidFill>
                <a:latin typeface="Times New Roman" pitchFamily="18" charset="0"/>
                <a:cs typeface="Times New Roman" pitchFamily="18" charset="0"/>
              </a:rPr>
            </a:br>
            <a:br>
              <a:rPr lang="en-US" sz="1800" dirty="0">
                <a:solidFill>
                  <a:srgbClr val="333333"/>
                </a:solidFill>
                <a:latin typeface="Times New Roman" pitchFamily="18" charset="0"/>
                <a:cs typeface="Times New Roman" pitchFamily="18" charset="0"/>
              </a:rPr>
            </a:br>
            <a:r>
              <a:rPr lang="en-US" sz="1800" dirty="0">
                <a:solidFill>
                  <a:srgbClr val="333333"/>
                </a:solidFill>
                <a:latin typeface="Times New Roman" pitchFamily="18" charset="0"/>
                <a:cs typeface="Times New Roman" pitchFamily="18" charset="0"/>
              </a:rPr>
              <a:t>DEPARTMENT OF INFORMATION TECHNOLOGY</a:t>
            </a:r>
            <a:br>
              <a:rPr lang="en-US" sz="1800" dirty="0">
                <a:solidFill>
                  <a:srgbClr val="333333"/>
                </a:solidFill>
                <a:latin typeface="Times New Roman" pitchFamily="18" charset="0"/>
                <a:cs typeface="Times New Roman" pitchFamily="18" charset="0"/>
              </a:rPr>
            </a:br>
            <a:br>
              <a:rPr lang="en-US" sz="1800" dirty="0">
                <a:solidFill>
                  <a:srgbClr val="333333"/>
                </a:solidFill>
                <a:latin typeface="Times New Roman" pitchFamily="18" charset="0"/>
                <a:cs typeface="Times New Roman" pitchFamily="18" charset="0"/>
              </a:rPr>
            </a:br>
            <a:r>
              <a:rPr lang="en-US" sz="1800" dirty="0">
                <a:solidFill>
                  <a:srgbClr val="333333"/>
                </a:solidFill>
                <a:latin typeface="Times New Roman" pitchFamily="18" charset="0"/>
                <a:cs typeface="Times New Roman" pitchFamily="18" charset="0"/>
              </a:rPr>
              <a:t>III B-TECH  I-SEMISTER</a:t>
            </a:r>
            <a:br>
              <a:rPr lang="en-US" sz="1800" dirty="0">
                <a:solidFill>
                  <a:srgbClr val="333333"/>
                </a:solidFill>
                <a:latin typeface="Times New Roman" pitchFamily="18" charset="0"/>
                <a:cs typeface="Times New Roman" pitchFamily="18" charset="0"/>
              </a:rPr>
            </a:br>
            <a:r>
              <a:rPr lang="en-US" sz="1800" dirty="0">
                <a:solidFill>
                  <a:srgbClr val="333333"/>
                </a:solidFill>
                <a:latin typeface="Times New Roman" pitchFamily="18" charset="0"/>
                <a:cs typeface="Times New Roman" pitchFamily="18" charset="0"/>
              </a:rPr>
              <a:t>[2021-2025]</a:t>
            </a:r>
            <a:br>
              <a:rPr lang="en-US" sz="1800" dirty="0">
                <a:solidFill>
                  <a:srgbClr val="333333"/>
                </a:solidFill>
                <a:latin typeface="Times New Roman" pitchFamily="18" charset="0"/>
                <a:cs typeface="Times New Roman" pitchFamily="18" charset="0"/>
              </a:rPr>
            </a:br>
            <a:br>
              <a:rPr lang="en-US" sz="1800" dirty="0">
                <a:solidFill>
                  <a:srgbClr val="333333"/>
                </a:solidFill>
                <a:latin typeface="Times New Roman" pitchFamily="18" charset="0"/>
                <a:cs typeface="Times New Roman" pitchFamily="18" charset="0"/>
              </a:rPr>
            </a:br>
            <a:r>
              <a:rPr lang="en-US" sz="1800" dirty="0">
                <a:solidFill>
                  <a:srgbClr val="333333"/>
                </a:solidFill>
                <a:effectLst/>
                <a:latin typeface="Times New Roman" panose="02020603050405020304" pitchFamily="18" charset="0"/>
                <a:cs typeface="Times New Roman" panose="02020603050405020304" pitchFamily="18" charset="0"/>
              </a:rPr>
              <a:t>MACHINE LEARNING AND IT’S APPLICATIONS</a:t>
            </a:r>
            <a:br>
              <a:rPr lang="en-US" sz="1800" u="sng" dirty="0">
                <a:solidFill>
                  <a:srgbClr val="333333"/>
                </a:solidFill>
                <a:latin typeface="Times New Roman" pitchFamily="18" charset="0"/>
                <a:cs typeface="Times New Roman" pitchFamily="18" charset="0"/>
              </a:rPr>
            </a:br>
            <a:r>
              <a:rPr lang="en-US" sz="1800" dirty="0">
                <a:solidFill>
                  <a:srgbClr val="333333"/>
                </a:solidFill>
                <a:latin typeface="Times New Roman" pitchFamily="18" charset="0"/>
                <a:cs typeface="Times New Roman" pitchFamily="18" charset="0"/>
              </a:rPr>
              <a:t>PROJECT – I</a:t>
            </a:r>
            <a:br>
              <a:rPr lang="en-US" sz="1800" dirty="0">
                <a:solidFill>
                  <a:srgbClr val="333333"/>
                </a:solidFill>
                <a:latin typeface="Times New Roman" pitchFamily="18" charset="0"/>
                <a:cs typeface="Times New Roman" pitchFamily="18" charset="0"/>
              </a:rPr>
            </a:br>
            <a:r>
              <a:rPr lang="en-US" sz="1800" dirty="0">
                <a:solidFill>
                  <a:srgbClr val="333333"/>
                </a:solidFill>
                <a:latin typeface="Times New Roman" pitchFamily="18" charset="0"/>
                <a:cs typeface="Times New Roman" pitchFamily="18" charset="0"/>
              </a:rPr>
              <a:t> </a:t>
            </a:r>
          </a:p>
        </p:txBody>
      </p:sp>
      <p:sp>
        <p:nvSpPr>
          <p:cNvPr id="3" name="Subtitle 2"/>
          <p:cNvSpPr>
            <a:spLocks noGrp="1"/>
          </p:cNvSpPr>
          <p:nvPr>
            <p:ph type="subTitle" idx="1"/>
          </p:nvPr>
        </p:nvSpPr>
        <p:spPr>
          <a:xfrm>
            <a:off x="457200" y="3657600"/>
            <a:ext cx="7854696" cy="2514600"/>
          </a:xfrm>
        </p:spPr>
        <p:txBody>
          <a:bodyPr>
            <a:normAutofit/>
          </a:bodyPr>
          <a:lstStyle/>
          <a:p>
            <a:pPr algn="l"/>
            <a:r>
              <a:rPr lang="en-US" sz="1600" b="1" u="sng" dirty="0">
                <a:solidFill>
                  <a:srgbClr val="333333"/>
                </a:solidFill>
                <a:latin typeface="Times New Roman" pitchFamily="18" charset="0"/>
                <a:cs typeface="Times New Roman" pitchFamily="18" charset="0"/>
              </a:rPr>
              <a:t>TITLE</a:t>
            </a:r>
            <a:r>
              <a:rPr lang="en-US" sz="1600" b="1" dirty="0">
                <a:solidFill>
                  <a:srgbClr val="333333"/>
                </a:solidFill>
                <a:latin typeface="Times New Roman" pitchFamily="18" charset="0"/>
                <a:cs typeface="Times New Roman" pitchFamily="18" charset="0"/>
              </a:rPr>
              <a:t> </a:t>
            </a:r>
            <a:r>
              <a:rPr lang="en-US" sz="1800" b="1" dirty="0">
                <a:solidFill>
                  <a:srgbClr val="333333"/>
                </a:solidFill>
                <a:latin typeface="Times New Roman" pitchFamily="18" charset="0"/>
                <a:cs typeface="Times New Roman" pitchFamily="18" charset="0"/>
              </a:rPr>
              <a:t>:</a:t>
            </a:r>
            <a:r>
              <a:rPr lang="en-US" sz="1600" b="1" i="0" dirty="0">
                <a:solidFill>
                  <a:srgbClr val="333333"/>
                </a:solidFill>
                <a:effectLst/>
                <a:latin typeface="Times New Roman" panose="02020603050405020304" pitchFamily="18" charset="0"/>
                <a:cs typeface="Times New Roman" panose="02020603050405020304" pitchFamily="18" charset="0"/>
              </a:rPr>
              <a:t>HEART STROKE PREDICTION</a:t>
            </a:r>
            <a:endParaRPr lang="en-US" sz="1600" b="1" dirty="0">
              <a:solidFill>
                <a:srgbClr val="333333"/>
              </a:solidFill>
              <a:latin typeface="Times New Roman" panose="02020603050405020304" pitchFamily="18" charset="0"/>
              <a:cs typeface="Times New Roman" pitchFamily="18" charset="0"/>
            </a:endParaRPr>
          </a:p>
          <a:p>
            <a:pPr algn="l"/>
            <a:r>
              <a:rPr lang="en-US" sz="1400" b="1" dirty="0">
                <a:solidFill>
                  <a:srgbClr val="333333"/>
                </a:solidFill>
                <a:latin typeface="Times New Roman" pitchFamily="18" charset="0"/>
                <a:cs typeface="Times New Roman" pitchFamily="18" charset="0"/>
              </a:rPr>
              <a:t>Submitted by:</a:t>
            </a:r>
          </a:p>
          <a:p>
            <a:pPr marL="0" marR="0" algn="l">
              <a:spcBef>
                <a:spcPts val="0"/>
              </a:spcBef>
              <a:spcAft>
                <a:spcPts val="800"/>
              </a:spcAft>
            </a:pPr>
            <a:r>
              <a:rPr lang="en-US" sz="1400" b="1" dirty="0">
                <a:solidFill>
                  <a:srgbClr val="333333"/>
                </a:solidFill>
                <a:latin typeface="Times New Roman" pitchFamily="18" charset="0"/>
                <a:cs typeface="Times New Roman" pitchFamily="18" charset="0"/>
              </a:rPr>
              <a:t>	 </a:t>
            </a:r>
            <a:r>
              <a:rPr lang="en-US" sz="1400" b="1"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E.Neerupam</a:t>
            </a: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- 21EG112A11</a:t>
            </a:r>
            <a:endPar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spcBef>
                <a:spcPts val="0"/>
              </a:spcBef>
              <a:spcAft>
                <a:spcPts val="800"/>
              </a:spcAft>
            </a:pP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G.Chandu</a:t>
            </a: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- 21EG112A12</a:t>
            </a:r>
            <a:endPar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spcBef>
                <a:spcPts val="0"/>
              </a:spcBef>
              <a:spcAft>
                <a:spcPts val="800"/>
              </a:spcAft>
            </a:pP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R.Shiva</a:t>
            </a: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-21EG112A42</a:t>
            </a:r>
            <a:endPar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spcBef>
                <a:spcPts val="0"/>
              </a:spcBef>
              <a:spcAft>
                <a:spcPts val="800"/>
              </a:spcAft>
            </a:pP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R.Bheemesh</a:t>
            </a: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- 21EG112A44</a:t>
            </a:r>
            <a:endPar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spcBef>
                <a:spcPts val="0"/>
              </a:spcBef>
              <a:spcAft>
                <a:spcPts val="800"/>
              </a:spcAft>
            </a:pP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CH.Srikar</a:t>
            </a:r>
            <a:r>
              <a:rPr lang="en-US"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-22EG512A</a:t>
            </a:r>
            <a:r>
              <a:rPr lang="en-US" sz="1400" b="1">
                <a:solidFill>
                  <a:srgbClr val="333333"/>
                </a:solidFill>
                <a:latin typeface="Times New Roman" panose="02020603050405020304" pitchFamily="18" charset="0"/>
                <a:ea typeface="Calibri" panose="020F0502020204030204" pitchFamily="34" charset="0"/>
                <a:cs typeface="Times New Roman" panose="02020603050405020304" pitchFamily="18" charset="0"/>
              </a:rPr>
              <a:t>01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1400" b="1" dirty="0">
              <a:solidFill>
                <a:srgbClr val="333333"/>
              </a:solidFill>
            </a:endParaRPr>
          </a:p>
          <a:p>
            <a:pPr algn="l"/>
            <a:endParaRPr lang="en-US" sz="1400" b="1" dirty="0">
              <a:solidFill>
                <a:srgbClr val="333333"/>
              </a:solidFill>
            </a:endParaRPr>
          </a:p>
          <a:p>
            <a:pPr algn="l"/>
            <a:endParaRPr lang="en-US" sz="1400" b="1" dirty="0">
              <a:solidFill>
                <a:srgbClr val="333333"/>
              </a:solidFill>
            </a:endParaRPr>
          </a:p>
          <a:p>
            <a:pPr algn="l"/>
            <a:endParaRPr lang="en-US" sz="1400" b="1" dirty="0">
              <a:solidFill>
                <a:srgbClr val="333333"/>
              </a:solidFill>
            </a:endParaRPr>
          </a:p>
          <a:p>
            <a:pPr algn="l"/>
            <a:endParaRPr lang="en-US" sz="1400" b="1" dirty="0">
              <a:solidFill>
                <a:srgbClr val="333333"/>
              </a:solidFill>
            </a:endParaRPr>
          </a:p>
          <a:p>
            <a:pPr algn="l"/>
            <a:endParaRPr lang="en-US" sz="1400" b="1" dirty="0">
              <a:solidFill>
                <a:srgbClr val="333333"/>
              </a:solidFill>
            </a:endParaRPr>
          </a:p>
          <a:p>
            <a:pPr algn="l"/>
            <a:endParaRPr lang="en-US" sz="1400" b="1" dirty="0">
              <a:solidFill>
                <a:srgbClr val="333333"/>
              </a:solidFill>
            </a:endParaRPr>
          </a:p>
          <a:p>
            <a:pPr algn="l"/>
            <a:endParaRPr lang="en-US" sz="1400" b="1" dirty="0">
              <a:solidFill>
                <a:srgbClr val="333333"/>
              </a:solidFill>
            </a:endParaRPr>
          </a:p>
          <a:p>
            <a:pPr algn="l"/>
            <a:endParaRPr lang="en-US" sz="1400" b="1" dirty="0">
              <a:solidFill>
                <a:srgbClr val="333333"/>
              </a:solidFill>
            </a:endParaRPr>
          </a:p>
          <a:p>
            <a:pPr algn="l"/>
            <a:endParaRPr lang="en-US" b="1" dirty="0">
              <a:solidFill>
                <a:srgbClr val="333333"/>
              </a:solidFill>
            </a:endParaRPr>
          </a:p>
        </p:txBody>
      </p:sp>
    </p:spTree>
  </p:cSld>
  <p:clrMapOvr>
    <a:masterClrMapping/>
  </p:clrMapOvr>
  <p:transition spd="med">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793CFA-9668-B5F6-BF25-47855259B3F1}"/>
              </a:ext>
            </a:extLst>
          </p:cNvPr>
          <p:cNvPicPr/>
          <p:nvPr/>
        </p:nvPicPr>
        <p:blipFill>
          <a:blip r:embed="rId2"/>
          <a:stretch>
            <a:fillRect/>
          </a:stretch>
        </p:blipFill>
        <p:spPr>
          <a:xfrm>
            <a:off x="0" y="1143000"/>
            <a:ext cx="9144000" cy="732790"/>
          </a:xfrm>
          <a:prstGeom prst="rect">
            <a:avLst/>
          </a:prstGeom>
        </p:spPr>
      </p:pic>
      <p:pic>
        <p:nvPicPr>
          <p:cNvPr id="7" name="Picture 6">
            <a:extLst>
              <a:ext uri="{FF2B5EF4-FFF2-40B4-BE49-F238E27FC236}">
                <a16:creationId xmlns:a16="http://schemas.microsoft.com/office/drawing/2014/main" id="{E0049DD4-1B4F-17B7-3ED1-8994495D4E43}"/>
              </a:ext>
            </a:extLst>
          </p:cNvPr>
          <p:cNvPicPr/>
          <p:nvPr/>
        </p:nvPicPr>
        <p:blipFill>
          <a:blip r:embed="rId3"/>
          <a:stretch>
            <a:fillRect/>
          </a:stretch>
        </p:blipFill>
        <p:spPr>
          <a:xfrm>
            <a:off x="10550" y="1875790"/>
            <a:ext cx="8981049" cy="564515"/>
          </a:xfrm>
          <a:prstGeom prst="rect">
            <a:avLst/>
          </a:prstGeom>
        </p:spPr>
      </p:pic>
      <p:pic>
        <p:nvPicPr>
          <p:cNvPr id="8" name="Picture 7">
            <a:extLst>
              <a:ext uri="{FF2B5EF4-FFF2-40B4-BE49-F238E27FC236}">
                <a16:creationId xmlns:a16="http://schemas.microsoft.com/office/drawing/2014/main" id="{CF5483CB-3FFC-4C01-9EE1-B58E4304CC59}"/>
              </a:ext>
            </a:extLst>
          </p:cNvPr>
          <p:cNvPicPr/>
          <p:nvPr/>
        </p:nvPicPr>
        <p:blipFill>
          <a:blip r:embed="rId4"/>
          <a:stretch>
            <a:fillRect/>
          </a:stretch>
        </p:blipFill>
        <p:spPr>
          <a:xfrm>
            <a:off x="762000" y="2464923"/>
            <a:ext cx="5943600" cy="63881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4174A91-3CD3-AE0B-F51E-6F5B5E85C40E}"/>
              </a:ext>
            </a:extLst>
          </p:cNvPr>
          <p:cNvPicPr/>
          <p:nvPr/>
        </p:nvPicPr>
        <p:blipFill>
          <a:blip r:embed="rId5"/>
          <a:stretch>
            <a:fillRect/>
          </a:stretch>
        </p:blipFill>
        <p:spPr>
          <a:xfrm>
            <a:off x="43374" y="3173095"/>
            <a:ext cx="8981049" cy="22352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75B2F4F-FF47-C390-5F78-C6BA267225EA}"/>
              </a:ext>
            </a:extLst>
          </p:cNvPr>
          <p:cNvPicPr/>
          <p:nvPr/>
        </p:nvPicPr>
        <p:blipFill>
          <a:blip r:embed="rId6"/>
          <a:stretch>
            <a:fillRect/>
          </a:stretch>
        </p:blipFill>
        <p:spPr>
          <a:xfrm>
            <a:off x="10549" y="5377180"/>
            <a:ext cx="8981049" cy="1480820"/>
          </a:xfrm>
          <a:prstGeom prst="rect">
            <a:avLst/>
          </a:prstGeom>
        </p:spPr>
      </p:pic>
    </p:spTree>
    <p:extLst>
      <p:ext uri="{BB962C8B-B14F-4D97-AF65-F5344CB8AC3E}">
        <p14:creationId xmlns:p14="http://schemas.microsoft.com/office/powerpoint/2010/main" val="3542214572"/>
      </p:ext>
    </p:extLst>
  </p:cSld>
  <p:clrMapOvr>
    <a:masterClrMapping/>
  </p:clrMapOvr>
  <p:transition spd="med">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B1ACE-1817-2770-320F-A8A6D8F6AF62}"/>
              </a:ext>
            </a:extLst>
          </p:cNvPr>
          <p:cNvPicPr/>
          <p:nvPr/>
        </p:nvPicPr>
        <p:blipFill>
          <a:blip r:embed="rId2"/>
          <a:stretch>
            <a:fillRect/>
          </a:stretch>
        </p:blipFill>
        <p:spPr>
          <a:xfrm>
            <a:off x="16412" y="1066800"/>
            <a:ext cx="9127588" cy="568420"/>
          </a:xfrm>
          <a:prstGeom prst="rect">
            <a:avLst/>
          </a:prstGeom>
        </p:spPr>
      </p:pic>
      <p:pic>
        <p:nvPicPr>
          <p:cNvPr id="7" name="Picture 6">
            <a:extLst>
              <a:ext uri="{FF2B5EF4-FFF2-40B4-BE49-F238E27FC236}">
                <a16:creationId xmlns:a16="http://schemas.microsoft.com/office/drawing/2014/main" id="{DB1D9D69-BB20-986C-56B7-7BC965A3E064}"/>
              </a:ext>
            </a:extLst>
          </p:cNvPr>
          <p:cNvPicPr/>
          <p:nvPr/>
        </p:nvPicPr>
        <p:blipFill>
          <a:blip r:embed="rId3"/>
          <a:stretch>
            <a:fillRect/>
          </a:stretch>
        </p:blipFill>
        <p:spPr>
          <a:xfrm>
            <a:off x="195189" y="1745568"/>
            <a:ext cx="8763000" cy="851826"/>
          </a:xfrm>
          <a:prstGeom prst="rect">
            <a:avLst/>
          </a:prstGeom>
        </p:spPr>
      </p:pic>
      <p:pic>
        <p:nvPicPr>
          <p:cNvPr id="9" name="Picture 8">
            <a:extLst>
              <a:ext uri="{FF2B5EF4-FFF2-40B4-BE49-F238E27FC236}">
                <a16:creationId xmlns:a16="http://schemas.microsoft.com/office/drawing/2014/main" id="{CFF611FC-2D65-454E-A0F8-B556892D6697}"/>
              </a:ext>
            </a:extLst>
          </p:cNvPr>
          <p:cNvPicPr/>
          <p:nvPr/>
        </p:nvPicPr>
        <p:blipFill>
          <a:blip r:embed="rId4"/>
          <a:stretch>
            <a:fillRect/>
          </a:stretch>
        </p:blipFill>
        <p:spPr>
          <a:xfrm>
            <a:off x="533400" y="2644874"/>
            <a:ext cx="5943600" cy="557285"/>
          </a:xfrm>
          <a:prstGeom prst="rect">
            <a:avLst/>
          </a:prstGeom>
        </p:spPr>
      </p:pic>
      <p:pic>
        <p:nvPicPr>
          <p:cNvPr id="10" name="Picture 9">
            <a:extLst>
              <a:ext uri="{FF2B5EF4-FFF2-40B4-BE49-F238E27FC236}">
                <a16:creationId xmlns:a16="http://schemas.microsoft.com/office/drawing/2014/main" id="{31F12AC2-8588-B452-5EE8-46E476A53A34}"/>
              </a:ext>
            </a:extLst>
          </p:cNvPr>
          <p:cNvPicPr/>
          <p:nvPr/>
        </p:nvPicPr>
        <p:blipFill>
          <a:blip r:embed="rId5"/>
          <a:stretch>
            <a:fillRect/>
          </a:stretch>
        </p:blipFill>
        <p:spPr>
          <a:xfrm>
            <a:off x="185811" y="3205602"/>
            <a:ext cx="8763000" cy="1190942"/>
          </a:xfrm>
          <a:prstGeom prst="rect">
            <a:avLst/>
          </a:prstGeom>
        </p:spPr>
      </p:pic>
      <p:pic>
        <p:nvPicPr>
          <p:cNvPr id="11" name="Picture 10">
            <a:extLst>
              <a:ext uri="{FF2B5EF4-FFF2-40B4-BE49-F238E27FC236}">
                <a16:creationId xmlns:a16="http://schemas.microsoft.com/office/drawing/2014/main" id="{BA79A87E-0FCA-FA64-1D3D-5C5D0BDC5E20}"/>
              </a:ext>
            </a:extLst>
          </p:cNvPr>
          <p:cNvPicPr/>
          <p:nvPr/>
        </p:nvPicPr>
        <p:blipFill>
          <a:blip r:embed="rId6"/>
          <a:stretch>
            <a:fillRect/>
          </a:stretch>
        </p:blipFill>
        <p:spPr>
          <a:xfrm>
            <a:off x="190500" y="4631863"/>
            <a:ext cx="8758311" cy="975750"/>
          </a:xfrm>
          <a:prstGeom prst="rect">
            <a:avLst/>
          </a:prstGeom>
        </p:spPr>
      </p:pic>
      <p:pic>
        <p:nvPicPr>
          <p:cNvPr id="12" name="Picture 11">
            <a:extLst>
              <a:ext uri="{FF2B5EF4-FFF2-40B4-BE49-F238E27FC236}">
                <a16:creationId xmlns:a16="http://schemas.microsoft.com/office/drawing/2014/main" id="{F341DA5F-D5BA-C919-152A-6D09C77F2FC8}"/>
              </a:ext>
            </a:extLst>
          </p:cNvPr>
          <p:cNvPicPr/>
          <p:nvPr/>
        </p:nvPicPr>
        <p:blipFill>
          <a:blip r:embed="rId7"/>
          <a:stretch>
            <a:fillRect/>
          </a:stretch>
        </p:blipFill>
        <p:spPr>
          <a:xfrm>
            <a:off x="60960" y="5966926"/>
            <a:ext cx="8758311" cy="607060"/>
          </a:xfrm>
          <a:prstGeom prst="rect">
            <a:avLst/>
          </a:prstGeom>
        </p:spPr>
      </p:pic>
    </p:spTree>
    <p:extLst>
      <p:ext uri="{BB962C8B-B14F-4D97-AF65-F5344CB8AC3E}">
        <p14:creationId xmlns:p14="http://schemas.microsoft.com/office/powerpoint/2010/main" val="2087448629"/>
      </p:ext>
    </p:extLst>
  </p:cSld>
  <p:clrMapOvr>
    <a:masterClrMapping/>
  </p:clrMapOvr>
  <p:transition spd="med">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1AC7C0-B66E-386E-492E-1A4B2B7933BE}"/>
              </a:ext>
            </a:extLst>
          </p:cNvPr>
          <p:cNvSpPr txBox="1"/>
          <p:nvPr/>
        </p:nvSpPr>
        <p:spPr>
          <a:xfrm>
            <a:off x="381000" y="533400"/>
            <a:ext cx="8382000"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b="1" dirty="0">
                <a:solidFill>
                  <a:srgbClr val="000000"/>
                </a:solidFill>
                <a:latin typeface="Times New Roman" panose="02020603050405020304" pitchFamily="18" charset="0"/>
                <a:cs typeface="Times New Roman" panose="02020603050405020304" pitchFamily="18" charset="0"/>
              </a:rPr>
              <a:t>A</a:t>
            </a:r>
            <a:r>
              <a:rPr lang="en-IN" b="1" i="0" dirty="0">
                <a:solidFill>
                  <a:srgbClr val="000000"/>
                </a:solidFill>
                <a:effectLst/>
                <a:latin typeface="Times New Roman" panose="02020603050405020304" pitchFamily="18" charset="0"/>
                <a:cs typeface="Times New Roman" panose="02020603050405020304" pitchFamily="18" charset="0"/>
              </a:rPr>
              <a:t>dvantages:</a:t>
            </a:r>
          </a:p>
          <a:p>
            <a:pPr marL="800100" lvl="1" indent="-342900">
              <a:lnSpc>
                <a:spcPct val="150000"/>
              </a:lnSpc>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One of the advantages of using heart stroke prediction models is that they can help identify high-risk patients before a stroke occurs. </a:t>
            </a:r>
          </a:p>
          <a:p>
            <a:pPr marL="800100" lvl="1" indent="-342900">
              <a:lnSpc>
                <a:spcPct val="150000"/>
              </a:lnSpc>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allows for early intervention and prevention, potentially saving lives and reducing healthcare costs.</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solidFill>
                  <a:srgbClr val="000000"/>
                </a:solidFill>
                <a:latin typeface="Times New Roman" panose="02020603050405020304" pitchFamily="18" charset="0"/>
                <a:cs typeface="Times New Roman" panose="02020603050405020304" pitchFamily="18" charset="0"/>
              </a:rPr>
              <a:t>D</a:t>
            </a:r>
            <a:r>
              <a:rPr lang="en-IN" b="1" i="0" dirty="0">
                <a:solidFill>
                  <a:srgbClr val="000000"/>
                </a:solidFill>
                <a:effectLst/>
                <a:latin typeface="Times New Roman" panose="02020603050405020304" pitchFamily="18" charset="0"/>
                <a:cs typeface="Times New Roman" panose="02020603050405020304" pitchFamily="18" charset="0"/>
              </a:rPr>
              <a:t>isadvantages:</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there are also some disadvantages to consider. One issue is that these models may not be accurate for all patients or populations, leading to incorrect predictions and unnecessary interventions.</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Additionally, there may be ethical concerns around the use of personal health data and potential biases in the algorithms used.</a:t>
            </a:r>
            <a:endParaRPr lang="en-IN" sz="1600" b="1"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9462281"/>
      </p:ext>
    </p:extLst>
  </p:cSld>
  <p:clrMapOvr>
    <a:masterClrMapping/>
  </p:clrMapOvr>
  <p:transition spd="med">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A331CC-69FB-B1F7-10EF-BA7E90C6858E}"/>
              </a:ext>
            </a:extLst>
          </p:cNvPr>
          <p:cNvSpPr txBox="1"/>
          <p:nvPr/>
        </p:nvSpPr>
        <p:spPr>
          <a:xfrm>
            <a:off x="381000" y="914400"/>
            <a:ext cx="8458200" cy="6892849"/>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9. </a:t>
            </a:r>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Our heart stroke prediction model has shown promising results in accurately predicting the likelihood of a patient suffering from a stroke.</a:t>
            </a:r>
          </a:p>
          <a:p>
            <a:pPr marL="742950" lvl="1"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 model was trained on a large dataset of patient records and was able to identify key risk factors that contribute to stroke occurrence.</a:t>
            </a:r>
          </a:p>
          <a:p>
            <a:pPr marL="742950" lvl="1" indent="-285750">
              <a:lnSpc>
                <a:spcPct val="150000"/>
              </a:lnSpc>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Furthermore, our model is highly interpretable, allowing medical professionals to understand how the model arrived at its predictions. </a:t>
            </a:r>
          </a:p>
          <a:p>
            <a:pPr marL="742950" lvl="1" indent="-285750">
              <a:lnSpc>
                <a:spcPct val="150000"/>
              </a:lnSpc>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transparency makes it easier for doctors to make informed decisions about patient care and treatment options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10. Acknowledgement</a:t>
            </a:r>
            <a:r>
              <a:rPr lang="en-US" sz="1600" b="1" dirty="0">
                <a:latin typeface="Times New Roman" panose="02020603050405020304" pitchFamily="18" charset="0"/>
                <a:cs typeface="Times New Roman" panose="02020603050405020304" pitchFamily="18" charset="0"/>
              </a:rPr>
              <a:t>:</a:t>
            </a:r>
          </a:p>
          <a:p>
            <a:pPr algn="just"/>
            <a:endParaRPr lang="en-US" sz="1600" b="1"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would like to extend our gratitude to the countless researchers and medical professionals who have dedicated their lives to studying heart disease and stroke. Without their tireless efforts, we would not be able to make progress in predicting and preventing these conditions.</a:t>
            </a:r>
          </a:p>
          <a:p>
            <a:pPr marL="742950" lvl="1"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also want to thank the patients who participated in the studies that provided the data for our models. </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12163"/>
      </p:ext>
    </p:extLst>
  </p:cSld>
  <p:clrMapOvr>
    <a:masterClrMapping/>
  </p:clrMapOvr>
  <p:transition spd="med">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C4050E-31D6-3D5C-0EE8-7B4174FE6649}"/>
              </a:ext>
            </a:extLst>
          </p:cNvPr>
          <p:cNvSpPr txBox="1"/>
          <p:nvPr/>
        </p:nvSpPr>
        <p:spPr>
          <a:xfrm>
            <a:off x="76200" y="990600"/>
            <a:ext cx="8991600" cy="5274906"/>
          </a:xfrm>
          <a:prstGeom prst="rect">
            <a:avLst/>
          </a:prstGeom>
          <a:noFill/>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11.References:</a:t>
            </a:r>
          </a:p>
          <a:p>
            <a:pPr marL="800100" lvl="1" indent="-342900" algn="just">
              <a:lnSpc>
                <a:spcPct val="107000"/>
              </a:lnSpc>
              <a:spcAft>
                <a:spcPts val="800"/>
              </a:spcAft>
              <a:buFont typeface="Arial" panose="020B0604020202020204" pitchFamily="34" charset="0"/>
              <a:buChar char="•"/>
              <a:tabLst>
                <a:tab pos="685800" algn="l"/>
              </a:tabLst>
            </a:pPr>
            <a:r>
              <a:rPr lang="en-US" u="sng"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Kaggle: Your Machine Learning and Data Science Community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tabLst>
                <a:tab pos="685800" algn="l"/>
              </a:tabLst>
            </a:pPr>
            <a:r>
              <a:rPr lang="en-US" u="sng" dirty="0" err="1">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GeeksforGeeks</a:t>
            </a:r>
            <a:r>
              <a:rPr lang="en-US" u="sng" dirty="0">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 A computer science portal for geeks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tabLst>
                <a:tab pos="685800" algn="l"/>
              </a:tabLst>
            </a:pPr>
            <a:r>
              <a:rPr lang="en-US" u="sng"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Stack Overflow - Where Developers Learn, Share, &amp; Build Careers</a:t>
            </a: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12.Conclusion:</a:t>
            </a:r>
          </a:p>
          <a:p>
            <a:pPr marL="742950" lvl="1"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project, we introduce about the heart disease prediction system with classifier techniques for the prediction of heart disease. The techniques are Decision Tree : we have analyzed that the Decision Tree  has better accuracy as compared to KNN. Our purpose is to improve the performance of the Decision Tree  by removing unnecessary and irrelevant attributes from the dataset and only picking those that are most informative for the classification task.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646184"/>
      </p:ext>
    </p:extLst>
  </p:cSld>
  <p:clrMapOvr>
    <a:masterClrMapping/>
  </p:clrMapOvr>
  <p:transition spd="med">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A366234E-C315-53EE-4314-90E7C97B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40079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12864"/>
      </p:ext>
    </p:extLst>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229600" cy="4389120"/>
          </a:xfrm>
        </p:spPr>
        <p:txBody>
          <a:bodyPr>
            <a:normAutofit lnSpcReduction="10000"/>
          </a:bodyPr>
          <a:lstStyle/>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Approach</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About Heart Stroke Prediction</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Tools and Libraries used</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Model</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 and disadvantages</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Outcome</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Acknowledgement</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References</a:t>
            </a:r>
          </a:p>
          <a:p>
            <a:pPr marL="342900" marR="0" lvl="0" indent="-342900">
              <a:lnSpc>
                <a:spcPct val="110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Conclusion</a:t>
            </a:r>
          </a:p>
          <a:p>
            <a:pPr marL="0" marR="0" indent="0">
              <a:lnSpc>
                <a:spcPct val="11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Clr>
                <a:schemeClr val="tx1">
                  <a:lumMod val="95000"/>
                  <a:lumOff val="5000"/>
                </a:schemeClr>
              </a:buClr>
              <a:buNone/>
            </a:pPr>
            <a:endParaRPr lang="en-US" sz="1600" dirty="0">
              <a:ln>
                <a:solidFill>
                  <a:schemeClr val="tx1"/>
                </a:solidFill>
              </a:ln>
              <a:solidFill>
                <a:schemeClr val="tx1">
                  <a:lumMod val="95000"/>
                  <a:lumOff val="5000"/>
                </a:schemeClr>
              </a:solidFill>
              <a:latin typeface="Times New Roman" pitchFamily="18" charset="0"/>
              <a:cs typeface="Times New Roman" pitchFamily="18" charset="0"/>
            </a:endParaRPr>
          </a:p>
        </p:txBody>
      </p:sp>
      <p:sp>
        <p:nvSpPr>
          <p:cNvPr id="4" name="Title 3"/>
          <p:cNvSpPr>
            <a:spLocks noGrp="1"/>
          </p:cNvSpPr>
          <p:nvPr>
            <p:ph type="title"/>
          </p:nvPr>
        </p:nvSpPr>
        <p:spPr>
          <a:xfrm>
            <a:off x="457200" y="335280"/>
            <a:ext cx="8229600" cy="1143000"/>
          </a:xfrm>
        </p:spPr>
        <p:txBody>
          <a:bodyPr>
            <a:normAutofit/>
          </a:bodyPr>
          <a:lstStyle/>
          <a:p>
            <a:r>
              <a:rPr lang="en-US" sz="1800" b="1" dirty="0">
                <a:solidFill>
                  <a:schemeClr val="tx1"/>
                </a:solidFill>
                <a:latin typeface="Times New Roman" pitchFamily="18" charset="0"/>
                <a:cs typeface="Times New Roman" pitchFamily="18" charset="0"/>
              </a:rPr>
              <a:t>CONTENT</a:t>
            </a:r>
            <a:r>
              <a:rPr lang="en-US" sz="1800" dirty="0">
                <a:solidFill>
                  <a:schemeClr val="tx1"/>
                </a:solidFill>
              </a:rPr>
              <a:t>:-</a:t>
            </a:r>
          </a:p>
        </p:txBody>
      </p:sp>
    </p:spTree>
  </p:cSld>
  <p:clrMapOvr>
    <a:masterClrMapping/>
  </p:clrMapOvr>
  <p:transition spd="med">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1A70C-0C7A-FFE6-CE1F-F080A7DF1B48}"/>
              </a:ext>
            </a:extLst>
          </p:cNvPr>
          <p:cNvSpPr>
            <a:spLocks noGrp="1"/>
          </p:cNvSpPr>
          <p:nvPr>
            <p:ph idx="1"/>
          </p:nvPr>
        </p:nvSpPr>
        <p:spPr>
          <a:xfrm>
            <a:off x="76200" y="381000"/>
            <a:ext cx="8915400" cy="5867400"/>
          </a:xfrm>
        </p:spPr>
        <p:txBody>
          <a:bodyPr>
            <a:noAutofit/>
          </a:bodyPr>
          <a:lstStyle/>
          <a:p>
            <a:pPr marL="0" indent="0" algn="just">
              <a:lnSpc>
                <a:spcPct val="170000"/>
              </a:lnSpc>
              <a:buClr>
                <a:schemeClr val="tx1">
                  <a:lumMod val="95000"/>
                  <a:lumOff val="5000"/>
                </a:schemeClr>
              </a:buClr>
              <a:buNone/>
            </a:pPr>
            <a:r>
              <a:rPr lang="en-US" sz="1400" b="1" dirty="0">
                <a:latin typeface="Times New Roman" panose="02020603050405020304" pitchFamily="18" charset="0"/>
                <a:cs typeface="Times New Roman" pitchFamily="18" charset="0"/>
              </a:rPr>
              <a:t>1.</a:t>
            </a:r>
            <a:r>
              <a:rPr lang="en-US" sz="1600" b="1" dirty="0">
                <a:latin typeface="Times New Roman" panose="02020603050405020304" pitchFamily="18" charset="0"/>
                <a:cs typeface="Times New Roman" pitchFamily="18" charset="0"/>
              </a:rPr>
              <a:t>PROBLEM STATEMENT:</a:t>
            </a:r>
          </a:p>
          <a:p>
            <a:pPr marL="342900" lvl="0" indent="-342900" algn="just">
              <a:lnSpc>
                <a:spcPct val="107000"/>
              </a:lnSpc>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major challenge in heart disease is its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detection.There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are instruments available which can predict heart disease but either they are expensive or are not efficient to calculate chance of heart disease in human Since we have a good amount of data in today’s world, we can use various machine learning algorithms to analyze the data for hidden patterns. The hidden patterns can be used for health diagnosis in medicinal data.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itchFamily="18" charset="0"/>
              </a:rPr>
              <a:t>2.</a:t>
            </a:r>
            <a:r>
              <a:rPr lang="en-US" sz="1600" b="1" dirty="0">
                <a:latin typeface="Times New Roman" panose="02020603050405020304" pitchFamily="18" charset="0"/>
                <a:cs typeface="Times New Roman" pitchFamily="18" charset="0"/>
              </a:rPr>
              <a:t>APPROACH : </a:t>
            </a:r>
          </a:p>
          <a:p>
            <a:pPr marL="342900" indent="-342900" algn="just">
              <a:lnSpc>
                <a:spcPct val="150000"/>
              </a:lnSpc>
              <a:buClr>
                <a:schemeClr val="tx1"/>
              </a:buClr>
              <a:buFont typeface="+mj-lt"/>
              <a:buAutoNum type="alphaLcParen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Tools   </a:t>
            </a:r>
          </a:p>
          <a:p>
            <a:pPr lvl="1" algn="just">
              <a:lnSpc>
                <a:spcPct val="150000"/>
              </a:lnSpc>
              <a:buClr>
                <a:schemeClr val="tx1"/>
              </a:buClr>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Web browser</a:t>
            </a:r>
          </a:p>
          <a:p>
            <a:pPr lvl="1" algn="just">
              <a:lnSpc>
                <a:spcPct val="150000"/>
              </a:lnSpc>
              <a:buClr>
                <a:schemeClr val="tx1"/>
              </a:buClr>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Vs Code</a:t>
            </a:r>
          </a:p>
          <a:p>
            <a:pPr lvl="1" algn="just">
              <a:lnSpc>
                <a:spcPct val="150000"/>
              </a:lnSpc>
              <a:buClr>
                <a:schemeClr val="tx1"/>
              </a:buClr>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ea typeface="Times New Roman" panose="02020603050405020304" pitchFamily="18" charset="0"/>
                <a:cs typeface="Times New Roman" panose="02020603050405020304" pitchFamily="18" charset="0"/>
              </a:rPr>
              <a:t>J</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upyter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Notebook</a:t>
            </a:r>
          </a:p>
          <a:p>
            <a:pPr marL="342900" indent="-342900" algn="just">
              <a:lnSpc>
                <a:spcPct val="150000"/>
              </a:lnSpc>
              <a:buClr>
                <a:schemeClr val="tx1"/>
              </a:buClr>
              <a:buFont typeface="+mj-lt"/>
              <a:buAutoNum type="alphaLcParen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LANGUAGE :</a:t>
            </a:r>
          </a:p>
          <a:p>
            <a:pPr marL="651510" lvl="1" indent="-285750" algn="just">
              <a:lnSpc>
                <a:spcPct val="150000"/>
              </a:lnSpc>
              <a:buClr>
                <a:schemeClr val="tx1"/>
              </a:buClr>
              <a:buSzPct val="79000"/>
              <a:buFont typeface="Arial" panose="020B0604020202020204" pitchFamily="34" charset="0"/>
              <a:buChar char="•"/>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Python</a:t>
            </a:r>
          </a:p>
          <a:p>
            <a:pPr marL="651510" lvl="1" indent="-285750" algn="just">
              <a:lnSpc>
                <a:spcPct val="150000"/>
              </a:lnSpc>
              <a:buClr>
                <a:schemeClr val="tx1"/>
              </a:buClr>
              <a:buSzPct val="79000"/>
              <a:buFont typeface="Arial" panose="020B0604020202020204" pitchFamily="34" charset="0"/>
              <a:buChar char="•"/>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Html</a:t>
            </a:r>
          </a:p>
          <a:p>
            <a:pPr marL="651510" lvl="1" indent="-285750" algn="just">
              <a:lnSpc>
                <a:spcPct val="150000"/>
              </a:lnSpc>
              <a:buClr>
                <a:schemeClr val="tx1"/>
              </a:buClr>
              <a:buSzPct val="79000"/>
              <a:buFont typeface="Arial" panose="020B0604020202020204" pitchFamily="34" charset="0"/>
              <a:buChar char="•"/>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CSS</a:t>
            </a:r>
          </a:p>
          <a:p>
            <a:pPr marL="342900" indent="-342900" algn="just">
              <a:lnSpc>
                <a:spcPct val="150000"/>
              </a:lnSpc>
              <a:buClr>
                <a:schemeClr val="tx1"/>
              </a:buClr>
              <a:buFont typeface="+mj-lt"/>
              <a:buAutoNum type="alphaLcParen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LIBRARIES</a:t>
            </a:r>
            <a:r>
              <a:rPr lang="en-US" sz="1600" b="1" dirty="0">
                <a:latin typeface="Times New Roman" panose="02020603050405020304" pitchFamily="18" charset="0"/>
                <a:cs typeface="Times New Roman" pitchFamily="18" charset="0"/>
              </a:rPr>
              <a:t> :</a:t>
            </a:r>
          </a:p>
          <a:p>
            <a:pPr lvl="1" algn="just">
              <a:lnSpc>
                <a:spcPct val="150000"/>
              </a:lnSpc>
              <a:buClr>
                <a:schemeClr val="tx1"/>
              </a:buClr>
              <a:buFont typeface="Arial" panose="020B0604020202020204" pitchFamily="34" charset="0"/>
              <a:buChar char="•"/>
            </a:pPr>
            <a:r>
              <a:rPr lang="en-US" sz="1400" dirty="0">
                <a:latin typeface="Times New Roman" panose="02020603050405020304" pitchFamily="18" charset="0"/>
                <a:cs typeface="Times New Roman" pitchFamily="18" charset="0"/>
              </a:rPr>
              <a:t>Matplotlib</a:t>
            </a:r>
          </a:p>
          <a:p>
            <a:pPr lvl="1" algn="just">
              <a:lnSpc>
                <a:spcPct val="150000"/>
              </a:lnSpc>
              <a:buClr>
                <a:schemeClr val="tx1"/>
              </a:buClr>
              <a:buFont typeface="Arial" panose="020B0604020202020204" pitchFamily="34" charset="0"/>
              <a:buChar char="•"/>
            </a:pPr>
            <a:r>
              <a:rPr lang="en-US" sz="1400" dirty="0" err="1">
                <a:latin typeface="Times New Roman" panose="02020603050405020304" pitchFamily="18" charset="0"/>
                <a:cs typeface="Times New Roman" pitchFamily="18" charset="0"/>
              </a:rPr>
              <a:t>Numpy</a:t>
            </a:r>
            <a:r>
              <a:rPr lang="en-US" sz="1400" dirty="0">
                <a:latin typeface="Times New Roman" panose="02020603050405020304" pitchFamily="18" charset="0"/>
                <a:cs typeface="Times New Roman" pitchFamily="18" charset="0"/>
              </a:rPr>
              <a:t> &amp; Pandas</a:t>
            </a:r>
          </a:p>
          <a:p>
            <a:pPr lvl="1" algn="just">
              <a:lnSpc>
                <a:spcPct val="150000"/>
              </a:lnSpc>
              <a:buClr>
                <a:schemeClr val="tx1"/>
              </a:buClr>
              <a:buFont typeface="Arial" panose="020B0604020202020204" pitchFamily="34" charset="0"/>
              <a:buChar char="•"/>
            </a:pPr>
            <a:r>
              <a:rPr lang="en-US" sz="1400" dirty="0" err="1">
                <a:latin typeface="Times New Roman" panose="02020603050405020304" pitchFamily="18" charset="0"/>
                <a:cs typeface="Times New Roman" pitchFamily="18" charset="0"/>
              </a:rPr>
              <a:t>Sckit</a:t>
            </a:r>
            <a:r>
              <a:rPr lang="en-US" sz="1400" dirty="0">
                <a:latin typeface="Times New Roman" panose="02020603050405020304" pitchFamily="18" charset="0"/>
                <a:cs typeface="Times New Roman" pitchFamily="18" charset="0"/>
              </a:rPr>
              <a:t>-learn</a:t>
            </a:r>
          </a:p>
          <a:p>
            <a:pPr lvl="1" algn="just">
              <a:lnSpc>
                <a:spcPct val="150000"/>
              </a:lnSpc>
              <a:buClr>
                <a:schemeClr val="tx1"/>
              </a:buClr>
              <a:buFont typeface="Arial" panose="020B0604020202020204" pitchFamily="34" charset="0"/>
              <a:buChar char="•"/>
            </a:pPr>
            <a:r>
              <a:rPr lang="en-US" sz="1400" dirty="0">
                <a:latin typeface="Times New Roman" panose="02020603050405020304" pitchFamily="18" charset="0"/>
                <a:cs typeface="Times New Roman" pitchFamily="18" charset="0"/>
              </a:rPr>
              <a:t>seaborn</a:t>
            </a:r>
          </a:p>
        </p:txBody>
      </p:sp>
    </p:spTree>
    <p:extLst>
      <p:ext uri="{BB962C8B-B14F-4D97-AF65-F5344CB8AC3E}">
        <p14:creationId xmlns:p14="http://schemas.microsoft.com/office/powerpoint/2010/main" val="2975234087"/>
      </p:ext>
    </p:extLst>
  </p:cSld>
  <p:clrMapOvr>
    <a:masterClrMapping/>
  </p:clrMapOvr>
  <p:transition spd="med">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6" name="Content Placeholder 5">
            <a:extLst>
              <a:ext uri="{FF2B5EF4-FFF2-40B4-BE49-F238E27FC236}">
                <a16:creationId xmlns:a16="http://schemas.microsoft.com/office/drawing/2014/main" id="{9C8C9A90-EC99-8D71-A6BC-6D70E27197CC}"/>
              </a:ext>
            </a:extLst>
          </p:cNvPr>
          <p:cNvSpPr>
            <a:spLocks noGrp="1"/>
          </p:cNvSpPr>
          <p:nvPr>
            <p:ph idx="1"/>
          </p:nvPr>
        </p:nvSpPr>
        <p:spPr>
          <a:xfrm>
            <a:off x="152400" y="704088"/>
            <a:ext cx="8229600" cy="5638800"/>
          </a:xfrm>
        </p:spPr>
        <p:txBody>
          <a:bodyPr/>
          <a:lstStyle/>
          <a:p>
            <a:pPr marL="0" indent="0">
              <a:buNone/>
            </a:pPr>
            <a:r>
              <a:rPr lang="en-IN" sz="1800" b="1" dirty="0">
                <a:solidFill>
                  <a:srgbClr val="222222"/>
                </a:solidFill>
                <a:latin typeface="Times New Roman" panose="02020603050405020304" pitchFamily="18" charset="0"/>
                <a:cs typeface="Times New Roman" panose="02020603050405020304" pitchFamily="18" charset="0"/>
              </a:rPr>
              <a:t>3.</a:t>
            </a:r>
            <a:r>
              <a:rPr lang="en-US" sz="1800" dirty="0">
                <a:ln>
                  <a:solidFill>
                    <a:schemeClr val="tx1"/>
                  </a:solidFill>
                </a:ln>
                <a:solidFill>
                  <a:schemeClr val="tx1">
                    <a:lumMod val="65000"/>
                    <a:lumOff val="35000"/>
                  </a:schemeClr>
                </a:solidFill>
                <a:latin typeface="Times New Roman" pitchFamily="18" charset="0"/>
                <a:cs typeface="Times New Roman" pitchFamily="18" charset="0"/>
              </a:rPr>
              <a:t> </a:t>
            </a:r>
            <a:r>
              <a:rPr lang="en-US" sz="2000" b="1" dirty="0">
                <a:ln>
                  <a:solidFill>
                    <a:schemeClr val="tx1"/>
                  </a:solidFill>
                </a:ln>
                <a:solidFill>
                  <a:schemeClr val="tx1">
                    <a:lumMod val="65000"/>
                    <a:lumOff val="35000"/>
                  </a:schemeClr>
                </a:solidFill>
                <a:latin typeface="Times New Roman" pitchFamily="18" charset="0"/>
                <a:cs typeface="Times New Roman" pitchFamily="18" charset="0"/>
              </a:rPr>
              <a:t>H</a:t>
            </a:r>
            <a:r>
              <a:rPr lang="en-US" sz="2000" b="1" i="0" dirty="0">
                <a:effectLst/>
                <a:latin typeface="Times New Roman" panose="02020603050405020304" pitchFamily="18" charset="0"/>
                <a:cs typeface="Times New Roman" panose="02020603050405020304" pitchFamily="18" charset="0"/>
              </a:rPr>
              <a:t>eart </a:t>
            </a:r>
            <a:r>
              <a:rPr lang="en-US" sz="2000" b="1" dirty="0">
                <a:latin typeface="Times New Roman" panose="02020603050405020304" pitchFamily="18" charset="0"/>
                <a:cs typeface="Times New Roman" panose="02020603050405020304" pitchFamily="18" charset="0"/>
              </a:rPr>
              <a:t>S</a:t>
            </a:r>
            <a:r>
              <a:rPr lang="en-US" sz="2000" b="1" i="0" dirty="0">
                <a:effectLst/>
                <a:latin typeface="Times New Roman" panose="02020603050405020304" pitchFamily="18" charset="0"/>
                <a:cs typeface="Times New Roman" panose="02020603050405020304" pitchFamily="18" charset="0"/>
              </a:rPr>
              <a:t>troke </a:t>
            </a:r>
            <a:r>
              <a:rPr lang="en-US" sz="2000" b="1" dirty="0">
                <a:latin typeface="Times New Roman" panose="02020603050405020304" pitchFamily="18" charset="0"/>
                <a:cs typeface="Times New Roman" panose="02020603050405020304" pitchFamily="18" charset="0"/>
              </a:rPr>
              <a:t>P</a:t>
            </a:r>
            <a:r>
              <a:rPr lang="en-US" sz="2000" b="1" i="0" dirty="0">
                <a:effectLst/>
                <a:latin typeface="Times New Roman" panose="02020603050405020304" pitchFamily="18" charset="0"/>
                <a:cs typeface="Times New Roman" panose="02020603050405020304" pitchFamily="18" charset="0"/>
              </a:rPr>
              <a:t>rediction :</a:t>
            </a:r>
          </a:p>
          <a:p>
            <a:pPr marL="365760" lvl="1" indent="0">
              <a:lnSpc>
                <a:spcPct val="150000"/>
              </a:lnSpc>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Cardiovascular diseases are the most common cause of death worldwide over the last few decades in the developed as well as underdeveloped and developing countries. Early detection of cardiac diseases and continuous supervision of clinicians can reduce the mortality rate. However, it is not possible to monitor patients every day in all cases accurately and consultation of a patient for 24 hours by a doctor is not available since it requires more sapience, time and expertise. In this project, we have developed and researched about models for heart disease prediction through the various heart attributes of patient and detect impending heart disease using Machine learning techniques like Decision Tree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600" dirty="0">
                <a:effectLst/>
                <a:latin typeface="Times New Roman" panose="02020603050405020304" pitchFamily="18" charset="0"/>
                <a:ea typeface="Times New Roman" panose="02020603050405020304" pitchFamily="18" charset="0"/>
              </a:rPr>
              <a:t>. </a:t>
            </a:r>
            <a:endParaRPr lang="en-US" sz="1600" b="1"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89B5AB1-1FFC-14D5-D6EA-5294531AC11B}"/>
              </a:ext>
            </a:extLst>
          </p:cNvPr>
          <p:cNvSpPr>
            <a:spLocks noChangeArrowheads="1"/>
          </p:cNvSpPr>
          <p:nvPr/>
        </p:nvSpPr>
        <p:spPr bwMode="auto">
          <a:xfrm>
            <a:off x="1727200" y="2457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spd="med">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DFA7-722F-1A1A-3FB0-2C68314DD7B5}"/>
              </a:ext>
            </a:extLst>
          </p:cNvPr>
          <p:cNvSpPr>
            <a:spLocks noGrp="1"/>
          </p:cNvSpPr>
          <p:nvPr>
            <p:ph type="title"/>
          </p:nvPr>
        </p:nvSpPr>
        <p:spPr>
          <a:xfrm>
            <a:off x="457200" y="704088"/>
            <a:ext cx="8229600" cy="5620512"/>
          </a:xfrm>
        </p:spPr>
        <p:txBody>
          <a:bodyPr/>
          <a:lstStyle/>
          <a:p>
            <a:endParaRPr lang="en-IN" dirty="0"/>
          </a:p>
        </p:txBody>
      </p:sp>
      <p:sp>
        <p:nvSpPr>
          <p:cNvPr id="3" name="Content Placeholder 2">
            <a:extLst>
              <a:ext uri="{FF2B5EF4-FFF2-40B4-BE49-F238E27FC236}">
                <a16:creationId xmlns:a16="http://schemas.microsoft.com/office/drawing/2014/main" id="{77E16EF1-A01B-62AA-E0DF-88CF287FA281}"/>
              </a:ext>
            </a:extLst>
          </p:cNvPr>
          <p:cNvSpPr>
            <a:spLocks noGrp="1"/>
          </p:cNvSpPr>
          <p:nvPr>
            <p:ph idx="1"/>
          </p:nvPr>
        </p:nvSpPr>
        <p:spPr>
          <a:xfrm>
            <a:off x="457200" y="914400"/>
            <a:ext cx="8534400" cy="5486400"/>
          </a:xfrm>
        </p:spPr>
        <p:txBody>
          <a:bodyPr>
            <a:normAutofit/>
          </a:bodyPr>
          <a:lstStyle/>
          <a:p>
            <a:pPr marL="0" indent="0">
              <a:lnSpc>
                <a:spcPct val="160000"/>
              </a:lnSpc>
              <a:buNone/>
            </a:pPr>
            <a:r>
              <a:rPr lang="en-US" sz="2000" dirty="0">
                <a:ln>
                  <a:solidFill>
                    <a:schemeClr val="tx1"/>
                  </a:solidFill>
                </a:ln>
                <a:solidFill>
                  <a:schemeClr val="tx1">
                    <a:lumMod val="85000"/>
                    <a:lumOff val="15000"/>
                  </a:schemeClr>
                </a:solidFill>
                <a:latin typeface="Times New Roman" pitchFamily="18" charset="0"/>
                <a:cs typeface="Times New Roman" pitchFamily="18" charset="0"/>
              </a:rPr>
              <a:t>4.Tools and Libraries:</a:t>
            </a:r>
          </a:p>
          <a:p>
            <a:pPr algn="just">
              <a:lnSpc>
                <a:spcPct val="160000"/>
              </a:lnSpc>
              <a:buClr>
                <a:schemeClr val="tx1">
                  <a:lumMod val="85000"/>
                  <a:lumOff val="15000"/>
                </a:schemeClr>
              </a:buClr>
              <a:buFont typeface="Wingdings" panose="05000000000000000000" pitchFamily="2" charset="2"/>
              <a:buChar char="Ø"/>
            </a:pPr>
            <a:r>
              <a:rPr lang="en-IN" sz="1800" b="1" dirty="0" err="1">
                <a:latin typeface="Times New Roman" panose="02020603050405020304" pitchFamily="18" charset="0"/>
                <a:cs typeface="Times New Roman" panose="02020603050405020304" pitchFamily="18" charset="0"/>
              </a:rPr>
              <a:t>Jupyter</a:t>
            </a:r>
            <a:r>
              <a:rPr lang="en-IN" sz="1800" b="1" dirty="0">
                <a:latin typeface="Times New Roman" panose="02020603050405020304" pitchFamily="18" charset="0"/>
                <a:cs typeface="Times New Roman" panose="02020603050405020304" pitchFamily="18" charset="0"/>
              </a:rPr>
              <a:t> Notebook</a:t>
            </a:r>
            <a:r>
              <a:rPr lang="en-IN" sz="2000" dirty="0">
                <a:latin typeface="Times New Roman" panose="02020603050405020304" pitchFamily="18" charset="0"/>
                <a:cs typeface="Times New Roman" panose="02020603050405020304" pitchFamily="18" charset="0"/>
              </a:rPr>
              <a:t>:</a:t>
            </a:r>
          </a:p>
          <a:p>
            <a:pPr marL="365760" lvl="1" indent="0" algn="just">
              <a:lnSpc>
                <a:spcPct val="160000"/>
              </a:lnSpc>
              <a:buNone/>
            </a:pPr>
            <a:r>
              <a:rPr lang="en-IN" sz="1300" dirty="0">
                <a:latin typeface="Times New Roman" panose="02020603050405020304" pitchFamily="18" charset="0"/>
                <a:cs typeface="Times New Roman" panose="02020603050405020304" pitchFamily="18" charset="0"/>
              </a:rPr>
              <a:t> Browser-based interactive programming environment </a:t>
            </a:r>
            <a:r>
              <a:rPr lang="en-IN" sz="1300" dirty="0" err="1">
                <a:latin typeface="Times New Roman" panose="02020603050405020304" pitchFamily="18" charset="0"/>
                <a:cs typeface="Times New Roman" panose="02020603050405020304" pitchFamily="18" charset="0"/>
              </a:rPr>
              <a:t>JupyterNotebook</a:t>
            </a:r>
            <a:r>
              <a:rPr lang="en-IN" sz="1300" dirty="0">
                <a:latin typeface="Times New Roman" panose="02020603050405020304" pitchFamily="18" charset="0"/>
                <a:cs typeface="Times New Roman" panose="02020603050405020304" pitchFamily="18" charset="0"/>
              </a:rPr>
              <a:t> (formerly </a:t>
            </a:r>
            <a:r>
              <a:rPr lang="en-IN" sz="1300" dirty="0" err="1">
                <a:latin typeface="Times New Roman" panose="02020603050405020304" pitchFamily="18" charset="0"/>
                <a:cs typeface="Times New Roman" panose="02020603050405020304" pitchFamily="18" charset="0"/>
              </a:rPr>
              <a:t>IPython</a:t>
            </a:r>
            <a:r>
              <a:rPr lang="en-IN" sz="1300" dirty="0">
                <a:latin typeface="Times New Roman" panose="02020603050405020304" pitchFamily="18" charset="0"/>
                <a:cs typeface="Times New Roman" panose="02020603050405020304" pitchFamily="18" charset="0"/>
              </a:rPr>
              <a:t> Notebooks) is a web-based interactive computational environment for creating Jupiter notebook documents.</a:t>
            </a:r>
            <a:endParaRPr lang="en-US" sz="1300" dirty="0">
              <a:ln>
                <a:solidFill>
                  <a:schemeClr val="tx1"/>
                </a:solidFill>
              </a:ln>
              <a:solidFill>
                <a:schemeClr val="tx1">
                  <a:lumMod val="85000"/>
                  <a:lumOff val="15000"/>
                </a:schemeClr>
              </a:solidFill>
              <a:latin typeface="Times New Roman" pitchFamily="18" charset="0"/>
              <a:cs typeface="Times New Roman" pitchFamily="18" charset="0"/>
            </a:endParaRPr>
          </a:p>
          <a:p>
            <a:pPr>
              <a:lnSpc>
                <a:spcPct val="160000"/>
              </a:lnSpc>
              <a:buFont typeface="Wingdings" panose="05000000000000000000" pitchFamily="2" charset="2"/>
              <a:buChar char="Ø"/>
            </a:pPr>
            <a:r>
              <a:rPr lang="en-US" sz="1700" dirty="0">
                <a:ln>
                  <a:solidFill>
                    <a:schemeClr val="tx1"/>
                  </a:solidFill>
                </a:ln>
                <a:solidFill>
                  <a:schemeClr val="tx1">
                    <a:lumMod val="95000"/>
                    <a:lumOff val="5000"/>
                  </a:schemeClr>
                </a:solidFill>
                <a:latin typeface="Times New Roman" panose="02020603050405020304" pitchFamily="18" charset="0"/>
                <a:cs typeface="Times New Roman" pitchFamily="18" charset="0"/>
              </a:rPr>
              <a:t>VS Code:</a:t>
            </a:r>
          </a:p>
          <a:p>
            <a:pPr marL="365760" lvl="1" indent="0" algn="just">
              <a:lnSpc>
                <a:spcPct val="160000"/>
              </a:lnSpc>
              <a:buNone/>
            </a:pPr>
            <a:r>
              <a:rPr lang="en-US" sz="1300" dirty="0">
                <a:latin typeface="Times New Roman" panose="02020603050405020304" pitchFamily="18" charset="0"/>
                <a:ea typeface="Calibri" panose="020F0502020204030204" pitchFamily="34" charset="0"/>
                <a:cs typeface="Times New Roman" panose="02020603050405020304" pitchFamily="18" charset="0"/>
              </a:rPr>
              <a:t>Visual studio code is a lightweight but powerful source code editor which runs on your   desktop and is available for </a:t>
            </a:r>
            <a:r>
              <a:rPr lang="en-US" sz="1300" dirty="0" err="1">
                <a:latin typeface="Times New Roman" panose="02020603050405020304" pitchFamily="18" charset="0"/>
                <a:ea typeface="Calibri" panose="020F0502020204030204" pitchFamily="34" charset="0"/>
                <a:cs typeface="Times New Roman" panose="02020603050405020304" pitchFamily="18" charset="0"/>
              </a:rPr>
              <a:t>windows,macOS</a:t>
            </a:r>
            <a:r>
              <a:rPr lang="en-US" sz="1300" dirty="0">
                <a:latin typeface="Times New Roman" panose="02020603050405020304" pitchFamily="18" charset="0"/>
                <a:ea typeface="Calibri" panose="020F0502020204030204" pitchFamily="34" charset="0"/>
                <a:cs typeface="Times New Roman" panose="02020603050405020304" pitchFamily="18" charset="0"/>
              </a:rPr>
              <a:t> and </a:t>
            </a:r>
            <a:r>
              <a:rPr lang="en-US" sz="1300" dirty="0" err="1">
                <a:latin typeface="Times New Roman" panose="02020603050405020304" pitchFamily="18" charset="0"/>
                <a:ea typeface="Calibri" panose="020F0502020204030204" pitchFamily="34" charset="0"/>
                <a:cs typeface="Times New Roman" panose="02020603050405020304" pitchFamily="18" charset="0"/>
              </a:rPr>
              <a:t>linux</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Itccomes</a:t>
            </a:r>
            <a:r>
              <a:rPr lang="en-US" sz="1300" dirty="0">
                <a:latin typeface="Times New Roman" panose="02020603050405020304" pitchFamily="18" charset="0"/>
                <a:ea typeface="Calibri" panose="020F0502020204030204" pitchFamily="34" charset="0"/>
                <a:cs typeface="Times New Roman" panose="02020603050405020304" pitchFamily="18" charset="0"/>
              </a:rPr>
              <a:t> with built-in support for </a:t>
            </a:r>
            <a:r>
              <a:rPr lang="en-US" sz="1300" dirty="0" err="1">
                <a:latin typeface="Times New Roman" panose="02020603050405020304" pitchFamily="18" charset="0"/>
                <a:ea typeface="Calibri" panose="020F0502020204030204" pitchFamily="34" charset="0"/>
                <a:cs typeface="Times New Roman" panose="02020603050405020304" pitchFamily="18" charset="0"/>
              </a:rPr>
              <a:t>JavaScript,TypeScript</a:t>
            </a:r>
            <a:r>
              <a:rPr lang="en-US" sz="1300" dirty="0">
                <a:latin typeface="Times New Roman" panose="02020603050405020304" pitchFamily="18" charset="0"/>
                <a:ea typeface="Calibri" panose="020F0502020204030204" pitchFamily="34" charset="0"/>
                <a:cs typeface="Times New Roman" panose="02020603050405020304" pitchFamily="18" charset="0"/>
              </a:rPr>
              <a:t> and Node.js and has a rich ecosystem of extensions for other languages </a:t>
            </a:r>
            <a:r>
              <a:rPr lang="en-US" sz="1300" dirty="0" err="1">
                <a:latin typeface="Times New Roman" panose="02020603050405020304" pitchFamily="18" charset="0"/>
                <a:ea typeface="Calibri" panose="020F0502020204030204" pitchFamily="34" charset="0"/>
                <a:cs typeface="Times New Roman" panose="02020603050405020304" pitchFamily="18" charset="0"/>
              </a:rPr>
              <a:t>andruntimes</a:t>
            </a:r>
            <a:r>
              <a:rPr lang="en-US" sz="1300" dirty="0">
                <a:latin typeface="Times New Roman" panose="02020603050405020304" pitchFamily="18" charset="0"/>
                <a:ea typeface="Calibri" panose="020F0502020204030204" pitchFamily="34" charset="0"/>
                <a:cs typeface="Times New Roman" panose="02020603050405020304" pitchFamily="18" charset="0"/>
              </a:rPr>
              <a:t> (such as C++,C#,</a:t>
            </a:r>
            <a:r>
              <a:rPr lang="en-US" sz="1300" dirty="0" err="1">
                <a:latin typeface="Times New Roman" panose="02020603050405020304" pitchFamily="18" charset="0"/>
                <a:ea typeface="Calibri" panose="020F0502020204030204" pitchFamily="34" charset="0"/>
                <a:cs typeface="Times New Roman" panose="02020603050405020304" pitchFamily="18" charset="0"/>
              </a:rPr>
              <a:t>JAVA,PYTHON,PHP,Go,NET</a:t>
            </a:r>
            <a:r>
              <a:rPr lang="en-US" sz="1300" dirty="0">
                <a:latin typeface="Times New Roman" panose="02020603050405020304" pitchFamily="18" charset="0"/>
                <a:ea typeface="Calibri" panose="020F0502020204030204" pitchFamily="34" charset="0"/>
                <a:cs typeface="Times New Roman" panose="02020603050405020304" pitchFamily="18" charset="0"/>
              </a:rPr>
              <a:t>.</a:t>
            </a:r>
            <a:endParaRPr lang="en-US" sz="1300" dirty="0">
              <a:ln>
                <a:solidFill>
                  <a:schemeClr val="tx1"/>
                </a:solidFill>
              </a:ln>
              <a:solidFill>
                <a:schemeClr val="tx1">
                  <a:lumMod val="95000"/>
                  <a:lumOff val="5000"/>
                </a:schemeClr>
              </a:solidFill>
              <a:latin typeface="Times New Roman" panose="02020603050405020304" pitchFamily="18" charset="0"/>
              <a:cs typeface="Times New Roman" pitchFamily="18" charset="0"/>
            </a:endParaRPr>
          </a:p>
          <a:p>
            <a:pPr>
              <a:lnSpc>
                <a:spcPct val="16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Scikit-learn:</a:t>
            </a:r>
          </a:p>
          <a:p>
            <a:pPr marL="365760" lvl="1" indent="0" algn="just">
              <a:lnSpc>
                <a:spcPct val="160000"/>
              </a:lnSpc>
              <a:buNone/>
            </a:pP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Scikit-learn (</a:t>
            </a:r>
            <a:r>
              <a:rPr lang="en-US" sz="1200" dirty="0" err="1">
                <a:latin typeface="Times New Roman" panose="02020603050405020304" pitchFamily="18" charset="0"/>
                <a:cs typeface="Times New Roman" panose="02020603050405020304" pitchFamily="18" charset="0"/>
              </a:rPr>
              <a:t>Sklearn</a:t>
            </a:r>
            <a:r>
              <a:rPr lang="en-US" sz="1200" dirty="0">
                <a:latin typeface="Times New Roman" panose="02020603050405020304" pitchFamily="18" charset="0"/>
                <a:cs typeface="Times New Roman" panose="02020603050405020304" pitchFamily="18" charset="0"/>
              </a:rPr>
              <a:t>) is the most useful and robust library for machine learning in Python. It    provides a selection of efficient tools for machine learning and statistical modeling including classification, regression, clustering and dimensionality reduction via a consistence interface in Python .</a:t>
            </a: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524204"/>
      </p:ext>
    </p:extLst>
  </p:cSld>
  <p:clrMapOvr>
    <a:masterClrMapping/>
  </p:clrMapOvr>
  <p:transition spd="med">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4A43A-205E-25B3-852E-E444CCA68446}"/>
              </a:ext>
            </a:extLst>
          </p:cNvPr>
          <p:cNvSpPr>
            <a:spLocks noGrp="1"/>
          </p:cNvSpPr>
          <p:nvPr>
            <p:ph idx="1"/>
          </p:nvPr>
        </p:nvSpPr>
        <p:spPr>
          <a:xfrm>
            <a:off x="228600" y="990600"/>
            <a:ext cx="8610600" cy="5791200"/>
          </a:xfrm>
        </p:spPr>
        <p:txBody>
          <a:bodyPr>
            <a:normAutofit/>
          </a:bodyPr>
          <a:lstStyle/>
          <a:p>
            <a:pPr>
              <a:lnSpc>
                <a:spcPct val="150000"/>
              </a:lnSpc>
              <a:buClrTx/>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Matplotlib: </a:t>
            </a:r>
          </a:p>
          <a:p>
            <a:pPr marL="365760" lvl="1" indent="0">
              <a:lnSpc>
                <a:spcPct val="150000"/>
              </a:lnSpc>
              <a:buNone/>
            </a:pPr>
            <a:r>
              <a:rPr lang="en-US" sz="1400" dirty="0">
                <a:latin typeface="Times New Roman" panose="02020603050405020304" pitchFamily="18" charset="0"/>
                <a:cs typeface="Times New Roman" panose="02020603050405020304" pitchFamily="18" charset="0"/>
              </a:rPr>
              <a:t>Matplotlib is the primary scientific plotting library in Python. It provides functions for making publication -quality visualizations such as line charts, histograms, scatter plots, and so on.</a:t>
            </a:r>
            <a:endParaRPr lang="en-US" sz="1400" dirty="0">
              <a:ln>
                <a:solidFill>
                  <a:schemeClr val="tx1"/>
                </a:solidFill>
              </a:ln>
              <a:solidFill>
                <a:schemeClr val="tx1">
                  <a:lumMod val="65000"/>
                  <a:lumOff val="35000"/>
                </a:schemeClr>
              </a:solidFill>
              <a:latin typeface="Times New Roman" panose="02020603050405020304" pitchFamily="18" charset="0"/>
              <a:cs typeface="Times New Roman" pitchFamily="18" charset="0"/>
            </a:endParaRPr>
          </a:p>
          <a:p>
            <a:pPr algn="just">
              <a:lnSpc>
                <a:spcPct val="150000"/>
              </a:lnSpc>
              <a:buClrTx/>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Pandas:</a:t>
            </a:r>
          </a:p>
          <a:p>
            <a:pPr marL="365760" lvl="1" indent="0" algn="just">
              <a:lnSpc>
                <a:spcPct val="150000"/>
              </a:lnSpc>
              <a:buNone/>
            </a:pP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Pandas is a Python library for data wrangling and analysis. It is built around a data Structure called the Data Frame that is modeled after the R Data Frame. Simply put, a Pandas Data Frame is a table, similar to an Excel spread sheet and it allows SQL-like Queries and joins of tables</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endParaRPr lang="en-US" sz="3200" dirty="0">
              <a:latin typeface="Times New Roman" panose="02020603050405020304" pitchFamily="18" charset="0"/>
              <a:cs typeface="Times New Roman" panose="02020603050405020304" pitchFamily="18" charset="0"/>
            </a:endParaRPr>
          </a:p>
          <a:p>
            <a:pPr marL="0" indent="0" algn="just">
              <a:lnSpc>
                <a:spcPct val="17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058883"/>
      </p:ext>
    </p:extLst>
  </p:cSld>
  <p:clrMapOvr>
    <a:masterClrMapping/>
  </p:clrMapOvr>
  <p:transition spd="med">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A463-E3E8-45FC-DE12-9DFA4299963D}"/>
              </a:ext>
            </a:extLst>
          </p:cNvPr>
          <p:cNvSpPr>
            <a:spLocks noGrp="1"/>
          </p:cNvSpPr>
          <p:nvPr>
            <p:ph type="title"/>
          </p:nvPr>
        </p:nvSpPr>
        <p:spPr>
          <a:xfrm>
            <a:off x="533400" y="878585"/>
            <a:ext cx="8229600" cy="522223"/>
          </a:xfrm>
        </p:spPr>
        <p:txBody>
          <a:bodyPr>
            <a:normAutofit fontScale="90000"/>
          </a:bodyPr>
          <a:lstStyle/>
          <a:p>
            <a:r>
              <a:rPr lang="en-US" sz="1800" b="1" dirty="0">
                <a:solidFill>
                  <a:srgbClr val="333333"/>
                </a:solidFill>
                <a:latin typeface="Times New Roman" panose="02020603050405020304" pitchFamily="18" charset="0"/>
                <a:cs typeface="Times New Roman" panose="02020603050405020304" pitchFamily="18" charset="0"/>
              </a:rPr>
              <a:t>     </a:t>
            </a:r>
            <a:r>
              <a:rPr lang="en-US" sz="2000" b="1" dirty="0">
                <a:solidFill>
                  <a:srgbClr val="333333"/>
                </a:solidFill>
                <a:latin typeface="Times New Roman" panose="02020603050405020304" pitchFamily="18" charset="0"/>
                <a:cs typeface="Times New Roman" panose="02020603050405020304" pitchFamily="18" charset="0"/>
              </a:rPr>
              <a:t>5.Model :</a:t>
            </a:r>
            <a:br>
              <a:rPr lang="en-US" sz="1800" b="1" dirty="0">
                <a:solidFill>
                  <a:srgbClr val="333333"/>
                </a:solidFill>
                <a:latin typeface="Times New Roman" panose="02020603050405020304" pitchFamily="18" charset="0"/>
                <a:cs typeface="Times New Roman" panose="02020603050405020304" pitchFamily="18" charset="0"/>
              </a:rPr>
            </a:br>
            <a:r>
              <a:rPr lang="en-US" sz="1800" b="1" dirty="0">
                <a:solidFill>
                  <a:srgbClr val="333333"/>
                </a:solidFill>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BB53FFE-3E8B-93BC-63B7-B979EB6CE874}"/>
              </a:ext>
            </a:extLst>
          </p:cNvPr>
          <p:cNvPicPr>
            <a:picLocks noChangeAspect="1"/>
          </p:cNvPicPr>
          <p:nvPr/>
        </p:nvPicPr>
        <p:blipFill>
          <a:blip r:embed="rId2"/>
          <a:stretch>
            <a:fillRect/>
          </a:stretch>
        </p:blipFill>
        <p:spPr>
          <a:xfrm>
            <a:off x="456843" y="1234250"/>
            <a:ext cx="4115157" cy="2194750"/>
          </a:xfrm>
          <a:prstGeom prst="rect">
            <a:avLst/>
          </a:prstGeom>
        </p:spPr>
      </p:pic>
      <p:pic>
        <p:nvPicPr>
          <p:cNvPr id="16" name="Picture 15">
            <a:extLst>
              <a:ext uri="{FF2B5EF4-FFF2-40B4-BE49-F238E27FC236}">
                <a16:creationId xmlns:a16="http://schemas.microsoft.com/office/drawing/2014/main" id="{3F78E2C2-1DE2-D69F-BAE4-7171CCFE78E0}"/>
              </a:ext>
            </a:extLst>
          </p:cNvPr>
          <p:cNvPicPr>
            <a:picLocks noChangeAspect="1"/>
          </p:cNvPicPr>
          <p:nvPr/>
        </p:nvPicPr>
        <p:blipFill>
          <a:blip r:embed="rId3"/>
          <a:stretch>
            <a:fillRect/>
          </a:stretch>
        </p:blipFill>
        <p:spPr>
          <a:xfrm>
            <a:off x="0" y="1234250"/>
            <a:ext cx="9144000" cy="1924625"/>
          </a:xfrm>
          <a:prstGeom prst="rect">
            <a:avLst/>
          </a:prstGeom>
        </p:spPr>
      </p:pic>
      <p:pic>
        <p:nvPicPr>
          <p:cNvPr id="20" name="Picture 19">
            <a:extLst>
              <a:ext uri="{FF2B5EF4-FFF2-40B4-BE49-F238E27FC236}">
                <a16:creationId xmlns:a16="http://schemas.microsoft.com/office/drawing/2014/main" id="{9EFCF32F-2DC3-16D7-A20A-191FFED04D71}"/>
              </a:ext>
            </a:extLst>
          </p:cNvPr>
          <p:cNvPicPr>
            <a:picLocks noChangeAspect="1"/>
          </p:cNvPicPr>
          <p:nvPr/>
        </p:nvPicPr>
        <p:blipFill>
          <a:blip r:embed="rId4"/>
          <a:stretch>
            <a:fillRect/>
          </a:stretch>
        </p:blipFill>
        <p:spPr>
          <a:xfrm>
            <a:off x="0" y="3158873"/>
            <a:ext cx="9144000" cy="540254"/>
          </a:xfrm>
          <a:prstGeom prst="rect">
            <a:avLst/>
          </a:prstGeom>
        </p:spPr>
      </p:pic>
      <p:pic>
        <p:nvPicPr>
          <p:cNvPr id="22" name="Picture 21">
            <a:extLst>
              <a:ext uri="{FF2B5EF4-FFF2-40B4-BE49-F238E27FC236}">
                <a16:creationId xmlns:a16="http://schemas.microsoft.com/office/drawing/2014/main" id="{F8C5BE6F-FB6B-723D-EF55-7E310A895F2F}"/>
              </a:ext>
            </a:extLst>
          </p:cNvPr>
          <p:cNvPicPr>
            <a:picLocks noChangeAspect="1"/>
          </p:cNvPicPr>
          <p:nvPr/>
        </p:nvPicPr>
        <p:blipFill>
          <a:blip r:embed="rId5"/>
          <a:stretch>
            <a:fillRect/>
          </a:stretch>
        </p:blipFill>
        <p:spPr>
          <a:xfrm>
            <a:off x="0" y="3763742"/>
            <a:ext cx="9144000" cy="2846646"/>
          </a:xfrm>
          <a:prstGeom prst="rect">
            <a:avLst/>
          </a:prstGeom>
        </p:spPr>
      </p:pic>
    </p:spTree>
    <p:extLst>
      <p:ext uri="{BB962C8B-B14F-4D97-AF65-F5344CB8AC3E}">
        <p14:creationId xmlns:p14="http://schemas.microsoft.com/office/powerpoint/2010/main" val="1784719383"/>
      </p:ext>
    </p:extLst>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8703C9-2BA9-4AF0-9D18-51763530F529}"/>
              </a:ext>
            </a:extLst>
          </p:cNvPr>
          <p:cNvPicPr/>
          <p:nvPr/>
        </p:nvPicPr>
        <p:blipFill>
          <a:blip r:embed="rId2"/>
          <a:stretch>
            <a:fillRect/>
          </a:stretch>
        </p:blipFill>
        <p:spPr>
          <a:xfrm>
            <a:off x="56270" y="1066800"/>
            <a:ext cx="9087729" cy="64833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9401BF9-4522-7841-A4BC-92E9E078A70C}"/>
              </a:ext>
            </a:extLst>
          </p:cNvPr>
          <p:cNvPicPr/>
          <p:nvPr/>
        </p:nvPicPr>
        <p:blipFill>
          <a:blip r:embed="rId3"/>
          <a:stretch>
            <a:fillRect/>
          </a:stretch>
        </p:blipFill>
        <p:spPr>
          <a:xfrm>
            <a:off x="-1" y="1715135"/>
            <a:ext cx="9087729" cy="2073910"/>
          </a:xfrm>
          <a:prstGeom prst="rect">
            <a:avLst/>
          </a:prstGeom>
        </p:spPr>
      </p:pic>
      <p:pic>
        <p:nvPicPr>
          <p:cNvPr id="6" name="Picture 5" descr="A white rectangular object with a white border&#10;&#10;Description automatically generated">
            <a:extLst>
              <a:ext uri="{FF2B5EF4-FFF2-40B4-BE49-F238E27FC236}">
                <a16:creationId xmlns:a16="http://schemas.microsoft.com/office/drawing/2014/main" id="{8B13C724-6E3E-153B-2312-238DC2F7261E}"/>
              </a:ext>
            </a:extLst>
          </p:cNvPr>
          <p:cNvPicPr/>
          <p:nvPr/>
        </p:nvPicPr>
        <p:blipFill>
          <a:blip r:embed="rId4"/>
          <a:stretch>
            <a:fillRect/>
          </a:stretch>
        </p:blipFill>
        <p:spPr>
          <a:xfrm>
            <a:off x="24618" y="3789045"/>
            <a:ext cx="9063110" cy="150685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DD94F18-2933-456D-985D-9E649540B42A}"/>
              </a:ext>
            </a:extLst>
          </p:cNvPr>
          <p:cNvPicPr/>
          <p:nvPr/>
        </p:nvPicPr>
        <p:blipFill>
          <a:blip r:embed="rId5"/>
          <a:stretch>
            <a:fillRect/>
          </a:stretch>
        </p:blipFill>
        <p:spPr>
          <a:xfrm>
            <a:off x="24618" y="5295900"/>
            <a:ext cx="9063110" cy="1586865"/>
          </a:xfrm>
          <a:prstGeom prst="rect">
            <a:avLst/>
          </a:prstGeom>
        </p:spPr>
      </p:pic>
    </p:spTree>
    <p:extLst>
      <p:ext uri="{BB962C8B-B14F-4D97-AF65-F5344CB8AC3E}">
        <p14:creationId xmlns:p14="http://schemas.microsoft.com/office/powerpoint/2010/main" val="3747775125"/>
      </p:ext>
    </p:extLst>
  </p:cSld>
  <p:clrMapOvr>
    <a:masterClrMapping/>
  </p:clrMapOvr>
  <p:transition spd="med">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60C2CF-6AB3-63EC-991C-BD1D6F100B53}"/>
              </a:ext>
            </a:extLst>
          </p:cNvPr>
          <p:cNvPicPr/>
          <p:nvPr/>
        </p:nvPicPr>
        <p:blipFill>
          <a:blip r:embed="rId2"/>
          <a:stretch>
            <a:fillRect/>
          </a:stretch>
        </p:blipFill>
        <p:spPr>
          <a:xfrm>
            <a:off x="7034" y="1066800"/>
            <a:ext cx="9136966" cy="304800"/>
          </a:xfrm>
          <a:prstGeom prst="rect">
            <a:avLst/>
          </a:prstGeom>
        </p:spPr>
      </p:pic>
      <p:pic>
        <p:nvPicPr>
          <p:cNvPr id="5" name="Picture 4" descr="A white rectangular object with a white border&#10;&#10;Description automatically generated with medium confidence">
            <a:extLst>
              <a:ext uri="{FF2B5EF4-FFF2-40B4-BE49-F238E27FC236}">
                <a16:creationId xmlns:a16="http://schemas.microsoft.com/office/drawing/2014/main" id="{D0B3F475-2183-C9E5-1737-B0D7140CD82B}"/>
              </a:ext>
            </a:extLst>
          </p:cNvPr>
          <p:cNvPicPr/>
          <p:nvPr/>
        </p:nvPicPr>
        <p:blipFill>
          <a:blip r:embed="rId3"/>
          <a:stretch>
            <a:fillRect/>
          </a:stretch>
        </p:blipFill>
        <p:spPr>
          <a:xfrm>
            <a:off x="457200" y="1520190"/>
            <a:ext cx="8686800" cy="113157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81322A7-5711-409F-8B2D-45A97F001E5B}"/>
              </a:ext>
            </a:extLst>
          </p:cNvPr>
          <p:cNvPicPr/>
          <p:nvPr/>
        </p:nvPicPr>
        <p:blipFill>
          <a:blip r:embed="rId4"/>
          <a:stretch>
            <a:fillRect/>
          </a:stretch>
        </p:blipFill>
        <p:spPr>
          <a:xfrm>
            <a:off x="152400" y="2755583"/>
            <a:ext cx="8991600" cy="234981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15A1046-76BE-4538-B5C5-3DD5DCFC3137}"/>
              </a:ext>
            </a:extLst>
          </p:cNvPr>
          <p:cNvPicPr/>
          <p:nvPr/>
        </p:nvPicPr>
        <p:blipFill>
          <a:blip r:embed="rId5"/>
          <a:stretch>
            <a:fillRect/>
          </a:stretch>
        </p:blipFill>
        <p:spPr>
          <a:xfrm>
            <a:off x="152400" y="5209223"/>
            <a:ext cx="8991600" cy="1336040"/>
          </a:xfrm>
          <a:prstGeom prst="rect">
            <a:avLst/>
          </a:prstGeom>
        </p:spPr>
      </p:pic>
    </p:spTree>
    <p:extLst>
      <p:ext uri="{BB962C8B-B14F-4D97-AF65-F5344CB8AC3E}">
        <p14:creationId xmlns:p14="http://schemas.microsoft.com/office/powerpoint/2010/main" val="3935255962"/>
      </p:ext>
    </p:extLst>
  </p:cSld>
  <p:clrMapOvr>
    <a:masterClrMapping/>
  </p:clrMapOvr>
  <p:transition spd="med">
    <p:strips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49">
      <a:dk1>
        <a:sysClr val="windowText" lastClr="000000"/>
      </a:dk1>
      <a:lt1>
        <a:sysClr val="window" lastClr="FFFFFF"/>
      </a:lt1>
      <a:dk2>
        <a:srgbClr val="F1FBFD"/>
      </a:dk2>
      <a:lt2>
        <a:srgbClr val="DBF5F9"/>
      </a:lt2>
      <a:accent1>
        <a:srgbClr val="7CF4D5"/>
      </a:accent1>
      <a:accent2>
        <a:srgbClr val="4BE7EB"/>
      </a:accent2>
      <a:accent3>
        <a:srgbClr val="7B7B7B"/>
      </a:accent3>
      <a:accent4>
        <a:srgbClr val="10CF9B"/>
      </a:accent4>
      <a:accent5>
        <a:srgbClr val="7CCA62"/>
      </a:accent5>
      <a:accent6>
        <a:srgbClr val="A5C249"/>
      </a:accent6>
      <a:hlink>
        <a:srgbClr val="5FF2CA"/>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1972</TotalTime>
  <Words>952</Words>
  <Application>Microsoft Office PowerPoint</Application>
  <PresentationFormat>On-screen Show (4:3)</PresentationFormat>
  <Paragraphs>84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Constantia</vt:lpstr>
      <vt:lpstr>Symbol</vt:lpstr>
      <vt:lpstr>Times New Roman</vt:lpstr>
      <vt:lpstr>Wingdings</vt:lpstr>
      <vt:lpstr>Wingdings 2</vt:lpstr>
      <vt:lpstr>Flow</vt:lpstr>
      <vt:lpstr>ANURAG UNIVERSITY  DEPARTMENT OF INFORMATION TECHNOLOGY  III B-TECH  I-SEMISTER [2021-2025]  MACHINE LEARNING AND IT’S APPLICATIONS PROJECT – I  </vt:lpstr>
      <vt:lpstr>CONTENT:-</vt:lpstr>
      <vt:lpstr>PowerPoint Presentation</vt:lpstr>
      <vt:lpstr>   </vt:lpstr>
      <vt:lpstr>PowerPoint Presentation</vt:lpstr>
      <vt:lpstr>PowerPoint Presentation</vt:lpstr>
      <vt:lpstr>     5.Model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 project</dc:title>
  <dc:creator>ANURAG</dc:creator>
  <cp:lastModifiedBy>BUNNY</cp:lastModifiedBy>
  <cp:revision>57</cp:revision>
  <dcterms:created xsi:type="dcterms:W3CDTF">2022-11-03T07:59:15Z</dcterms:created>
  <dcterms:modified xsi:type="dcterms:W3CDTF">2023-08-16T17:52:37Z</dcterms:modified>
</cp:coreProperties>
</file>