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notesMasterIdLst>
    <p:notesMasterId r:id="rId19"/>
  </p:notesMasterIdLst>
  <p:sldIdLst>
    <p:sldId id="256" r:id="rId2"/>
    <p:sldId id="262" r:id="rId3"/>
    <p:sldId id="288" r:id="rId4"/>
    <p:sldId id="260" r:id="rId5"/>
    <p:sldId id="290" r:id="rId6"/>
    <p:sldId id="263" r:id="rId7"/>
    <p:sldId id="295" r:id="rId8"/>
    <p:sldId id="296" r:id="rId9"/>
    <p:sldId id="297" r:id="rId10"/>
    <p:sldId id="298" r:id="rId11"/>
    <p:sldId id="299" r:id="rId12"/>
    <p:sldId id="300" r:id="rId13"/>
    <p:sldId id="301" r:id="rId14"/>
    <p:sldId id="294" r:id="rId15"/>
    <p:sldId id="283" r:id="rId16"/>
    <p:sldId id="284" r:id="rId17"/>
    <p:sldId id="28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kar reddy" initials="sr" lastIdx="2" clrIdx="0">
    <p:extLst>
      <p:ext uri="{19B8F6BF-5375-455C-9EA6-DF929625EA0E}">
        <p15:presenceInfo xmlns:p15="http://schemas.microsoft.com/office/powerpoint/2012/main" userId="ec830ce1c70bb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70C0"/>
    <a:srgbClr val="0081E2"/>
    <a:srgbClr val="00B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3066" autoAdjust="0"/>
  </p:normalViewPr>
  <p:slideViewPr>
    <p:cSldViewPr>
      <p:cViewPr varScale="1">
        <p:scale>
          <a:sx n="107" d="100"/>
          <a:sy n="107" d="100"/>
        </p:scale>
        <p:origin x="206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commentAuthors" Target="commentAuthor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342F3-5ED2-46FE-A31C-E42327BF4BD7}" type="datetimeFigureOut">
              <a:rPr lang="en-IN" smtClean="0"/>
              <a:t>12-10-2023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DD5A9-7AC9-4A2C-A3C0-7893B72046D7}" type="slidenum">
              <a:rPr lang="en-IN" smtClean="0"/>
              <a:t>‹#›</a:t>
            </a:fld>
            <a:endParaRPr lang="en-IN"/>
          </a:p>
        </p:txBody>
      </p:sp>
    </p:spTree>
    <p:extLst>
      <p:ext uri="{BB962C8B-B14F-4D97-AF65-F5344CB8AC3E}">
        <p14:creationId xmlns:p14="http://schemas.microsoft.com/office/powerpoint/2010/main" val="1526688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D46DEA0-838C-4688-8281-8A45CF400FF2}" type="datetimeFigureOut">
              <a:rPr lang="en-US" smtClean="0"/>
              <a:t>10/12/2023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A847B2B-C99C-408A-94A0-D3142E74E79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med">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46DEA0-838C-4688-8281-8A45CF400FF2}"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47B2B-C99C-408A-94A0-D3142E74E791}" type="slidenum">
              <a:rPr lang="en-US" smtClean="0"/>
              <a:t>‹#›</a:t>
            </a:fld>
            <a:endParaRPr lang="en-US"/>
          </a:p>
        </p:txBody>
      </p:sp>
    </p:spTree>
  </p:cSld>
  <p:clrMapOvr>
    <a:masterClrMapping/>
  </p:clrMapOvr>
  <p:transition spd="med">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46DEA0-838C-4688-8281-8A45CF400FF2}"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47B2B-C99C-408A-94A0-D3142E74E791}" type="slidenum">
              <a:rPr lang="en-US" smtClean="0"/>
              <a:t>‹#›</a:t>
            </a:fld>
            <a:endParaRPr lang="en-US"/>
          </a:p>
        </p:txBody>
      </p:sp>
    </p:spTree>
  </p:cSld>
  <p:clrMapOvr>
    <a:masterClrMapping/>
  </p:clrMapOvr>
  <p:transition spd="med">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46DEA0-838C-4688-8281-8A45CF400FF2}"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47B2B-C99C-408A-94A0-D3142E74E791}" type="slidenum">
              <a:rPr lang="en-US" smtClean="0"/>
              <a:t>‹#›</a:t>
            </a:fld>
            <a:endParaRPr lang="en-US"/>
          </a:p>
        </p:txBody>
      </p:sp>
    </p:spTree>
  </p:cSld>
  <p:clrMapOvr>
    <a:masterClrMapping/>
  </p:clrMapOvr>
  <p:transition spd="med">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D46DEA0-838C-4688-8281-8A45CF400FF2}"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47B2B-C99C-408A-94A0-D3142E74E79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med">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D46DEA0-838C-4688-8281-8A45CF400FF2}"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47B2B-C99C-408A-94A0-D3142E74E791}" type="slidenum">
              <a:rPr lang="en-US" smtClean="0"/>
              <a:t>‹#›</a:t>
            </a:fld>
            <a:endParaRPr lang="en-US"/>
          </a:p>
        </p:txBody>
      </p:sp>
    </p:spTree>
  </p:cSld>
  <p:clrMapOvr>
    <a:masterClrMapping/>
  </p:clrMapOvr>
  <p:transition spd="med">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D46DEA0-838C-4688-8281-8A45CF400FF2}" type="datetimeFigureOut">
              <a:rPr lang="en-US" smtClean="0"/>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847B2B-C99C-408A-94A0-D3142E74E791}" type="slidenum">
              <a:rPr lang="en-US" smtClean="0"/>
              <a:t>‹#›</a:t>
            </a:fld>
            <a:endParaRPr lang="en-US"/>
          </a:p>
        </p:txBody>
      </p:sp>
    </p:spTree>
  </p:cSld>
  <p:clrMapOvr>
    <a:masterClrMapping/>
  </p:clrMapOvr>
  <p:transition spd="med">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D46DEA0-838C-4688-8281-8A45CF400FF2}" type="datetimeFigureOut">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47B2B-C99C-408A-94A0-D3142E74E791}" type="slidenum">
              <a:rPr lang="en-US" smtClean="0"/>
              <a:t>‹#›</a:t>
            </a:fld>
            <a:endParaRPr lang="en-US"/>
          </a:p>
        </p:txBody>
      </p:sp>
    </p:spTree>
  </p:cSld>
  <p:clrMapOvr>
    <a:masterClrMapping/>
  </p:clrMapOvr>
  <p:transition spd="med">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6DEA0-838C-4688-8281-8A45CF400FF2}" type="datetimeFigureOut">
              <a:rPr lang="en-US" smtClean="0"/>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847B2B-C99C-408A-94A0-D3142E74E791}" type="slidenum">
              <a:rPr lang="en-US" smtClean="0"/>
              <a:t>‹#›</a:t>
            </a:fld>
            <a:endParaRPr lang="en-US"/>
          </a:p>
        </p:txBody>
      </p:sp>
    </p:spTree>
  </p:cSld>
  <p:clrMapOvr>
    <a:masterClrMapping/>
  </p:clrMapOvr>
  <p:transition spd="med">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D46DEA0-838C-4688-8281-8A45CF400FF2}"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47B2B-C99C-408A-94A0-D3142E74E791}" type="slidenum">
              <a:rPr lang="en-US" smtClean="0"/>
              <a:t>‹#›</a:t>
            </a:fld>
            <a:endParaRPr lang="en-US"/>
          </a:p>
        </p:txBody>
      </p:sp>
    </p:spTree>
  </p:cSld>
  <p:clrMapOvr>
    <a:masterClrMapping/>
  </p:clrMapOvr>
  <p:transition spd="med">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D46DEA0-838C-4688-8281-8A45CF400FF2}"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A847B2B-C99C-408A-94A0-D3142E74E79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46DEA0-838C-4688-8281-8A45CF400FF2}" type="datetimeFigureOut">
              <a:rPr lang="en-US" smtClean="0"/>
              <a:t>10/12/2023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A847B2B-C99C-408A-94A0-D3142E74E79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ransition spd="med">
    <p:strips dir="rd"/>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2672"/>
            <a:ext cx="9144000" cy="3505200"/>
          </a:xfrm>
          <a:noFill/>
          <a:ln>
            <a:noFill/>
          </a:ln>
        </p:spPr>
        <p:txBody>
          <a:bodyPr>
            <a:noAutofit/>
            <a:scene3d>
              <a:camera prst="orthographicFront"/>
              <a:lightRig rig="freezing" dir="t">
                <a:rot lat="0" lon="0" rev="5640000"/>
              </a:lightRig>
            </a:scene3d>
            <a:sp3d prstMaterial="flat">
              <a:bevelT w="38100" h="38100"/>
              <a:contourClr>
                <a:schemeClr val="tx2"/>
              </a:contourClr>
            </a:sp3d>
          </a:bodyPr>
          <a:lstStyle/>
          <a:p>
            <a:pPr algn="ctr"/>
            <a:r>
              <a:rPr lang="en-US" sz="1600" dirty="0">
                <a:solidFill>
                  <a:schemeClr val="bg1"/>
                </a:solidFill>
                <a:latin typeface="Times New Roman" pitchFamily="18" charset="0"/>
                <a:cs typeface="Times New Roman" pitchFamily="18" charset="0"/>
              </a:rPr>
              <a:t>ANURAG UNIVERSITY</a:t>
            </a:r>
            <a:br>
              <a:rPr lang="en-US" sz="1600" dirty="0">
                <a:solidFill>
                  <a:schemeClr val="bg1"/>
                </a:solidFill>
                <a:latin typeface="Times New Roman" pitchFamily="18" charset="0"/>
                <a:cs typeface="Times New Roman" pitchFamily="18" charset="0"/>
              </a:rPr>
            </a:br>
            <a:br>
              <a:rPr lang="en-US" sz="1600" dirty="0">
                <a:solidFill>
                  <a:schemeClr val="bg1"/>
                </a:solidFill>
                <a:latin typeface="Times New Roman" pitchFamily="18" charset="0"/>
                <a:cs typeface="Times New Roman" pitchFamily="18" charset="0"/>
              </a:rPr>
            </a:br>
            <a:r>
              <a:rPr lang="en-US" sz="1600" dirty="0">
                <a:solidFill>
                  <a:schemeClr val="bg1"/>
                </a:solidFill>
                <a:latin typeface="Times New Roman" pitchFamily="18" charset="0"/>
                <a:cs typeface="Times New Roman" pitchFamily="18" charset="0"/>
              </a:rPr>
              <a:t>DEPARTMENT OF INFORMATION TECHNOLOGY</a:t>
            </a:r>
            <a:br>
              <a:rPr lang="en-US" sz="1600" dirty="0">
                <a:solidFill>
                  <a:schemeClr val="bg1"/>
                </a:solidFill>
                <a:latin typeface="Times New Roman" pitchFamily="18" charset="0"/>
                <a:cs typeface="Times New Roman" pitchFamily="18" charset="0"/>
              </a:rPr>
            </a:br>
            <a:br>
              <a:rPr lang="en-US" sz="1600" dirty="0">
                <a:solidFill>
                  <a:schemeClr val="bg1"/>
                </a:solidFill>
                <a:latin typeface="Times New Roman" pitchFamily="18" charset="0"/>
                <a:cs typeface="Times New Roman" pitchFamily="18" charset="0"/>
              </a:rPr>
            </a:br>
            <a:r>
              <a:rPr lang="en-US" sz="1600" dirty="0">
                <a:solidFill>
                  <a:schemeClr val="bg1"/>
                </a:solidFill>
                <a:latin typeface="Times New Roman" pitchFamily="18" charset="0"/>
                <a:cs typeface="Times New Roman" pitchFamily="18" charset="0"/>
              </a:rPr>
              <a:t>III B-TECH  I-SEMISTER</a:t>
            </a:r>
            <a:br>
              <a:rPr lang="en-US" sz="1600" dirty="0">
                <a:solidFill>
                  <a:schemeClr val="bg1"/>
                </a:solidFill>
                <a:latin typeface="Times New Roman" pitchFamily="18" charset="0"/>
                <a:cs typeface="Times New Roman" pitchFamily="18" charset="0"/>
              </a:rPr>
            </a:br>
            <a:r>
              <a:rPr lang="en-US" sz="1600" dirty="0">
                <a:solidFill>
                  <a:schemeClr val="bg1"/>
                </a:solidFill>
                <a:latin typeface="Times New Roman" pitchFamily="18" charset="0"/>
                <a:cs typeface="Times New Roman" pitchFamily="18" charset="0"/>
              </a:rPr>
              <a:t>[2020-2024]</a:t>
            </a:r>
            <a:br>
              <a:rPr lang="en-US" sz="1600" dirty="0">
                <a:solidFill>
                  <a:schemeClr val="bg1"/>
                </a:solidFill>
                <a:latin typeface="Times New Roman" pitchFamily="18" charset="0"/>
                <a:cs typeface="Times New Roman" pitchFamily="18" charset="0"/>
              </a:rPr>
            </a:br>
            <a:br>
              <a:rPr lang="en-US" sz="1600" dirty="0">
                <a:solidFill>
                  <a:schemeClr val="bg1"/>
                </a:solidFill>
                <a:latin typeface="Times New Roman" pitchFamily="18" charset="0"/>
                <a:cs typeface="Times New Roman" pitchFamily="18" charset="0"/>
              </a:rPr>
            </a:br>
            <a:r>
              <a:rPr lang="en-US" sz="1600" dirty="0">
                <a:solidFill>
                  <a:schemeClr val="bg1"/>
                </a:solidFill>
                <a:effectLst/>
                <a:latin typeface="Times New Roman" panose="02020603050405020304" pitchFamily="18" charset="0"/>
                <a:cs typeface="Times New Roman" panose="02020603050405020304" pitchFamily="18" charset="0"/>
              </a:rPr>
              <a:t>MACHINE LEARNING AND IT’S APPLICATIONS</a:t>
            </a:r>
            <a:br>
              <a:rPr lang="en-US" sz="1600" dirty="0">
                <a:solidFill>
                  <a:schemeClr val="bg1"/>
                </a:solidFill>
                <a:latin typeface="Times New Roman" pitchFamily="18" charset="0"/>
                <a:cs typeface="Times New Roman" pitchFamily="18" charset="0"/>
              </a:rPr>
            </a:br>
            <a:r>
              <a:rPr lang="en-US" sz="1600" dirty="0">
                <a:solidFill>
                  <a:schemeClr val="bg1"/>
                </a:solidFill>
                <a:latin typeface="Times New Roman" pitchFamily="18" charset="0"/>
                <a:cs typeface="Times New Roman" pitchFamily="18" charset="0"/>
              </a:rPr>
              <a:t>PROJECT – II</a:t>
            </a:r>
            <a:br>
              <a:rPr lang="en-US" sz="1600" dirty="0">
                <a:solidFill>
                  <a:schemeClr val="bg1"/>
                </a:solidFill>
                <a:latin typeface="Times New Roman" pitchFamily="18" charset="0"/>
                <a:cs typeface="Times New Roman" pitchFamily="18" charset="0"/>
              </a:rPr>
            </a:br>
            <a:r>
              <a:rPr lang="en-US" sz="1800" dirty="0">
                <a:solidFill>
                  <a:srgbClr val="0070C0"/>
                </a:solidFill>
                <a:latin typeface="Times New Roman" pitchFamily="18" charset="0"/>
                <a:cs typeface="Times New Roman" pitchFamily="18" charset="0"/>
              </a:rPr>
              <a:t> </a:t>
            </a:r>
          </a:p>
        </p:txBody>
      </p:sp>
      <p:sp>
        <p:nvSpPr>
          <p:cNvPr id="3" name="Subtitle 2"/>
          <p:cNvSpPr>
            <a:spLocks noGrp="1"/>
          </p:cNvSpPr>
          <p:nvPr>
            <p:ph type="subTitle" idx="1"/>
          </p:nvPr>
        </p:nvSpPr>
        <p:spPr>
          <a:xfrm>
            <a:off x="0" y="3352800"/>
            <a:ext cx="9144000" cy="3505200"/>
          </a:xfrm>
        </p:spPr>
        <p:txBody>
          <a:bodyPr>
            <a:normAutofit/>
          </a:bodyPr>
          <a:lstStyle/>
          <a:p>
            <a:pPr algn="l"/>
            <a:r>
              <a:rPr lang="en-US" sz="1400" b="1" dirty="0">
                <a:solidFill>
                  <a:schemeClr val="bg1"/>
                </a:solidFill>
                <a:latin typeface="Times New Roman" pitchFamily="18" charset="0"/>
                <a:cs typeface="Times New Roman" pitchFamily="18" charset="0"/>
              </a:rPr>
              <a:t>TITLE : PARKINSON’S DISEASE DETECTION</a:t>
            </a:r>
          </a:p>
          <a:p>
            <a:pPr algn="l"/>
            <a:endParaRPr lang="en-US" sz="1400" b="1" i="0" dirty="0">
              <a:solidFill>
                <a:schemeClr val="bg1"/>
              </a:solidFill>
              <a:effectLst/>
              <a:latin typeface="Times New Roman" panose="02020603050405020304" pitchFamily="18" charset="0"/>
              <a:cs typeface="Times New Roman" panose="02020603050405020304" pitchFamily="18" charset="0"/>
            </a:endParaRPr>
          </a:p>
          <a:p>
            <a:pPr algn="l"/>
            <a:r>
              <a:rPr lang="en-US" sz="1400" b="1" dirty="0">
                <a:solidFill>
                  <a:schemeClr val="bg1"/>
                </a:solidFill>
                <a:latin typeface="Times New Roman" pitchFamily="18" charset="0"/>
                <a:cs typeface="Times New Roman" pitchFamily="18" charset="0"/>
              </a:rPr>
              <a:t>Submitted by:</a:t>
            </a:r>
          </a:p>
          <a:p>
            <a:pPr algn="l"/>
            <a:endParaRPr lang="en-US" sz="1400" b="1" dirty="0">
              <a:solidFill>
                <a:schemeClr val="bg1"/>
              </a:solidFill>
              <a:latin typeface="Times New Roman" pitchFamily="18" charset="0"/>
              <a:cs typeface="Times New Roman" pitchFamily="18" charset="0"/>
            </a:endParaRPr>
          </a:p>
          <a:p>
            <a:pPr marL="0" marR="0" algn="l">
              <a:spcBef>
                <a:spcPts val="0"/>
              </a:spcBef>
              <a:spcAft>
                <a:spcPts val="800"/>
              </a:spcAft>
            </a:pPr>
            <a:r>
              <a:rPr lang="en-US" sz="1400" b="1" dirty="0">
                <a:solidFill>
                  <a:schemeClr val="bg1"/>
                </a:solidFill>
                <a:latin typeface="Times New Roman" pitchFamily="18" charset="0"/>
                <a:cs typeface="Times New Roman" pitchFamily="18" charset="0"/>
              </a:rPr>
              <a:t>	</a:t>
            </a:r>
            <a:r>
              <a:rPr lang="en-US" sz="1400" b="1" dirty="0" err="1">
                <a:solidFill>
                  <a:schemeClr val="bg1"/>
                </a:solidFill>
                <a:latin typeface="Times New Roman" pitchFamily="18" charset="0"/>
                <a:cs typeface="Times New Roman" pitchFamily="18" charset="0"/>
              </a:rPr>
              <a:t>CH.Sharath</a:t>
            </a:r>
            <a:r>
              <a:rPr lang="en-US" sz="1400" b="1" dirty="0">
                <a:solidFill>
                  <a:schemeClr val="bg1"/>
                </a:solidFill>
                <a:latin typeface="Times New Roman" pitchFamily="18" charset="0"/>
                <a:cs typeface="Times New Roman" pitchFamily="18" charset="0"/>
              </a:rPr>
              <a:t>      -21EG112A07</a:t>
            </a:r>
          </a:p>
          <a:p>
            <a:pPr marL="0" marR="0" algn="l">
              <a:spcBef>
                <a:spcPts val="0"/>
              </a:spcBef>
              <a:spcAft>
                <a:spcPts val="800"/>
              </a:spcAft>
            </a:pPr>
            <a:r>
              <a:rPr lang="en-US" sz="1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G.Chandu</a:t>
            </a:r>
            <a:r>
              <a:rPr lang="en-US"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-21EG112A12</a:t>
            </a:r>
          </a:p>
          <a:p>
            <a:pPr marL="0" marR="0" algn="l">
              <a:spcBef>
                <a:spcPts val="0"/>
              </a:spcBef>
              <a:spcAft>
                <a:spcPts val="800"/>
              </a:spcAft>
            </a:pPr>
            <a:r>
              <a:rPr lang="en-US" sz="1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G.</a:t>
            </a:r>
            <a:r>
              <a:rPr lang="en-US" sz="14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Dharanidhar</a:t>
            </a:r>
            <a:r>
              <a:rPr lang="en-US"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- 21EG112a17 </a:t>
            </a:r>
          </a:p>
          <a:p>
            <a:pPr marL="0" marR="0" algn="l">
              <a:spcBef>
                <a:spcPts val="0"/>
              </a:spcBef>
              <a:spcAft>
                <a:spcPts val="800"/>
              </a:spcAft>
            </a:pPr>
            <a:r>
              <a:rPr lang="en-US" sz="1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R.Bheemesh</a:t>
            </a:r>
            <a:r>
              <a:rPr lang="en-US" sz="1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- 21EG112A44</a:t>
            </a:r>
          </a:p>
          <a:p>
            <a:pPr marL="0" marR="0" algn="l">
              <a:spcBef>
                <a:spcPts val="0"/>
              </a:spcBef>
              <a:spcAft>
                <a:spcPts val="800"/>
              </a:spcAft>
            </a:pPr>
            <a:r>
              <a:rPr lang="en-US" sz="1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CH.Srikar</a:t>
            </a:r>
            <a:r>
              <a:rPr lang="en-US"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-22EG512A</a:t>
            </a:r>
            <a:r>
              <a:rPr lang="en-US" sz="1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01</a:t>
            </a:r>
          </a:p>
          <a:p>
            <a:pPr marL="0" marR="0" algn="l">
              <a:spcBef>
                <a:spcPts val="0"/>
              </a:spcBef>
              <a:spcAft>
                <a:spcPts val="800"/>
              </a:spcAft>
            </a:pPr>
            <a:endParaRPr lang="en-US"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1400" dirty="0">
              <a:solidFill>
                <a:srgbClr val="0070C0"/>
              </a:solidFill>
            </a:endParaRPr>
          </a:p>
          <a:p>
            <a:pPr algn="l"/>
            <a:endParaRPr lang="en-US" sz="1400" dirty="0">
              <a:solidFill>
                <a:srgbClr val="0070C0"/>
              </a:solidFill>
            </a:endParaRPr>
          </a:p>
          <a:p>
            <a:pPr algn="l"/>
            <a:endParaRPr lang="en-US" sz="1400" dirty="0">
              <a:solidFill>
                <a:srgbClr val="0070C0"/>
              </a:solidFill>
            </a:endParaRPr>
          </a:p>
          <a:p>
            <a:pPr algn="l"/>
            <a:endParaRPr lang="en-US" sz="1400" dirty="0">
              <a:solidFill>
                <a:srgbClr val="0070C0"/>
              </a:solidFill>
            </a:endParaRPr>
          </a:p>
          <a:p>
            <a:pPr algn="l"/>
            <a:endParaRPr lang="en-US" sz="1400" dirty="0">
              <a:solidFill>
                <a:srgbClr val="0070C0"/>
              </a:solidFill>
            </a:endParaRPr>
          </a:p>
          <a:p>
            <a:pPr algn="l"/>
            <a:endParaRPr lang="en-US" sz="1400" dirty="0">
              <a:solidFill>
                <a:srgbClr val="0070C0"/>
              </a:solidFill>
            </a:endParaRPr>
          </a:p>
          <a:p>
            <a:pPr algn="l"/>
            <a:endParaRPr lang="en-US" sz="1400" dirty="0">
              <a:solidFill>
                <a:srgbClr val="0070C0"/>
              </a:solidFill>
            </a:endParaRPr>
          </a:p>
          <a:p>
            <a:pPr algn="l"/>
            <a:endParaRPr lang="en-US" sz="1400" dirty="0">
              <a:solidFill>
                <a:srgbClr val="0070C0"/>
              </a:solidFill>
            </a:endParaRPr>
          </a:p>
          <a:p>
            <a:pPr algn="l"/>
            <a:endParaRPr lang="en-US" sz="1400" dirty="0">
              <a:solidFill>
                <a:srgbClr val="0070C0"/>
              </a:solidFill>
            </a:endParaRPr>
          </a:p>
          <a:p>
            <a:pPr algn="l"/>
            <a:endParaRPr lang="en-US" dirty="0"/>
          </a:p>
        </p:txBody>
      </p:sp>
    </p:spTree>
  </p:cSld>
  <p:clrMapOvr>
    <a:masterClrMapping/>
  </p:clrMapOvr>
  <p:transition spd="med">
    <p:strips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26DB-3266-345E-A798-81AFF1D36296}"/>
              </a:ext>
            </a:extLst>
          </p:cNvPr>
          <p:cNvSpPr>
            <a:spLocks noGrp="1"/>
          </p:cNvSpPr>
          <p:nvPr>
            <p:ph type="title"/>
          </p:nvPr>
        </p:nvSpPr>
        <p:spPr/>
        <p:txBody>
          <a:bodyPr/>
          <a:lstStyle/>
          <a:p>
            <a:endParaRPr lang="en-US" dirty="0"/>
          </a:p>
        </p:txBody>
      </p:sp>
      <p:pic>
        <p:nvPicPr>
          <p:cNvPr id="4" name="Picture 3" descr="A screenshot of a computer&#10;&#10;Description automatically generated">
            <a:extLst>
              <a:ext uri="{FF2B5EF4-FFF2-40B4-BE49-F238E27FC236}">
                <a16:creationId xmlns:a16="http://schemas.microsoft.com/office/drawing/2014/main" id="{AD4BB223-F953-8E5F-354C-4C89B41E8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38" y="1371600"/>
            <a:ext cx="9041862" cy="5410200"/>
          </a:xfrm>
          <a:prstGeom prst="rect">
            <a:avLst/>
          </a:prstGeom>
        </p:spPr>
      </p:pic>
    </p:spTree>
    <p:extLst>
      <p:ext uri="{BB962C8B-B14F-4D97-AF65-F5344CB8AC3E}">
        <p14:creationId xmlns:p14="http://schemas.microsoft.com/office/powerpoint/2010/main" val="707469015"/>
      </p:ext>
    </p:extLst>
  </p:cSld>
  <p:clrMapOvr>
    <a:masterClrMapping/>
  </p:clrMapOvr>
  <p:transition spd="med">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2084-5D0F-9947-FB7C-C82DDEAB0A16}"/>
              </a:ext>
            </a:extLst>
          </p:cNvPr>
          <p:cNvSpPr>
            <a:spLocks noGrp="1"/>
          </p:cNvSpPr>
          <p:nvPr>
            <p:ph type="title"/>
          </p:nvPr>
        </p:nvSpPr>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CA8BA815-9BC6-EF1A-541E-016FE4753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6019800"/>
          </a:xfrm>
          <a:prstGeom prst="rect">
            <a:avLst/>
          </a:prstGeom>
        </p:spPr>
      </p:pic>
    </p:spTree>
    <p:extLst>
      <p:ext uri="{BB962C8B-B14F-4D97-AF65-F5344CB8AC3E}">
        <p14:creationId xmlns:p14="http://schemas.microsoft.com/office/powerpoint/2010/main" val="3261643592"/>
      </p:ext>
    </p:extLst>
  </p:cSld>
  <p:clrMapOvr>
    <a:masterClrMapping/>
  </p:clrMapOvr>
  <p:transition spd="med">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6C911910-644C-9942-B88A-F21103FED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0"/>
            <a:ext cx="9144000" cy="6019800"/>
          </a:xfrm>
          <a:prstGeom prst="rect">
            <a:avLst/>
          </a:prstGeom>
        </p:spPr>
      </p:pic>
    </p:spTree>
    <p:extLst>
      <p:ext uri="{BB962C8B-B14F-4D97-AF65-F5344CB8AC3E}">
        <p14:creationId xmlns:p14="http://schemas.microsoft.com/office/powerpoint/2010/main" val="2556994929"/>
      </p:ext>
    </p:extLst>
  </p:cSld>
  <p:clrMapOvr>
    <a:masterClrMapping/>
  </p:clrMapOvr>
  <p:transition spd="med">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71985EEF-7872-FED6-E7D7-0FE038D8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7740"/>
            <a:ext cx="9144000" cy="4213860"/>
          </a:xfrm>
          <a:prstGeom prst="rect">
            <a:avLst/>
          </a:prstGeom>
        </p:spPr>
      </p:pic>
    </p:spTree>
    <p:extLst>
      <p:ext uri="{BB962C8B-B14F-4D97-AF65-F5344CB8AC3E}">
        <p14:creationId xmlns:p14="http://schemas.microsoft.com/office/powerpoint/2010/main" val="3471005243"/>
      </p:ext>
    </p:extLst>
  </p:cSld>
  <p:clrMapOvr>
    <a:masterClrMapping/>
  </p:clrMapOvr>
  <p:transition spd="med">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1AC7C0-B66E-386E-492E-1A4B2B7933BE}"/>
              </a:ext>
            </a:extLst>
          </p:cNvPr>
          <p:cNvSpPr txBox="1"/>
          <p:nvPr/>
        </p:nvSpPr>
        <p:spPr>
          <a:xfrm>
            <a:off x="457200" y="914400"/>
            <a:ext cx="8382000" cy="498598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b="1" dirty="0">
                <a:solidFill>
                  <a:srgbClr val="000000"/>
                </a:solidFill>
                <a:latin typeface="arial" panose="020B0604020202020204" pitchFamily="34" charset="0"/>
              </a:rPr>
              <a:t>A</a:t>
            </a:r>
            <a:r>
              <a:rPr lang="en-IN" b="1" i="0" dirty="0">
                <a:solidFill>
                  <a:srgbClr val="000000"/>
                </a:solidFill>
                <a:effectLst/>
                <a:latin typeface="arial" panose="020B0604020202020204" pitchFamily="34" charset="0"/>
              </a:rPr>
              <a:t>dvantages:</a:t>
            </a:r>
          </a:p>
          <a:p>
            <a:pPr marL="342900" indent="-34290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Cost-Effective: Compared to currently available systems for Parkinson’s Disease detection, machine learning-based systems can be faster and cheaper</a:t>
            </a:r>
          </a:p>
          <a:p>
            <a:pPr marL="342900" indent="-34290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Early Detection: These systems can potentially detect Parkinson’s Disease at an early stage, which is often challenging with traditional diagnostic approaches</a:t>
            </a:r>
          </a:p>
          <a:p>
            <a:pPr marL="342900" indent="-34290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Improved Accuracy: Our provide more accurate results in disease prediction compared to other data taxonomy techniques</a:t>
            </a:r>
          </a:p>
          <a:p>
            <a:pPr marL="285750" indent="-285750">
              <a:lnSpc>
                <a:spcPct val="150000"/>
              </a:lnSpc>
              <a:buFont typeface="Wingdings" panose="05000000000000000000" pitchFamily="2" charset="2"/>
              <a:buChar char="Ø"/>
            </a:pPr>
            <a:r>
              <a:rPr lang="en-IN" b="1" dirty="0">
                <a:solidFill>
                  <a:srgbClr val="000000"/>
                </a:solidFill>
                <a:latin typeface="Times New Roman" panose="02020603050405020304" pitchFamily="18" charset="0"/>
                <a:cs typeface="Times New Roman" panose="02020603050405020304" pitchFamily="18" charset="0"/>
              </a:rPr>
              <a:t>D</a:t>
            </a:r>
            <a:r>
              <a:rPr lang="en-IN" b="1" i="0" dirty="0">
                <a:solidFill>
                  <a:srgbClr val="000000"/>
                </a:solidFill>
                <a:effectLst/>
                <a:latin typeface="Times New Roman" panose="02020603050405020304" pitchFamily="18" charset="0"/>
                <a:cs typeface="Times New Roman" panose="02020603050405020304" pitchFamily="18" charset="0"/>
              </a:rPr>
              <a:t>isadvantages:</a:t>
            </a:r>
          </a:p>
          <a:p>
            <a:pPr marL="285750" indent="-285750">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Limited Access: Not everyone may have access to the necessary technology or internet connectivity required for remote monitoring or diagnosis, potentially leaving certain populations underserved</a:t>
            </a:r>
          </a:p>
          <a:p>
            <a:pPr marL="285750" indent="-285750">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Continual Updates: These systems require constant updates and improvements to adapt to changes in disease presentation or technology, which can be resource-intensive.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462281"/>
      </p:ext>
    </p:extLst>
  </p:cSld>
  <p:clrMapOvr>
    <a:masterClrMapping/>
  </p:clrMapOvr>
  <p:transition spd="med">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A331CC-69FB-B1F7-10EF-BA7E90C6858E}"/>
              </a:ext>
            </a:extLst>
          </p:cNvPr>
          <p:cNvSpPr txBox="1"/>
          <p:nvPr/>
        </p:nvSpPr>
        <p:spPr>
          <a:xfrm>
            <a:off x="342900" y="838200"/>
            <a:ext cx="8458200" cy="5293757"/>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9. </a:t>
            </a:r>
            <a:r>
              <a:rPr lang="en-US" b="1" dirty="0">
                <a:latin typeface="Times New Roman" panose="02020603050405020304" pitchFamily="18" charset="0"/>
                <a:cs typeface="Times New Roman" panose="02020603050405020304" pitchFamily="18" charset="0"/>
              </a:rPr>
              <a:t>Outcome</a:t>
            </a:r>
            <a:r>
              <a:rPr lang="en-US"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p>
          <a:p>
            <a:pPr algn="just">
              <a:lnSpc>
                <a:spcPct val="150000"/>
              </a:lnSpc>
            </a:pPr>
            <a:r>
              <a:rPr lang="en-US" sz="1600" dirty="0">
                <a:latin typeface="Times New Roman" panose="02020603050405020304" pitchFamily="18" charset="0"/>
                <a:cs typeface="Times New Roman" panose="02020603050405020304" pitchFamily="18" charset="0"/>
              </a:rPr>
              <a:t>Data Collection for Research: Projects may generate valuable data that can be used for further research into Parkinson's disease. This data can contribute to a better understanding of the disease's</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Quality of Life Improvement: Early detection and accurate diagnosis can lead to better management of symptoms, ultimately improving the quality of life for individuals living with Parkinson's disease.</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Cost Savings: Timely diagnosis and intervention can result in cost savings for healthcare systems and patients by reducing the need for extensive hospitalization and long-term care.</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Awareness and Education: Parkinson's disease detection projects can also raise awareness about the condition, its symptoms, and the importance of early diagnosis. Public education initiatives may be an outcome of these projects.</a:t>
            </a:r>
          </a:p>
          <a:p>
            <a:pPr algn="just"/>
            <a:r>
              <a:rPr lang="en-US" sz="1600" dirty="0">
                <a:solidFill>
                  <a:schemeClr val="dk1"/>
                </a:solidFill>
                <a:latin typeface="Times New Roman"/>
                <a:ea typeface="Times New Roman"/>
                <a:cs typeface="Times New Roman"/>
                <a:sym typeface="Times New Roman"/>
              </a:rPr>
              <a:t>.</a:t>
            </a:r>
            <a:endParaRPr lang="en-US" sz="1200" dirty="0"/>
          </a:p>
        </p:txBody>
      </p:sp>
    </p:spTree>
    <p:extLst>
      <p:ext uri="{BB962C8B-B14F-4D97-AF65-F5344CB8AC3E}">
        <p14:creationId xmlns:p14="http://schemas.microsoft.com/office/powerpoint/2010/main" val="3958512163"/>
      </p:ext>
    </p:extLst>
  </p:cSld>
  <p:clrMapOvr>
    <a:masterClrMapping/>
  </p:clrMapOvr>
  <p:transition spd="med">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C4050E-31D6-3D5C-0EE8-7B4174FE6649}"/>
              </a:ext>
            </a:extLst>
          </p:cNvPr>
          <p:cNvSpPr txBox="1"/>
          <p:nvPr/>
        </p:nvSpPr>
        <p:spPr>
          <a:xfrm>
            <a:off x="457200" y="914400"/>
            <a:ext cx="8305800" cy="6034729"/>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10. Acknowledgement:</a:t>
            </a:r>
          </a:p>
          <a:p>
            <a:pPr algn="just">
              <a:lnSpc>
                <a:spcPct val="150000"/>
              </a:lnSpc>
            </a:pPr>
            <a:r>
              <a:rPr lang="en-US" sz="1600" dirty="0">
                <a:solidFill>
                  <a:schemeClr val="dk1"/>
                </a:solidFill>
                <a:latin typeface="Times New Roman"/>
                <a:ea typeface="Times New Roman"/>
                <a:cs typeface="Times New Roman"/>
                <a:sym typeface="Times New Roman"/>
              </a:rPr>
              <a:t>We would thank our teammates who worked on collecting data .The diligent efforts of them ensured the quality and integrity of the datasets used in this project</a:t>
            </a:r>
          </a:p>
          <a:p>
            <a:pPr algn="just">
              <a:lnSpc>
                <a:spcPct val="150000"/>
              </a:lnSpc>
            </a:pPr>
            <a:endParaRPr lang="en-US" sz="1600" b="1"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11.References:</a:t>
            </a:r>
          </a:p>
          <a:p>
            <a:pPr marL="342900" lvl="0" indent="-342900" algn="just">
              <a:lnSpc>
                <a:spcPct val="107000"/>
              </a:lnSpc>
              <a:spcAft>
                <a:spcPts val="800"/>
              </a:spcAft>
              <a:buFont typeface="Arial" panose="020B0604020202020204" pitchFamily="34" charset="0"/>
              <a:buChar char="•"/>
            </a:pPr>
            <a:r>
              <a:rPr lang="en-US" sz="16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Kaggle: Your Machine Learning and Data Science Community</a:t>
            </a:r>
          </a:p>
          <a:p>
            <a:pPr marL="342900" lvl="0" indent="-342900" algn="just">
              <a:lnSpc>
                <a:spcPct val="107000"/>
              </a:lnSpc>
              <a:spcAft>
                <a:spcPts val="800"/>
              </a:spcAft>
              <a:buFont typeface="Arial" panose="020B0604020202020204" pitchFamily="34" charset="0"/>
              <a:buChar char="•"/>
            </a:pPr>
            <a:r>
              <a:rPr lang="en-US" sz="16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GeeksforGeeks</a:t>
            </a:r>
            <a:r>
              <a:rPr lang="en-US" sz="16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 A computer science portal for geeks</a:t>
            </a:r>
          </a:p>
          <a:p>
            <a:pPr marL="342900" lvl="0" indent="-342900" algn="just">
              <a:lnSpc>
                <a:spcPct val="107000"/>
              </a:lnSpc>
              <a:spcAft>
                <a:spcPts val="800"/>
              </a:spcAft>
              <a:buFont typeface="Arial" panose="020B0604020202020204" pitchFamily="34" charset="0"/>
              <a:buChar char="•"/>
            </a:pPr>
            <a:r>
              <a:rPr lang="en-US" sz="16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Stack Overflow - Where Developers Learn, Share, &amp; Build Careers</a:t>
            </a:r>
          </a:p>
          <a:p>
            <a:pPr marL="342900" lvl="0" indent="-342900" algn="just">
              <a:lnSpc>
                <a:spcPct val="107000"/>
              </a:lnSpc>
              <a:spcAft>
                <a:spcPts val="800"/>
              </a:spcAft>
              <a:buFont typeface="Arial" panose="020B0604020202020204" pitchFamily="34" charset="0"/>
              <a:buChar char="•"/>
            </a:pPr>
            <a:endParaRPr lang="en-US" sz="1600"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US" sz="1800" b="1" dirty="0">
                <a:latin typeface="Times New Roman" panose="02020603050405020304" pitchFamily="18" charset="0"/>
                <a:cs typeface="Times New Roman" panose="02020603050405020304" pitchFamily="18" charset="0"/>
              </a:rPr>
              <a:t>12.</a:t>
            </a:r>
            <a:r>
              <a:rPr lang="en-US" sz="1600" b="1" dirty="0">
                <a:latin typeface="Times New Roman" panose="02020603050405020304" pitchFamily="18" charset="0"/>
                <a:cs typeface="Times New Roman" panose="02020603050405020304" pitchFamily="18" charset="0"/>
              </a:rPr>
              <a:t>Conclusion:</a:t>
            </a:r>
          </a:p>
          <a:p>
            <a:pPr>
              <a:lnSpc>
                <a:spcPct val="150000"/>
              </a:lnSpc>
            </a:pPr>
            <a:r>
              <a:rPr lang="en-US" sz="1600" dirty="0">
                <a:latin typeface="Times New Roman" panose="02020603050405020304" pitchFamily="18" charset="0"/>
                <a:cs typeface="Times New Roman" panose="02020603050405020304" pitchFamily="18" charset="0"/>
              </a:rPr>
              <a:t>In conclusion, a Parkinson's disease detection project leveraging machine learning holds the potential to revolutionize early diagnosis and treatment of this neurodegenerative disorder. By harnessing advanced algorithms and data-driven approaches, such projects aim to provide accurate, timely, and cost-effective solutions, ultimately improving the lives of patients and enhancing our understanding of Parkinson's disease.</a:t>
            </a:r>
            <a:endParaRPr lang="en-US" sz="16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8646184"/>
      </p:ext>
    </p:extLst>
  </p:cSld>
  <p:clrMapOvr>
    <a:masterClrMapping/>
  </p:clrMapOvr>
  <p:transition spd="med">
    <p:strips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A366234E-C315-53EE-4314-90E7C97BF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400799"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012864"/>
      </p:ext>
    </p:extLst>
  </p:cSld>
  <p:clrMapOvr>
    <a:masterClrMapping/>
  </p:clrMapOvr>
  <p:transition spd="med">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600200"/>
            <a:ext cx="8382000" cy="5257800"/>
          </a:xfrm>
        </p:spPr>
        <p:txBody>
          <a:bodyPr>
            <a:normAutofit/>
          </a:bodyPr>
          <a:lstStyle/>
          <a:p>
            <a:pPr marL="342900" marR="0" lvl="0" indent="-342900">
              <a:lnSpc>
                <a:spcPct val="110000"/>
              </a:lnSpc>
              <a:spcBef>
                <a:spcPts val="0"/>
              </a:spcBef>
              <a:spcAft>
                <a:spcPts val="8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p>
          <a:p>
            <a:pPr marL="342900" marR="0" lvl="0" indent="-342900">
              <a:lnSpc>
                <a:spcPct val="110000"/>
              </a:lnSpc>
              <a:spcBef>
                <a:spcPts val="0"/>
              </a:spcBef>
              <a:spcAft>
                <a:spcPts val="8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Approach</a:t>
            </a:r>
          </a:p>
          <a:p>
            <a:pPr marL="342900" marR="0" lvl="0" indent="-342900">
              <a:lnSpc>
                <a:spcPct val="110000"/>
              </a:lnSpc>
              <a:spcBef>
                <a:spcPts val="0"/>
              </a:spcBef>
              <a:spcAft>
                <a:spcPts val="8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About Parkinson’s Disease Detection</a:t>
            </a:r>
          </a:p>
          <a:p>
            <a:pPr marL="342900" marR="0" lvl="0" indent="-342900">
              <a:lnSpc>
                <a:spcPct val="110000"/>
              </a:lnSpc>
              <a:spcBef>
                <a:spcPts val="0"/>
              </a:spcBef>
              <a:spcAft>
                <a:spcPts val="8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Tools and Libraries used</a:t>
            </a:r>
          </a:p>
          <a:p>
            <a:pPr marL="342900" marR="0" lvl="0" indent="-342900">
              <a:lnSpc>
                <a:spcPct val="110000"/>
              </a:lnSpc>
              <a:spcBef>
                <a:spcPts val="0"/>
              </a:spcBef>
              <a:spcAft>
                <a:spcPts val="8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Model</a:t>
            </a:r>
          </a:p>
          <a:p>
            <a:pPr marL="342900" marR="0" lvl="0" indent="-342900">
              <a:lnSpc>
                <a:spcPct val="110000"/>
              </a:lnSpc>
              <a:spcBef>
                <a:spcPts val="0"/>
              </a:spcBef>
              <a:spcAft>
                <a:spcPts val="8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Advantages and disadvantages</a:t>
            </a:r>
          </a:p>
          <a:p>
            <a:pPr marL="342900" marR="0" lvl="0" indent="-342900">
              <a:lnSpc>
                <a:spcPct val="110000"/>
              </a:lnSpc>
              <a:spcBef>
                <a:spcPts val="0"/>
              </a:spcBef>
              <a:spcAft>
                <a:spcPts val="8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Outcome</a:t>
            </a:r>
          </a:p>
          <a:p>
            <a:pPr marL="342900" marR="0" lvl="0" indent="-342900">
              <a:lnSpc>
                <a:spcPct val="110000"/>
              </a:lnSpc>
              <a:spcBef>
                <a:spcPts val="0"/>
              </a:spcBef>
              <a:spcAft>
                <a:spcPts val="8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Acknowledgement</a:t>
            </a:r>
          </a:p>
          <a:p>
            <a:pPr marL="342900" marR="0" lvl="0" indent="-342900">
              <a:lnSpc>
                <a:spcPct val="110000"/>
              </a:lnSpc>
              <a:spcBef>
                <a:spcPts val="0"/>
              </a:spcBef>
              <a:spcAft>
                <a:spcPts val="8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References</a:t>
            </a:r>
          </a:p>
          <a:p>
            <a:pPr marL="342900" marR="0" lvl="0" indent="-342900">
              <a:lnSpc>
                <a:spcPct val="110000"/>
              </a:lnSpc>
              <a:spcBef>
                <a:spcPts val="0"/>
              </a:spcBef>
              <a:spcAft>
                <a:spcPts val="800"/>
              </a:spcAft>
              <a:buFont typeface="+mj-lt"/>
              <a:buAutoNum type="arabicPeriod"/>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Conclusion</a:t>
            </a:r>
          </a:p>
          <a:p>
            <a:pPr marL="0" indent="0">
              <a:buClr>
                <a:schemeClr val="tx1">
                  <a:lumMod val="95000"/>
                  <a:lumOff val="5000"/>
                </a:schemeClr>
              </a:buClr>
              <a:buNone/>
            </a:pPr>
            <a:endParaRPr lang="en-US" sz="1600" dirty="0">
              <a:ln>
                <a:solidFill>
                  <a:schemeClr val="tx1"/>
                </a:solidFill>
              </a:ln>
              <a:solidFill>
                <a:schemeClr val="tx1">
                  <a:lumMod val="95000"/>
                  <a:lumOff val="5000"/>
                </a:schemeClr>
              </a:solidFill>
              <a:latin typeface="Times New Roman" pitchFamily="18" charset="0"/>
              <a:cs typeface="Times New Roman" pitchFamily="18" charset="0"/>
            </a:endParaRPr>
          </a:p>
        </p:txBody>
      </p:sp>
      <p:sp>
        <p:nvSpPr>
          <p:cNvPr id="4" name="Title 3"/>
          <p:cNvSpPr>
            <a:spLocks noGrp="1"/>
          </p:cNvSpPr>
          <p:nvPr>
            <p:ph type="title"/>
          </p:nvPr>
        </p:nvSpPr>
        <p:spPr>
          <a:xfrm>
            <a:off x="609600" y="0"/>
            <a:ext cx="8534400" cy="1478280"/>
          </a:xfrm>
        </p:spPr>
        <p:txBody>
          <a:bodyPr>
            <a:normAutofit/>
          </a:bodyPr>
          <a:lstStyle/>
          <a:p>
            <a:r>
              <a:rPr lang="en-US" sz="1800" b="1" dirty="0">
                <a:solidFill>
                  <a:schemeClr val="tx1"/>
                </a:solidFill>
                <a:latin typeface="Times New Roman" panose="02020603050405020304" pitchFamily="18" charset="0"/>
                <a:cs typeface="Times New Roman" pitchFamily="18" charset="0"/>
              </a:rPr>
              <a:t>CONTENT</a:t>
            </a:r>
            <a:r>
              <a:rPr lang="en-US" sz="1800" dirty="0">
                <a:solidFill>
                  <a:schemeClr val="tx1"/>
                </a:solidFill>
                <a:latin typeface="Times New Roman" panose="02020603050405020304" pitchFamily="18" charset="0"/>
                <a:cs typeface="Times New Roman" panose="02020603050405020304" pitchFamily="18" charset="0"/>
              </a:rPr>
              <a:t>:-</a:t>
            </a:r>
          </a:p>
        </p:txBody>
      </p:sp>
    </p:spTree>
  </p:cSld>
  <p:clrMapOvr>
    <a:masterClrMapping/>
  </p:clrMapOvr>
  <p:transition spd="med">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1A70C-0C7A-FFE6-CE1F-F080A7DF1B48}"/>
              </a:ext>
            </a:extLst>
          </p:cNvPr>
          <p:cNvSpPr>
            <a:spLocks noGrp="1"/>
          </p:cNvSpPr>
          <p:nvPr>
            <p:ph idx="1"/>
          </p:nvPr>
        </p:nvSpPr>
        <p:spPr>
          <a:xfrm>
            <a:off x="0" y="0"/>
            <a:ext cx="9144000" cy="6891528"/>
          </a:xfrm>
        </p:spPr>
        <p:txBody>
          <a:bodyPr>
            <a:normAutofit/>
          </a:bodyPr>
          <a:lstStyle/>
          <a:p>
            <a:pPr marL="0" indent="0" algn="just">
              <a:lnSpc>
                <a:spcPct val="170000"/>
              </a:lnSpc>
              <a:buClr>
                <a:schemeClr val="tx1">
                  <a:lumMod val="95000"/>
                  <a:lumOff val="5000"/>
                </a:schemeClr>
              </a:buClr>
              <a:buNone/>
            </a:pPr>
            <a:r>
              <a:rPr lang="en-US" sz="1600" b="1" dirty="0">
                <a:latin typeface="Times New Roman" panose="02020603050405020304" pitchFamily="18" charset="0"/>
                <a:cs typeface="Times New Roman" pitchFamily="18" charset="0"/>
              </a:rPr>
              <a:t>1.PROBLEM STATEMENT:</a:t>
            </a:r>
          </a:p>
          <a:p>
            <a:pPr marL="0" indent="0" algn="just">
              <a:lnSpc>
                <a:spcPct val="150000"/>
              </a:lnSpc>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It’s a application which offers you the Parkinson’s Disease  detection with more accuracy based on training data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b="1" dirty="0">
              <a:latin typeface="Times New Roman" panose="02020603050405020304" pitchFamily="18" charset="0"/>
              <a:cs typeface="Times New Roman" pitchFamily="18" charset="0"/>
            </a:endParaRPr>
          </a:p>
          <a:p>
            <a:pPr marL="0" indent="0" algn="just">
              <a:lnSpc>
                <a:spcPct val="150000"/>
              </a:lnSpc>
              <a:buNone/>
            </a:pPr>
            <a:r>
              <a:rPr lang="en-US" sz="1800" b="1" dirty="0">
                <a:latin typeface="Times New Roman" panose="02020603050405020304" pitchFamily="18" charset="0"/>
                <a:cs typeface="Times New Roman" pitchFamily="18" charset="0"/>
              </a:rPr>
              <a:t>2.</a:t>
            </a:r>
            <a:r>
              <a:rPr lang="en-US" sz="1600" b="1" dirty="0">
                <a:latin typeface="Times New Roman" panose="02020603050405020304" pitchFamily="18" charset="0"/>
                <a:cs typeface="Times New Roman" pitchFamily="18" charset="0"/>
              </a:rPr>
              <a:t>APPROACH : </a:t>
            </a:r>
          </a:p>
          <a:p>
            <a:pPr marL="342900" indent="-342900" algn="just">
              <a:lnSpc>
                <a:spcPct val="150000"/>
              </a:lnSpc>
              <a:buClr>
                <a:schemeClr val="tx1"/>
              </a:buClr>
              <a:buFont typeface="+mj-lt"/>
              <a:buAutoNum type="alphaLcParenR"/>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Tools   </a:t>
            </a:r>
          </a:p>
          <a:p>
            <a:pPr lvl="1" algn="just">
              <a:lnSpc>
                <a:spcPct val="150000"/>
              </a:lnSpc>
              <a:buClr>
                <a:schemeClr val="tx1"/>
              </a:buClr>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Web browser</a:t>
            </a:r>
          </a:p>
          <a:p>
            <a:pPr lvl="1" algn="just">
              <a:lnSpc>
                <a:spcPct val="150000"/>
              </a:lnSpc>
              <a:buClr>
                <a:schemeClr val="tx1"/>
              </a:buClr>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Vs Code</a:t>
            </a:r>
          </a:p>
          <a:p>
            <a:pPr lvl="1" algn="just">
              <a:lnSpc>
                <a:spcPct val="150000"/>
              </a:lnSpc>
              <a:buClr>
                <a:schemeClr val="tx1"/>
              </a:buClr>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ea typeface="Times New Roman" panose="02020603050405020304" pitchFamily="18" charset="0"/>
                <a:cs typeface="Times New Roman" panose="02020603050405020304" pitchFamily="18" charset="0"/>
              </a:rPr>
              <a:t>J</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upyter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Notebook</a:t>
            </a:r>
          </a:p>
          <a:p>
            <a:pPr marL="342900" indent="-342900" algn="just">
              <a:lnSpc>
                <a:spcPct val="150000"/>
              </a:lnSpc>
              <a:buClr>
                <a:schemeClr val="tx1"/>
              </a:buClr>
              <a:buFont typeface="+mj-lt"/>
              <a:buAutoNum type="alphaLcParenR"/>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LANGUAGE :</a:t>
            </a:r>
          </a:p>
          <a:p>
            <a:pPr marL="651510" lvl="1" indent="-285750" algn="just">
              <a:lnSpc>
                <a:spcPct val="150000"/>
              </a:lnSpc>
              <a:buClr>
                <a:schemeClr val="tx1"/>
              </a:buClr>
              <a:buSzPct val="79000"/>
              <a:buFont typeface="Arial" panose="020B0604020202020204" pitchFamily="34" charset="0"/>
              <a:buChar char="•"/>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Python</a:t>
            </a:r>
          </a:p>
          <a:p>
            <a:pPr marL="651510" lvl="1" indent="-285750" algn="just">
              <a:lnSpc>
                <a:spcPct val="150000"/>
              </a:lnSpc>
              <a:buClr>
                <a:schemeClr val="tx1"/>
              </a:buClr>
              <a:buSzPct val="79000"/>
              <a:buFont typeface="Arial" panose="020B0604020202020204" pitchFamily="34" charset="0"/>
              <a:buChar char="•"/>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Html</a:t>
            </a:r>
          </a:p>
          <a:p>
            <a:pPr marL="651510" lvl="1" indent="-285750" algn="just">
              <a:lnSpc>
                <a:spcPct val="150000"/>
              </a:lnSpc>
              <a:buClr>
                <a:schemeClr val="tx1"/>
              </a:buClr>
              <a:buSzPct val="79000"/>
              <a:buFont typeface="Arial" panose="020B0604020202020204" pitchFamily="34" charset="0"/>
              <a:buChar char="•"/>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CSS</a:t>
            </a:r>
          </a:p>
          <a:p>
            <a:pPr marL="342900" indent="-342900" algn="just">
              <a:lnSpc>
                <a:spcPct val="150000"/>
              </a:lnSpc>
              <a:buClr>
                <a:schemeClr val="tx1"/>
              </a:buClr>
              <a:buFont typeface="+mj-lt"/>
              <a:buAutoNum type="alphaLcParenR"/>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LIBRARIES</a:t>
            </a:r>
            <a:r>
              <a:rPr lang="en-US" sz="1600" b="1" dirty="0">
                <a:latin typeface="Times New Roman" panose="02020603050405020304" pitchFamily="18" charset="0"/>
                <a:cs typeface="Times New Roman" pitchFamily="18" charset="0"/>
              </a:rPr>
              <a:t> :</a:t>
            </a:r>
          </a:p>
          <a:p>
            <a:pPr lvl="1" algn="just">
              <a:lnSpc>
                <a:spcPct val="150000"/>
              </a:lnSpc>
              <a:buClr>
                <a:schemeClr val="tx1"/>
              </a:buClr>
              <a:buFont typeface="Arial" panose="020B0604020202020204" pitchFamily="34" charset="0"/>
              <a:buChar char="•"/>
            </a:pPr>
            <a:r>
              <a:rPr lang="en-US" sz="1400" dirty="0">
                <a:latin typeface="Times New Roman" panose="02020603050405020304" pitchFamily="18" charset="0"/>
                <a:cs typeface="Times New Roman" pitchFamily="18" charset="0"/>
              </a:rPr>
              <a:t>Matplotlib</a:t>
            </a:r>
          </a:p>
          <a:p>
            <a:pPr lvl="1" algn="just">
              <a:lnSpc>
                <a:spcPct val="150000"/>
              </a:lnSpc>
              <a:buClr>
                <a:schemeClr val="tx1"/>
              </a:buClr>
              <a:buFont typeface="Arial" panose="020B0604020202020204" pitchFamily="34" charset="0"/>
              <a:buChar char="•"/>
            </a:pPr>
            <a:r>
              <a:rPr lang="en-US" sz="1400" dirty="0" err="1">
                <a:latin typeface="Times New Roman" panose="02020603050405020304" pitchFamily="18" charset="0"/>
                <a:cs typeface="Times New Roman" pitchFamily="18" charset="0"/>
              </a:rPr>
              <a:t>Numpy</a:t>
            </a:r>
            <a:r>
              <a:rPr lang="en-US" sz="1400" dirty="0">
                <a:latin typeface="Times New Roman" panose="02020603050405020304" pitchFamily="18" charset="0"/>
                <a:cs typeface="Times New Roman" pitchFamily="18" charset="0"/>
              </a:rPr>
              <a:t> &amp; Pandas</a:t>
            </a:r>
          </a:p>
          <a:p>
            <a:pPr lvl="1" algn="just">
              <a:lnSpc>
                <a:spcPct val="150000"/>
              </a:lnSpc>
              <a:buClr>
                <a:schemeClr val="tx1"/>
              </a:buClr>
              <a:buFont typeface="Arial" panose="020B0604020202020204" pitchFamily="34" charset="0"/>
              <a:buChar char="•"/>
            </a:pPr>
            <a:r>
              <a:rPr lang="en-US" sz="1400" dirty="0" err="1">
                <a:latin typeface="Times New Roman" panose="02020603050405020304" pitchFamily="18" charset="0"/>
                <a:cs typeface="Times New Roman" pitchFamily="18" charset="0"/>
              </a:rPr>
              <a:t>Sckit</a:t>
            </a:r>
            <a:r>
              <a:rPr lang="en-US" sz="1400" dirty="0">
                <a:latin typeface="Times New Roman" panose="02020603050405020304" pitchFamily="18" charset="0"/>
                <a:cs typeface="Times New Roman" pitchFamily="18" charset="0"/>
              </a:rPr>
              <a:t>-learn</a:t>
            </a:r>
          </a:p>
          <a:p>
            <a:pPr lvl="1" algn="just">
              <a:lnSpc>
                <a:spcPct val="150000"/>
              </a:lnSpc>
              <a:buClr>
                <a:schemeClr val="tx1"/>
              </a:buClr>
              <a:buFont typeface="Arial" panose="020B0604020202020204" pitchFamily="34" charset="0"/>
              <a:buChar char="•"/>
            </a:pPr>
            <a:r>
              <a:rPr lang="en-US" sz="1400" dirty="0">
                <a:latin typeface="Times New Roman" panose="02020603050405020304" pitchFamily="18" charset="0"/>
                <a:cs typeface="Times New Roman" pitchFamily="18" charset="0"/>
              </a:rPr>
              <a:t>seaborn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234087"/>
      </p:ext>
    </p:extLst>
  </p:cSld>
  <p:clrMapOvr>
    <a:masterClrMapping/>
  </p:clrMapOvr>
  <p:transition spd="med">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lstStyle/>
          <a:p>
            <a:r>
              <a:rPr lang="en-US" dirty="0"/>
              <a:t>   </a:t>
            </a:r>
          </a:p>
        </p:txBody>
      </p:sp>
      <p:sp>
        <p:nvSpPr>
          <p:cNvPr id="6" name="Content Placeholder 5">
            <a:extLst>
              <a:ext uri="{FF2B5EF4-FFF2-40B4-BE49-F238E27FC236}">
                <a16:creationId xmlns:a16="http://schemas.microsoft.com/office/drawing/2014/main" id="{9C8C9A90-EC99-8D71-A6BC-6D70E27197CC}"/>
              </a:ext>
            </a:extLst>
          </p:cNvPr>
          <p:cNvSpPr>
            <a:spLocks noGrp="1"/>
          </p:cNvSpPr>
          <p:nvPr>
            <p:ph idx="1"/>
          </p:nvPr>
        </p:nvSpPr>
        <p:spPr>
          <a:xfrm>
            <a:off x="0" y="1905000"/>
            <a:ext cx="9144000" cy="4953000"/>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3.  PARKINSON’S DISEASE DETECTION :</a:t>
            </a:r>
          </a:p>
        </p:txBody>
      </p:sp>
      <p:sp>
        <p:nvSpPr>
          <p:cNvPr id="3" name="Rectangle 3">
            <a:extLst>
              <a:ext uri="{FF2B5EF4-FFF2-40B4-BE49-F238E27FC236}">
                <a16:creationId xmlns:a16="http://schemas.microsoft.com/office/drawing/2014/main" id="{5D925457-7F8E-2DF7-0CEC-E8C849DA081D}"/>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800" b="0" i="0" u="none" strike="noStrike" cap="none" normalizeH="0" baseline="0">
                <a:ln>
                  <a:noFill/>
                </a:ln>
                <a:solidFill>
                  <a:srgbClr val="000000"/>
                </a:solidFill>
                <a:effectLst/>
                <a:latin typeface="ff4"/>
              </a:rPr>
              <a:t>Parkinson’s disease is a neurodegenerative disorder of centralnervous system that causes partial or full loss of motor reflexes,speech, behavior, mental processing, and other vital functions. It is generally observed in elderly people and causes disorders inspeech and motor abilities of 90% of the patients.People with Parkinson’s disease suffer from speech impairmentslike dysphonia (defective use of the voice), hypophonia (reducedvolume), monotone (reduced pitch range), and dysarthria(difficulty with articulation of sounds or syllables).In this project voice parameters of Parkinson’s disease patientsand healthy subjects will be analyzed to predict the presence ofParkinson’s disease.</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100" b="1" i="0" u="none" strike="noStrike" cap="none" normalizeH="0" baseline="0">
                <a:ln>
                  <a:noFill/>
                </a:ln>
                <a:solidFill>
                  <a:srgbClr val="4E67C8"/>
                </a:solidFill>
                <a:effectLst/>
                <a:latin typeface="ff2"/>
              </a:rPr>
              <a:t>Introduction</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40600" b="0" i="0" u="none" strike="noStrike" cap="none" normalizeH="0" baseline="0">
                <a:ln>
                  <a:noFill/>
                </a:ln>
                <a:solidFill>
                  <a:srgbClr val="000000"/>
                </a:solidFill>
                <a:effectLst/>
                <a:latin typeface="Source Sans Pro" panose="020B0503030403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0511CC6-BB53-8D23-F371-76FB2CA385E0}"/>
              </a:ext>
            </a:extLst>
          </p:cNvPr>
          <p:cNvSpPr txBox="1"/>
          <p:nvPr/>
        </p:nvSpPr>
        <p:spPr>
          <a:xfrm>
            <a:off x="76200" y="2362200"/>
            <a:ext cx="9067800" cy="181588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Parkinson’s disease is a neurodegenerative disorder of </a:t>
            </a:r>
            <a:r>
              <a:rPr lang="en-US" sz="1600" dirty="0" err="1">
                <a:latin typeface="Times New Roman" panose="02020603050405020304" pitchFamily="18" charset="0"/>
                <a:cs typeface="Times New Roman" panose="02020603050405020304" pitchFamily="18" charset="0"/>
              </a:rPr>
              <a:t>centralnervous</a:t>
            </a:r>
            <a:r>
              <a:rPr lang="en-US" sz="1600" dirty="0">
                <a:latin typeface="Times New Roman" panose="02020603050405020304" pitchFamily="18" charset="0"/>
                <a:cs typeface="Times New Roman" panose="02020603050405020304" pitchFamily="18" charset="0"/>
              </a:rPr>
              <a:t> system that causes partial or full loss of motor </a:t>
            </a:r>
            <a:r>
              <a:rPr lang="en-US" sz="1600" dirty="0" err="1">
                <a:latin typeface="Times New Roman" panose="02020603050405020304" pitchFamily="18" charset="0"/>
                <a:cs typeface="Times New Roman" panose="02020603050405020304" pitchFamily="18" charset="0"/>
              </a:rPr>
              <a:t>reflexes,speech,behavior</a:t>
            </a:r>
            <a:r>
              <a:rPr lang="en-US" sz="1600" dirty="0">
                <a:latin typeface="Times New Roman" panose="02020603050405020304" pitchFamily="18" charset="0"/>
                <a:cs typeface="Times New Roman" panose="02020603050405020304" pitchFamily="18" charset="0"/>
              </a:rPr>
              <a:t>, mental processing, and other vital functions. It is generally observed in elderly people and causes disorders </a:t>
            </a:r>
            <a:r>
              <a:rPr lang="en-US" sz="1600" dirty="0" err="1">
                <a:latin typeface="Times New Roman" panose="02020603050405020304" pitchFamily="18" charset="0"/>
                <a:cs typeface="Times New Roman" panose="02020603050405020304" pitchFamily="18" charset="0"/>
              </a:rPr>
              <a:t>inspeech</a:t>
            </a:r>
            <a:r>
              <a:rPr lang="en-US" sz="1600" dirty="0">
                <a:latin typeface="Times New Roman" panose="02020603050405020304" pitchFamily="18" charset="0"/>
                <a:cs typeface="Times New Roman" panose="02020603050405020304" pitchFamily="18" charset="0"/>
              </a:rPr>
              <a:t> and motor abilities of 90% of the </a:t>
            </a:r>
            <a:r>
              <a:rPr lang="en-US" sz="1600" dirty="0" err="1">
                <a:latin typeface="Times New Roman" panose="02020603050405020304" pitchFamily="18" charset="0"/>
                <a:cs typeface="Times New Roman" panose="02020603050405020304" pitchFamily="18" charset="0"/>
              </a:rPr>
              <a:t>patients.People</a:t>
            </a:r>
            <a:r>
              <a:rPr lang="en-US" sz="1600" dirty="0">
                <a:latin typeface="Times New Roman" panose="02020603050405020304" pitchFamily="18" charset="0"/>
                <a:cs typeface="Times New Roman" panose="02020603050405020304" pitchFamily="18" charset="0"/>
              </a:rPr>
              <a:t> with Parkinson’s disease suffer from speech impairments like dysphonia (defective use of the voice), hypophonia (reduced volume), monotone (reduced pitch range), and dysarthria(difficulty with articulation of sounds or syllables).In this project voice parameters of Parkinson’s disease patients and healthy subjects will be analyzed to predict the presence of Parkinson’s disease</a:t>
            </a:r>
          </a:p>
        </p:txBody>
      </p:sp>
    </p:spTree>
  </p:cSld>
  <p:clrMapOvr>
    <a:masterClrMapping/>
  </p:clrMapOvr>
  <p:transition spd="med">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DFA7-722F-1A1A-3FB0-2C68314DD7B5}"/>
              </a:ext>
            </a:extLst>
          </p:cNvPr>
          <p:cNvSpPr>
            <a:spLocks noGrp="1"/>
          </p:cNvSpPr>
          <p:nvPr>
            <p:ph type="title"/>
          </p:nvPr>
        </p:nvSpPr>
        <p:spPr>
          <a:xfrm>
            <a:off x="0" y="76200"/>
            <a:ext cx="9144000" cy="6781800"/>
          </a:xfrm>
        </p:spPr>
        <p:txBody>
          <a:bodyPr/>
          <a:lstStyle/>
          <a:p>
            <a:endParaRPr lang="en-IN" dirty="0"/>
          </a:p>
        </p:txBody>
      </p:sp>
      <p:sp>
        <p:nvSpPr>
          <p:cNvPr id="3" name="Content Placeholder 2">
            <a:extLst>
              <a:ext uri="{FF2B5EF4-FFF2-40B4-BE49-F238E27FC236}">
                <a16:creationId xmlns:a16="http://schemas.microsoft.com/office/drawing/2014/main" id="{77E16EF1-A01B-62AA-E0DF-88CF287FA281}"/>
              </a:ext>
            </a:extLst>
          </p:cNvPr>
          <p:cNvSpPr>
            <a:spLocks noGrp="1"/>
          </p:cNvSpPr>
          <p:nvPr>
            <p:ph idx="1"/>
          </p:nvPr>
        </p:nvSpPr>
        <p:spPr>
          <a:xfrm>
            <a:off x="228600" y="838200"/>
            <a:ext cx="8458200" cy="5562600"/>
          </a:xfrm>
        </p:spPr>
        <p:txBody>
          <a:bodyPr>
            <a:normAutofit fontScale="92500"/>
          </a:bodyPr>
          <a:lstStyle/>
          <a:p>
            <a:pPr marL="0" indent="0">
              <a:lnSpc>
                <a:spcPct val="160000"/>
              </a:lnSpc>
              <a:buNone/>
            </a:pPr>
            <a:r>
              <a:rPr lang="en-US" sz="1900" dirty="0">
                <a:ln>
                  <a:solidFill>
                    <a:schemeClr val="tx1"/>
                  </a:solidFill>
                </a:ln>
                <a:solidFill>
                  <a:schemeClr val="tx1">
                    <a:lumMod val="85000"/>
                    <a:lumOff val="15000"/>
                  </a:schemeClr>
                </a:solidFill>
                <a:latin typeface="Times New Roman" pitchFamily="18" charset="0"/>
                <a:cs typeface="Times New Roman" pitchFamily="18" charset="0"/>
              </a:rPr>
              <a:t>4.Tools and Libraries</a:t>
            </a:r>
            <a:r>
              <a:rPr lang="en-US" sz="1800" dirty="0">
                <a:ln>
                  <a:solidFill>
                    <a:schemeClr val="tx1"/>
                  </a:solidFill>
                </a:ln>
                <a:solidFill>
                  <a:schemeClr val="tx1">
                    <a:lumMod val="85000"/>
                    <a:lumOff val="15000"/>
                  </a:schemeClr>
                </a:solidFill>
                <a:latin typeface="Times New Roman" pitchFamily="18" charset="0"/>
                <a:cs typeface="Times New Roman" pitchFamily="18" charset="0"/>
              </a:rPr>
              <a:t>:</a:t>
            </a:r>
          </a:p>
          <a:p>
            <a:pPr algn="just">
              <a:lnSpc>
                <a:spcPct val="160000"/>
              </a:lnSpc>
              <a:buClr>
                <a:schemeClr val="tx1">
                  <a:lumMod val="85000"/>
                  <a:lumOff val="15000"/>
                </a:schemeClr>
              </a:buClr>
              <a:buFont typeface="Wingdings" panose="05000000000000000000" pitchFamily="2" charset="2"/>
              <a:buChar char="Ø"/>
            </a:pPr>
            <a:r>
              <a:rPr lang="en-IN" sz="1800" b="1" dirty="0" err="1">
                <a:latin typeface="Times New Roman" panose="02020603050405020304" pitchFamily="18" charset="0"/>
                <a:cs typeface="Times New Roman" panose="02020603050405020304" pitchFamily="18" charset="0"/>
              </a:rPr>
              <a:t>Jupyter</a:t>
            </a:r>
            <a:r>
              <a:rPr lang="en-IN" sz="1800" b="1" dirty="0">
                <a:latin typeface="Times New Roman" panose="02020603050405020304" pitchFamily="18" charset="0"/>
                <a:cs typeface="Times New Roman" panose="02020603050405020304" pitchFamily="18" charset="0"/>
              </a:rPr>
              <a:t> Notebook</a:t>
            </a:r>
            <a:r>
              <a:rPr lang="en-IN" sz="1800" dirty="0">
                <a:latin typeface="Times New Roman" panose="02020603050405020304" pitchFamily="18" charset="0"/>
                <a:cs typeface="Times New Roman" panose="02020603050405020304" pitchFamily="18" charset="0"/>
              </a:rPr>
              <a:t>:</a:t>
            </a:r>
          </a:p>
          <a:p>
            <a:pPr marL="0" indent="0">
              <a:lnSpc>
                <a:spcPct val="160000"/>
              </a:lnSpc>
              <a:buNone/>
            </a:pPr>
            <a:r>
              <a:rPr lang="en-IN" sz="18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Browser-based interactive programming environment </a:t>
            </a:r>
            <a:r>
              <a:rPr lang="en-IN" sz="1600" dirty="0" err="1">
                <a:latin typeface="Times New Roman" panose="02020603050405020304" pitchFamily="18" charset="0"/>
                <a:cs typeface="Times New Roman" panose="02020603050405020304" pitchFamily="18" charset="0"/>
              </a:rPr>
              <a:t>jupyternotebook</a:t>
            </a:r>
            <a:r>
              <a:rPr lang="en-IN" sz="1600" dirty="0">
                <a:latin typeface="Times New Roman" panose="02020603050405020304" pitchFamily="18" charset="0"/>
                <a:cs typeface="Times New Roman" panose="02020603050405020304" pitchFamily="18" charset="0"/>
              </a:rPr>
              <a:t> (formerly </a:t>
            </a:r>
            <a:r>
              <a:rPr lang="en-IN" sz="1600" dirty="0" err="1">
                <a:latin typeface="Times New Roman" panose="02020603050405020304" pitchFamily="18" charset="0"/>
                <a:cs typeface="Times New Roman" panose="02020603050405020304" pitchFamily="18" charset="0"/>
              </a:rPr>
              <a:t>ipython</a:t>
            </a:r>
            <a:r>
              <a:rPr lang="en-IN" sz="1600" dirty="0">
                <a:latin typeface="Times New Roman" panose="02020603050405020304" pitchFamily="18" charset="0"/>
                <a:cs typeface="Times New Roman" panose="02020603050405020304" pitchFamily="18" charset="0"/>
              </a:rPr>
              <a:t> notebooks) is a web-based interactive computational environment for creating </a:t>
            </a:r>
            <a:r>
              <a:rPr lang="en-IN" sz="1600" dirty="0" err="1">
                <a:latin typeface="Times New Roman" panose="02020603050405020304" pitchFamily="18" charset="0"/>
                <a:cs typeface="Times New Roman" panose="02020603050405020304" pitchFamily="18" charset="0"/>
              </a:rPr>
              <a:t>jupiter</a:t>
            </a:r>
            <a:r>
              <a:rPr lang="en-IN" sz="1600" dirty="0">
                <a:latin typeface="Times New Roman" panose="02020603050405020304" pitchFamily="18" charset="0"/>
                <a:cs typeface="Times New Roman" panose="02020603050405020304" pitchFamily="18" charset="0"/>
              </a:rPr>
              <a:t> notebook documents</a:t>
            </a:r>
            <a:r>
              <a:rPr lang="en-IN" sz="1400" dirty="0">
                <a:latin typeface="Times New Roman" panose="02020603050405020304" pitchFamily="18" charset="0"/>
                <a:cs typeface="Times New Roman" panose="02020603050405020304" pitchFamily="18" charset="0"/>
              </a:rPr>
              <a:t>.</a:t>
            </a:r>
            <a:endParaRPr lang="en-US" sz="1400" dirty="0">
              <a:ln>
                <a:solidFill>
                  <a:schemeClr val="tx1"/>
                </a:solidFill>
              </a:ln>
              <a:solidFill>
                <a:schemeClr val="tx1">
                  <a:lumMod val="85000"/>
                  <a:lumOff val="15000"/>
                </a:schemeClr>
              </a:solidFill>
              <a:latin typeface="Times New Roman" pitchFamily="18" charset="0"/>
              <a:cs typeface="Times New Roman" pitchFamily="18" charset="0"/>
            </a:endParaRPr>
          </a:p>
          <a:p>
            <a:pPr>
              <a:lnSpc>
                <a:spcPct val="160000"/>
              </a:lnSpc>
              <a:buFont typeface="Wingdings" panose="05000000000000000000" pitchFamily="2" charset="2"/>
              <a:buChar char="Ø"/>
            </a:pPr>
            <a:r>
              <a:rPr lang="en-US" sz="1800" dirty="0">
                <a:ln>
                  <a:solidFill>
                    <a:schemeClr val="tx1"/>
                  </a:solidFill>
                </a:ln>
                <a:solidFill>
                  <a:schemeClr val="tx1">
                    <a:lumMod val="95000"/>
                    <a:lumOff val="5000"/>
                  </a:schemeClr>
                </a:solidFill>
                <a:latin typeface="Times New Roman" panose="02020603050405020304" pitchFamily="18" charset="0"/>
                <a:cs typeface="Times New Roman" pitchFamily="18" charset="0"/>
              </a:rPr>
              <a:t>VS Code:</a:t>
            </a:r>
          </a:p>
          <a:p>
            <a:pPr marL="0" indent="0">
              <a:lnSpc>
                <a:spcPct val="160000"/>
              </a:lnSpc>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Visual studio code is a lightweight but powerful source code editor which runs on your   desktop and is available for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windows,macOS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linux</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Itccomes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with built-in support for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JavaScript,TypeScript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Node.js and has a rich ecosystem of extensions for other languages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andruntimes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(such as C++,C#,</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JAVA,PYTHON,PHP,Go,NET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n>
                <a:solidFill>
                  <a:schemeClr val="tx1"/>
                </a:solidFill>
              </a:ln>
              <a:solidFill>
                <a:schemeClr val="tx1">
                  <a:lumMod val="95000"/>
                  <a:lumOff val="5000"/>
                </a:schemeClr>
              </a:solidFill>
              <a:latin typeface="Times New Roman" panose="02020603050405020304" pitchFamily="18" charset="0"/>
              <a:cs typeface="Times New Roman" pitchFamily="18" charset="0"/>
            </a:endParaRPr>
          </a:p>
          <a:p>
            <a:pPr>
              <a:lnSpc>
                <a:spcPct val="16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Scikit-learn:</a:t>
            </a:r>
          </a:p>
          <a:p>
            <a:pPr marL="0" indent="0" algn="just">
              <a:lnSpc>
                <a:spcPct val="160000"/>
              </a:lnSpc>
              <a:buNone/>
            </a:pPr>
            <a:r>
              <a:rPr lang="en-US" sz="1600" dirty="0">
                <a:latin typeface="Times New Roman" panose="02020603050405020304" pitchFamily="18" charset="0"/>
                <a:cs typeface="Times New Roman" panose="02020603050405020304" pitchFamily="18" charset="0"/>
              </a:rPr>
              <a:t> Scikit-learn (</a:t>
            </a:r>
            <a:r>
              <a:rPr lang="en-US" sz="1600" dirty="0" err="1">
                <a:latin typeface="Times New Roman" panose="02020603050405020304" pitchFamily="18" charset="0"/>
                <a:cs typeface="Times New Roman" panose="02020603050405020304" pitchFamily="18" charset="0"/>
              </a:rPr>
              <a:t>Sklearn</a:t>
            </a:r>
            <a:r>
              <a:rPr lang="en-US" sz="1600" dirty="0">
                <a:latin typeface="Times New Roman" panose="02020603050405020304" pitchFamily="18" charset="0"/>
                <a:cs typeface="Times New Roman" panose="02020603050405020304" pitchFamily="18" charset="0"/>
              </a:rPr>
              <a:t>) is the most useful and robust library for machine learning in Python. It    provides a selection of efficient tools for machine learning and statistical modeling including classification, regression, clustering and dimensionality reduction via a consistence interface in Python .</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524204"/>
      </p:ext>
    </p:extLst>
  </p:cSld>
  <p:clrMapOvr>
    <a:masterClrMapping/>
  </p:clrMapOvr>
  <p:transition spd="med">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4A43A-205E-25B3-852E-E444CCA68446}"/>
              </a:ext>
            </a:extLst>
          </p:cNvPr>
          <p:cNvSpPr>
            <a:spLocks noGrp="1"/>
          </p:cNvSpPr>
          <p:nvPr>
            <p:ph idx="1"/>
          </p:nvPr>
        </p:nvSpPr>
        <p:spPr>
          <a:xfrm>
            <a:off x="685800" y="1295400"/>
            <a:ext cx="8153400" cy="5562600"/>
          </a:xfrm>
        </p:spPr>
        <p:txBody>
          <a:bodyPr>
            <a:normAutofit/>
          </a:bodyPr>
          <a:lstStyle/>
          <a:p>
            <a:pPr>
              <a:lnSpc>
                <a:spcPct val="150000"/>
              </a:lnSpc>
              <a:buClrTx/>
              <a:buFont typeface="Wingdings" panose="05000000000000000000" pitchFamily="2" charset="2"/>
              <a:buChar char="Ø"/>
            </a:pPr>
            <a:r>
              <a:rPr lang="en-IN" sz="19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Matplotlib: </a:t>
            </a:r>
          </a:p>
          <a:p>
            <a:pPr marL="0" indent="0">
              <a:lnSpc>
                <a:spcPct val="150000"/>
              </a:lnSpc>
              <a:buNone/>
            </a:pPr>
            <a:r>
              <a:rPr lang="en-US" sz="1600" dirty="0">
                <a:latin typeface="Times New Roman" panose="02020603050405020304" pitchFamily="18" charset="0"/>
                <a:cs typeface="Times New Roman" panose="02020603050405020304" pitchFamily="18" charset="0"/>
              </a:rPr>
              <a:t>Matplotlib is the primary scientific plotting library in Python. It provides functions for making publication -quality visualizations such as line charts, histograms, scatter plots, and so on.</a:t>
            </a:r>
            <a:endParaRPr lang="en-US" sz="1600" dirty="0">
              <a:ln>
                <a:solidFill>
                  <a:schemeClr val="tx1"/>
                </a:solidFill>
              </a:ln>
              <a:solidFill>
                <a:schemeClr val="tx1">
                  <a:lumMod val="65000"/>
                  <a:lumOff val="35000"/>
                </a:schemeClr>
              </a:solidFill>
              <a:latin typeface="Times New Roman" panose="02020603050405020304" pitchFamily="18" charset="0"/>
              <a:cs typeface="Times New Roman" pitchFamily="18" charset="0"/>
            </a:endParaRPr>
          </a:p>
          <a:p>
            <a:pPr algn="just">
              <a:lnSpc>
                <a:spcPct val="150000"/>
              </a:lnSpc>
              <a:buClrTx/>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Pandas:</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 Pandas is a Python library for data wrangling and analysis. It is built around a data Structure called the Data Frame that is modeled after the R Data Frame. Simply put, a Pandas Data Frame is a table, similar to an Excel spread sheet and it allows SQL-like Queries and joins of tables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058883"/>
      </p:ext>
    </p:extLst>
  </p:cSld>
  <p:clrMapOvr>
    <a:masterClrMapping/>
  </p:clrMapOvr>
  <p:transition spd="med">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1D887-285D-A50E-7D40-5B71D4D7B237}"/>
              </a:ext>
            </a:extLst>
          </p:cNvPr>
          <p:cNvSpPr>
            <a:spLocks noGrp="1"/>
          </p:cNvSpPr>
          <p:nvPr>
            <p:ph type="title"/>
          </p:nvPr>
        </p:nvSpPr>
        <p:spPr>
          <a:xfrm>
            <a:off x="33528" y="0"/>
            <a:ext cx="8458200" cy="1371600"/>
          </a:xfrm>
        </p:spPr>
        <p:txBody>
          <a:bodyPr>
            <a:normAutofit/>
          </a:bodyPr>
          <a:lstStyle/>
          <a:p>
            <a:r>
              <a:rPr lang="en-US" sz="2000" b="1" dirty="0">
                <a:solidFill>
                  <a:srgbClr val="333333"/>
                </a:solidFill>
                <a:latin typeface="Times New Roman" panose="02020603050405020304" pitchFamily="18" charset="0"/>
                <a:cs typeface="Times New Roman" panose="02020603050405020304" pitchFamily="18" charset="0"/>
              </a:rPr>
              <a:t>5.Model </a:t>
            </a:r>
            <a:r>
              <a:rPr lang="en-US" sz="2000" dirty="0">
                <a:solidFill>
                  <a:srgbClr val="333333"/>
                </a:solidFill>
                <a:latin typeface="Times New Roman" panose="02020603050405020304" pitchFamily="18" charset="0"/>
                <a:cs typeface="Times New Roman" panose="02020603050405020304" pitchFamily="18" charset="0"/>
              </a:rPr>
              <a:t>:</a:t>
            </a:r>
            <a:br>
              <a:rPr lang="en-US" dirty="0">
                <a:solidFill>
                  <a:srgbClr val="333333"/>
                </a:solidFill>
              </a:rPr>
            </a:br>
            <a:endParaRPr lang="en-US" dirty="0">
              <a:solidFill>
                <a:srgbClr val="333333"/>
              </a:solidFill>
            </a:endParaRPr>
          </a:p>
        </p:txBody>
      </p:sp>
      <p:pic>
        <p:nvPicPr>
          <p:cNvPr id="6" name="Picture 5" descr="A screenshot of a computer&#10;&#10;Description automatically generated">
            <a:extLst>
              <a:ext uri="{FF2B5EF4-FFF2-40B4-BE49-F238E27FC236}">
                <a16:creationId xmlns:a16="http://schemas.microsoft.com/office/drawing/2014/main" id="{0F8FA848-14D5-408D-B265-2D5C749BC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8837"/>
            <a:ext cx="9110472" cy="6571793"/>
          </a:xfrm>
          <a:prstGeom prst="rect">
            <a:avLst/>
          </a:prstGeom>
        </p:spPr>
      </p:pic>
    </p:spTree>
    <p:extLst>
      <p:ext uri="{BB962C8B-B14F-4D97-AF65-F5344CB8AC3E}">
        <p14:creationId xmlns:p14="http://schemas.microsoft.com/office/powerpoint/2010/main" val="2777243382"/>
      </p:ext>
    </p:extLst>
  </p:cSld>
  <p:clrMapOvr>
    <a:masterClrMapping/>
  </p:clrMapOvr>
  <p:transition spd="med">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B488-8C7E-097C-6426-0DEF5CED9DD8}"/>
              </a:ext>
            </a:extLst>
          </p:cNvPr>
          <p:cNvSpPr>
            <a:spLocks noGrp="1"/>
          </p:cNvSpPr>
          <p:nvPr>
            <p:ph type="title"/>
          </p:nvPr>
        </p:nvSpPr>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6F6A2D5A-2195-E463-8339-C3D476725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4088"/>
            <a:ext cx="9144000" cy="6258216"/>
          </a:xfrm>
          <a:prstGeom prst="rect">
            <a:avLst/>
          </a:prstGeom>
        </p:spPr>
      </p:pic>
    </p:spTree>
    <p:extLst>
      <p:ext uri="{BB962C8B-B14F-4D97-AF65-F5344CB8AC3E}">
        <p14:creationId xmlns:p14="http://schemas.microsoft.com/office/powerpoint/2010/main" val="3848384127"/>
      </p:ext>
    </p:extLst>
  </p:cSld>
  <p:clrMapOvr>
    <a:masterClrMapping/>
  </p:clrMapOvr>
  <p:transition spd="med">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5B3F-4EA4-8A30-6E97-45D62078F773}"/>
              </a:ext>
            </a:extLst>
          </p:cNvPr>
          <p:cNvSpPr>
            <a:spLocks noGrp="1"/>
          </p:cNvSpPr>
          <p:nvPr>
            <p:ph type="title"/>
          </p:nvPr>
        </p:nvSpPr>
        <p:spPr/>
        <p:txBody>
          <a:bodyPr/>
          <a:lstStyle/>
          <a:p>
            <a:endParaRPr lang="en-US" dirty="0"/>
          </a:p>
        </p:txBody>
      </p:sp>
      <p:pic>
        <p:nvPicPr>
          <p:cNvPr id="4" name="Picture 3" descr="A screenshot of a computer&#10;&#10;Description automatically generated">
            <a:extLst>
              <a:ext uri="{FF2B5EF4-FFF2-40B4-BE49-F238E27FC236}">
                <a16:creationId xmlns:a16="http://schemas.microsoft.com/office/drawing/2014/main" id="{DC90989A-4349-D87A-BB0A-066C26A40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067800" cy="5943600"/>
          </a:xfrm>
          <a:prstGeom prst="rect">
            <a:avLst/>
          </a:prstGeom>
        </p:spPr>
      </p:pic>
    </p:spTree>
    <p:extLst>
      <p:ext uri="{BB962C8B-B14F-4D97-AF65-F5344CB8AC3E}">
        <p14:creationId xmlns:p14="http://schemas.microsoft.com/office/powerpoint/2010/main" val="1739081426"/>
      </p:ext>
    </p:extLst>
  </p:cSld>
  <p:clrMapOvr>
    <a:masterClrMapping/>
  </p:clrMapOvr>
  <p:transition spd="med">
    <p:strips dir="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Custom 49">
      <a:dk1>
        <a:sysClr val="windowText" lastClr="000000"/>
      </a:dk1>
      <a:lt1>
        <a:sysClr val="window" lastClr="FFFFFF"/>
      </a:lt1>
      <a:dk2>
        <a:srgbClr val="F1FBFD"/>
      </a:dk2>
      <a:lt2>
        <a:srgbClr val="DBF5F9"/>
      </a:lt2>
      <a:accent1>
        <a:srgbClr val="7CF4D5"/>
      </a:accent1>
      <a:accent2>
        <a:srgbClr val="4BE7EB"/>
      </a:accent2>
      <a:accent3>
        <a:srgbClr val="7B7B7B"/>
      </a:accent3>
      <a:accent4>
        <a:srgbClr val="10CF9B"/>
      </a:accent4>
      <a:accent5>
        <a:srgbClr val="7CCA62"/>
      </a:accent5>
      <a:accent6>
        <a:srgbClr val="A5C249"/>
      </a:accent6>
      <a:hlink>
        <a:srgbClr val="5FF2CA"/>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1976</TotalTime>
  <Words>803</Words>
  <Application>Microsoft Office PowerPoint</Application>
  <PresentationFormat>On-screen Show (4:3)</PresentationFormat>
  <Paragraphs>91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ANURAG UNIVERSITY  DEPARTMENT OF INFORMATION TECHNOLOGY  III B-TECH  I-SEMISTER [2020-2024]  MACHINE LEARNING AND IT’S APPLICATIONS PROJECT – II  </vt:lpstr>
      <vt:lpstr>CONTENT:-</vt:lpstr>
      <vt:lpstr>PowerPoint Presentation</vt:lpstr>
      <vt:lpstr>   </vt:lpstr>
      <vt:lpstr>PowerPoint Presentation</vt:lpstr>
      <vt:lpstr>PowerPoint Presentation</vt:lpstr>
      <vt:lpstr>5.Model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 project</dc:title>
  <dc:creator>ANURAG</dc:creator>
  <cp:lastModifiedBy>bheemeshwarreddyravula@gmail.com</cp:lastModifiedBy>
  <cp:revision>58</cp:revision>
  <dcterms:created xsi:type="dcterms:W3CDTF">2022-11-03T07:59:15Z</dcterms:created>
  <dcterms:modified xsi:type="dcterms:W3CDTF">2023-10-12T10:24:38Z</dcterms:modified>
</cp:coreProperties>
</file>