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 id="2147483787" r:id="rId2"/>
  </p:sldMasterIdLst>
  <p:sldIdLst>
    <p:sldId id="256" r:id="rId3"/>
    <p:sldId id="257" r:id="rId4"/>
    <p:sldId id="277" r:id="rId5"/>
    <p:sldId id="267" r:id="rId6"/>
    <p:sldId id="282" r:id="rId7"/>
    <p:sldId id="278" r:id="rId8"/>
    <p:sldId id="279" r:id="rId9"/>
    <p:sldId id="280" r:id="rId10"/>
    <p:sldId id="281" r:id="rId11"/>
    <p:sldId id="27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1" d="100"/>
          <a:sy n="81" d="100"/>
        </p:scale>
        <p:origin x="907"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5240-A40C-ECBC-72C1-D13E0B2E1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196396-EE96-58C5-C44B-0C5B1906C0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EBE962-F40C-E643-065C-10E10B3F5335}"/>
              </a:ext>
            </a:extLst>
          </p:cNvPr>
          <p:cNvSpPr>
            <a:spLocks noGrp="1"/>
          </p:cNvSpPr>
          <p:nvPr>
            <p:ph type="dt" sz="half" idx="10"/>
          </p:nvPr>
        </p:nvSpPr>
        <p:spPr/>
        <p:txBody>
          <a:bodyPr/>
          <a:lstStyle/>
          <a:p>
            <a:fld id="{4AAD347D-5ACD-4C99-B74B-A9C85AD731AF}" type="datetimeFigureOut">
              <a:rPr lang="en-US" smtClean="0"/>
              <a:t>4/17/2023</a:t>
            </a:fld>
            <a:endParaRPr lang="en-US" dirty="0"/>
          </a:p>
        </p:txBody>
      </p:sp>
      <p:sp>
        <p:nvSpPr>
          <p:cNvPr id="5" name="Footer Placeholder 4">
            <a:extLst>
              <a:ext uri="{FF2B5EF4-FFF2-40B4-BE49-F238E27FC236}">
                <a16:creationId xmlns:a16="http://schemas.microsoft.com/office/drawing/2014/main" id="{43F0BFCC-810C-3594-F912-744C49C0E9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53F4A1C-1215-B50A-ABA5-62DADEAECF1B}"/>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61639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A6D2-F905-A19A-2E48-1B2D84E365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D8C9E9-55B3-F6CD-70F3-A1261921B1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77E335-D99A-E477-50B5-CC2BA4F03727}"/>
              </a:ext>
            </a:extLst>
          </p:cNvPr>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5" name="Footer Placeholder 4">
            <a:extLst>
              <a:ext uri="{FF2B5EF4-FFF2-40B4-BE49-F238E27FC236}">
                <a16:creationId xmlns:a16="http://schemas.microsoft.com/office/drawing/2014/main" id="{83C94205-557F-1BAB-0BE9-9F36FD484D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160B7FA-A54F-D0BF-DAB9-30DB438123A2}"/>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7117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9240B-CCE6-01E4-966A-9A446D26CA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6C7BF2-903B-FCA3-9694-599AA20440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0EFD34-B82D-0B65-F6EB-4B09294E683E}"/>
              </a:ext>
            </a:extLst>
          </p:cNvPr>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5" name="Footer Placeholder 4">
            <a:extLst>
              <a:ext uri="{FF2B5EF4-FFF2-40B4-BE49-F238E27FC236}">
                <a16:creationId xmlns:a16="http://schemas.microsoft.com/office/drawing/2014/main" id="{CDE9A2AE-1405-4E15-2390-CC6F287E5B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458887-EE30-B9AA-1A0D-B12929AEBFBA}"/>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64082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4/17/2023</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12281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32299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55357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40863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06691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13274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53215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1939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A625-F50F-209D-78FD-99E6A07ADB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73E3BB-841C-3D3A-FE02-7EE04D09C7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430EDA-5CA4-414B-EE36-A288AF13CC4D}"/>
              </a:ext>
            </a:extLst>
          </p:cNvPr>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5" name="Footer Placeholder 4">
            <a:extLst>
              <a:ext uri="{FF2B5EF4-FFF2-40B4-BE49-F238E27FC236}">
                <a16:creationId xmlns:a16="http://schemas.microsoft.com/office/drawing/2014/main" id="{8C391632-28BB-F688-96BD-1A866FB758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C84465-5DCA-EF60-589F-A342043E1F4C}"/>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93233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09A250-FF31-4206-8172-F9D3106AACB1}" type="datetimeFigureOut">
              <a:rPr lang="en-US" smtClean="0"/>
              <a:t>4/17/2023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01627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25807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80313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1BEF1-0E1A-FD40-9211-EECCD32701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870F45-363F-E28A-4AD8-8576D9A9A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423BB8-A858-E102-C4D8-8F26AA80007C}"/>
              </a:ext>
            </a:extLst>
          </p:cNvPr>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5" name="Footer Placeholder 4">
            <a:extLst>
              <a:ext uri="{FF2B5EF4-FFF2-40B4-BE49-F238E27FC236}">
                <a16:creationId xmlns:a16="http://schemas.microsoft.com/office/drawing/2014/main" id="{C2D4B08E-5ACD-19F9-A83E-ED4BE9555D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2099D9-5EF8-44D2-1E01-706B9F925ADA}"/>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2187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93464-0A2B-9D00-6E94-E7E26B7220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50A5DA-B27D-7EA2-B044-949EE52D38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497F16-8E7B-D796-7CFF-AFC070F01B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6DDDD9-7FA6-14F1-1781-770796FC7A0B}"/>
              </a:ext>
            </a:extLst>
          </p:cNvPr>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6" name="Footer Placeholder 5">
            <a:extLst>
              <a:ext uri="{FF2B5EF4-FFF2-40B4-BE49-F238E27FC236}">
                <a16:creationId xmlns:a16="http://schemas.microsoft.com/office/drawing/2014/main" id="{3C63485F-158A-E84F-CFE1-71867B46FB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84AEE6-DB72-8D21-A24E-1C69B0686FE9}"/>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141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EBA2-FC33-14DC-13CB-23E1C8CC4A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9E7922-A6BE-83DB-0B73-8BA395C17F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2B4858-C842-992F-E71A-6138F0AB0E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8F8FE6-1FD6-82F6-BA05-75C285C0EC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BAE976-C28F-7878-9CA8-6BCF5F842D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EC3450-B893-2D1F-2A55-4313D486A875}"/>
              </a:ext>
            </a:extLst>
          </p:cNvPr>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8" name="Footer Placeholder 7">
            <a:extLst>
              <a:ext uri="{FF2B5EF4-FFF2-40B4-BE49-F238E27FC236}">
                <a16:creationId xmlns:a16="http://schemas.microsoft.com/office/drawing/2014/main" id="{5D5A1D0C-EBB7-E75D-3109-1A1EEFA4F91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9C1EEB6-6CEF-981A-4BC6-EE2F33E434B7}"/>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36329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4609-97BB-2B0B-5565-B78FD70F59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E6BF7B-E562-EE63-11E7-970951B16EBA}"/>
              </a:ext>
            </a:extLst>
          </p:cNvPr>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4" name="Footer Placeholder 3">
            <a:extLst>
              <a:ext uri="{FF2B5EF4-FFF2-40B4-BE49-F238E27FC236}">
                <a16:creationId xmlns:a16="http://schemas.microsoft.com/office/drawing/2014/main" id="{FA2371E2-79D2-4824-7942-418B23D8F4F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C290556-342E-FF90-133B-BFB6551AC63C}"/>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8782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F1B705-2DED-400A-96AB-AAA12EA8D60A}"/>
              </a:ext>
            </a:extLst>
          </p:cNvPr>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3" name="Footer Placeholder 2">
            <a:extLst>
              <a:ext uri="{FF2B5EF4-FFF2-40B4-BE49-F238E27FC236}">
                <a16:creationId xmlns:a16="http://schemas.microsoft.com/office/drawing/2014/main" id="{CB6633C2-98DE-E37F-8212-D64DC7116A5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C47E47C-8541-FF03-15F3-E155EC53AD72}"/>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3456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D365-12AD-45E6-F90C-9D1A9C73B8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F0D093-C96E-9E1C-60CF-819796637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B705B7-1D9E-6963-EA39-82D6CA3C8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B8826A-6B49-35A5-5E4C-6059C7F08018}"/>
              </a:ext>
            </a:extLst>
          </p:cNvPr>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6" name="Footer Placeholder 5">
            <a:extLst>
              <a:ext uri="{FF2B5EF4-FFF2-40B4-BE49-F238E27FC236}">
                <a16:creationId xmlns:a16="http://schemas.microsoft.com/office/drawing/2014/main" id="{025783FE-DCA7-C4D1-07C4-62E53D02F70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1622D21-1806-1235-B99C-7CEB3AED4DC8}"/>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75336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00F7-A0C7-79FF-C065-F3A1EE55DF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DA3881-6DB5-8CC3-5E03-FD68F6DAC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1CD4F0-CBF0-1A81-65A3-B9B2C4A49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1CDDD6-7882-7F52-2DF3-0AFE0D1E5468}"/>
              </a:ext>
            </a:extLst>
          </p:cNvPr>
          <p:cNvSpPr>
            <a:spLocks noGrp="1"/>
          </p:cNvSpPr>
          <p:nvPr>
            <p:ph type="dt" sz="half" idx="10"/>
          </p:nvPr>
        </p:nvSpPr>
        <p:spPr/>
        <p:txBody>
          <a:bodyPr/>
          <a:lstStyle/>
          <a:p>
            <a:fld id="{4509A250-FF31-4206-8172-F9D3106AACB1}" type="datetimeFigureOut">
              <a:rPr lang="en-US" smtClean="0"/>
              <a:t>4/17/2023</a:t>
            </a:fld>
            <a:endParaRPr lang="en-US" dirty="0"/>
          </a:p>
        </p:txBody>
      </p:sp>
      <p:sp>
        <p:nvSpPr>
          <p:cNvPr id="6" name="Footer Placeholder 5">
            <a:extLst>
              <a:ext uri="{FF2B5EF4-FFF2-40B4-BE49-F238E27FC236}">
                <a16:creationId xmlns:a16="http://schemas.microsoft.com/office/drawing/2014/main" id="{272E7A31-FFFE-7A87-6FD8-F23C3BB107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A2C733-0289-9FE2-0C5C-7B3F3C85705D}"/>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22373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CDECD-35A7-21C2-5F42-1CCFA6067E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013772-2FEE-F6A6-D083-6A1D12403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8AFBF8-4C38-C45D-E050-F1BE9D41F2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9A250-FF31-4206-8172-F9D3106AACB1}" type="datetimeFigureOut">
              <a:rPr lang="en-US" smtClean="0"/>
              <a:t>4/17/2023</a:t>
            </a:fld>
            <a:endParaRPr lang="en-US" dirty="0"/>
          </a:p>
        </p:txBody>
      </p:sp>
      <p:sp>
        <p:nvSpPr>
          <p:cNvPr id="5" name="Footer Placeholder 4">
            <a:extLst>
              <a:ext uri="{FF2B5EF4-FFF2-40B4-BE49-F238E27FC236}">
                <a16:creationId xmlns:a16="http://schemas.microsoft.com/office/drawing/2014/main" id="{B0837370-0CF7-E437-5135-235860EB15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63FD31D-4210-D1A7-C77B-A9D692EAE3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18628821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509A250-FF31-4206-8172-F9D3106AACB1}" type="datetimeFigureOut">
              <a:rPr lang="en-US" smtClean="0"/>
              <a:t>4/17/2023</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02111984F565}" type="slidenum">
              <a:rPr lang="en-US" smtClean="0"/>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66936"/>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6334A-8669-A4A9-C868-21DB173C3909}"/>
              </a:ext>
            </a:extLst>
          </p:cNvPr>
          <p:cNvSpPr>
            <a:spLocks noGrp="1"/>
          </p:cNvSpPr>
          <p:nvPr>
            <p:ph type="ctrTitle"/>
          </p:nvPr>
        </p:nvSpPr>
        <p:spPr>
          <a:xfrm>
            <a:off x="342900" y="933254"/>
            <a:ext cx="11677650" cy="3314896"/>
          </a:xfrm>
        </p:spPr>
        <p:txBody>
          <a:bodyPr>
            <a:normAutofit fontScale="90000"/>
          </a:bodyPr>
          <a:lstStyle/>
          <a:p>
            <a:pPr algn="ctr"/>
            <a:r>
              <a:rPr lang="en-IN" b="1" dirty="0">
                <a:latin typeface="Algerian" panose="04020705040A02060702" pitchFamily="82" charset="0"/>
              </a:rPr>
              <a:t>Hand written </a:t>
            </a:r>
            <a:br>
              <a:rPr lang="en-IN" b="1" dirty="0">
                <a:latin typeface="Algerian" panose="04020705040A02060702" pitchFamily="82" charset="0"/>
              </a:rPr>
            </a:br>
            <a:r>
              <a:rPr lang="en-IN" b="1" dirty="0">
                <a:latin typeface="Algerian" panose="04020705040A02060702" pitchFamily="82" charset="0"/>
              </a:rPr>
              <a:t>digit</a:t>
            </a:r>
            <a:br>
              <a:rPr lang="en-IN" b="1" dirty="0">
                <a:latin typeface="Algerian" panose="04020705040A02060702" pitchFamily="82" charset="0"/>
              </a:rPr>
            </a:br>
            <a:r>
              <a:rPr lang="en-IN" b="1" dirty="0">
                <a:latin typeface="Algerian" panose="04020705040A02060702" pitchFamily="82" charset="0"/>
              </a:rPr>
              <a:t> </a:t>
            </a:r>
            <a:r>
              <a:rPr lang="en-IN" b="1" dirty="0" err="1">
                <a:latin typeface="Algerian" panose="04020705040A02060702" pitchFamily="82" charset="0"/>
              </a:rPr>
              <a:t>recognization</a:t>
            </a:r>
            <a:br>
              <a:rPr lang="en-IN" b="1" dirty="0">
                <a:latin typeface="Algerian" panose="04020705040A02060702" pitchFamily="82" charset="0"/>
              </a:rPr>
            </a:br>
            <a:r>
              <a:rPr lang="en-IN" b="1" dirty="0">
                <a:latin typeface="Algerian" panose="04020705040A02060702" pitchFamily="82" charset="0"/>
              </a:rPr>
              <a:t> </a:t>
            </a:r>
          </a:p>
        </p:txBody>
      </p:sp>
      <p:sp>
        <p:nvSpPr>
          <p:cNvPr id="3" name="Subtitle 2">
            <a:extLst>
              <a:ext uri="{FF2B5EF4-FFF2-40B4-BE49-F238E27FC236}">
                <a16:creationId xmlns:a16="http://schemas.microsoft.com/office/drawing/2014/main" id="{440674D7-4B5D-B005-256D-99A2BD69357E}"/>
              </a:ext>
            </a:extLst>
          </p:cNvPr>
          <p:cNvSpPr>
            <a:spLocks noGrp="1"/>
          </p:cNvSpPr>
          <p:nvPr>
            <p:ph type="subTitle" idx="1"/>
          </p:nvPr>
        </p:nvSpPr>
        <p:spPr>
          <a:xfrm>
            <a:off x="2609654" y="3776808"/>
            <a:ext cx="8570536" cy="2605137"/>
          </a:xfrm>
        </p:spPr>
        <p:txBody>
          <a:bodyPr>
            <a:normAutofit fontScale="92500" lnSpcReduction="20000"/>
          </a:bodyPr>
          <a:lstStyle/>
          <a:p>
            <a:pPr algn="r"/>
            <a:r>
              <a:rPr lang="en-IN" sz="4000" b="1" dirty="0"/>
              <a:t>TEAM MEMBERS</a:t>
            </a:r>
          </a:p>
          <a:p>
            <a:pPr algn="r"/>
            <a:r>
              <a:rPr lang="en-IN" sz="2400" dirty="0"/>
              <a:t>Chandra </a:t>
            </a:r>
            <a:r>
              <a:rPr lang="en-IN" sz="2400" dirty="0" err="1"/>
              <a:t>sekhar.k</a:t>
            </a:r>
            <a:r>
              <a:rPr lang="en-IN" sz="2400" dirty="0"/>
              <a:t>(RA2011003010435)</a:t>
            </a:r>
          </a:p>
          <a:p>
            <a:pPr algn="r"/>
            <a:r>
              <a:rPr lang="en-IN" sz="2400" dirty="0"/>
              <a:t>Shaik </a:t>
            </a:r>
            <a:r>
              <a:rPr lang="en-IN" sz="2400" dirty="0" err="1"/>
              <a:t>hussain</a:t>
            </a:r>
            <a:r>
              <a:rPr lang="en-IN" sz="2400" dirty="0"/>
              <a:t> </a:t>
            </a:r>
            <a:r>
              <a:rPr lang="en-IN" sz="2400" dirty="0" err="1"/>
              <a:t>ahmed</a:t>
            </a:r>
            <a:r>
              <a:rPr lang="en-IN" sz="2400" dirty="0"/>
              <a:t>(ra2011003010435)</a:t>
            </a:r>
          </a:p>
          <a:p>
            <a:pPr algn="r"/>
            <a:r>
              <a:rPr lang="en-IN" sz="2400" dirty="0"/>
              <a:t>Vasu </a:t>
            </a:r>
            <a:r>
              <a:rPr lang="en-IN" sz="2400" dirty="0" err="1"/>
              <a:t>buchingari</a:t>
            </a:r>
            <a:r>
              <a:rPr lang="en-IN" sz="2400" dirty="0"/>
              <a:t>(ra2011003010435)</a:t>
            </a:r>
          </a:p>
          <a:p>
            <a:pPr algn="r"/>
            <a:r>
              <a:rPr lang="en-IN" dirty="0">
                <a:solidFill>
                  <a:schemeClr val="accent1">
                    <a:lumMod val="75000"/>
                  </a:schemeClr>
                </a:solidFill>
              </a:rPr>
              <a:t> </a:t>
            </a:r>
          </a:p>
          <a:p>
            <a:pPr algn="r"/>
            <a:endParaRPr lang="en-IN" dirty="0">
              <a:solidFill>
                <a:schemeClr val="accent1">
                  <a:lumMod val="75000"/>
                </a:schemeClr>
              </a:solidFill>
            </a:endParaRPr>
          </a:p>
        </p:txBody>
      </p:sp>
      <p:pic>
        <p:nvPicPr>
          <p:cNvPr id="4" name="Google Shape;90;p1">
            <a:extLst>
              <a:ext uri="{FF2B5EF4-FFF2-40B4-BE49-F238E27FC236}">
                <a16:creationId xmlns:a16="http://schemas.microsoft.com/office/drawing/2014/main" id="{63F041B1-06CA-1DE3-1266-FFCDAA7023BE}"/>
              </a:ext>
            </a:extLst>
          </p:cNvPr>
          <p:cNvPicPr preferRelativeResize="0"/>
          <p:nvPr/>
        </p:nvPicPr>
        <p:blipFill rotWithShape="1">
          <a:blip r:embed="rId2">
            <a:alphaModFix/>
          </a:blip>
          <a:srcRect/>
          <a:stretch/>
        </p:blipFill>
        <p:spPr>
          <a:xfrm>
            <a:off x="9568364" y="283800"/>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27117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B31D9-FCE9-991A-66B2-8C20E82B749E}"/>
              </a:ext>
            </a:extLst>
          </p:cNvPr>
          <p:cNvSpPr>
            <a:spLocks noGrp="1"/>
          </p:cNvSpPr>
          <p:nvPr>
            <p:ph type="title"/>
          </p:nvPr>
        </p:nvSpPr>
        <p:spPr>
          <a:xfrm>
            <a:off x="838200" y="338231"/>
            <a:ext cx="10515600" cy="1325563"/>
          </a:xfrm>
        </p:spPr>
        <p:txBody>
          <a:bodyPr/>
          <a:lstStyle/>
          <a:p>
            <a:pPr algn="l"/>
            <a:r>
              <a:rPr lang="en-IN" b="1" dirty="0">
                <a:solidFill>
                  <a:schemeClr val="accent1">
                    <a:lumMod val="50000"/>
                  </a:schemeClr>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2AFEB59A-E3F1-C39F-F33A-3F03A832A916}"/>
              </a:ext>
            </a:extLst>
          </p:cNvPr>
          <p:cNvSpPr>
            <a:spLocks noGrp="1"/>
          </p:cNvSpPr>
          <p:nvPr>
            <p:ph idx="1"/>
          </p:nvPr>
        </p:nvSpPr>
        <p:spPr>
          <a:xfrm>
            <a:off x="838200" y="1458072"/>
            <a:ext cx="105156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Our project HANDWRITTEN DIGIT RECOGNITION deals with identifying the digits. The main purpose of this project is to build an automatic handwritten digit recognition method for the recognition of handwritten digit strings. In this project, different machine learning methods, which are SVM (Support Vector Machine), ANN (Artificial Neural Networks), and CNN (Convolutional Neural Networks) architectures are used to achieve high performance on the digit string recognition problem.</a:t>
            </a:r>
            <a:endParaRPr lang="en-IN" sz="2400" b="1" dirty="0">
              <a:solidFill>
                <a:schemeClr val="bg1"/>
              </a:solidFill>
              <a:latin typeface="Times New Roman" panose="02020603050405020304" pitchFamily="18" charset="0"/>
              <a:cs typeface="Times New Roman" panose="02020603050405020304" pitchFamily="18" charset="0"/>
            </a:endParaRPr>
          </a:p>
        </p:txBody>
      </p:sp>
      <p:pic>
        <p:nvPicPr>
          <p:cNvPr id="4" name="Google Shape;90;p1">
            <a:extLst>
              <a:ext uri="{FF2B5EF4-FFF2-40B4-BE49-F238E27FC236}">
                <a16:creationId xmlns:a16="http://schemas.microsoft.com/office/drawing/2014/main" id="{5FF32F50-C2EB-271D-55DD-C5B13A292F19}"/>
              </a:ext>
            </a:extLst>
          </p:cNvPr>
          <p:cNvPicPr preferRelativeResize="0"/>
          <p:nvPr/>
        </p:nvPicPr>
        <p:blipFill rotWithShape="1">
          <a:blip r:embed="rId2">
            <a:alphaModFix/>
          </a:blip>
          <a:srcRect/>
          <a:stretch/>
        </p:blipFill>
        <p:spPr>
          <a:xfrm>
            <a:off x="9507984" y="253048"/>
            <a:ext cx="2281745" cy="92467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3430025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4581-2251-C271-4337-13E22CF5DCA0}"/>
              </a:ext>
            </a:extLst>
          </p:cNvPr>
          <p:cNvSpPr>
            <a:spLocks noGrp="1"/>
          </p:cNvSpPr>
          <p:nvPr>
            <p:ph type="title"/>
          </p:nvPr>
        </p:nvSpPr>
        <p:spPr>
          <a:xfrm>
            <a:off x="1103312" y="338978"/>
            <a:ext cx="9404723" cy="1400530"/>
          </a:xfrm>
        </p:spPr>
        <p:txBody>
          <a:bodyPr/>
          <a:lstStyle/>
          <a:p>
            <a:r>
              <a:rPr lang="en-IN" sz="4400" b="1" dirty="0">
                <a:latin typeface="Algerian" panose="04020705040A02060702" pitchFamily="82" charset="0"/>
              </a:rPr>
              <a:t>ABSTRACT</a:t>
            </a:r>
            <a:r>
              <a:rPr lang="en-IN" dirty="0">
                <a:solidFill>
                  <a:schemeClr val="accent1">
                    <a:lumMod val="75000"/>
                  </a:schemeClr>
                </a:solidFill>
              </a:rPr>
              <a:t> </a:t>
            </a:r>
          </a:p>
        </p:txBody>
      </p:sp>
      <p:sp>
        <p:nvSpPr>
          <p:cNvPr id="3" name="Content Placeholder 2">
            <a:extLst>
              <a:ext uri="{FF2B5EF4-FFF2-40B4-BE49-F238E27FC236}">
                <a16:creationId xmlns:a16="http://schemas.microsoft.com/office/drawing/2014/main" id="{12FB1651-CDCC-BF52-68B8-F52819F92550}"/>
              </a:ext>
            </a:extLst>
          </p:cNvPr>
          <p:cNvSpPr>
            <a:spLocks noGrp="1"/>
          </p:cNvSpPr>
          <p:nvPr>
            <p:ph idx="1"/>
          </p:nvPr>
        </p:nvSpPr>
        <p:spPr>
          <a:xfrm>
            <a:off x="684498" y="1435743"/>
            <a:ext cx="10242350" cy="5138457"/>
          </a:xfrm>
        </p:spPr>
        <p:txBody>
          <a:bodyPr>
            <a:normAutofit/>
          </a:bodyPr>
          <a:lstStyle/>
          <a:p>
            <a:pPr marL="0" indent="0" algn="just">
              <a:lnSpc>
                <a:spcPct val="150000"/>
              </a:lnSpc>
              <a:buNone/>
            </a:pPr>
            <a:r>
              <a:rPr lang="en-US" sz="1500" dirty="0">
                <a:latin typeface="Times New Roman" panose="02020603050405020304" pitchFamily="18" charset="0"/>
                <a:cs typeface="Times New Roman" panose="02020603050405020304" pitchFamily="18" charset="0"/>
              </a:rPr>
              <a:t>Handwritten character recognition is one of the practically important issues in pattern recognition applications. The main purpose of this project is to build an automatic handwritten digit recognition method for the recognition of handwritten digit strings. </a:t>
            </a:r>
          </a:p>
          <a:p>
            <a:pPr marL="0" indent="0" algn="just">
              <a:lnSpc>
                <a:spcPct val="150000"/>
              </a:lnSpc>
              <a:buNone/>
            </a:pPr>
            <a:r>
              <a:rPr lang="en-US" sz="1500" dirty="0">
                <a:latin typeface="Times New Roman" panose="02020603050405020304" pitchFamily="18" charset="0"/>
                <a:cs typeface="Times New Roman" panose="02020603050405020304" pitchFamily="18" charset="0"/>
              </a:rPr>
              <a:t>To accomplish the recognition task, first, the digits will be segmented into individual digits. Then, a digit recognition module is employed to classify each segmented digit completing the handwritten digit string recognition task. </a:t>
            </a:r>
          </a:p>
          <a:p>
            <a:pPr marL="0" indent="0" algn="just">
              <a:lnSpc>
                <a:spcPct val="150000"/>
              </a:lnSpc>
              <a:buNone/>
            </a:pPr>
            <a:r>
              <a:rPr lang="en-US" sz="1500" dirty="0">
                <a:latin typeface="Times New Roman" panose="02020603050405020304" pitchFamily="18" charset="0"/>
                <a:cs typeface="Times New Roman" panose="02020603050405020304" pitchFamily="18" charset="0"/>
              </a:rPr>
              <a:t>The applications of digit recognition include postal mail sorting, bank check processing, form data entry, etc. The heart of the problem lies within the ability to develop an efficient algorithm that can recognize handwritten digits and which is submitted by users by the way of a scanner, tablet, and other digital devices.</a:t>
            </a:r>
            <a:endParaRPr lang="en-IN" sz="1500" dirty="0">
              <a:latin typeface="Times New Roman" panose="02020603050405020304" pitchFamily="18" charset="0"/>
              <a:cs typeface="Times New Roman" panose="02020603050405020304" pitchFamily="18" charset="0"/>
            </a:endParaRPr>
          </a:p>
        </p:txBody>
      </p:sp>
      <p:pic>
        <p:nvPicPr>
          <p:cNvPr id="4" name="Google Shape;90;p1">
            <a:extLst>
              <a:ext uri="{FF2B5EF4-FFF2-40B4-BE49-F238E27FC236}">
                <a16:creationId xmlns:a16="http://schemas.microsoft.com/office/drawing/2014/main" id="{69450A07-2104-4EA2-B6AB-896A80969B8B}"/>
              </a:ext>
            </a:extLst>
          </p:cNvPr>
          <p:cNvPicPr preferRelativeResize="0"/>
          <p:nvPr/>
        </p:nvPicPr>
        <p:blipFill rotWithShape="1">
          <a:blip r:embed="rId2">
            <a:alphaModFix/>
          </a:blip>
          <a:srcRect/>
          <a:stretch/>
        </p:blipFill>
        <p:spPr>
          <a:xfrm>
            <a:off x="9568364" y="274835"/>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2899840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B31D9-FCE9-991A-66B2-8C20E82B749E}"/>
              </a:ext>
            </a:extLst>
          </p:cNvPr>
          <p:cNvSpPr>
            <a:spLocks noGrp="1"/>
          </p:cNvSpPr>
          <p:nvPr>
            <p:ph type="title"/>
          </p:nvPr>
        </p:nvSpPr>
        <p:spPr>
          <a:xfrm>
            <a:off x="609600" y="274638"/>
            <a:ext cx="8898384" cy="1143000"/>
          </a:xfrm>
        </p:spPr>
        <p:txBody>
          <a:bodyPr>
            <a:normAutofit fontScale="90000"/>
          </a:bodyPr>
          <a:lstStyle/>
          <a:p>
            <a:pPr algn="l"/>
            <a:r>
              <a:rPr lang="en-IN" b="1" dirty="0">
                <a:solidFill>
                  <a:schemeClr val="accent1">
                    <a:lumMod val="50000"/>
                  </a:schemeClr>
                </a:solidFill>
                <a:latin typeface="Algerian" panose="04020705040A02060702" pitchFamily="82" charset="0"/>
              </a:rPr>
              <a:t>Modules Description and Implementation</a:t>
            </a:r>
          </a:p>
        </p:txBody>
      </p:sp>
      <p:pic>
        <p:nvPicPr>
          <p:cNvPr id="4" name="Google Shape;90;p1">
            <a:extLst>
              <a:ext uri="{FF2B5EF4-FFF2-40B4-BE49-F238E27FC236}">
                <a16:creationId xmlns:a16="http://schemas.microsoft.com/office/drawing/2014/main" id="{5FF32F50-C2EB-271D-55DD-C5B13A292F19}"/>
              </a:ext>
            </a:extLst>
          </p:cNvPr>
          <p:cNvPicPr preferRelativeResize="0"/>
          <p:nvPr/>
        </p:nvPicPr>
        <p:blipFill rotWithShape="1">
          <a:blip r:embed="rId2">
            <a:alphaModFix/>
          </a:blip>
          <a:srcRect/>
          <a:stretch/>
        </p:blipFill>
        <p:spPr>
          <a:xfrm>
            <a:off x="9507984" y="253048"/>
            <a:ext cx="2281745" cy="92467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
        <p:nvSpPr>
          <p:cNvPr id="19" name="Content Placeholder 2">
            <a:extLst>
              <a:ext uri="{FF2B5EF4-FFF2-40B4-BE49-F238E27FC236}">
                <a16:creationId xmlns:a16="http://schemas.microsoft.com/office/drawing/2014/main" id="{7ADD6C8C-8F17-A0C3-D82C-10DF644B6254}"/>
              </a:ext>
            </a:extLst>
          </p:cNvPr>
          <p:cNvSpPr>
            <a:spLocks noGrp="1"/>
          </p:cNvSpPr>
          <p:nvPr>
            <p:ph idx="1"/>
          </p:nvPr>
        </p:nvSpPr>
        <p:spPr>
          <a:xfrm>
            <a:off x="743932" y="1446586"/>
            <a:ext cx="10515600" cy="5136776"/>
          </a:xfrm>
        </p:spPr>
        <p:txBody>
          <a:bodyPr>
            <a:noAutofit/>
          </a:bodyPr>
          <a:lstStyle/>
          <a:p>
            <a:pPr marL="0" indent="0">
              <a:lnSpc>
                <a:spcPct val="110000"/>
              </a:lnSpc>
              <a:buNone/>
            </a:pPr>
            <a:r>
              <a:rPr lang="en-US" sz="1500" b="1" dirty="0">
                <a:latin typeface="Times New Roman" panose="02020603050405020304" pitchFamily="18" charset="0"/>
                <a:cs typeface="Times New Roman" panose="02020603050405020304" pitchFamily="18" charset="0"/>
              </a:rPr>
              <a:t>Data pre-processing</a:t>
            </a:r>
            <a:r>
              <a:rPr lang="en-US" sz="1500" dirty="0">
                <a:latin typeface="Times New Roman" panose="02020603050405020304" pitchFamily="18" charset="0"/>
                <a:cs typeface="Times New Roman" panose="02020603050405020304" pitchFamily="18" charset="0"/>
              </a:rPr>
              <a:t>: This module involves preparing the data by performing various operations such as normalization, resizing, and gray-scaling to make it suitable for training the model.</a:t>
            </a:r>
          </a:p>
          <a:p>
            <a:pPr marL="0" indent="0">
              <a:lnSpc>
                <a:spcPct val="110000"/>
              </a:lnSpc>
              <a:buNone/>
            </a:pPr>
            <a:r>
              <a:rPr lang="en-US" sz="1500" b="1" dirty="0">
                <a:latin typeface="Times New Roman" panose="02020603050405020304" pitchFamily="18" charset="0"/>
                <a:cs typeface="Times New Roman" panose="02020603050405020304" pitchFamily="18" charset="0"/>
              </a:rPr>
              <a:t>Feature extraction</a:t>
            </a:r>
            <a:r>
              <a:rPr lang="en-US" sz="1500" dirty="0">
                <a:latin typeface="Times New Roman" panose="02020603050405020304" pitchFamily="18" charset="0"/>
                <a:cs typeface="Times New Roman" panose="02020603050405020304" pitchFamily="18" charset="0"/>
              </a:rPr>
              <a:t>: In this module, relevant features are extracted from the pre-processed data. This can be done using various techniques such as edge detection, contour extraction, and texture analysis.</a:t>
            </a:r>
          </a:p>
          <a:p>
            <a:pPr marL="0" indent="0">
              <a:lnSpc>
                <a:spcPct val="110000"/>
              </a:lnSpc>
              <a:buNone/>
            </a:pPr>
            <a:r>
              <a:rPr lang="en-US" sz="1500" b="1" dirty="0">
                <a:latin typeface="Times New Roman" panose="02020603050405020304" pitchFamily="18" charset="0"/>
                <a:cs typeface="Times New Roman" panose="02020603050405020304" pitchFamily="18" charset="0"/>
              </a:rPr>
              <a:t>Model training</a:t>
            </a:r>
            <a:r>
              <a:rPr lang="en-US" sz="1500" dirty="0">
                <a:latin typeface="Times New Roman" panose="02020603050405020304" pitchFamily="18" charset="0"/>
                <a:cs typeface="Times New Roman" panose="02020603050405020304" pitchFamily="18" charset="0"/>
              </a:rPr>
              <a:t>: This module involves selecting an appropriate machine learning algorithm and training the model on the pre-processed data. Popular algorithms for digit recognition include neural networks, support vector machines, and k-nearest neighbors.</a:t>
            </a:r>
          </a:p>
          <a:p>
            <a:pPr marL="0" indent="0">
              <a:lnSpc>
                <a:spcPct val="110000"/>
              </a:lnSpc>
              <a:buNone/>
            </a:pPr>
            <a:r>
              <a:rPr lang="en-US" sz="1500" b="1" dirty="0">
                <a:latin typeface="Times New Roman" panose="02020603050405020304" pitchFamily="18" charset="0"/>
                <a:cs typeface="Times New Roman" panose="02020603050405020304" pitchFamily="18" charset="0"/>
              </a:rPr>
              <a:t>Model evaluation</a:t>
            </a:r>
            <a:r>
              <a:rPr lang="en-US" sz="1500" dirty="0">
                <a:latin typeface="Times New Roman" panose="02020603050405020304" pitchFamily="18" charset="0"/>
                <a:cs typeface="Times New Roman" panose="02020603050405020304" pitchFamily="18" charset="0"/>
              </a:rPr>
              <a:t>: In this module, the trained model is evaluated using a separate test dataset to assess its accuracy and performance.</a:t>
            </a:r>
          </a:p>
          <a:p>
            <a:pPr marL="0" indent="0">
              <a:lnSpc>
                <a:spcPct val="110000"/>
              </a:lnSpc>
              <a:buNone/>
            </a:pPr>
            <a:r>
              <a:rPr lang="en-US" sz="1500" b="1" dirty="0">
                <a:latin typeface="Times New Roman" panose="02020603050405020304" pitchFamily="18" charset="0"/>
                <a:cs typeface="Times New Roman" panose="02020603050405020304" pitchFamily="18" charset="0"/>
              </a:rPr>
              <a:t>Deployment:</a:t>
            </a:r>
            <a:r>
              <a:rPr lang="en-US" sz="1500" dirty="0">
                <a:latin typeface="Times New Roman" panose="02020603050405020304" pitchFamily="18" charset="0"/>
                <a:cs typeface="Times New Roman" panose="02020603050405020304" pitchFamily="18" charset="0"/>
              </a:rPr>
              <a:t> Once the model has been trained and evaluated, it can be deployed for use in real-world applications.</a:t>
            </a:r>
          </a:p>
          <a:p>
            <a:pPr marL="0" indent="0">
              <a:lnSpc>
                <a:spcPct val="110000"/>
              </a:lnSpc>
              <a:buNone/>
            </a:pPr>
            <a:endParaRPr lang="en-US" sz="1500" dirty="0">
              <a:latin typeface="Times New Roman" panose="02020603050405020304" pitchFamily="18" charset="0"/>
              <a:cs typeface="Times New Roman" panose="02020603050405020304" pitchFamily="18" charset="0"/>
            </a:endParaRPr>
          </a:p>
          <a:p>
            <a:pPr marL="0" indent="0">
              <a:lnSpc>
                <a:spcPct val="110000"/>
              </a:lnSpc>
              <a:buNone/>
            </a:pPr>
            <a:r>
              <a:rPr lang="en-US" sz="1500" dirty="0">
                <a:latin typeface="Times New Roman" panose="02020603050405020304" pitchFamily="18" charset="0"/>
                <a:cs typeface="Times New Roman" panose="02020603050405020304" pitchFamily="18" charset="0"/>
              </a:rPr>
              <a:t>The implementation of a handwritten digit recognition project involves coding the above modules in a programming language such as Python. Popular libraries such as TensorFlow, </a:t>
            </a:r>
            <a:r>
              <a:rPr lang="en-US" sz="1500" dirty="0" err="1">
                <a:latin typeface="Times New Roman" panose="02020603050405020304" pitchFamily="18" charset="0"/>
                <a:cs typeface="Times New Roman" panose="02020603050405020304" pitchFamily="18" charset="0"/>
              </a:rPr>
              <a:t>Keras</a:t>
            </a:r>
            <a:r>
              <a:rPr lang="en-US" sz="1500" dirty="0">
                <a:latin typeface="Times New Roman" panose="02020603050405020304" pitchFamily="18" charset="0"/>
                <a:cs typeface="Times New Roman" panose="02020603050405020304" pitchFamily="18" charset="0"/>
              </a:rPr>
              <a:t>, and Scikit-learn can be used to simplify the implementation of these modules. The implementation may involve building a user interface for inputting handwritten digits and displaying the recognized digits.</a:t>
            </a:r>
          </a:p>
          <a:p>
            <a:pPr marL="514350" indent="-514350">
              <a:lnSpc>
                <a:spcPct val="110000"/>
              </a:lnSpc>
              <a:buFont typeface="Arial" panose="020B0604020202020204" pitchFamily="34" charset="0"/>
              <a:buAutoNum type="arabicPeriod"/>
            </a:pPr>
            <a:endParaRPr lang="en-US" sz="1500" b="1" dirty="0">
              <a:solidFill>
                <a:schemeClr val="bg1"/>
              </a:solidFill>
              <a:latin typeface="Times New Roman" panose="02020603050405020304" pitchFamily="18" charset="0"/>
              <a:cs typeface="Times New Roman" panose="02020603050405020304" pitchFamily="18" charset="0"/>
            </a:endParaRPr>
          </a:p>
          <a:p>
            <a:pPr marL="514350" indent="-514350">
              <a:lnSpc>
                <a:spcPct val="110000"/>
              </a:lnSpc>
              <a:buFont typeface="Arial" panose="020B0604020202020204" pitchFamily="34" charset="0"/>
              <a:buAutoNum type="arabicPeriod"/>
            </a:pPr>
            <a:r>
              <a:rPr lang="en-US" sz="1400" b="1" dirty="0">
                <a:solidFill>
                  <a:schemeClr val="bg1"/>
                </a:solidFill>
              </a:rPr>
              <a:t>on</a:t>
            </a:r>
          </a:p>
          <a:p>
            <a:r>
              <a:rPr lang="en-US" sz="1400" b="1" dirty="0">
                <a:solidFill>
                  <a:schemeClr val="bg1"/>
                </a:solidFill>
              </a:rPr>
              <a:t>Display of rep count and calories burned</a:t>
            </a:r>
          </a:p>
          <a:p>
            <a:r>
              <a:rPr lang="en-US" sz="1400" b="1" dirty="0">
                <a:solidFill>
                  <a:schemeClr val="bg1"/>
                </a:solidFill>
              </a:rPr>
              <a:t>Integration on web application</a:t>
            </a:r>
            <a:endParaRPr lang="en-IN" sz="1400" b="1" dirty="0">
              <a:solidFill>
                <a:schemeClr val="bg1"/>
              </a:solidFill>
            </a:endParaRPr>
          </a:p>
        </p:txBody>
      </p:sp>
    </p:spTree>
    <p:extLst>
      <p:ext uri="{BB962C8B-B14F-4D97-AF65-F5344CB8AC3E}">
        <p14:creationId xmlns:p14="http://schemas.microsoft.com/office/powerpoint/2010/main" val="269261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82143-5C9C-5ADB-FAAC-D3BEEC49355B}"/>
              </a:ext>
            </a:extLst>
          </p:cNvPr>
          <p:cNvSpPr>
            <a:spLocks noGrp="1"/>
          </p:cNvSpPr>
          <p:nvPr>
            <p:ph type="title"/>
          </p:nvPr>
        </p:nvSpPr>
        <p:spPr>
          <a:xfrm>
            <a:off x="285750" y="463951"/>
            <a:ext cx="8839200" cy="1411593"/>
          </a:xfrm>
        </p:spPr>
        <p:txBody>
          <a:bodyPr>
            <a:normAutofit fontScale="90000"/>
          </a:bodyPr>
          <a:lstStyle/>
          <a:p>
            <a:pPr algn="l"/>
            <a:r>
              <a:rPr lang="en-US" sz="3800" b="1" dirty="0">
                <a:solidFill>
                  <a:schemeClr val="accent1">
                    <a:lumMod val="50000"/>
                  </a:schemeClr>
                </a:solidFill>
                <a:latin typeface="Algerian" panose="04020705040A02060702" pitchFamily="82" charset="0"/>
                <a:cs typeface="Times New Roman" panose="02020603050405020304" pitchFamily="18" charset="0"/>
              </a:rPr>
              <a:t>Architecture/Block Diagram of the Proposed model</a:t>
            </a:r>
            <a:br>
              <a:rPr lang="en-IN" sz="3800" b="1" dirty="0">
                <a:solidFill>
                  <a:srgbClr val="C00000"/>
                </a:solidFill>
                <a:cs typeface="Times New Roman" panose="02020603050405020304" pitchFamily="18" charset="0"/>
              </a:rPr>
            </a:br>
            <a:endParaRPr lang="en-IN" sz="3800" dirty="0">
              <a:solidFill>
                <a:schemeClr val="accent1">
                  <a:lumMod val="50000"/>
                </a:schemeClr>
              </a:solidFill>
            </a:endParaRPr>
          </a:p>
        </p:txBody>
      </p:sp>
      <p:pic>
        <p:nvPicPr>
          <p:cNvPr id="6" name="Google Shape;90;p1">
            <a:extLst>
              <a:ext uri="{FF2B5EF4-FFF2-40B4-BE49-F238E27FC236}">
                <a16:creationId xmlns:a16="http://schemas.microsoft.com/office/drawing/2014/main" id="{1CB4A348-3813-4462-17AB-B898518D9199}"/>
              </a:ext>
            </a:extLst>
          </p:cNvPr>
          <p:cNvPicPr preferRelativeResize="0"/>
          <p:nvPr/>
        </p:nvPicPr>
        <p:blipFill rotWithShape="1">
          <a:blip r:embed="rId2">
            <a:alphaModFix/>
          </a:blip>
          <a:srcRect/>
          <a:stretch/>
        </p:blipFill>
        <p:spPr>
          <a:xfrm>
            <a:off x="9532854" y="945449"/>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pic>
        <p:nvPicPr>
          <p:cNvPr id="13" name="Picture 12">
            <a:extLst>
              <a:ext uri="{FF2B5EF4-FFF2-40B4-BE49-F238E27FC236}">
                <a16:creationId xmlns:a16="http://schemas.microsoft.com/office/drawing/2014/main" id="{DFCBEF9A-2735-B918-5341-529BF9ADDE00}"/>
              </a:ext>
            </a:extLst>
          </p:cNvPr>
          <p:cNvPicPr>
            <a:picLocks noChangeAspect="1"/>
          </p:cNvPicPr>
          <p:nvPr/>
        </p:nvPicPr>
        <p:blipFill>
          <a:blip r:embed="rId3"/>
          <a:stretch>
            <a:fillRect/>
          </a:stretch>
        </p:blipFill>
        <p:spPr>
          <a:xfrm>
            <a:off x="815057" y="2234153"/>
            <a:ext cx="10261438" cy="3454099"/>
          </a:xfrm>
          <a:prstGeom prst="rect">
            <a:avLst/>
          </a:prstGeom>
        </p:spPr>
      </p:pic>
    </p:spTree>
    <p:extLst>
      <p:ext uri="{BB962C8B-B14F-4D97-AF65-F5344CB8AC3E}">
        <p14:creationId xmlns:p14="http://schemas.microsoft.com/office/powerpoint/2010/main" val="4124807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18BCF-DE73-4228-2B78-604C298D5C18}"/>
              </a:ext>
            </a:extLst>
          </p:cNvPr>
          <p:cNvSpPr>
            <a:spLocks noGrp="1"/>
          </p:cNvSpPr>
          <p:nvPr>
            <p:ph type="title"/>
          </p:nvPr>
        </p:nvSpPr>
        <p:spPr/>
        <p:txBody>
          <a:bodyPr/>
          <a:lstStyle/>
          <a:p>
            <a:r>
              <a:rPr lang="en-IN" b="1" dirty="0">
                <a:latin typeface="Berlin Sans FB Demi" panose="020E0802020502020306" pitchFamily="34" charset="0"/>
              </a:rPr>
              <a:t>MNIST DATASET</a:t>
            </a:r>
          </a:p>
        </p:txBody>
      </p:sp>
      <p:pic>
        <p:nvPicPr>
          <p:cNvPr id="1026" name="Picture 2" descr="MNIST database - Wikipedia">
            <a:extLst>
              <a:ext uri="{FF2B5EF4-FFF2-40B4-BE49-F238E27FC236}">
                <a16:creationId xmlns:a16="http://schemas.microsoft.com/office/drawing/2014/main" id="{7A03830E-BFF9-036F-6909-0168982948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1023" y="1870388"/>
            <a:ext cx="5904380" cy="35877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plied Sciences | Free Full-Text | A Survey of Handwritten Character  Recognition with MNIST and EMNIST">
            <a:extLst>
              <a:ext uri="{FF2B5EF4-FFF2-40B4-BE49-F238E27FC236}">
                <a16:creationId xmlns:a16="http://schemas.microsoft.com/office/drawing/2014/main" id="{B1C72C96-C3AA-B84E-4EE2-EDBB8CBA8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862" y="2347274"/>
            <a:ext cx="4457310" cy="2639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132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4F6D-FC03-D336-EE71-B2D8170F1BC7}"/>
              </a:ext>
            </a:extLst>
          </p:cNvPr>
          <p:cNvSpPr>
            <a:spLocks noGrp="1"/>
          </p:cNvSpPr>
          <p:nvPr>
            <p:ph type="title"/>
          </p:nvPr>
        </p:nvSpPr>
        <p:spPr>
          <a:xfrm>
            <a:off x="474426" y="124898"/>
            <a:ext cx="9291215" cy="1049235"/>
          </a:xfrm>
        </p:spPr>
        <p:txBody>
          <a:bodyPr>
            <a:normAutofit/>
          </a:bodyPr>
          <a:lstStyle/>
          <a:p>
            <a:pPr algn="l"/>
            <a:r>
              <a:rPr lang="en-IN" sz="4000" dirty="0">
                <a:solidFill>
                  <a:schemeClr val="tx2">
                    <a:lumMod val="50000"/>
                  </a:schemeClr>
                </a:solidFill>
                <a:latin typeface="Algerian" panose="04020705040A02060702" pitchFamily="82" charset="0"/>
              </a:rPr>
              <a:t>Implementation</a:t>
            </a:r>
          </a:p>
        </p:txBody>
      </p:sp>
      <p:sp>
        <p:nvSpPr>
          <p:cNvPr id="6" name="Content Placeholder 5">
            <a:extLst>
              <a:ext uri="{FF2B5EF4-FFF2-40B4-BE49-F238E27FC236}">
                <a16:creationId xmlns:a16="http://schemas.microsoft.com/office/drawing/2014/main" id="{F22B2A8E-733A-01D5-88A1-2BF35C27DF94}"/>
              </a:ext>
            </a:extLst>
          </p:cNvPr>
          <p:cNvSpPr>
            <a:spLocks noGrp="1"/>
          </p:cNvSpPr>
          <p:nvPr>
            <p:ph idx="1"/>
          </p:nvPr>
        </p:nvSpPr>
        <p:spPr>
          <a:xfrm>
            <a:off x="133768" y="865723"/>
            <a:ext cx="11296232" cy="5021562"/>
          </a:xfrm>
        </p:spPr>
        <p:txBody>
          <a:bodyPr/>
          <a:lstStyle/>
          <a:p>
            <a:r>
              <a:rPr lang="en-IN" dirty="0"/>
              <a:t>Sample code:</a:t>
            </a:r>
          </a:p>
          <a:p>
            <a:endParaRPr lang="en-IN" dirty="0"/>
          </a:p>
          <a:p>
            <a:endParaRPr lang="en-IN" dirty="0"/>
          </a:p>
          <a:p>
            <a:endParaRPr lang="en-IN" dirty="0"/>
          </a:p>
          <a:p>
            <a:endParaRPr lang="en-IN" dirty="0"/>
          </a:p>
          <a:p>
            <a:r>
              <a:rPr lang="en-IN" dirty="0" err="1"/>
              <a:t>Preprocess</a:t>
            </a:r>
            <a:r>
              <a:rPr lang="en-IN" dirty="0"/>
              <a:t> of data:</a:t>
            </a:r>
          </a:p>
        </p:txBody>
      </p:sp>
      <p:pic>
        <p:nvPicPr>
          <p:cNvPr id="8" name="Picture 7">
            <a:extLst>
              <a:ext uri="{FF2B5EF4-FFF2-40B4-BE49-F238E27FC236}">
                <a16:creationId xmlns:a16="http://schemas.microsoft.com/office/drawing/2014/main" id="{17F5C8E0-2879-47A1-B732-44B79D221D0D}"/>
              </a:ext>
            </a:extLst>
          </p:cNvPr>
          <p:cNvPicPr>
            <a:picLocks noChangeAspect="1"/>
          </p:cNvPicPr>
          <p:nvPr/>
        </p:nvPicPr>
        <p:blipFill>
          <a:blip r:embed="rId2"/>
          <a:stretch>
            <a:fillRect/>
          </a:stretch>
        </p:blipFill>
        <p:spPr>
          <a:xfrm>
            <a:off x="2718378" y="970715"/>
            <a:ext cx="6127011" cy="2202371"/>
          </a:xfrm>
          <a:prstGeom prst="rect">
            <a:avLst/>
          </a:prstGeom>
        </p:spPr>
      </p:pic>
      <p:pic>
        <p:nvPicPr>
          <p:cNvPr id="10" name="Picture 9">
            <a:extLst>
              <a:ext uri="{FF2B5EF4-FFF2-40B4-BE49-F238E27FC236}">
                <a16:creationId xmlns:a16="http://schemas.microsoft.com/office/drawing/2014/main" id="{8EDECC2F-5617-3657-1A46-5FE18E0E1DA7}"/>
              </a:ext>
            </a:extLst>
          </p:cNvPr>
          <p:cNvPicPr>
            <a:picLocks noChangeAspect="1"/>
          </p:cNvPicPr>
          <p:nvPr/>
        </p:nvPicPr>
        <p:blipFill>
          <a:blip r:embed="rId3"/>
          <a:stretch>
            <a:fillRect/>
          </a:stretch>
        </p:blipFill>
        <p:spPr>
          <a:xfrm>
            <a:off x="2718378" y="3376504"/>
            <a:ext cx="6127011" cy="2548083"/>
          </a:xfrm>
          <a:prstGeom prst="rect">
            <a:avLst/>
          </a:prstGeom>
        </p:spPr>
      </p:pic>
    </p:spTree>
    <p:extLst>
      <p:ext uri="{BB962C8B-B14F-4D97-AF65-F5344CB8AC3E}">
        <p14:creationId xmlns:p14="http://schemas.microsoft.com/office/powerpoint/2010/main" val="401819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23857-C064-83CD-4F5D-475C6636E4A7}"/>
              </a:ext>
            </a:extLst>
          </p:cNvPr>
          <p:cNvSpPr>
            <a:spLocks noGrp="1"/>
          </p:cNvSpPr>
          <p:nvPr>
            <p:ph idx="1"/>
          </p:nvPr>
        </p:nvSpPr>
        <p:spPr>
          <a:xfrm>
            <a:off x="179294" y="152400"/>
            <a:ext cx="11833411" cy="5916706"/>
          </a:xfrm>
        </p:spPr>
        <p:txBody>
          <a:bodyPr/>
          <a:lstStyle/>
          <a:p>
            <a:r>
              <a:rPr lang="en-IN" dirty="0"/>
              <a:t>Train the model:</a:t>
            </a:r>
          </a:p>
        </p:txBody>
      </p:sp>
      <p:pic>
        <p:nvPicPr>
          <p:cNvPr id="5" name="Picture 4">
            <a:extLst>
              <a:ext uri="{FF2B5EF4-FFF2-40B4-BE49-F238E27FC236}">
                <a16:creationId xmlns:a16="http://schemas.microsoft.com/office/drawing/2014/main" id="{B6AC9627-9CF5-80AC-906E-2520B8D7843E}"/>
              </a:ext>
            </a:extLst>
          </p:cNvPr>
          <p:cNvPicPr>
            <a:picLocks noChangeAspect="1"/>
          </p:cNvPicPr>
          <p:nvPr/>
        </p:nvPicPr>
        <p:blipFill>
          <a:blip r:embed="rId2"/>
          <a:stretch>
            <a:fillRect/>
          </a:stretch>
        </p:blipFill>
        <p:spPr>
          <a:xfrm>
            <a:off x="179294" y="600636"/>
            <a:ext cx="6032638" cy="5486400"/>
          </a:xfrm>
          <a:prstGeom prst="rect">
            <a:avLst/>
          </a:prstGeom>
        </p:spPr>
      </p:pic>
      <p:pic>
        <p:nvPicPr>
          <p:cNvPr id="7" name="Picture 6">
            <a:extLst>
              <a:ext uri="{FF2B5EF4-FFF2-40B4-BE49-F238E27FC236}">
                <a16:creationId xmlns:a16="http://schemas.microsoft.com/office/drawing/2014/main" id="{C49291E4-83BA-8C29-DB7D-4C3423561F5D}"/>
              </a:ext>
            </a:extLst>
          </p:cNvPr>
          <p:cNvPicPr>
            <a:picLocks noChangeAspect="1"/>
          </p:cNvPicPr>
          <p:nvPr/>
        </p:nvPicPr>
        <p:blipFill>
          <a:blip r:embed="rId3"/>
          <a:stretch>
            <a:fillRect/>
          </a:stretch>
        </p:blipFill>
        <p:spPr>
          <a:xfrm>
            <a:off x="6211932" y="600637"/>
            <a:ext cx="5800773" cy="5468470"/>
          </a:xfrm>
          <a:prstGeom prst="rect">
            <a:avLst/>
          </a:prstGeom>
        </p:spPr>
      </p:pic>
    </p:spTree>
    <p:extLst>
      <p:ext uri="{BB962C8B-B14F-4D97-AF65-F5344CB8AC3E}">
        <p14:creationId xmlns:p14="http://schemas.microsoft.com/office/powerpoint/2010/main" val="275609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E3AADC-261C-BFFD-A545-EB23224527FE}"/>
              </a:ext>
            </a:extLst>
          </p:cNvPr>
          <p:cNvSpPr>
            <a:spLocks noGrp="1"/>
          </p:cNvSpPr>
          <p:nvPr>
            <p:ph idx="1"/>
          </p:nvPr>
        </p:nvSpPr>
        <p:spPr>
          <a:xfrm>
            <a:off x="0" y="0"/>
            <a:ext cx="12191999" cy="6104965"/>
          </a:xfrm>
        </p:spPr>
        <p:txBody>
          <a:bodyPr/>
          <a:lstStyle/>
          <a:p>
            <a:r>
              <a:rPr lang="en-IN" dirty="0"/>
              <a:t>Create GUI to predict digits:</a:t>
            </a:r>
          </a:p>
        </p:txBody>
      </p:sp>
      <p:pic>
        <p:nvPicPr>
          <p:cNvPr id="5" name="Picture 4">
            <a:extLst>
              <a:ext uri="{FF2B5EF4-FFF2-40B4-BE49-F238E27FC236}">
                <a16:creationId xmlns:a16="http://schemas.microsoft.com/office/drawing/2014/main" id="{840CCA3D-D499-5F52-B691-798CD99A9A23}"/>
              </a:ext>
            </a:extLst>
          </p:cNvPr>
          <p:cNvPicPr>
            <a:picLocks noChangeAspect="1"/>
          </p:cNvPicPr>
          <p:nvPr/>
        </p:nvPicPr>
        <p:blipFill>
          <a:blip r:embed="rId2"/>
          <a:stretch>
            <a:fillRect/>
          </a:stretch>
        </p:blipFill>
        <p:spPr>
          <a:xfrm>
            <a:off x="0" y="537882"/>
            <a:ext cx="5710517" cy="5495365"/>
          </a:xfrm>
          <a:prstGeom prst="rect">
            <a:avLst/>
          </a:prstGeom>
        </p:spPr>
      </p:pic>
      <p:pic>
        <p:nvPicPr>
          <p:cNvPr id="7" name="Picture 6">
            <a:extLst>
              <a:ext uri="{FF2B5EF4-FFF2-40B4-BE49-F238E27FC236}">
                <a16:creationId xmlns:a16="http://schemas.microsoft.com/office/drawing/2014/main" id="{4C856438-A131-23E9-5471-11D07C308527}"/>
              </a:ext>
            </a:extLst>
          </p:cNvPr>
          <p:cNvPicPr>
            <a:picLocks noChangeAspect="1"/>
          </p:cNvPicPr>
          <p:nvPr/>
        </p:nvPicPr>
        <p:blipFill>
          <a:blip r:embed="rId3"/>
          <a:stretch>
            <a:fillRect/>
          </a:stretch>
        </p:blipFill>
        <p:spPr>
          <a:xfrm>
            <a:off x="5710517" y="537882"/>
            <a:ext cx="6481482" cy="5495365"/>
          </a:xfrm>
          <a:prstGeom prst="rect">
            <a:avLst/>
          </a:prstGeom>
        </p:spPr>
      </p:pic>
    </p:spTree>
    <p:extLst>
      <p:ext uri="{BB962C8B-B14F-4D97-AF65-F5344CB8AC3E}">
        <p14:creationId xmlns:p14="http://schemas.microsoft.com/office/powerpoint/2010/main" val="3122629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8A0CF-1F13-1A5F-D1FC-F2F4C231925E}"/>
              </a:ext>
            </a:extLst>
          </p:cNvPr>
          <p:cNvSpPr>
            <a:spLocks noGrp="1"/>
          </p:cNvSpPr>
          <p:nvPr>
            <p:ph idx="1"/>
          </p:nvPr>
        </p:nvSpPr>
        <p:spPr>
          <a:xfrm>
            <a:off x="0" y="0"/>
            <a:ext cx="12192000" cy="6104965"/>
          </a:xfrm>
        </p:spPr>
        <p:txBody>
          <a:bodyPr/>
          <a:lstStyle/>
          <a:p>
            <a:r>
              <a:rPr lang="en-IN" dirty="0"/>
              <a:t>Output:</a:t>
            </a:r>
          </a:p>
        </p:txBody>
      </p:sp>
      <p:pic>
        <p:nvPicPr>
          <p:cNvPr id="5" name="Picture 4">
            <a:extLst>
              <a:ext uri="{FF2B5EF4-FFF2-40B4-BE49-F238E27FC236}">
                <a16:creationId xmlns:a16="http://schemas.microsoft.com/office/drawing/2014/main" id="{D7B1F567-70D6-2104-7EC7-39D9B8364AB1}"/>
              </a:ext>
            </a:extLst>
          </p:cNvPr>
          <p:cNvPicPr>
            <a:picLocks noChangeAspect="1"/>
          </p:cNvPicPr>
          <p:nvPr/>
        </p:nvPicPr>
        <p:blipFill>
          <a:blip r:embed="rId2"/>
          <a:stretch>
            <a:fillRect/>
          </a:stretch>
        </p:blipFill>
        <p:spPr>
          <a:xfrm>
            <a:off x="301706" y="647382"/>
            <a:ext cx="5313294" cy="4561112"/>
          </a:xfrm>
          <a:prstGeom prst="rect">
            <a:avLst/>
          </a:prstGeom>
        </p:spPr>
      </p:pic>
      <p:pic>
        <p:nvPicPr>
          <p:cNvPr id="7" name="Picture 6">
            <a:extLst>
              <a:ext uri="{FF2B5EF4-FFF2-40B4-BE49-F238E27FC236}">
                <a16:creationId xmlns:a16="http://schemas.microsoft.com/office/drawing/2014/main" id="{DDB98F74-8596-7BBC-897B-52B2F3B43E8B}"/>
              </a:ext>
            </a:extLst>
          </p:cNvPr>
          <p:cNvPicPr>
            <a:picLocks noChangeAspect="1"/>
          </p:cNvPicPr>
          <p:nvPr/>
        </p:nvPicPr>
        <p:blipFill>
          <a:blip r:embed="rId3"/>
          <a:stretch>
            <a:fillRect/>
          </a:stretch>
        </p:blipFill>
        <p:spPr>
          <a:xfrm>
            <a:off x="5781426" y="647383"/>
            <a:ext cx="6244148" cy="4561112"/>
          </a:xfrm>
          <a:prstGeom prst="rect">
            <a:avLst/>
          </a:prstGeom>
        </p:spPr>
      </p:pic>
    </p:spTree>
    <p:extLst>
      <p:ext uri="{BB962C8B-B14F-4D97-AF65-F5344CB8AC3E}">
        <p14:creationId xmlns:p14="http://schemas.microsoft.com/office/powerpoint/2010/main" val="294620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TM04033921[[fn=Damask]]</Template>
  <TotalTime>544</TotalTime>
  <Words>500</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Algerian</vt:lpstr>
      <vt:lpstr>Arial</vt:lpstr>
      <vt:lpstr>Berlin Sans FB Demi</vt:lpstr>
      <vt:lpstr>Calibri</vt:lpstr>
      <vt:lpstr>Calibri Light</vt:lpstr>
      <vt:lpstr>Rockwell</vt:lpstr>
      <vt:lpstr>Times New Roman</vt:lpstr>
      <vt:lpstr>Office Theme</vt:lpstr>
      <vt:lpstr>Gallery</vt:lpstr>
      <vt:lpstr>Hand written  digit  recognization  </vt:lpstr>
      <vt:lpstr>ABSTRACT </vt:lpstr>
      <vt:lpstr>Modules Description and Implementation</vt:lpstr>
      <vt:lpstr>Architecture/Block Diagram of the Proposed model </vt:lpstr>
      <vt:lpstr>MNIST DATASET</vt:lpstr>
      <vt:lpstr>Implementation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GYM Tracker</dc:title>
  <dc:creator>Aruna M</dc:creator>
  <cp:lastModifiedBy>Chandra sekhar reddy</cp:lastModifiedBy>
  <cp:revision>8</cp:revision>
  <dcterms:created xsi:type="dcterms:W3CDTF">2022-09-22T15:54:46Z</dcterms:created>
  <dcterms:modified xsi:type="dcterms:W3CDTF">2023-04-17T17:03:15Z</dcterms:modified>
</cp:coreProperties>
</file>