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Source Code Pro"/>
      <p:regular r:id="rId28"/>
      <p:bold r:id="rId29"/>
      <p:italic r:id="rId30"/>
      <p:boldItalic r:id="rId31"/>
    </p:embeddedFont>
    <p:embeddedFont>
      <p:font typeface="Righteous"/>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SourceCodePr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boldItalic.fntdata"/><Relationship Id="rId30" Type="http://schemas.openxmlformats.org/officeDocument/2006/relationships/font" Target="fonts/SourceCodePro-italic.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ighteous-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4f2c5f5e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4f2c5f5e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4f2c5f5e8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4f2c5f5e8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e442472a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e442472a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4f2c5f5e8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4f2c5f5e8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e442472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e442472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e442472a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e442472a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e442472a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e442472a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2e442472a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2e442472a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2e442472a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2e442472a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2e442472a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2e442472a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4f2c5f5e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4f2c5f5e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e442472a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e442472a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e442472a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e442472a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4f2c5f5e8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4f2c5f5e8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4f2c5f5e8_0_10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4f2c5f5e8_0_10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4f2c5f5e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4f2c5f5e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4f2c5f5e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4f2c5f5e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e442472a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e442472a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4f2c5f5e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4f2c5f5e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4f2c5f5e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4f2c5f5e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4f2c5f5e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4f2c5f5e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77225" y="3532550"/>
            <a:ext cx="3351900" cy="70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40">
                <a:latin typeface="Times New Roman"/>
                <a:ea typeface="Times New Roman"/>
                <a:cs typeface="Times New Roman"/>
                <a:sym typeface="Times New Roman"/>
              </a:rPr>
              <a:t>GAVARA SATYA RAJESWARA RAO</a:t>
            </a:r>
            <a:endParaRPr sz="154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540">
                <a:latin typeface="Times New Roman"/>
                <a:ea typeface="Times New Roman"/>
                <a:cs typeface="Times New Roman"/>
                <a:sym typeface="Times New Roman"/>
              </a:rPr>
              <a:t>19B95A0205</a:t>
            </a:r>
            <a:endParaRPr sz="1540">
              <a:latin typeface="Times New Roman"/>
              <a:ea typeface="Times New Roman"/>
              <a:cs typeface="Times New Roman"/>
              <a:sym typeface="Times New Roman"/>
            </a:endParaRPr>
          </a:p>
        </p:txBody>
      </p:sp>
      <p:pic>
        <p:nvPicPr>
          <p:cNvPr id="55" name="Google Shape;55;p13"/>
          <p:cNvPicPr preferRelativeResize="0"/>
          <p:nvPr/>
        </p:nvPicPr>
        <p:blipFill rotWithShape="1">
          <a:blip r:embed="rId3">
            <a:alphaModFix/>
          </a:blip>
          <a:srcRect b="-8828" l="-69060" r="69059" t="31656"/>
          <a:stretch/>
        </p:blipFill>
        <p:spPr>
          <a:xfrm>
            <a:off x="307901" y="957650"/>
            <a:ext cx="3198325" cy="1204775"/>
          </a:xfrm>
          <a:prstGeom prst="rect">
            <a:avLst/>
          </a:prstGeom>
          <a:noFill/>
          <a:ln>
            <a:noFill/>
          </a:ln>
        </p:spPr>
      </p:pic>
      <p:pic>
        <p:nvPicPr>
          <p:cNvPr id="56" name="Google Shape;56;p13"/>
          <p:cNvPicPr preferRelativeResize="0"/>
          <p:nvPr/>
        </p:nvPicPr>
        <p:blipFill rotWithShape="1">
          <a:blip r:embed="rId4">
            <a:alphaModFix/>
          </a:blip>
          <a:srcRect b="0" l="25314" r="23492" t="-5764"/>
          <a:stretch/>
        </p:blipFill>
        <p:spPr>
          <a:xfrm>
            <a:off x="77225" y="21263"/>
            <a:ext cx="1467375" cy="1323950"/>
          </a:xfrm>
          <a:prstGeom prst="rect">
            <a:avLst/>
          </a:prstGeom>
          <a:noFill/>
          <a:ln>
            <a:noFill/>
          </a:ln>
        </p:spPr>
      </p:pic>
      <p:sp>
        <p:nvSpPr>
          <p:cNvPr id="57" name="Google Shape;57;p13"/>
          <p:cNvSpPr txBox="1"/>
          <p:nvPr/>
        </p:nvSpPr>
        <p:spPr>
          <a:xfrm>
            <a:off x="2888400" y="617850"/>
            <a:ext cx="733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sp>
        <p:nvSpPr>
          <p:cNvPr id="58" name="Google Shape;58;p13"/>
          <p:cNvSpPr txBox="1"/>
          <p:nvPr/>
        </p:nvSpPr>
        <p:spPr>
          <a:xfrm>
            <a:off x="2208775" y="664175"/>
            <a:ext cx="733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Code Pro"/>
              <a:ea typeface="Source Code Pro"/>
              <a:cs typeface="Source Code Pro"/>
              <a:sym typeface="Source Code Pro"/>
            </a:endParaRPr>
          </a:p>
        </p:txBody>
      </p:sp>
      <p:pic>
        <p:nvPicPr>
          <p:cNvPr id="59" name="Google Shape;59;p13"/>
          <p:cNvPicPr preferRelativeResize="0"/>
          <p:nvPr/>
        </p:nvPicPr>
        <p:blipFill rotWithShape="1">
          <a:blip r:embed="rId5">
            <a:alphaModFix/>
          </a:blip>
          <a:srcRect b="0" l="8758" r="7186" t="0"/>
          <a:stretch/>
        </p:blipFill>
        <p:spPr>
          <a:xfrm>
            <a:off x="1308700" y="230475"/>
            <a:ext cx="7835300" cy="905525"/>
          </a:xfrm>
          <a:prstGeom prst="rect">
            <a:avLst/>
          </a:prstGeom>
          <a:noFill/>
          <a:ln>
            <a:noFill/>
          </a:ln>
        </p:spPr>
      </p:pic>
      <p:sp>
        <p:nvSpPr>
          <p:cNvPr id="60" name="Google Shape;60;p13"/>
          <p:cNvSpPr txBox="1"/>
          <p:nvPr/>
        </p:nvSpPr>
        <p:spPr>
          <a:xfrm>
            <a:off x="1760850" y="1157050"/>
            <a:ext cx="6734400" cy="45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50">
                <a:solidFill>
                  <a:srgbClr val="FF0000"/>
                </a:solidFill>
                <a:latin typeface="Righteous"/>
                <a:ea typeface="Righteous"/>
                <a:cs typeface="Righteous"/>
                <a:sym typeface="Righteous"/>
              </a:rPr>
              <a:t>DEPARTMENT OF ELECTRICAL &amp; ELECTRONICS ENGINEERING</a:t>
            </a:r>
            <a:endParaRPr b="1" sz="2100">
              <a:solidFill>
                <a:srgbClr val="FF0000"/>
              </a:solidFill>
              <a:latin typeface="Righteous"/>
              <a:ea typeface="Righteous"/>
              <a:cs typeface="Righteous"/>
              <a:sym typeface="Righteous"/>
            </a:endParaRPr>
          </a:p>
        </p:txBody>
      </p:sp>
      <p:sp>
        <p:nvSpPr>
          <p:cNvPr id="61" name="Google Shape;61;p13"/>
          <p:cNvSpPr txBox="1"/>
          <p:nvPr/>
        </p:nvSpPr>
        <p:spPr>
          <a:xfrm>
            <a:off x="5830375" y="2546450"/>
            <a:ext cx="31983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GUIDE:</a:t>
            </a:r>
            <a:endParaRPr b="1" sz="1700">
              <a:latin typeface="Times New Roman"/>
              <a:ea typeface="Times New Roman"/>
              <a:cs typeface="Times New Roman"/>
              <a:sym typeface="Times New Roman"/>
            </a:endParaRPr>
          </a:p>
          <a:p>
            <a:pPr indent="0" lvl="0" marL="0" rtl="0" algn="r">
              <a:spcBef>
                <a:spcPts val="0"/>
              </a:spcBef>
              <a:spcAft>
                <a:spcPts val="0"/>
              </a:spcAft>
              <a:buNone/>
            </a:pPr>
            <a:r>
              <a:rPr lang="en" sz="1700">
                <a:latin typeface="Times New Roman"/>
                <a:ea typeface="Times New Roman"/>
                <a:cs typeface="Times New Roman"/>
                <a:sym typeface="Times New Roman"/>
              </a:rPr>
              <a:t>Sudharani </a:t>
            </a:r>
            <a:r>
              <a:rPr lang="en" sz="1700">
                <a:solidFill>
                  <a:schemeClr val="dk1"/>
                </a:solidFill>
                <a:latin typeface="Times New Roman"/>
                <a:ea typeface="Times New Roman"/>
                <a:cs typeface="Times New Roman"/>
                <a:sym typeface="Times New Roman"/>
              </a:rPr>
              <a:t>Bhupathiraju </a:t>
            </a:r>
            <a:r>
              <a:rPr lang="en" sz="1700">
                <a:latin typeface="Times New Roman"/>
                <a:ea typeface="Times New Roman"/>
                <a:cs typeface="Times New Roman"/>
                <a:sym typeface="Times New Roman"/>
              </a:rPr>
              <a:t>M.Tech(Ph.D)</a:t>
            </a:r>
            <a:endParaRPr b="1" sz="1700">
              <a:latin typeface="Times New Roman"/>
              <a:ea typeface="Times New Roman"/>
              <a:cs typeface="Times New Roman"/>
              <a:sym typeface="Times New Roman"/>
            </a:endParaRPr>
          </a:p>
        </p:txBody>
      </p:sp>
      <p:sp>
        <p:nvSpPr>
          <p:cNvPr id="62" name="Google Shape;62;p13"/>
          <p:cNvSpPr txBox="1"/>
          <p:nvPr/>
        </p:nvSpPr>
        <p:spPr>
          <a:xfrm>
            <a:off x="3506225" y="3532550"/>
            <a:ext cx="27276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latin typeface="Times New Roman"/>
                <a:ea typeface="Times New Roman"/>
                <a:cs typeface="Times New Roman"/>
                <a:sym typeface="Times New Roman"/>
              </a:rPr>
              <a:t>TANUKULA ARUN KUMAR</a:t>
            </a:r>
            <a:endParaRPr sz="15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500">
                <a:latin typeface="Times New Roman"/>
                <a:ea typeface="Times New Roman"/>
                <a:cs typeface="Times New Roman"/>
                <a:sym typeface="Times New Roman"/>
              </a:rPr>
              <a:t>18B91A02J9</a:t>
            </a:r>
            <a:endParaRPr sz="1500">
              <a:latin typeface="Times New Roman"/>
              <a:ea typeface="Times New Roman"/>
              <a:cs typeface="Times New Roman"/>
              <a:sym typeface="Times New Roman"/>
            </a:endParaRPr>
          </a:p>
        </p:txBody>
      </p:sp>
      <p:sp>
        <p:nvSpPr>
          <p:cNvPr id="63" name="Google Shape;63;p13"/>
          <p:cNvSpPr txBox="1"/>
          <p:nvPr/>
        </p:nvSpPr>
        <p:spPr>
          <a:xfrm>
            <a:off x="0" y="2954000"/>
            <a:ext cx="2656800" cy="46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rgbClr val="000000"/>
              </a:buClr>
              <a:buSzPts val="440"/>
              <a:buFont typeface="Arial"/>
              <a:buNone/>
            </a:pPr>
            <a:r>
              <a:rPr b="1" lang="en" sz="1840" u="sng">
                <a:solidFill>
                  <a:srgbClr val="333333"/>
                </a:solidFill>
                <a:latin typeface="Times New Roman"/>
                <a:ea typeface="Times New Roman"/>
                <a:cs typeface="Times New Roman"/>
                <a:sym typeface="Times New Roman"/>
              </a:rPr>
              <a:t>PROJECT MEMBERS:</a:t>
            </a:r>
            <a:endParaRPr sz="1940" u="sng">
              <a:solidFill>
                <a:srgbClr val="333333"/>
              </a:solidFill>
              <a:latin typeface="Times New Roman"/>
              <a:ea typeface="Times New Roman"/>
              <a:cs typeface="Times New Roman"/>
              <a:sym typeface="Times New Roman"/>
            </a:endParaRPr>
          </a:p>
        </p:txBody>
      </p:sp>
      <p:sp>
        <p:nvSpPr>
          <p:cNvPr id="64" name="Google Shape;64;p13"/>
          <p:cNvSpPr txBox="1"/>
          <p:nvPr/>
        </p:nvSpPr>
        <p:spPr>
          <a:xfrm>
            <a:off x="5470975" y="3532550"/>
            <a:ext cx="4077600" cy="681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500">
                <a:latin typeface="Times New Roman"/>
                <a:ea typeface="Times New Roman"/>
                <a:cs typeface="Times New Roman"/>
                <a:sym typeface="Times New Roman"/>
              </a:rPr>
              <a:t>GORRELA CHANDU NAGA SUDHEER</a:t>
            </a:r>
            <a:endParaRPr sz="15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500">
                <a:latin typeface="Times New Roman"/>
                <a:ea typeface="Times New Roman"/>
                <a:cs typeface="Times New Roman"/>
                <a:sym typeface="Times New Roman"/>
              </a:rPr>
              <a:t>19B95A0207</a:t>
            </a:r>
            <a:endParaRPr sz="1500">
              <a:latin typeface="Times New Roman"/>
              <a:ea typeface="Times New Roman"/>
              <a:cs typeface="Times New Roman"/>
              <a:sym typeface="Times New Roman"/>
            </a:endParaRPr>
          </a:p>
        </p:txBody>
      </p:sp>
      <p:sp>
        <p:nvSpPr>
          <p:cNvPr id="65" name="Google Shape;65;p13"/>
          <p:cNvSpPr txBox="1"/>
          <p:nvPr/>
        </p:nvSpPr>
        <p:spPr>
          <a:xfrm>
            <a:off x="231113" y="4213550"/>
            <a:ext cx="3351900" cy="681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500">
                <a:latin typeface="Times New Roman"/>
                <a:ea typeface="Times New Roman"/>
                <a:cs typeface="Times New Roman"/>
                <a:sym typeface="Times New Roman"/>
              </a:rPr>
              <a:t>KODI DURGA VARA PRASAD</a:t>
            </a:r>
            <a:endParaRPr sz="15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500">
                <a:latin typeface="Times New Roman"/>
                <a:ea typeface="Times New Roman"/>
                <a:cs typeface="Times New Roman"/>
                <a:sym typeface="Times New Roman"/>
              </a:rPr>
              <a:t>19B95A0215</a:t>
            </a:r>
            <a:endParaRPr>
              <a:latin typeface="Times New Roman"/>
              <a:ea typeface="Times New Roman"/>
              <a:cs typeface="Times New Roman"/>
              <a:sym typeface="Times New Roman"/>
            </a:endParaRPr>
          </a:p>
        </p:txBody>
      </p:sp>
      <p:sp>
        <p:nvSpPr>
          <p:cNvPr id="66" name="Google Shape;66;p13"/>
          <p:cNvSpPr txBox="1"/>
          <p:nvPr/>
        </p:nvSpPr>
        <p:spPr>
          <a:xfrm>
            <a:off x="3429125" y="4238750"/>
            <a:ext cx="2656800" cy="946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500">
                <a:latin typeface="Times New Roman"/>
                <a:ea typeface="Times New Roman"/>
                <a:cs typeface="Times New Roman"/>
                <a:sym typeface="Times New Roman"/>
              </a:rPr>
              <a:t>THOKADA ABHISHEK</a:t>
            </a:r>
            <a:endParaRPr sz="1500">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1500">
                <a:latin typeface="Times New Roman"/>
                <a:ea typeface="Times New Roman"/>
                <a:cs typeface="Times New Roman"/>
                <a:sym typeface="Times New Roman"/>
              </a:rPr>
              <a:t>18B91A02K3</a:t>
            </a:r>
            <a:endParaRPr sz="1500">
              <a:latin typeface="Times New Roman"/>
              <a:ea typeface="Times New Roman"/>
              <a:cs typeface="Times New Roman"/>
              <a:sym typeface="Times New Roman"/>
            </a:endParaRPr>
          </a:p>
          <a:p>
            <a:pPr indent="0" lvl="0" marL="0" rtl="0" algn="l">
              <a:spcBef>
                <a:spcPts val="0"/>
              </a:spcBef>
              <a:spcAft>
                <a:spcPts val="0"/>
              </a:spcAft>
              <a:buNone/>
            </a:pPr>
            <a:r>
              <a:t/>
            </a:r>
            <a:endParaRPr sz="1500">
              <a:latin typeface="Times New Roman"/>
              <a:ea typeface="Times New Roman"/>
              <a:cs typeface="Times New Roman"/>
              <a:sym typeface="Times New Roman"/>
            </a:endParaRPr>
          </a:p>
        </p:txBody>
      </p:sp>
      <p:sp>
        <p:nvSpPr>
          <p:cNvPr id="67" name="Google Shape;67;p13"/>
          <p:cNvSpPr txBox="1"/>
          <p:nvPr/>
        </p:nvSpPr>
        <p:spPr>
          <a:xfrm>
            <a:off x="6110425" y="4230050"/>
            <a:ext cx="27987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VELISALA NIVAS</a:t>
            </a:r>
            <a:endParaRPr>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a:latin typeface="Times New Roman"/>
                <a:ea typeface="Times New Roman"/>
                <a:cs typeface="Times New Roman"/>
                <a:sym typeface="Times New Roman"/>
              </a:rPr>
              <a:t>18B91A02L8</a:t>
            </a:r>
            <a:endParaRPr sz="1900">
              <a:latin typeface="Times New Roman"/>
              <a:ea typeface="Times New Roman"/>
              <a:cs typeface="Times New Roman"/>
              <a:sym typeface="Times New Roman"/>
            </a:endParaRPr>
          </a:p>
        </p:txBody>
      </p:sp>
      <p:sp>
        <p:nvSpPr>
          <p:cNvPr id="68" name="Google Shape;68;p13"/>
          <p:cNvSpPr txBox="1"/>
          <p:nvPr/>
        </p:nvSpPr>
        <p:spPr>
          <a:xfrm>
            <a:off x="1044375" y="1648775"/>
            <a:ext cx="71145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rgbClr val="990000"/>
                </a:solidFill>
                <a:latin typeface="Times New Roman"/>
                <a:ea typeface="Times New Roman"/>
                <a:cs typeface="Times New Roman"/>
                <a:sym typeface="Times New Roman"/>
              </a:rPr>
              <a:t>SMART PARKING SYSTEM USING RASPBERRY PI AND RFID</a:t>
            </a:r>
            <a:endParaRPr b="1" sz="3000">
              <a:solidFill>
                <a:srgbClr val="99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nvSpPr>
        <p:spPr>
          <a:xfrm>
            <a:off x="327775" y="264750"/>
            <a:ext cx="7261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WORKING</a:t>
            </a:r>
            <a:endParaRPr b="1" sz="2400">
              <a:latin typeface="Times New Roman"/>
              <a:ea typeface="Times New Roman"/>
              <a:cs typeface="Times New Roman"/>
              <a:sym typeface="Times New Roman"/>
            </a:endParaRPr>
          </a:p>
        </p:txBody>
      </p:sp>
      <p:sp>
        <p:nvSpPr>
          <p:cNvPr id="123" name="Google Shape;123;p22"/>
          <p:cNvSpPr txBox="1"/>
          <p:nvPr/>
        </p:nvSpPr>
        <p:spPr>
          <a:xfrm>
            <a:off x="327775" y="742100"/>
            <a:ext cx="8181600" cy="44997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Char char="●"/>
            </a:pPr>
            <a:r>
              <a:rPr lang="en" sz="1900"/>
              <a:t>T</a:t>
            </a:r>
            <a:r>
              <a:rPr lang="en" sz="1900"/>
              <a:t>he IR sensors detects the vehicle and updates the active/inactive status to the Raspberry Pi which is continuously updated in the webpage.</a:t>
            </a:r>
            <a:endParaRPr sz="1900"/>
          </a:p>
          <a:p>
            <a:pPr indent="-349250" lvl="0" marL="457200" rtl="0" algn="l">
              <a:spcBef>
                <a:spcPts val="1000"/>
              </a:spcBef>
              <a:spcAft>
                <a:spcPts val="0"/>
              </a:spcAft>
              <a:buSzPts val="1900"/>
              <a:buChar char="●"/>
            </a:pPr>
            <a:r>
              <a:rPr lang="en" sz="1900"/>
              <a:t>T</a:t>
            </a:r>
            <a:r>
              <a:rPr lang="en" sz="1900"/>
              <a:t>he parking gate will be opened after showing the registered tag to the RFID reader and the gate will open few seconds and closes after the vehicle enters the parking lot.</a:t>
            </a:r>
            <a:endParaRPr sz="1900"/>
          </a:p>
          <a:p>
            <a:pPr indent="-349250" lvl="0" marL="457200" rtl="0" algn="l">
              <a:spcBef>
                <a:spcPts val="1000"/>
              </a:spcBef>
              <a:spcAft>
                <a:spcPts val="0"/>
              </a:spcAft>
              <a:buSzPts val="1900"/>
              <a:buChar char="●"/>
            </a:pPr>
            <a:r>
              <a:rPr lang="en" sz="1900"/>
              <a:t>The time which the vehicle entered is stored in the database from that instant the time is counted up to the next read of the same tag at RFID reader.</a:t>
            </a:r>
            <a:endParaRPr sz="1900"/>
          </a:p>
          <a:p>
            <a:pPr indent="-349250" lvl="0" marL="457200" rtl="0" algn="l">
              <a:spcBef>
                <a:spcPts val="1000"/>
              </a:spcBef>
              <a:spcAft>
                <a:spcPts val="0"/>
              </a:spcAft>
              <a:buSzPts val="1900"/>
              <a:buChar char="●"/>
            </a:pPr>
            <a:r>
              <a:rPr lang="en" sz="1900"/>
              <a:t>Based on the in time and out time the charges are calculated and money is debited from the parking wallet.</a:t>
            </a:r>
            <a:endParaRPr sz="1900"/>
          </a:p>
          <a:p>
            <a:pPr indent="-349250" lvl="0" marL="457200" rtl="0" algn="l">
              <a:spcBef>
                <a:spcPts val="1000"/>
              </a:spcBef>
              <a:spcAft>
                <a:spcPts val="1000"/>
              </a:spcAft>
              <a:buSzPts val="1900"/>
              <a:buChar char="●"/>
            </a:pPr>
            <a:r>
              <a:rPr lang="en" sz="1900"/>
              <a:t>The customer will communicated about the payment details throught the mail</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420">
                <a:latin typeface="Times New Roman"/>
                <a:ea typeface="Times New Roman"/>
                <a:cs typeface="Times New Roman"/>
                <a:sym typeface="Times New Roman"/>
              </a:rPr>
              <a:t>BLOCK DIAGRAM</a:t>
            </a:r>
            <a:endParaRPr b="1" sz="2420">
              <a:latin typeface="Times New Roman"/>
              <a:ea typeface="Times New Roman"/>
              <a:cs typeface="Times New Roman"/>
              <a:sym typeface="Times New Roman"/>
            </a:endParaRPr>
          </a:p>
        </p:txBody>
      </p:sp>
      <p:sp>
        <p:nvSpPr>
          <p:cNvPr id="129" name="Google Shape;12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1000"/>
              </a:spcBef>
              <a:spcAft>
                <a:spcPts val="0"/>
              </a:spcAft>
              <a:buNone/>
            </a:pPr>
            <a:r>
              <a:rPr lang="en" sz="1900"/>
              <a:t>.</a:t>
            </a:r>
            <a:endParaRPr sz="1900"/>
          </a:p>
          <a:p>
            <a:pPr indent="0" lvl="0" marL="0" rtl="0" algn="l">
              <a:spcBef>
                <a:spcPts val="1000"/>
              </a:spcBef>
              <a:spcAft>
                <a:spcPts val="0"/>
              </a:spcAft>
              <a:buNone/>
            </a:pPr>
            <a:r>
              <a:t/>
            </a:r>
            <a:endParaRPr/>
          </a:p>
          <a:p>
            <a:pPr indent="0" lvl="0" marL="0" rtl="0" algn="l">
              <a:spcBef>
                <a:spcPts val="1200"/>
              </a:spcBef>
              <a:spcAft>
                <a:spcPts val="1200"/>
              </a:spcAft>
              <a:buNone/>
            </a:pPr>
            <a:r>
              <a:rPr lang="en"/>
              <a:t>  </a:t>
            </a:r>
            <a:endParaRPr/>
          </a:p>
        </p:txBody>
      </p:sp>
      <p:pic>
        <p:nvPicPr>
          <p:cNvPr id="130" name="Google Shape;130;p23"/>
          <p:cNvPicPr preferRelativeResize="0"/>
          <p:nvPr/>
        </p:nvPicPr>
        <p:blipFill>
          <a:blip r:embed="rId3">
            <a:alphaModFix/>
          </a:blip>
          <a:stretch>
            <a:fillRect/>
          </a:stretch>
        </p:blipFill>
        <p:spPr>
          <a:xfrm>
            <a:off x="1433456" y="0"/>
            <a:ext cx="6277087"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CONNECTION DIAGRAM</a:t>
            </a:r>
            <a:endParaRPr b="1">
              <a:latin typeface="Times New Roman"/>
              <a:ea typeface="Times New Roman"/>
              <a:cs typeface="Times New Roman"/>
              <a:sym typeface="Times New Roman"/>
            </a:endParaRPr>
          </a:p>
        </p:txBody>
      </p:sp>
      <p:pic>
        <p:nvPicPr>
          <p:cNvPr id="136" name="Google Shape;136;p24"/>
          <p:cNvPicPr preferRelativeResize="0"/>
          <p:nvPr/>
        </p:nvPicPr>
        <p:blipFill>
          <a:blip r:embed="rId3">
            <a:alphaModFix/>
          </a:blip>
          <a:stretch>
            <a:fillRect/>
          </a:stretch>
        </p:blipFill>
        <p:spPr>
          <a:xfrm>
            <a:off x="1579600" y="941525"/>
            <a:ext cx="6566450" cy="3820975"/>
          </a:xfrm>
          <a:prstGeom prst="rect">
            <a:avLst/>
          </a:prstGeom>
          <a:noFill/>
          <a:ln>
            <a:noFill/>
          </a:ln>
        </p:spPr>
      </p:pic>
      <p:sp>
        <p:nvSpPr>
          <p:cNvPr id="137" name="Google Shape;137;p24"/>
          <p:cNvSpPr txBox="1"/>
          <p:nvPr/>
        </p:nvSpPr>
        <p:spPr>
          <a:xfrm>
            <a:off x="2346425" y="4551700"/>
            <a:ext cx="5013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Times New Roman"/>
                <a:ea typeface="Times New Roman"/>
                <a:cs typeface="Times New Roman"/>
                <a:sym typeface="Times New Roman"/>
              </a:rPr>
              <a:t>Connection Diagram of Proposed System</a:t>
            </a:r>
            <a:endParaRPr sz="17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nvSpPr>
        <p:spPr>
          <a:xfrm>
            <a:off x="0" y="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Times New Roman"/>
                <a:ea typeface="Times New Roman"/>
                <a:cs typeface="Times New Roman"/>
                <a:sym typeface="Times New Roman"/>
              </a:rPr>
              <a:t>PROTOTYPE</a:t>
            </a:r>
            <a:endParaRPr b="1" sz="2400">
              <a:solidFill>
                <a:schemeClr val="dk1"/>
              </a:solidFill>
              <a:latin typeface="Times New Roman"/>
              <a:ea typeface="Times New Roman"/>
              <a:cs typeface="Times New Roman"/>
              <a:sym typeface="Times New Roman"/>
            </a:endParaRPr>
          </a:p>
        </p:txBody>
      </p:sp>
      <p:pic>
        <p:nvPicPr>
          <p:cNvPr id="143" name="Google Shape;143;p25"/>
          <p:cNvPicPr preferRelativeResize="0"/>
          <p:nvPr/>
        </p:nvPicPr>
        <p:blipFill>
          <a:blip r:embed="rId3">
            <a:alphaModFix/>
          </a:blip>
          <a:stretch>
            <a:fillRect/>
          </a:stretch>
        </p:blipFill>
        <p:spPr>
          <a:xfrm rot="5400000">
            <a:off x="3015112" y="-685364"/>
            <a:ext cx="3643199" cy="651422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nvSpPr>
        <p:spPr>
          <a:xfrm>
            <a:off x="0" y="76200"/>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1"/>
                </a:solidFill>
                <a:latin typeface="Times New Roman"/>
                <a:ea typeface="Times New Roman"/>
                <a:cs typeface="Times New Roman"/>
                <a:sym typeface="Times New Roman"/>
              </a:rPr>
              <a:t>PROJECT OUTPUT</a:t>
            </a:r>
            <a:endParaRPr b="1"/>
          </a:p>
        </p:txBody>
      </p:sp>
      <p:pic>
        <p:nvPicPr>
          <p:cNvPr id="149" name="Google Shape;149;p26"/>
          <p:cNvPicPr preferRelativeResize="0"/>
          <p:nvPr/>
        </p:nvPicPr>
        <p:blipFill rotWithShape="1">
          <a:blip r:embed="rId3">
            <a:alphaModFix/>
          </a:blip>
          <a:srcRect b="1800" l="0" r="0" t="-1800"/>
          <a:stretch/>
        </p:blipFill>
        <p:spPr>
          <a:xfrm>
            <a:off x="228600" y="528300"/>
            <a:ext cx="8302699" cy="4119125"/>
          </a:xfrm>
          <a:prstGeom prst="rect">
            <a:avLst/>
          </a:prstGeom>
          <a:noFill/>
          <a:ln>
            <a:noFill/>
          </a:ln>
        </p:spPr>
      </p:pic>
      <p:sp>
        <p:nvSpPr>
          <p:cNvPr id="150" name="Google Shape;150;p26"/>
          <p:cNvSpPr txBox="1"/>
          <p:nvPr/>
        </p:nvSpPr>
        <p:spPr>
          <a:xfrm>
            <a:off x="2276025" y="4767600"/>
            <a:ext cx="4099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Times New Roman"/>
                <a:ea typeface="Times New Roman"/>
                <a:cs typeface="Times New Roman"/>
                <a:sym typeface="Times New Roman"/>
              </a:rPr>
              <a:t>HTML page showing slot availability</a:t>
            </a:r>
            <a:endParaRPr sz="16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nvSpPr>
        <p:spPr>
          <a:xfrm>
            <a:off x="0" y="76200"/>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1"/>
                </a:solidFill>
                <a:latin typeface="Times New Roman"/>
                <a:ea typeface="Times New Roman"/>
                <a:cs typeface="Times New Roman"/>
                <a:sym typeface="Times New Roman"/>
              </a:rPr>
              <a:t>PROJECT OUTPUT</a:t>
            </a:r>
            <a:endParaRPr b="1"/>
          </a:p>
        </p:txBody>
      </p:sp>
      <p:pic>
        <p:nvPicPr>
          <p:cNvPr id="156" name="Google Shape;156;p27"/>
          <p:cNvPicPr preferRelativeResize="0"/>
          <p:nvPr/>
        </p:nvPicPr>
        <p:blipFill>
          <a:blip r:embed="rId3">
            <a:alphaModFix/>
          </a:blip>
          <a:stretch>
            <a:fillRect/>
          </a:stretch>
        </p:blipFill>
        <p:spPr>
          <a:xfrm>
            <a:off x="152400" y="522175"/>
            <a:ext cx="8803027" cy="4203576"/>
          </a:xfrm>
          <a:prstGeom prst="rect">
            <a:avLst/>
          </a:prstGeom>
          <a:noFill/>
          <a:ln>
            <a:noFill/>
          </a:ln>
        </p:spPr>
      </p:pic>
      <p:sp>
        <p:nvSpPr>
          <p:cNvPr id="157" name="Google Shape;157;p27"/>
          <p:cNvSpPr txBox="1"/>
          <p:nvPr/>
        </p:nvSpPr>
        <p:spPr>
          <a:xfrm>
            <a:off x="1836125" y="4684450"/>
            <a:ext cx="6409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Shell output when RFID card when going into parking lot</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8"/>
          <p:cNvSpPr txBox="1"/>
          <p:nvPr/>
        </p:nvSpPr>
        <p:spPr>
          <a:xfrm>
            <a:off x="0" y="76200"/>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1"/>
                </a:solidFill>
                <a:latin typeface="Times New Roman"/>
                <a:ea typeface="Times New Roman"/>
                <a:cs typeface="Times New Roman"/>
                <a:sym typeface="Times New Roman"/>
              </a:rPr>
              <a:t>PROJECT OUTPUT</a:t>
            </a:r>
            <a:endParaRPr b="1"/>
          </a:p>
        </p:txBody>
      </p:sp>
      <p:pic>
        <p:nvPicPr>
          <p:cNvPr id="163" name="Google Shape;163;p28"/>
          <p:cNvPicPr preferRelativeResize="0"/>
          <p:nvPr/>
        </p:nvPicPr>
        <p:blipFill>
          <a:blip r:embed="rId3">
            <a:alphaModFix/>
          </a:blip>
          <a:stretch>
            <a:fillRect/>
          </a:stretch>
        </p:blipFill>
        <p:spPr>
          <a:xfrm>
            <a:off x="152400" y="751800"/>
            <a:ext cx="8672501" cy="4013126"/>
          </a:xfrm>
          <a:prstGeom prst="rect">
            <a:avLst/>
          </a:prstGeom>
          <a:noFill/>
          <a:ln>
            <a:noFill/>
          </a:ln>
        </p:spPr>
      </p:pic>
      <p:sp>
        <p:nvSpPr>
          <p:cNvPr id="164" name="Google Shape;164;p28"/>
          <p:cNvSpPr txBox="1"/>
          <p:nvPr/>
        </p:nvSpPr>
        <p:spPr>
          <a:xfrm>
            <a:off x="1892925" y="4693275"/>
            <a:ext cx="5796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Shell output when RFID card when going out of parking lot</a:t>
            </a:r>
            <a:endParaRPr sz="18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nvSpPr>
        <p:spPr>
          <a:xfrm>
            <a:off x="0" y="76200"/>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dk1"/>
                </a:solidFill>
                <a:latin typeface="Times New Roman"/>
                <a:ea typeface="Times New Roman"/>
                <a:cs typeface="Times New Roman"/>
                <a:sym typeface="Times New Roman"/>
              </a:rPr>
              <a:t>PROJECT OUTPUT</a:t>
            </a:r>
            <a:endParaRPr b="1"/>
          </a:p>
        </p:txBody>
      </p:sp>
      <p:pic>
        <p:nvPicPr>
          <p:cNvPr id="170" name="Google Shape;170;p29"/>
          <p:cNvPicPr preferRelativeResize="0"/>
          <p:nvPr/>
        </p:nvPicPr>
        <p:blipFill>
          <a:blip r:embed="rId3">
            <a:alphaModFix/>
          </a:blip>
          <a:stretch>
            <a:fillRect/>
          </a:stretch>
        </p:blipFill>
        <p:spPr>
          <a:xfrm>
            <a:off x="152400" y="599400"/>
            <a:ext cx="8737752" cy="3995800"/>
          </a:xfrm>
          <a:prstGeom prst="rect">
            <a:avLst/>
          </a:prstGeom>
          <a:noFill/>
          <a:ln>
            <a:noFill/>
          </a:ln>
        </p:spPr>
      </p:pic>
      <p:sp>
        <p:nvSpPr>
          <p:cNvPr id="171" name="Google Shape;171;p29"/>
          <p:cNvSpPr txBox="1"/>
          <p:nvPr/>
        </p:nvSpPr>
        <p:spPr>
          <a:xfrm>
            <a:off x="1990950" y="4667100"/>
            <a:ext cx="5235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Parking bill received by the user to their mail</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nvSpPr>
        <p:spPr>
          <a:xfrm>
            <a:off x="221950" y="456925"/>
            <a:ext cx="7331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CONCULSION</a:t>
            </a:r>
            <a:endParaRPr b="1" sz="2400">
              <a:latin typeface="Times New Roman"/>
              <a:ea typeface="Times New Roman"/>
              <a:cs typeface="Times New Roman"/>
              <a:sym typeface="Times New Roman"/>
            </a:endParaRPr>
          </a:p>
        </p:txBody>
      </p:sp>
      <p:sp>
        <p:nvSpPr>
          <p:cNvPr id="177" name="Google Shape;177;p30"/>
          <p:cNvSpPr txBox="1"/>
          <p:nvPr/>
        </p:nvSpPr>
        <p:spPr>
          <a:xfrm>
            <a:off x="0" y="1127225"/>
            <a:ext cx="8929200" cy="3365700"/>
          </a:xfrm>
          <a:prstGeom prst="rect">
            <a:avLst/>
          </a:prstGeom>
          <a:noFill/>
          <a:ln>
            <a:noFill/>
          </a:ln>
        </p:spPr>
        <p:txBody>
          <a:bodyPr anchorCtr="0" anchor="t" bIns="91425" lIns="91425" spcFirstLastPara="1" rIns="91425" wrap="square" tIns="91425">
            <a:spAutoFit/>
          </a:bodyPr>
          <a:lstStyle/>
          <a:p>
            <a:pPr indent="-349250" lvl="0" marL="457200" rtl="0" algn="l">
              <a:spcBef>
                <a:spcPts val="1000"/>
              </a:spcBef>
              <a:spcAft>
                <a:spcPts val="0"/>
              </a:spcAft>
              <a:buSzPts val="1900"/>
              <a:buChar char="●"/>
            </a:pPr>
            <a:r>
              <a:rPr lang="en" sz="1900"/>
              <a:t>With RaspBerry Pi ,Arduino UNO , R522 RFID module ,Servo motor and IR sensor module we built a reliable and secured smart parking system.By using RFID tags and a reader with a database we can develop a secure and well managed parking lot.</a:t>
            </a:r>
            <a:endParaRPr sz="1900"/>
          </a:p>
          <a:p>
            <a:pPr indent="-349250" lvl="0" marL="457200" rtl="0" algn="l">
              <a:spcBef>
                <a:spcPts val="1000"/>
              </a:spcBef>
              <a:spcAft>
                <a:spcPts val="0"/>
              </a:spcAft>
              <a:buSzPts val="1900"/>
              <a:buChar char="●"/>
            </a:pPr>
            <a:r>
              <a:rPr lang="en" sz="1900"/>
              <a:t>A successful implementation of this project would result in less traffic and chaos in crowded parking spaces like malls and business buildings where many people share a parking area.</a:t>
            </a:r>
            <a:endParaRPr sz="1900"/>
          </a:p>
          <a:p>
            <a:pPr indent="-349250" lvl="0" marL="457200" rtl="0" algn="l">
              <a:spcBef>
                <a:spcPts val="1000"/>
              </a:spcBef>
              <a:spcAft>
                <a:spcPts val="1000"/>
              </a:spcAft>
              <a:buSzPts val="1900"/>
              <a:buChar char="●"/>
            </a:pPr>
            <a:r>
              <a:rPr lang="en" sz="1900"/>
              <a:t>The automated parking fee system would allow people to travel without cash. It provides drivers with Also, as it would reduce the waiting time, long queues, tension, stress and increase the efficiency of the parking system.</a:t>
            </a:r>
            <a:endParaRPr sz="1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FUTURE SCOPE</a:t>
            </a:r>
            <a:endParaRPr b="1">
              <a:latin typeface="Times New Roman"/>
              <a:ea typeface="Times New Roman"/>
              <a:cs typeface="Times New Roman"/>
              <a:sym typeface="Times New Roman"/>
            </a:endParaRPr>
          </a:p>
        </p:txBody>
      </p:sp>
      <p:sp>
        <p:nvSpPr>
          <p:cNvPr id="183" name="Google Shape;183;p31"/>
          <p:cNvSpPr txBox="1"/>
          <p:nvPr>
            <p:ph idx="1" type="body"/>
          </p:nvPr>
        </p:nvSpPr>
        <p:spPr>
          <a:xfrm>
            <a:off x="311700" y="1152475"/>
            <a:ext cx="8520600" cy="3703800"/>
          </a:xfrm>
          <a:prstGeom prst="rect">
            <a:avLst/>
          </a:prstGeom>
        </p:spPr>
        <p:txBody>
          <a:bodyPr anchorCtr="0" anchor="t" bIns="91425" lIns="91425" spcFirstLastPara="1" rIns="91425" wrap="square" tIns="91425">
            <a:normAutofit fontScale="70000" lnSpcReduction="20000"/>
          </a:bodyPr>
          <a:lstStyle/>
          <a:p>
            <a:pPr indent="-348615" lvl="0" marL="457200" rtl="0" algn="l">
              <a:spcBef>
                <a:spcPts val="1000"/>
              </a:spcBef>
              <a:spcAft>
                <a:spcPts val="0"/>
              </a:spcAft>
              <a:buClr>
                <a:schemeClr val="dk1"/>
              </a:buClr>
              <a:buSzPct val="100000"/>
              <a:buFont typeface="Times New Roman"/>
              <a:buChar char="●"/>
            </a:pPr>
            <a:r>
              <a:rPr lang="en" sz="2700">
                <a:solidFill>
                  <a:schemeClr val="dk1"/>
                </a:solidFill>
                <a:latin typeface="Times New Roman"/>
                <a:ea typeface="Times New Roman"/>
                <a:cs typeface="Times New Roman"/>
                <a:sym typeface="Times New Roman"/>
              </a:rPr>
              <a:t>The replacement of IR sensors with Ultrasonic sensors which use the sound wave for detection. As detection is Ultrasonic sensor can not be affected by many factors. Ultrasonic sensors are more reliable than IR sensors.</a:t>
            </a:r>
            <a:endParaRPr sz="2700">
              <a:solidFill>
                <a:schemeClr val="dk1"/>
              </a:solidFill>
              <a:latin typeface="Times New Roman"/>
              <a:ea typeface="Times New Roman"/>
              <a:cs typeface="Times New Roman"/>
              <a:sym typeface="Times New Roman"/>
            </a:endParaRPr>
          </a:p>
          <a:p>
            <a:pPr indent="-348615" lvl="0" marL="457200" rtl="0" algn="l">
              <a:spcBef>
                <a:spcPts val="0"/>
              </a:spcBef>
              <a:spcAft>
                <a:spcPts val="0"/>
              </a:spcAft>
              <a:buClr>
                <a:schemeClr val="dk1"/>
              </a:buClr>
              <a:buSzPct val="100000"/>
              <a:buFont typeface="Times New Roman"/>
              <a:buChar char="●"/>
            </a:pPr>
            <a:r>
              <a:rPr lang="en" sz="2700">
                <a:solidFill>
                  <a:schemeClr val="dk1"/>
                </a:solidFill>
                <a:latin typeface="Times New Roman"/>
                <a:ea typeface="Times New Roman"/>
                <a:cs typeface="Times New Roman"/>
                <a:sym typeface="Times New Roman"/>
              </a:rPr>
              <a:t>The next goal is a Smart parking system based on Slot booking , using the Android application, to be implemented. Using the slot allocation method we can book our own cheapest parking slot. It is an efficient one for solving parking problems, which overcomes the traffic congestion and also provides an efficient billing process.</a:t>
            </a:r>
            <a:endParaRPr sz="2700">
              <a:solidFill>
                <a:schemeClr val="dk1"/>
              </a:solidFill>
              <a:latin typeface="Times New Roman"/>
              <a:ea typeface="Times New Roman"/>
              <a:cs typeface="Times New Roman"/>
              <a:sym typeface="Times New Roman"/>
            </a:endParaRPr>
          </a:p>
          <a:p>
            <a:pPr indent="-348615" lvl="0" marL="457200" rtl="0" algn="l">
              <a:spcBef>
                <a:spcPts val="0"/>
              </a:spcBef>
              <a:spcAft>
                <a:spcPts val="0"/>
              </a:spcAft>
              <a:buClr>
                <a:schemeClr val="dk1"/>
              </a:buClr>
              <a:buSzPct val="100000"/>
              <a:buFont typeface="Times New Roman"/>
              <a:buChar char="●"/>
            </a:pPr>
            <a:r>
              <a:rPr lang="en" sz="2700">
                <a:solidFill>
                  <a:schemeClr val="dk1"/>
                </a:solidFill>
                <a:latin typeface="Times New Roman"/>
                <a:ea typeface="Times New Roman"/>
                <a:cs typeface="Times New Roman"/>
                <a:sym typeface="Times New Roman"/>
              </a:rPr>
              <a:t>This work could be further extended as a fully automated system using a multilayer parking method. Safety measures such as tracing the vehicle number and face recognition of the drivers so as to avoid theft &amp; automatic billing process can also be designed</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CONTENTS</a:t>
            </a:r>
            <a:endParaRPr b="1">
              <a:latin typeface="Times New Roman"/>
              <a:ea typeface="Times New Roman"/>
              <a:cs typeface="Times New Roman"/>
              <a:sym typeface="Times New Roman"/>
            </a:endParaRPr>
          </a:p>
        </p:txBody>
      </p:sp>
      <p:sp>
        <p:nvSpPr>
          <p:cNvPr id="74" name="Google Shape;74;p14"/>
          <p:cNvSpPr txBox="1"/>
          <p:nvPr>
            <p:ph idx="1" type="body"/>
          </p:nvPr>
        </p:nvSpPr>
        <p:spPr>
          <a:xfrm>
            <a:off x="311700" y="667050"/>
            <a:ext cx="8520600" cy="39153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Abstract</a:t>
            </a:r>
            <a:endParaRPr sz="2200">
              <a:solidFill>
                <a:schemeClr val="dk1"/>
              </a:solidFill>
              <a:latin typeface="Times New Roman"/>
              <a:ea typeface="Times New Roman"/>
              <a:cs typeface="Times New Roman"/>
              <a:sym typeface="Times New Roman"/>
            </a:endParaRPr>
          </a:p>
          <a:p>
            <a:pPr indent="-368300" lvl="0" marL="457200" rtl="0" algn="l">
              <a:lnSpc>
                <a:spcPct val="100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Literature</a:t>
            </a:r>
            <a:r>
              <a:rPr lang="en" sz="2200">
                <a:solidFill>
                  <a:schemeClr val="dk1"/>
                </a:solidFill>
                <a:latin typeface="Times New Roman"/>
                <a:ea typeface="Times New Roman"/>
                <a:cs typeface="Times New Roman"/>
                <a:sym typeface="Times New Roman"/>
              </a:rPr>
              <a:t> Survey</a:t>
            </a:r>
            <a:endParaRPr sz="2200">
              <a:solidFill>
                <a:schemeClr val="dk1"/>
              </a:solidFill>
              <a:latin typeface="Times New Roman"/>
              <a:ea typeface="Times New Roman"/>
              <a:cs typeface="Times New Roman"/>
              <a:sym typeface="Times New Roman"/>
            </a:endParaRPr>
          </a:p>
          <a:p>
            <a:pPr indent="-368300" lvl="0" marL="457200" rtl="0" algn="l">
              <a:lnSpc>
                <a:spcPct val="100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Introduction</a:t>
            </a:r>
            <a:endParaRPr sz="2200">
              <a:solidFill>
                <a:schemeClr val="dk1"/>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chemeClr val="dk1"/>
              </a:buClr>
              <a:buSzPts val="2000"/>
              <a:buFont typeface="Times New Roman"/>
              <a:buChar char="●"/>
            </a:pPr>
            <a:r>
              <a:rPr lang="en" sz="2200">
                <a:solidFill>
                  <a:schemeClr val="dk1"/>
                </a:solidFill>
                <a:latin typeface="Times New Roman"/>
                <a:ea typeface="Times New Roman"/>
                <a:cs typeface="Times New Roman"/>
                <a:sym typeface="Times New Roman"/>
              </a:rPr>
              <a:t>Project Overview</a:t>
            </a:r>
            <a:endParaRPr sz="2200">
              <a:solidFill>
                <a:schemeClr val="dk1"/>
              </a:solidFill>
              <a:latin typeface="Times New Roman"/>
              <a:ea typeface="Times New Roman"/>
              <a:cs typeface="Times New Roman"/>
              <a:sym typeface="Times New Roman"/>
            </a:endParaRPr>
          </a:p>
          <a:p>
            <a:pPr indent="-355600" lvl="0" marL="457200" rtl="0" algn="l">
              <a:lnSpc>
                <a:spcPct val="100000"/>
              </a:lnSpc>
              <a:spcBef>
                <a:spcPts val="0"/>
              </a:spcBef>
              <a:spcAft>
                <a:spcPts val="0"/>
              </a:spcAft>
              <a:buClr>
                <a:schemeClr val="dk1"/>
              </a:buClr>
              <a:buSzPts val="2000"/>
              <a:buFont typeface="Times New Roman"/>
              <a:buChar char="●"/>
            </a:pPr>
            <a:r>
              <a:rPr lang="en" sz="2200">
                <a:solidFill>
                  <a:schemeClr val="dk1"/>
                </a:solidFill>
                <a:latin typeface="Times New Roman"/>
                <a:ea typeface="Times New Roman"/>
                <a:cs typeface="Times New Roman"/>
                <a:sym typeface="Times New Roman"/>
              </a:rPr>
              <a:t>Components</a:t>
            </a:r>
            <a:endParaRPr sz="2200">
              <a:solidFill>
                <a:schemeClr val="dk1"/>
              </a:solidFill>
              <a:latin typeface="Times New Roman"/>
              <a:ea typeface="Times New Roman"/>
              <a:cs typeface="Times New Roman"/>
              <a:sym typeface="Times New Roman"/>
            </a:endParaRPr>
          </a:p>
          <a:p>
            <a:pPr indent="-368300" lvl="0" marL="457200" rtl="0" algn="l">
              <a:lnSpc>
                <a:spcPct val="100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Working</a:t>
            </a:r>
            <a:endParaRPr sz="2200">
              <a:solidFill>
                <a:schemeClr val="dk1"/>
              </a:solidFill>
              <a:latin typeface="Times New Roman"/>
              <a:ea typeface="Times New Roman"/>
              <a:cs typeface="Times New Roman"/>
              <a:sym typeface="Times New Roman"/>
            </a:endParaRPr>
          </a:p>
          <a:p>
            <a:pPr indent="-368300" lvl="0" marL="457200" rtl="0" algn="l">
              <a:lnSpc>
                <a:spcPct val="100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Block Diagram </a:t>
            </a:r>
            <a:endParaRPr sz="2200">
              <a:solidFill>
                <a:schemeClr val="dk1"/>
              </a:solidFill>
              <a:latin typeface="Times New Roman"/>
              <a:ea typeface="Times New Roman"/>
              <a:cs typeface="Times New Roman"/>
              <a:sym typeface="Times New Roman"/>
            </a:endParaRPr>
          </a:p>
          <a:p>
            <a:pPr indent="-368300" lvl="0" marL="457200" rtl="0" algn="l">
              <a:lnSpc>
                <a:spcPct val="100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Connection Diagram</a:t>
            </a:r>
            <a:endParaRPr sz="2200">
              <a:solidFill>
                <a:schemeClr val="dk1"/>
              </a:solidFill>
              <a:latin typeface="Times New Roman"/>
              <a:ea typeface="Times New Roman"/>
              <a:cs typeface="Times New Roman"/>
              <a:sym typeface="Times New Roman"/>
            </a:endParaRPr>
          </a:p>
          <a:p>
            <a:pPr indent="-368300" lvl="0" marL="457200" rtl="0" algn="l">
              <a:lnSpc>
                <a:spcPct val="100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Prototype</a:t>
            </a:r>
            <a:endParaRPr sz="2200">
              <a:solidFill>
                <a:schemeClr val="dk1"/>
              </a:solidFill>
              <a:latin typeface="Times New Roman"/>
              <a:ea typeface="Times New Roman"/>
              <a:cs typeface="Times New Roman"/>
              <a:sym typeface="Times New Roman"/>
            </a:endParaRPr>
          </a:p>
          <a:p>
            <a:pPr indent="-368300" lvl="0" marL="457200" rtl="0" algn="l">
              <a:lnSpc>
                <a:spcPct val="100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Project Output</a:t>
            </a:r>
            <a:endParaRPr sz="2200">
              <a:solidFill>
                <a:schemeClr val="dk1"/>
              </a:solidFill>
              <a:latin typeface="Times New Roman"/>
              <a:ea typeface="Times New Roman"/>
              <a:cs typeface="Times New Roman"/>
              <a:sym typeface="Times New Roman"/>
            </a:endParaRPr>
          </a:p>
          <a:p>
            <a:pPr indent="-368300" lvl="0" marL="457200" rtl="0" algn="l">
              <a:lnSpc>
                <a:spcPct val="100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Conclusion</a:t>
            </a:r>
            <a:endParaRPr sz="2200">
              <a:solidFill>
                <a:schemeClr val="dk1"/>
              </a:solidFill>
              <a:latin typeface="Times New Roman"/>
              <a:ea typeface="Times New Roman"/>
              <a:cs typeface="Times New Roman"/>
              <a:sym typeface="Times New Roman"/>
            </a:endParaRPr>
          </a:p>
          <a:p>
            <a:pPr indent="-368300" lvl="0" marL="457200" rtl="0" algn="l">
              <a:lnSpc>
                <a:spcPct val="100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Future Scope</a:t>
            </a:r>
            <a:endParaRPr sz="2200">
              <a:solidFill>
                <a:schemeClr val="dk1"/>
              </a:solidFill>
              <a:latin typeface="Times New Roman"/>
              <a:ea typeface="Times New Roman"/>
              <a:cs typeface="Times New Roman"/>
              <a:sym typeface="Times New Roman"/>
            </a:endParaRPr>
          </a:p>
          <a:p>
            <a:pPr indent="-368300" lvl="0" marL="457200" rtl="0" algn="l">
              <a:lnSpc>
                <a:spcPct val="100000"/>
              </a:lnSpc>
              <a:spcBef>
                <a:spcPts val="0"/>
              </a:spcBef>
              <a:spcAft>
                <a:spcPts val="0"/>
              </a:spcAft>
              <a:buClr>
                <a:schemeClr val="dk1"/>
              </a:buClr>
              <a:buSzPts val="2200"/>
              <a:buFont typeface="Times New Roman"/>
              <a:buChar char="●"/>
            </a:pPr>
            <a:r>
              <a:rPr lang="en" sz="2200">
                <a:solidFill>
                  <a:schemeClr val="dk1"/>
                </a:solidFill>
                <a:latin typeface="Times New Roman"/>
                <a:ea typeface="Times New Roman"/>
                <a:cs typeface="Times New Roman"/>
                <a:sym typeface="Times New Roman"/>
              </a:rPr>
              <a:t>Reference</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REFERENCE</a:t>
            </a:r>
            <a:endParaRPr b="1">
              <a:latin typeface="Times New Roman"/>
              <a:ea typeface="Times New Roman"/>
              <a:cs typeface="Times New Roman"/>
              <a:sym typeface="Times New Roman"/>
            </a:endParaRPr>
          </a:p>
        </p:txBody>
      </p:sp>
      <p:sp>
        <p:nvSpPr>
          <p:cNvPr id="189" name="Google Shape;18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935"/>
              <a:buFont typeface="Arial"/>
              <a:buNone/>
            </a:pPr>
            <a:r>
              <a:rPr lang="en" sz="1829">
                <a:solidFill>
                  <a:schemeClr val="dk1"/>
                </a:solidFill>
                <a:latin typeface="Times New Roman"/>
                <a:ea typeface="Times New Roman"/>
                <a:cs typeface="Times New Roman"/>
                <a:sym typeface="Times New Roman"/>
              </a:rPr>
              <a:t>1. “SmartParking,”http://www.happiestminds.com/whitepapers/smart-parking.pdf</a:t>
            </a:r>
            <a:endParaRPr sz="1829">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Clr>
                <a:schemeClr val="dk1"/>
              </a:buClr>
              <a:buSzPts val="935"/>
              <a:buFont typeface="Arial"/>
              <a:buNone/>
            </a:pPr>
            <a:r>
              <a:rPr lang="en" sz="1829">
                <a:solidFill>
                  <a:schemeClr val="dk1"/>
                </a:solidFill>
                <a:latin typeface="Times New Roman"/>
                <a:ea typeface="Times New Roman"/>
                <a:cs typeface="Times New Roman"/>
                <a:sym typeface="Times New Roman"/>
              </a:rPr>
              <a:t>2. Fengli Zhou, &amp;Qing Li. Parking Guidance System Based on ZigBee and Geomagnetic Sensor Technology. 13th International Conference on Distributed</a:t>
            </a:r>
            <a:endParaRPr sz="1829">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Clr>
                <a:schemeClr val="dk1"/>
              </a:buClr>
              <a:buSzPts val="935"/>
              <a:buFont typeface="Arial"/>
              <a:buNone/>
            </a:pPr>
            <a:r>
              <a:rPr lang="en" sz="1829">
                <a:solidFill>
                  <a:schemeClr val="dk1"/>
                </a:solidFill>
                <a:latin typeface="Times New Roman"/>
                <a:ea typeface="Times New Roman"/>
                <a:cs typeface="Times New Roman"/>
                <a:sym typeface="Times New Roman"/>
              </a:rPr>
              <a:t>Computing and Applications to Business, Engineering and Science (DCABES) (Nov,2014) pages. 268-271. IEEE.</a:t>
            </a:r>
            <a:endParaRPr sz="1829">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Clr>
                <a:schemeClr val="dk1"/>
              </a:buClr>
              <a:buSzPts val="935"/>
              <a:buFont typeface="Arial"/>
              <a:buNone/>
            </a:pPr>
            <a:r>
              <a:rPr lang="en" sz="1829">
                <a:solidFill>
                  <a:schemeClr val="dk1"/>
                </a:solidFill>
                <a:latin typeface="Times New Roman"/>
                <a:ea typeface="Times New Roman"/>
                <a:cs typeface="Times New Roman"/>
                <a:sym typeface="Times New Roman"/>
              </a:rPr>
              <a:t>3. ”The Parking Professionals,” http://www.parking.org/.</a:t>
            </a:r>
            <a:endParaRPr sz="1829">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0"/>
              </a:spcAft>
              <a:buClr>
                <a:schemeClr val="dk1"/>
              </a:buClr>
              <a:buSzPts val="935"/>
              <a:buFont typeface="Arial"/>
              <a:buNone/>
            </a:pPr>
            <a:r>
              <a:rPr lang="en" sz="1829">
                <a:solidFill>
                  <a:schemeClr val="dk1"/>
                </a:solidFill>
                <a:latin typeface="Times New Roman"/>
                <a:ea typeface="Times New Roman"/>
                <a:cs typeface="Times New Roman"/>
                <a:sym typeface="Times New Roman"/>
              </a:rPr>
              <a:t>4.Smart Parking: an Application of optical Wireless Sensor Network,Proceedings of the 2007 International Symposium on Applications and the Internet Workshops (SAINTW'07), 2007.</a:t>
            </a:r>
            <a:endParaRPr sz="1829">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1200"/>
              </a:spcAft>
              <a:buSzPts val="935"/>
              <a:buNone/>
            </a:pPr>
            <a:r>
              <a:t/>
            </a:r>
            <a:endParaRPr sz="1829">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5" name="Google Shape;195;p33"/>
          <p:cNvSpPr txBox="1"/>
          <p:nvPr>
            <p:ph idx="1" type="body"/>
          </p:nvPr>
        </p:nvSpPr>
        <p:spPr>
          <a:xfrm>
            <a:off x="311700" y="1152475"/>
            <a:ext cx="8520600" cy="384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chemeClr val="dk1"/>
                </a:solidFill>
                <a:latin typeface="Times New Roman"/>
                <a:ea typeface="Times New Roman"/>
                <a:cs typeface="Times New Roman"/>
                <a:sym typeface="Times New Roman"/>
              </a:rPr>
              <a:t>5. A Reservation-based Smart Parking System, The First International Workshop on Cyber-Physical Networking Systems, 2011.</a:t>
            </a:r>
            <a:endParaRPr sz="19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900">
                <a:solidFill>
                  <a:schemeClr val="dk1"/>
                </a:solidFill>
                <a:latin typeface="Times New Roman"/>
                <a:ea typeface="Times New Roman"/>
                <a:cs typeface="Times New Roman"/>
                <a:sym typeface="Times New Roman"/>
              </a:rPr>
              <a:t>6.Smart Parking Assist System using Internet of Things (IoT), International Journal of Control Theory and Applications, Volume 9-Number 40,2016.</a:t>
            </a:r>
            <a:endParaRPr sz="19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900">
                <a:solidFill>
                  <a:schemeClr val="dk1"/>
                </a:solidFill>
                <a:latin typeface="Times New Roman"/>
                <a:ea typeface="Times New Roman"/>
                <a:cs typeface="Times New Roman"/>
                <a:sym typeface="Times New Roman"/>
              </a:rPr>
              <a:t>7. Automated Vehicle Parking System using RFID, ITSI Transactions on Electrical and Electronics Engineering (ITSI-TEEE), Volume -1, Issue -2, 2013.</a:t>
            </a:r>
            <a:endParaRPr sz="19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lang="en" sz="1900">
                <a:solidFill>
                  <a:schemeClr val="dk1"/>
                </a:solidFill>
                <a:latin typeface="Times New Roman"/>
                <a:ea typeface="Times New Roman"/>
                <a:cs typeface="Times New Roman"/>
                <a:sym typeface="Times New Roman"/>
              </a:rPr>
              <a:t>8. Prabhu Ramaswamy. IoT Smart Parking System for Reducing Green House Gas Emission. 2016 Fifth International Conference On Recent Trends In Information Technology.</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nvSpPr>
        <p:spPr>
          <a:xfrm>
            <a:off x="2012575" y="1734525"/>
            <a:ext cx="53478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800"/>
              <a:t>THANK YOU</a:t>
            </a:r>
            <a:endParaRPr sz="6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imes New Roman"/>
                <a:ea typeface="Times New Roman"/>
                <a:cs typeface="Times New Roman"/>
                <a:sym typeface="Times New Roman"/>
              </a:rPr>
              <a:t>ABSTRACT</a:t>
            </a:r>
            <a:endParaRPr b="1">
              <a:latin typeface="Times New Roman"/>
              <a:ea typeface="Times New Roman"/>
              <a:cs typeface="Times New Roman"/>
              <a:sym typeface="Times New Roman"/>
            </a:endParaRPr>
          </a:p>
        </p:txBody>
      </p:sp>
      <p:sp>
        <p:nvSpPr>
          <p:cNvPr id="80" name="Google Shape;80;p15"/>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349250" lvl="0" marL="457200" rtl="0" algn="just">
              <a:lnSpc>
                <a:spcPct val="150000"/>
              </a:lnSpc>
              <a:spcBef>
                <a:spcPts val="100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With the exponential increase in the number of vehicles and world population day by day, vehicle availability and usage on the road in recent years.</a:t>
            </a:r>
            <a:endParaRPr sz="1900">
              <a:solidFill>
                <a:schemeClr val="dk1"/>
              </a:solidFill>
              <a:latin typeface="Times New Roman"/>
              <a:ea typeface="Times New Roman"/>
              <a:cs typeface="Times New Roman"/>
              <a:sym typeface="Times New Roman"/>
            </a:endParaRPr>
          </a:p>
          <a:p>
            <a:pPr indent="-349250" lvl="0" marL="457200" rtl="0" algn="just">
              <a:lnSpc>
                <a:spcPct val="150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Finding a space for parking the car is becoming more and more difficult, resulting in the number of conflicts such as traffic problems. </a:t>
            </a:r>
            <a:endParaRPr sz="1900">
              <a:solidFill>
                <a:schemeClr val="dk1"/>
              </a:solidFill>
              <a:latin typeface="Times New Roman"/>
              <a:ea typeface="Times New Roman"/>
              <a:cs typeface="Times New Roman"/>
              <a:sym typeface="Times New Roman"/>
            </a:endParaRPr>
          </a:p>
          <a:p>
            <a:pPr indent="-349250" lvl="0" marL="457200" rtl="0" algn="just">
              <a:lnSpc>
                <a:spcPct val="150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This is about creating a reliable system that takes over the task of identifying free slots in a parking area and keeping the record of vehicles parked in a systematic manner. </a:t>
            </a:r>
            <a:endParaRPr sz="1900">
              <a:solidFill>
                <a:schemeClr val="dk1"/>
              </a:solidFill>
              <a:latin typeface="Times New Roman"/>
              <a:ea typeface="Times New Roman"/>
              <a:cs typeface="Times New Roman"/>
              <a:sym typeface="Times New Roman"/>
            </a:endParaRPr>
          </a:p>
          <a:p>
            <a:pPr indent="-349250" lvl="0" marL="457200" rtl="0" algn="just">
              <a:lnSpc>
                <a:spcPct val="150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This project focuses on decreasing the time wasted on discovering parking areas. </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nvSpPr>
        <p:spPr>
          <a:xfrm>
            <a:off x="228600" y="76200"/>
            <a:ext cx="4336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Times New Roman"/>
                <a:ea typeface="Times New Roman"/>
                <a:cs typeface="Times New Roman"/>
                <a:sym typeface="Times New Roman"/>
              </a:rPr>
              <a:t>LITERATURE SURVEY</a:t>
            </a:r>
            <a:endParaRPr b="1" sz="1600"/>
          </a:p>
        </p:txBody>
      </p:sp>
      <p:sp>
        <p:nvSpPr>
          <p:cNvPr id="86" name="Google Shape;86;p16"/>
          <p:cNvSpPr txBox="1"/>
          <p:nvPr/>
        </p:nvSpPr>
        <p:spPr>
          <a:xfrm>
            <a:off x="169700" y="522175"/>
            <a:ext cx="8877000" cy="44793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lang="en" sz="1700">
                <a:latin typeface="Times New Roman"/>
                <a:ea typeface="Times New Roman"/>
                <a:cs typeface="Times New Roman"/>
                <a:sym typeface="Times New Roman"/>
              </a:rPr>
              <a:t>We have studied about some existing parking system and examined merits and demerits of existing parking system.</a:t>
            </a:r>
            <a:endParaRPr sz="17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b="1" lang="en" sz="1700">
                <a:latin typeface="Times New Roman"/>
                <a:ea typeface="Times New Roman"/>
                <a:cs typeface="Times New Roman"/>
                <a:sym typeface="Times New Roman"/>
              </a:rPr>
              <a:t>Multi Level floor Parking</a:t>
            </a:r>
            <a:endParaRPr b="1" sz="1700">
              <a:latin typeface="Times New Roman"/>
              <a:ea typeface="Times New Roman"/>
              <a:cs typeface="Times New Roman"/>
              <a:sym typeface="Times New Roman"/>
            </a:endParaRPr>
          </a:p>
          <a:p>
            <a:pPr indent="-336550" lvl="0" marL="457200" rtl="0" algn="l">
              <a:spcBef>
                <a:spcPts val="1000"/>
              </a:spcBef>
              <a:spcAft>
                <a:spcPts val="0"/>
              </a:spcAft>
              <a:buSzPts val="1700"/>
              <a:buFont typeface="Times New Roman"/>
              <a:buChar char="●"/>
            </a:pPr>
            <a:r>
              <a:rPr lang="en" sz="1700">
                <a:latin typeface="Times New Roman"/>
                <a:ea typeface="Times New Roman"/>
                <a:cs typeface="Times New Roman"/>
                <a:sym typeface="Times New Roman"/>
              </a:rPr>
              <a:t>In this type,vehicles are parked on different layers, floors of a building.These floors are accessed with the help of external or internal mediums such as ramps.</a:t>
            </a:r>
            <a:endParaRPr sz="1700">
              <a:latin typeface="Times New Roman"/>
              <a:ea typeface="Times New Roman"/>
              <a:cs typeface="Times New Roman"/>
              <a:sym typeface="Times New Roman"/>
            </a:endParaRPr>
          </a:p>
          <a:p>
            <a:pPr indent="-336550" lvl="0" marL="457200" rtl="0" algn="l">
              <a:spcBef>
                <a:spcPts val="1000"/>
              </a:spcBef>
              <a:spcAft>
                <a:spcPts val="0"/>
              </a:spcAft>
              <a:buSzPts val="1700"/>
              <a:buFont typeface="Times New Roman"/>
              <a:buChar char="●"/>
            </a:pPr>
            <a:r>
              <a:rPr lang="en" sz="1700">
                <a:latin typeface="Times New Roman"/>
                <a:ea typeface="Times New Roman"/>
                <a:cs typeface="Times New Roman"/>
                <a:sym typeface="Times New Roman"/>
              </a:rPr>
              <a:t>This arrangement helps to accommodate more cars and produce a faster parking process.</a:t>
            </a:r>
            <a:endParaRPr sz="17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b="1" lang="en" sz="1700">
                <a:latin typeface="Times New Roman"/>
                <a:ea typeface="Times New Roman"/>
                <a:cs typeface="Times New Roman"/>
                <a:sym typeface="Times New Roman"/>
              </a:rPr>
              <a:t>Advantages</a:t>
            </a:r>
            <a:endParaRPr b="1" sz="17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 sz="1700">
                <a:latin typeface="Times New Roman"/>
                <a:ea typeface="Times New Roman"/>
                <a:cs typeface="Times New Roman"/>
                <a:sym typeface="Times New Roman"/>
              </a:rPr>
              <a:t>● Maximum utilisation of ground space.</a:t>
            </a:r>
            <a:endParaRPr sz="17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 sz="1700">
                <a:latin typeface="Times New Roman"/>
                <a:ea typeface="Times New Roman"/>
                <a:cs typeface="Times New Roman"/>
                <a:sym typeface="Times New Roman"/>
              </a:rPr>
              <a:t>● Multiple safety guarantees of the drivers and cars</a:t>
            </a:r>
            <a:endParaRPr sz="17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b="1" lang="en" sz="1700">
                <a:latin typeface="Times New Roman"/>
                <a:ea typeface="Times New Roman"/>
                <a:cs typeface="Times New Roman"/>
                <a:sym typeface="Times New Roman"/>
              </a:rPr>
              <a:t>Disadvantages</a:t>
            </a:r>
            <a:endParaRPr b="1" sz="17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 sz="1700">
                <a:latin typeface="Times New Roman"/>
                <a:ea typeface="Times New Roman"/>
                <a:cs typeface="Times New Roman"/>
                <a:sym typeface="Times New Roman"/>
              </a:rPr>
              <a:t>●Expensive because the whole parking and retrieval operation is multilevel .</a:t>
            </a:r>
            <a:endParaRPr sz="1700">
              <a:latin typeface="Times New Roman"/>
              <a:ea typeface="Times New Roman"/>
              <a:cs typeface="Times New Roman"/>
              <a:sym typeface="Times New Roman"/>
            </a:endParaRPr>
          </a:p>
          <a:p>
            <a:pPr indent="0" lvl="0" marL="0" rtl="0" algn="l">
              <a:spcBef>
                <a:spcPts val="1000"/>
              </a:spcBef>
              <a:spcAft>
                <a:spcPts val="0"/>
              </a:spcAft>
              <a:buNone/>
            </a:pPr>
            <a:r>
              <a:rPr lang="en" sz="1700">
                <a:latin typeface="Times New Roman"/>
                <a:ea typeface="Times New Roman"/>
                <a:cs typeface="Times New Roman"/>
                <a:sym typeface="Times New Roman"/>
              </a:rPr>
              <a:t>● Any fault in the multilevel car parking system causes great haphazard and inconvenience.</a:t>
            </a:r>
            <a:endParaRPr sz="17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nvSpPr>
        <p:spPr>
          <a:xfrm>
            <a:off x="228600" y="76200"/>
            <a:ext cx="4336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Times New Roman"/>
                <a:ea typeface="Times New Roman"/>
                <a:cs typeface="Times New Roman"/>
                <a:sym typeface="Times New Roman"/>
              </a:rPr>
              <a:t>LITERATURE SURVEY</a:t>
            </a:r>
            <a:endParaRPr b="1" sz="1600"/>
          </a:p>
        </p:txBody>
      </p:sp>
      <p:sp>
        <p:nvSpPr>
          <p:cNvPr id="92" name="Google Shape;92;p17"/>
          <p:cNvSpPr txBox="1"/>
          <p:nvPr/>
        </p:nvSpPr>
        <p:spPr>
          <a:xfrm>
            <a:off x="-52225" y="806950"/>
            <a:ext cx="9196200" cy="39405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 sz="1700">
                <a:solidFill>
                  <a:schemeClr val="dk1"/>
                </a:solidFill>
                <a:latin typeface="Times New Roman"/>
                <a:ea typeface="Times New Roman"/>
                <a:cs typeface="Times New Roman"/>
                <a:sym typeface="Times New Roman"/>
              </a:rPr>
              <a:t>Parking Management System Based on Image Processing</a:t>
            </a:r>
            <a:endParaRPr b="1" sz="1700">
              <a:solidFill>
                <a:schemeClr val="dk1"/>
              </a:solidFill>
              <a:latin typeface="Times New Roman"/>
              <a:ea typeface="Times New Roman"/>
              <a:cs typeface="Times New Roman"/>
              <a:sym typeface="Times New Roman"/>
            </a:endParaRPr>
          </a:p>
          <a:p>
            <a:pPr indent="-336550" lvl="0" marL="457200" rtl="0" algn="l">
              <a:spcBef>
                <a:spcPts val="100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The proposed system just uses image processing algorithms to automate the parking with footage obtained from the parking lot's surveillance cameras. These algorithms detect the empty parking spaces and convey the information to the drivers entering the parking premises.</a:t>
            </a:r>
            <a:endParaRPr sz="17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rPr b="1" lang="en" sz="1800">
                <a:solidFill>
                  <a:schemeClr val="dk1"/>
                </a:solidFill>
                <a:latin typeface="Times New Roman"/>
                <a:ea typeface="Times New Roman"/>
                <a:cs typeface="Times New Roman"/>
                <a:sym typeface="Times New Roman"/>
              </a:rPr>
              <a:t>Advantages</a:t>
            </a:r>
            <a:endParaRPr b="1" sz="18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rPr lang="en" sz="1800">
                <a:solidFill>
                  <a:schemeClr val="dk1"/>
                </a:solidFill>
                <a:latin typeface="Times New Roman"/>
                <a:ea typeface="Times New Roman"/>
                <a:cs typeface="Times New Roman"/>
                <a:sym typeface="Times New Roman"/>
              </a:rPr>
              <a:t>● A camera is used as a sensor to take photos to show the occupancy of car parks</a:t>
            </a:r>
            <a:endParaRPr sz="18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rPr lang="en" sz="1800">
                <a:solidFill>
                  <a:schemeClr val="dk1"/>
                </a:solidFill>
                <a:latin typeface="Times New Roman"/>
                <a:ea typeface="Times New Roman"/>
                <a:cs typeface="Times New Roman"/>
                <a:sym typeface="Times New Roman"/>
              </a:rPr>
              <a:t>● Single camera can detect the presence of many cars at once.</a:t>
            </a:r>
            <a:endParaRPr sz="18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rPr b="1" lang="en" sz="1800">
                <a:solidFill>
                  <a:schemeClr val="dk1"/>
                </a:solidFill>
                <a:latin typeface="Times New Roman"/>
                <a:ea typeface="Times New Roman"/>
                <a:cs typeface="Times New Roman"/>
                <a:sym typeface="Times New Roman"/>
              </a:rPr>
              <a:t>Disadvantages</a:t>
            </a:r>
            <a:endParaRPr b="1" sz="1800">
              <a:solidFill>
                <a:schemeClr val="dk1"/>
              </a:solidFill>
              <a:latin typeface="Times New Roman"/>
              <a:ea typeface="Times New Roman"/>
              <a:cs typeface="Times New Roman"/>
              <a:sym typeface="Times New Roman"/>
            </a:endParaRPr>
          </a:p>
          <a:p>
            <a:pPr indent="-342900" lvl="0" marL="457200" rtl="0" algn="l">
              <a:spcBef>
                <a:spcPts val="10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The weather conditions affect the System i.e. in terms of visibility.</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The camera should be in a position where it can see all the car parks and not be obstructed by any objects.</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nvSpPr>
        <p:spPr>
          <a:xfrm>
            <a:off x="228600" y="76200"/>
            <a:ext cx="4336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Times New Roman"/>
                <a:ea typeface="Times New Roman"/>
                <a:cs typeface="Times New Roman"/>
                <a:sym typeface="Times New Roman"/>
              </a:rPr>
              <a:t>LITERATURE SURVEY</a:t>
            </a:r>
            <a:endParaRPr b="1" sz="1600"/>
          </a:p>
        </p:txBody>
      </p:sp>
      <p:sp>
        <p:nvSpPr>
          <p:cNvPr id="98" name="Google Shape;98;p18"/>
          <p:cNvSpPr txBox="1"/>
          <p:nvPr/>
        </p:nvSpPr>
        <p:spPr>
          <a:xfrm>
            <a:off x="-52225" y="349750"/>
            <a:ext cx="9196200" cy="4961400"/>
          </a:xfrm>
          <a:prstGeom prst="rect">
            <a:avLst/>
          </a:prstGeom>
          <a:noFill/>
          <a:ln>
            <a:noFill/>
          </a:ln>
        </p:spPr>
        <p:txBody>
          <a:bodyPr anchorCtr="0" anchor="t" bIns="91425" lIns="91425" spcFirstLastPara="1" rIns="91425" wrap="square" tIns="91425">
            <a:spAutoFit/>
          </a:bodyPr>
          <a:lstStyle/>
          <a:p>
            <a:pPr indent="-171450" lvl="0" marL="228600" rtl="0" algn="l">
              <a:spcBef>
                <a:spcPts val="0"/>
              </a:spcBef>
              <a:spcAft>
                <a:spcPts val="0"/>
              </a:spcAft>
              <a:buClr>
                <a:schemeClr val="dk1"/>
              </a:buClr>
              <a:buSzPts val="1100"/>
              <a:buFont typeface="Arial"/>
              <a:buNone/>
            </a:pPr>
            <a:r>
              <a:rPr b="1" lang="en" sz="1700">
                <a:solidFill>
                  <a:schemeClr val="dk1"/>
                </a:solidFill>
                <a:latin typeface="Times New Roman"/>
                <a:ea typeface="Times New Roman"/>
                <a:cs typeface="Times New Roman"/>
                <a:sym typeface="Times New Roman"/>
              </a:rPr>
              <a:t>A</a:t>
            </a:r>
            <a:r>
              <a:rPr b="1" lang="en" sz="1800">
                <a:solidFill>
                  <a:schemeClr val="dk1"/>
                </a:solidFill>
                <a:latin typeface="Times New Roman"/>
                <a:ea typeface="Times New Roman"/>
                <a:cs typeface="Times New Roman"/>
                <a:sym typeface="Times New Roman"/>
              </a:rPr>
              <a:t>utomatic Parking Management System And Fee Collection Using Number Plate Recognition</a:t>
            </a:r>
            <a:endParaRPr b="1" sz="1800">
              <a:solidFill>
                <a:schemeClr val="dk1"/>
              </a:solidFill>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ANPR cameras are used for capturing the licence number plates of the vehicle These ANPR cameras are more advantageous than other technologies. This system makes use of three cameras. Two cameras are used at entrance and exit respectively.</a:t>
            </a:r>
            <a:endParaRPr sz="1800">
              <a:solidFill>
                <a:schemeClr val="dk1"/>
              </a:solidFill>
              <a:latin typeface="Times New Roman"/>
              <a:ea typeface="Times New Roman"/>
              <a:cs typeface="Times New Roman"/>
              <a:sym typeface="Times New Roman"/>
            </a:endParaRPr>
          </a:p>
          <a:p>
            <a:pPr indent="-171450" lvl="0" marL="228600" rtl="0" algn="l">
              <a:spcBef>
                <a:spcPts val="1000"/>
              </a:spcBef>
              <a:spcAft>
                <a:spcPts val="0"/>
              </a:spcAft>
              <a:buClr>
                <a:schemeClr val="dk1"/>
              </a:buClr>
              <a:buSzPts val="1100"/>
              <a:buFont typeface="Arial"/>
              <a:buNone/>
            </a:pPr>
            <a:r>
              <a:rPr b="1" lang="en" sz="1800">
                <a:solidFill>
                  <a:schemeClr val="dk1"/>
                </a:solidFill>
                <a:latin typeface="Times New Roman"/>
                <a:ea typeface="Times New Roman"/>
                <a:cs typeface="Times New Roman"/>
                <a:sym typeface="Times New Roman"/>
              </a:rPr>
              <a:t>Advantages</a:t>
            </a:r>
            <a:endParaRPr b="1" sz="1800">
              <a:solidFill>
                <a:schemeClr val="dk1"/>
              </a:solidFill>
              <a:latin typeface="Times New Roman"/>
              <a:ea typeface="Times New Roman"/>
              <a:cs typeface="Times New Roman"/>
              <a:sym typeface="Times New Roman"/>
            </a:endParaRPr>
          </a:p>
          <a:p>
            <a:pPr indent="-171450" lvl="0" marL="228600" rtl="0" algn="l">
              <a:spcBef>
                <a:spcPts val="100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 The auto parking system will have less interaction with humans and use magnetic cards and its devices.</a:t>
            </a:r>
            <a:endParaRPr sz="1800">
              <a:solidFill>
                <a:schemeClr val="dk1"/>
              </a:solidFill>
              <a:latin typeface="Times New Roman"/>
              <a:ea typeface="Times New Roman"/>
              <a:cs typeface="Times New Roman"/>
              <a:sym typeface="Times New Roman"/>
            </a:endParaRPr>
          </a:p>
          <a:p>
            <a:pPr indent="-171450" lvl="0" marL="228600" rtl="0" algn="l">
              <a:spcBef>
                <a:spcPts val="100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 Licence plate recognition applies image processing and character recognition technology to identify vehicles by automatically reading the licence and its use for building.</a:t>
            </a:r>
            <a:endParaRPr sz="1800">
              <a:solidFill>
                <a:schemeClr val="dk1"/>
              </a:solidFill>
              <a:latin typeface="Times New Roman"/>
              <a:ea typeface="Times New Roman"/>
              <a:cs typeface="Times New Roman"/>
              <a:sym typeface="Times New Roman"/>
            </a:endParaRPr>
          </a:p>
          <a:p>
            <a:pPr indent="-171450" lvl="0" marL="228600" rtl="0" algn="l">
              <a:spcBef>
                <a:spcPts val="1000"/>
              </a:spcBef>
              <a:spcAft>
                <a:spcPts val="0"/>
              </a:spcAft>
              <a:buClr>
                <a:schemeClr val="dk1"/>
              </a:buClr>
              <a:buSzPts val="1100"/>
              <a:buFont typeface="Arial"/>
              <a:buNone/>
            </a:pPr>
            <a:r>
              <a:rPr b="1" lang="en" sz="1800">
                <a:solidFill>
                  <a:schemeClr val="dk1"/>
                </a:solidFill>
                <a:latin typeface="Times New Roman"/>
                <a:ea typeface="Times New Roman"/>
                <a:cs typeface="Times New Roman"/>
                <a:sym typeface="Times New Roman"/>
              </a:rPr>
              <a:t>Disadvantages</a:t>
            </a:r>
            <a:endParaRPr b="1" sz="1800">
              <a:solidFill>
                <a:schemeClr val="dk1"/>
              </a:solidFill>
              <a:latin typeface="Times New Roman"/>
              <a:ea typeface="Times New Roman"/>
              <a:cs typeface="Times New Roman"/>
              <a:sym typeface="Times New Roman"/>
            </a:endParaRPr>
          </a:p>
          <a:p>
            <a:pPr indent="-171450" lvl="0" marL="228600" rtl="0" algn="l">
              <a:spcBef>
                <a:spcPts val="100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 Number plates differ in terms of colour, size and type from country to country. Different algorithms have to be applied for different types of number plates.</a:t>
            </a:r>
            <a:endParaRPr sz="1800">
              <a:solidFill>
                <a:schemeClr val="dk1"/>
              </a:solidFill>
              <a:latin typeface="Times New Roman"/>
              <a:ea typeface="Times New Roman"/>
              <a:cs typeface="Times New Roman"/>
              <a:sym typeface="Times New Roman"/>
            </a:endParaRPr>
          </a:p>
          <a:p>
            <a:pPr indent="-171450" lvl="0" marL="228600" rtl="0" algn="l">
              <a:spcBef>
                <a:spcPts val="1000"/>
              </a:spcBef>
              <a:spcAft>
                <a:spcPts val="0"/>
              </a:spcAft>
              <a:buNone/>
            </a:pPr>
            <a:r>
              <a:rPr lang="en" sz="1800">
                <a:solidFill>
                  <a:schemeClr val="dk1"/>
                </a:solidFill>
                <a:latin typeface="Times New Roman"/>
                <a:ea typeface="Times New Roman"/>
                <a:cs typeface="Times New Roman"/>
                <a:sym typeface="Times New Roman"/>
              </a:rPr>
              <a:t>●No way a user can reserve a parking lot in advance</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nvSpPr>
        <p:spPr>
          <a:xfrm>
            <a:off x="426375" y="300325"/>
            <a:ext cx="72615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300">
                <a:latin typeface="Times New Roman"/>
                <a:ea typeface="Times New Roman"/>
                <a:cs typeface="Times New Roman"/>
                <a:sym typeface="Times New Roman"/>
              </a:rPr>
              <a:t>INTRODUCTION</a:t>
            </a:r>
            <a:endParaRPr b="1" sz="2700">
              <a:latin typeface="Times New Roman"/>
              <a:ea typeface="Times New Roman"/>
              <a:cs typeface="Times New Roman"/>
              <a:sym typeface="Times New Roman"/>
            </a:endParaRPr>
          </a:p>
        </p:txBody>
      </p:sp>
      <p:sp>
        <p:nvSpPr>
          <p:cNvPr id="104" name="Google Shape;104;p19"/>
          <p:cNvSpPr txBox="1"/>
          <p:nvPr/>
        </p:nvSpPr>
        <p:spPr>
          <a:xfrm>
            <a:off x="435075" y="858925"/>
            <a:ext cx="8477700" cy="2927100"/>
          </a:xfrm>
          <a:prstGeom prst="rect">
            <a:avLst/>
          </a:prstGeom>
          <a:noFill/>
          <a:ln>
            <a:noFill/>
          </a:ln>
        </p:spPr>
        <p:txBody>
          <a:bodyPr anchorCtr="0" anchor="t" bIns="91425" lIns="91425" spcFirstLastPara="1" rIns="91425" wrap="square" tIns="91425">
            <a:spAutoFit/>
          </a:bodyPr>
          <a:lstStyle/>
          <a:p>
            <a:pPr indent="-349250" lvl="0" marL="457200" rtl="0" algn="l">
              <a:lnSpc>
                <a:spcPct val="150000"/>
              </a:lnSpc>
              <a:spcBef>
                <a:spcPts val="1000"/>
              </a:spcBef>
              <a:spcAft>
                <a:spcPts val="0"/>
              </a:spcAft>
              <a:buSzPts val="1900"/>
              <a:buFont typeface="Times New Roman"/>
              <a:buChar char="●"/>
            </a:pPr>
            <a:r>
              <a:rPr lang="en" sz="1900">
                <a:latin typeface="Times New Roman"/>
                <a:ea typeface="Times New Roman"/>
                <a:cs typeface="Times New Roman"/>
                <a:sym typeface="Times New Roman"/>
              </a:rPr>
              <a:t>The Internet-of- Things technology(IoT) has created a revolution in many ways in life as well as in smart parking system (SPS) technology.</a:t>
            </a:r>
            <a:endParaRPr sz="1900">
              <a:latin typeface="Times New Roman"/>
              <a:ea typeface="Times New Roman"/>
              <a:cs typeface="Times New Roman"/>
              <a:sym typeface="Times New Roman"/>
            </a:endParaRPr>
          </a:p>
          <a:p>
            <a:pPr indent="-349250" lvl="0" marL="457200" rtl="0" algn="l">
              <a:lnSpc>
                <a:spcPct val="150000"/>
              </a:lnSpc>
              <a:spcBef>
                <a:spcPts val="1000"/>
              </a:spcBef>
              <a:spcAft>
                <a:spcPts val="0"/>
              </a:spcAft>
              <a:buSzPts val="1900"/>
              <a:buFont typeface="Times New Roman"/>
              <a:buChar char="●"/>
            </a:pPr>
            <a:r>
              <a:rPr lang="en" sz="1900">
                <a:latin typeface="Times New Roman"/>
                <a:ea typeface="Times New Roman"/>
                <a:cs typeface="Times New Roman"/>
                <a:sym typeface="Times New Roman"/>
              </a:rPr>
              <a:t>As parking becomes a very essential need of our day to day life.</a:t>
            </a:r>
            <a:endParaRPr sz="1900">
              <a:latin typeface="Times New Roman"/>
              <a:ea typeface="Times New Roman"/>
              <a:cs typeface="Times New Roman"/>
              <a:sym typeface="Times New Roman"/>
            </a:endParaRPr>
          </a:p>
          <a:p>
            <a:pPr indent="-349250" lvl="0" marL="457200" rtl="0" algn="l">
              <a:lnSpc>
                <a:spcPct val="150000"/>
              </a:lnSpc>
              <a:spcBef>
                <a:spcPts val="1000"/>
              </a:spcBef>
              <a:spcAft>
                <a:spcPts val="0"/>
              </a:spcAft>
              <a:buSzPts val="1900"/>
              <a:buFont typeface="Times New Roman"/>
              <a:buChar char="●"/>
            </a:pPr>
            <a:r>
              <a:rPr lang="en" sz="1900">
                <a:latin typeface="Times New Roman"/>
                <a:ea typeface="Times New Roman"/>
                <a:cs typeface="Times New Roman"/>
                <a:sym typeface="Times New Roman"/>
              </a:rPr>
              <a:t>This proposed system looks forward to planning and acquiring a smart parking system before heading out towards our destination in order to reduce the hassle of driving around looking for a parking spot during peak hours.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9250" lvl="0" marL="457200" rtl="0" algn="l">
              <a:lnSpc>
                <a:spcPct val="150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It has Raspberry Pi is used as a core, as a prototype few parking slots are present.</a:t>
            </a:r>
            <a:endParaRPr sz="1900">
              <a:solidFill>
                <a:schemeClr val="dk1"/>
              </a:solidFill>
              <a:latin typeface="Times New Roman"/>
              <a:ea typeface="Times New Roman"/>
              <a:cs typeface="Times New Roman"/>
              <a:sym typeface="Times New Roman"/>
            </a:endParaRPr>
          </a:p>
          <a:p>
            <a:pPr indent="-349250" lvl="0" marL="457200" rtl="0" algn="l">
              <a:lnSpc>
                <a:spcPct val="150000"/>
              </a:lnSpc>
              <a:spcBef>
                <a:spcPts val="100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For detection of vehicle IR Sensor is used. </a:t>
            </a:r>
            <a:endParaRPr sz="1900">
              <a:solidFill>
                <a:schemeClr val="dk1"/>
              </a:solidFill>
              <a:latin typeface="Times New Roman"/>
              <a:ea typeface="Times New Roman"/>
              <a:cs typeface="Times New Roman"/>
              <a:sym typeface="Times New Roman"/>
            </a:endParaRPr>
          </a:p>
          <a:p>
            <a:pPr indent="-349250" lvl="0" marL="457200" rtl="0" algn="l">
              <a:lnSpc>
                <a:spcPct val="150000"/>
              </a:lnSpc>
              <a:spcBef>
                <a:spcPts val="100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To have special identity RFID is used for every new car. The database is maintained for every visitor. </a:t>
            </a:r>
            <a:endParaRPr sz="1900">
              <a:solidFill>
                <a:schemeClr val="dk1"/>
              </a:solidFill>
              <a:latin typeface="Times New Roman"/>
              <a:ea typeface="Times New Roman"/>
              <a:cs typeface="Times New Roman"/>
              <a:sym typeface="Times New Roman"/>
            </a:endParaRPr>
          </a:p>
          <a:p>
            <a:pPr indent="-349250" lvl="0" marL="457200" rtl="0" algn="l">
              <a:lnSpc>
                <a:spcPct val="150000"/>
              </a:lnSpc>
              <a:spcBef>
                <a:spcPts val="100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Arduino as a motor driver , which </a:t>
            </a:r>
            <a:r>
              <a:rPr lang="en" sz="1900">
                <a:solidFill>
                  <a:schemeClr val="dk1"/>
                </a:solidFill>
                <a:latin typeface="Times New Roman"/>
                <a:ea typeface="Times New Roman"/>
                <a:cs typeface="Times New Roman"/>
                <a:sym typeface="Times New Roman"/>
              </a:rPr>
              <a:t>controlled</a:t>
            </a:r>
            <a:r>
              <a:rPr lang="en" sz="1900">
                <a:solidFill>
                  <a:schemeClr val="dk1"/>
                </a:solidFill>
                <a:latin typeface="Times New Roman"/>
                <a:ea typeface="Times New Roman"/>
                <a:cs typeface="Times New Roman"/>
                <a:sym typeface="Times New Roman"/>
              </a:rPr>
              <a:t> Parking gate</a:t>
            </a:r>
            <a:endParaRPr sz="1900">
              <a:solidFill>
                <a:schemeClr val="dk1"/>
              </a:solidFill>
              <a:latin typeface="Times New Roman"/>
              <a:ea typeface="Times New Roman"/>
              <a:cs typeface="Times New Roman"/>
              <a:sym typeface="Times New Roman"/>
            </a:endParaRPr>
          </a:p>
          <a:p>
            <a:pPr indent="-349250" lvl="0" marL="457200" rtl="0" algn="l">
              <a:lnSpc>
                <a:spcPct val="150000"/>
              </a:lnSpc>
              <a:spcBef>
                <a:spcPts val="1000"/>
              </a:spcBef>
              <a:spcAft>
                <a:spcPts val="100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Alert of deducted the money based on the stay time of the slot will be intimated through mail.</a:t>
            </a:r>
            <a:endParaRPr sz="1900">
              <a:solidFill>
                <a:schemeClr val="dk1"/>
              </a:solidFill>
              <a:latin typeface="Times New Roman"/>
              <a:ea typeface="Times New Roman"/>
              <a:cs typeface="Times New Roman"/>
              <a:sym typeface="Times New Roman"/>
            </a:endParaRPr>
          </a:p>
        </p:txBody>
      </p:sp>
      <p:sp>
        <p:nvSpPr>
          <p:cNvPr id="110" name="Google Shape;110;p20"/>
          <p:cNvSpPr txBox="1"/>
          <p:nvPr/>
        </p:nvSpPr>
        <p:spPr>
          <a:xfrm>
            <a:off x="311700" y="445025"/>
            <a:ext cx="8520600" cy="5727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0"/>
              </a:spcBef>
              <a:spcAft>
                <a:spcPts val="1200"/>
              </a:spcAft>
              <a:buNone/>
            </a:pPr>
            <a:r>
              <a:rPr b="1" lang="en" sz="2400">
                <a:solidFill>
                  <a:schemeClr val="dk1"/>
                </a:solidFill>
                <a:latin typeface="Times New Roman"/>
                <a:ea typeface="Times New Roman"/>
                <a:cs typeface="Times New Roman"/>
                <a:sym typeface="Times New Roman"/>
              </a:rPr>
              <a:t>PROJECT OVERVIEW</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nvSpPr>
        <p:spPr>
          <a:xfrm>
            <a:off x="0" y="76200"/>
            <a:ext cx="8723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Times New Roman"/>
                <a:ea typeface="Times New Roman"/>
                <a:cs typeface="Times New Roman"/>
                <a:sym typeface="Times New Roman"/>
              </a:rPr>
              <a:t>HARDWARE </a:t>
            </a:r>
            <a:r>
              <a:rPr b="1" lang="en" sz="2400">
                <a:solidFill>
                  <a:schemeClr val="dk1"/>
                </a:solidFill>
                <a:latin typeface="Times New Roman"/>
                <a:ea typeface="Times New Roman"/>
                <a:cs typeface="Times New Roman"/>
                <a:sym typeface="Times New Roman"/>
              </a:rPr>
              <a:t>COMPONENTS AND SOFTWARE REQUIRED</a:t>
            </a:r>
            <a:endParaRPr b="1" sz="2400"/>
          </a:p>
        </p:txBody>
      </p:sp>
      <p:sp>
        <p:nvSpPr>
          <p:cNvPr id="116" name="Google Shape;116;p21"/>
          <p:cNvSpPr txBox="1"/>
          <p:nvPr/>
        </p:nvSpPr>
        <p:spPr>
          <a:xfrm>
            <a:off x="64150" y="819425"/>
            <a:ext cx="4058100" cy="372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 sz="1900">
                <a:solidFill>
                  <a:schemeClr val="dk1"/>
                </a:solidFill>
                <a:latin typeface="Times New Roman"/>
                <a:ea typeface="Times New Roman"/>
                <a:cs typeface="Times New Roman"/>
                <a:sym typeface="Times New Roman"/>
              </a:rPr>
              <a:t>HARDWARE </a:t>
            </a:r>
            <a:r>
              <a:rPr lang="en" sz="1900">
                <a:solidFill>
                  <a:schemeClr val="dk1"/>
                </a:solidFill>
                <a:latin typeface="Times New Roman"/>
                <a:ea typeface="Times New Roman"/>
                <a:cs typeface="Times New Roman"/>
                <a:sym typeface="Times New Roman"/>
              </a:rPr>
              <a:t>COMPONENTS</a:t>
            </a:r>
            <a:endParaRPr sz="1900">
              <a:solidFill>
                <a:schemeClr val="dk1"/>
              </a:solidFill>
              <a:latin typeface="Times New Roman"/>
              <a:ea typeface="Times New Roman"/>
              <a:cs typeface="Times New Roman"/>
              <a:sym typeface="Times New Roman"/>
            </a:endParaRPr>
          </a:p>
          <a:p>
            <a:pPr indent="-349250" lvl="0" marL="647700" rtl="0" algn="l">
              <a:lnSpc>
                <a:spcPct val="115000"/>
              </a:lnSpc>
              <a:spcBef>
                <a:spcPts val="100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Raspberry Pi</a:t>
            </a:r>
            <a:endParaRPr sz="1900">
              <a:solidFill>
                <a:schemeClr val="dk1"/>
              </a:solidFill>
              <a:latin typeface="Times New Roman"/>
              <a:ea typeface="Times New Roman"/>
              <a:cs typeface="Times New Roman"/>
              <a:sym typeface="Times New Roman"/>
            </a:endParaRPr>
          </a:p>
          <a:p>
            <a:pPr indent="-349250" lvl="0" marL="647700" rtl="0" algn="l">
              <a:lnSpc>
                <a:spcPct val="115000"/>
              </a:lnSpc>
              <a:spcBef>
                <a:spcPts val="100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IR sensors </a:t>
            </a:r>
            <a:endParaRPr sz="1900">
              <a:solidFill>
                <a:schemeClr val="dk1"/>
              </a:solidFill>
              <a:latin typeface="Times New Roman"/>
              <a:ea typeface="Times New Roman"/>
              <a:cs typeface="Times New Roman"/>
              <a:sym typeface="Times New Roman"/>
            </a:endParaRPr>
          </a:p>
          <a:p>
            <a:pPr indent="-349250" lvl="0" marL="647700" rtl="0" algn="l">
              <a:lnSpc>
                <a:spcPct val="115000"/>
              </a:lnSpc>
              <a:spcBef>
                <a:spcPts val="100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RF Reader</a:t>
            </a:r>
            <a:endParaRPr sz="1900">
              <a:solidFill>
                <a:schemeClr val="dk1"/>
              </a:solidFill>
              <a:latin typeface="Times New Roman"/>
              <a:ea typeface="Times New Roman"/>
              <a:cs typeface="Times New Roman"/>
              <a:sym typeface="Times New Roman"/>
            </a:endParaRPr>
          </a:p>
          <a:p>
            <a:pPr indent="-349250" lvl="0" marL="647700" rtl="0" algn="l">
              <a:lnSpc>
                <a:spcPct val="115000"/>
              </a:lnSpc>
              <a:spcBef>
                <a:spcPts val="100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RF Cards</a:t>
            </a:r>
            <a:endParaRPr sz="1900">
              <a:solidFill>
                <a:schemeClr val="dk1"/>
              </a:solidFill>
              <a:latin typeface="Times New Roman"/>
              <a:ea typeface="Times New Roman"/>
              <a:cs typeface="Times New Roman"/>
              <a:sym typeface="Times New Roman"/>
            </a:endParaRPr>
          </a:p>
          <a:p>
            <a:pPr indent="-349250" lvl="0" marL="647700" rtl="0" algn="l">
              <a:lnSpc>
                <a:spcPct val="115000"/>
              </a:lnSpc>
              <a:spcBef>
                <a:spcPts val="100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Arduino UNO</a:t>
            </a:r>
            <a:endParaRPr sz="1900">
              <a:solidFill>
                <a:schemeClr val="dk1"/>
              </a:solidFill>
              <a:latin typeface="Times New Roman"/>
              <a:ea typeface="Times New Roman"/>
              <a:cs typeface="Times New Roman"/>
              <a:sym typeface="Times New Roman"/>
            </a:endParaRPr>
          </a:p>
          <a:p>
            <a:pPr indent="-349250" lvl="0" marL="647700" rtl="0" algn="l">
              <a:lnSpc>
                <a:spcPct val="115000"/>
              </a:lnSpc>
              <a:spcBef>
                <a:spcPts val="100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Servo Motor</a:t>
            </a:r>
            <a:r>
              <a:rPr lang="en" sz="1900">
                <a:solidFill>
                  <a:schemeClr val="dk1"/>
                </a:solidFill>
                <a:latin typeface="Times New Roman"/>
                <a:ea typeface="Times New Roman"/>
                <a:cs typeface="Times New Roman"/>
                <a:sym typeface="Times New Roman"/>
              </a:rPr>
              <a:t> SG90 </a:t>
            </a:r>
            <a:endParaRPr sz="1900">
              <a:solidFill>
                <a:schemeClr val="dk1"/>
              </a:solidFill>
              <a:latin typeface="Times New Roman"/>
              <a:ea typeface="Times New Roman"/>
              <a:cs typeface="Times New Roman"/>
              <a:sym typeface="Times New Roman"/>
            </a:endParaRPr>
          </a:p>
          <a:p>
            <a:pPr indent="-349250" lvl="0" marL="647700" rtl="0" algn="l">
              <a:lnSpc>
                <a:spcPct val="115000"/>
              </a:lnSpc>
              <a:spcBef>
                <a:spcPts val="100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SD Card</a:t>
            </a:r>
            <a:endParaRPr sz="1900">
              <a:solidFill>
                <a:schemeClr val="dk1"/>
              </a:solidFill>
              <a:latin typeface="Times New Roman"/>
              <a:ea typeface="Times New Roman"/>
              <a:cs typeface="Times New Roman"/>
              <a:sym typeface="Times New Roman"/>
            </a:endParaRPr>
          </a:p>
        </p:txBody>
      </p:sp>
      <p:sp>
        <p:nvSpPr>
          <p:cNvPr id="117" name="Google Shape;117;p21"/>
          <p:cNvSpPr txBox="1"/>
          <p:nvPr/>
        </p:nvSpPr>
        <p:spPr>
          <a:xfrm>
            <a:off x="4503250" y="744925"/>
            <a:ext cx="4220400" cy="2214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000"/>
              </a:spcBef>
              <a:spcAft>
                <a:spcPts val="0"/>
              </a:spcAft>
              <a:buNone/>
            </a:pPr>
            <a:r>
              <a:rPr lang="en" sz="1900">
                <a:solidFill>
                  <a:schemeClr val="dk1"/>
                </a:solidFill>
                <a:latin typeface="Times New Roman"/>
                <a:ea typeface="Times New Roman"/>
                <a:cs typeface="Times New Roman"/>
                <a:sym typeface="Times New Roman"/>
              </a:rPr>
              <a:t>SOFTWARE REQUIRED</a:t>
            </a:r>
            <a:endParaRPr sz="1900">
              <a:solidFill>
                <a:schemeClr val="dk1"/>
              </a:solidFill>
              <a:latin typeface="Times New Roman"/>
              <a:ea typeface="Times New Roman"/>
              <a:cs typeface="Times New Roman"/>
              <a:sym typeface="Times New Roman"/>
            </a:endParaRPr>
          </a:p>
          <a:p>
            <a:pPr indent="-349250" lvl="0" marL="457200" rtl="0" algn="l">
              <a:lnSpc>
                <a:spcPct val="150000"/>
              </a:lnSpc>
              <a:spcBef>
                <a:spcPts val="100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Raspbian OS with libraries installed</a:t>
            </a:r>
            <a:endParaRPr sz="1900">
              <a:solidFill>
                <a:schemeClr val="dk1"/>
              </a:solidFill>
              <a:latin typeface="Times New Roman"/>
              <a:ea typeface="Times New Roman"/>
              <a:cs typeface="Times New Roman"/>
              <a:sym typeface="Times New Roman"/>
            </a:endParaRPr>
          </a:p>
          <a:p>
            <a:pPr indent="-349250" lvl="0" marL="457200" rtl="0" algn="l">
              <a:lnSpc>
                <a:spcPct val="150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Raspberry Pi Imager</a:t>
            </a:r>
            <a:endParaRPr sz="1900">
              <a:solidFill>
                <a:schemeClr val="dk1"/>
              </a:solidFill>
              <a:latin typeface="Times New Roman"/>
              <a:ea typeface="Times New Roman"/>
              <a:cs typeface="Times New Roman"/>
              <a:sym typeface="Times New Roman"/>
            </a:endParaRPr>
          </a:p>
          <a:p>
            <a:pPr indent="-349250" lvl="0" marL="457200" rtl="0" algn="l">
              <a:lnSpc>
                <a:spcPct val="150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Arduino IDE</a:t>
            </a:r>
            <a:endParaRPr sz="1900">
              <a:solidFill>
                <a:schemeClr val="dk1"/>
              </a:solidFill>
              <a:latin typeface="Times New Roman"/>
              <a:ea typeface="Times New Roman"/>
              <a:cs typeface="Times New Roman"/>
              <a:sym typeface="Times New Roman"/>
            </a:endParaRPr>
          </a:p>
          <a:p>
            <a:pPr indent="-349250" lvl="0" marL="457200" rtl="0" algn="l">
              <a:lnSpc>
                <a:spcPct val="150000"/>
              </a:lnSpc>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Python IDLE</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