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3" r:id="rId2"/>
    <p:sldId id="271" r:id="rId3"/>
    <p:sldId id="270" r:id="rId4"/>
    <p:sldId id="277" r:id="rId5"/>
    <p:sldId id="267" r:id="rId6"/>
    <p:sldId id="263" r:id="rId7"/>
    <p:sldId id="278" r:id="rId8"/>
    <p:sldId id="274" r:id="rId9"/>
    <p:sldId id="275" r:id="rId10"/>
    <p:sldId id="265" r:id="rId11"/>
    <p:sldId id="276" r:id="rId12"/>
    <p:sldId id="279" r:id="rId13"/>
    <p:sldId id="280" r:id="rId14"/>
    <p:sldId id="281" r:id="rId15"/>
    <p:sldId id="282" r:id="rId16"/>
    <p:sldId id="283" r:id="rId17"/>
    <p:sldId id="284" r:id="rId18"/>
    <p:sldId id="266" r:id="rId19"/>
    <p:sldId id="272" r:id="rId20"/>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p:cViewPr varScale="1">
        <p:scale>
          <a:sx n="75" d="100"/>
          <a:sy n="75" d="100"/>
        </p:scale>
        <p:origin x="-52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051" name="Picture 2"/>
          <p:cNvPicPr>
            <a:picLocks noChangeAspect="1"/>
          </p:cNvPicPr>
          <p:nvPr userDrawn="1"/>
        </p:nvPicPr>
        <p:blipFill>
          <a:blip r:embed="rId2"/>
          <a:stretch>
            <a:fillRect/>
          </a:stretch>
        </p:blipFill>
        <p:spPr>
          <a:xfrm>
            <a:off x="0" y="6127750"/>
            <a:ext cx="12192000" cy="730250"/>
          </a:xfrm>
          <a:prstGeom prst="rect">
            <a:avLst/>
          </a:prstGeom>
          <a:noFill/>
          <a:ln w="9525">
            <a:noFill/>
          </a:ln>
        </p:spPr>
      </p:pic>
      <p:sp>
        <p:nvSpPr>
          <p:cNvPr id="2052" name="Rectangle 3"/>
          <p:cNvSpPr/>
          <p:nvPr userDrawn="1"/>
        </p:nvSpPr>
        <p:spPr>
          <a:xfrm>
            <a:off x="0" y="153988"/>
            <a:ext cx="12192000" cy="1446212"/>
          </a:xfrm>
          <a:prstGeom prst="rect">
            <a:avLst/>
          </a:prstGeom>
          <a:noFill/>
          <a:ln w="9525">
            <a:noFill/>
          </a:ln>
        </p:spPr>
        <p:txBody>
          <a:bodyPr>
            <a:spAutoFit/>
          </a:bodyPr>
          <a:lstStyle/>
          <a:p>
            <a:pPr lvl="0" algn="ctr" eaLnBrk="1" hangingPunct="1">
              <a:buNone/>
            </a:pPr>
            <a:r>
              <a:rPr sz="8800" dirty="0">
                <a:latin typeface="Calibri" panose="020F0502020204030204" pitchFamily="34" charset="0"/>
              </a:rPr>
              <a:t>SUBJECT NAME</a:t>
            </a:r>
            <a:endParaRPr lang="en-IN" altLang="x-none" sz="8800" dirty="0">
              <a:latin typeface="Calibri" panose="020F0502020204030204" pitchFamily="34" charset="0"/>
            </a:endParaRPr>
          </a:p>
        </p:txBody>
      </p:sp>
      <p:sp>
        <p:nvSpPr>
          <p:cNvPr id="5" name="Title 1"/>
          <p:cNvSpPr txBox="1"/>
          <p:nvPr/>
        </p:nvSpPr>
        <p:spPr>
          <a:xfrm>
            <a:off x="858838" y="1600200"/>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Topic</a:t>
            </a:r>
            <a:endParaRPr kumimoji="0" lang="en-IN" sz="4105" b="1" i="0" u="none" strike="noStrike" kern="1200" cap="none" spc="0" normalizeH="0" baseline="0" noProof="0" dirty="0">
              <a:ln>
                <a:noFill/>
              </a:ln>
              <a:solidFill>
                <a:schemeClr val="tx1"/>
              </a:solidFill>
              <a:effectLst/>
              <a:uLnTx/>
              <a:uFillTx/>
              <a:latin typeface="+mj-lt"/>
              <a:ea typeface="+mj-ea"/>
              <a:cs typeface="+mj-cs"/>
            </a:endParaRPr>
          </a:p>
        </p:txBody>
      </p:sp>
      <p:sp>
        <p:nvSpPr>
          <p:cNvPr id="6" name="Title 1"/>
          <p:cNvSpPr txBox="1"/>
          <p:nvPr/>
        </p:nvSpPr>
        <p:spPr>
          <a:xfrm>
            <a:off x="817563" y="2246313"/>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(Unit No)</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(Related CO’s, PO’s &amp; PSO’s)</a:t>
            </a:r>
            <a:endParaRPr kumimoji="0" lang="en-IN" sz="4105" b="1" i="0" u="none" strike="noStrike" kern="1200" cap="none" spc="0" normalizeH="0" baseline="0" noProof="0" dirty="0">
              <a:ln>
                <a:noFill/>
              </a:ln>
              <a:solidFill>
                <a:schemeClr val="tx1"/>
              </a:solidFill>
              <a:effectLst/>
              <a:uLnTx/>
              <a:uFillTx/>
              <a:latin typeface="+mj-lt"/>
              <a:ea typeface="+mj-ea"/>
              <a:cs typeface="+mj-cs"/>
            </a:endParaRPr>
          </a:p>
        </p:txBody>
      </p:sp>
      <p:sp>
        <p:nvSpPr>
          <p:cNvPr id="8" name="Title 1"/>
          <p:cNvSpPr txBox="1"/>
          <p:nvPr/>
        </p:nvSpPr>
        <p:spPr>
          <a:xfrm>
            <a:off x="817563" y="3762375"/>
            <a:ext cx="10252075" cy="649288"/>
          </a:xfrm>
          <a:prstGeom prst="rect">
            <a:avLst/>
          </a:prstGeom>
        </p:spPr>
        <p:txBody>
          <a:bodyPr/>
          <a:lstStyle>
            <a:lvl1pPr algn="ctr" defTabSz="853440" rtl="0" eaLnBrk="1" latinLnBrk="0" hangingPunct="1">
              <a:lnSpc>
                <a:spcPct val="90000"/>
              </a:lnSpc>
              <a:spcBef>
                <a:spcPct val="0"/>
              </a:spcBef>
              <a:buNone/>
              <a:defRPr sz="4105" kern="1200">
                <a:solidFill>
                  <a:schemeClr val="tx1"/>
                </a:solidFill>
                <a:latin typeface="+mj-lt"/>
                <a:ea typeface="+mj-ea"/>
                <a:cs typeface="+mj-cs"/>
              </a:defRPr>
            </a:lvl1pPr>
          </a:lstStyle>
          <a:p>
            <a:pPr marL="0" marR="0" lvl="0" indent="0" algn="ctr" defTabSz="853440" rtl="0" eaLnBrk="1" fontAlgn="auto" latinLnBrk="0" hangingPunct="1">
              <a:lnSpc>
                <a:spcPct val="90000"/>
              </a:lnSpc>
              <a:spcBef>
                <a:spcPct val="0"/>
              </a:spcBef>
              <a:spcAft>
                <a:spcPts val="0"/>
              </a:spcAft>
              <a:buClrTx/>
              <a:buSzTx/>
              <a:buFontTx/>
              <a:buNone/>
              <a:defRPr/>
            </a:pPr>
            <a:r>
              <a:rPr kumimoji="0" lang="en-US" sz="4105" b="1" i="0" u="none" strike="noStrike" kern="1200" cap="none" spc="0" normalizeH="0" baseline="0" noProof="0" dirty="0">
                <a:ln>
                  <a:noFill/>
                </a:ln>
                <a:solidFill>
                  <a:schemeClr val="tx1"/>
                </a:solidFill>
                <a:effectLst/>
                <a:uLnTx/>
                <a:uFillTx/>
                <a:latin typeface="+mj-lt"/>
                <a:ea typeface="+mj-ea"/>
                <a:cs typeface="+mj-cs"/>
              </a:rPr>
              <a:t>Faculty Name</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j-lt"/>
                <a:ea typeface="+mj-ea"/>
                <a:cs typeface="+mj-cs"/>
              </a:rPr>
              <a:t>Designation</a:t>
            </a:r>
          </a:p>
          <a:p>
            <a:pPr marL="0" marR="0" lvl="0" indent="0" algn="ctr" defTabSz="853440" rtl="0" eaLnBrk="1" fontAlgn="auto" latinLnBrk="0" hangingPunct="1">
              <a:lnSpc>
                <a:spcPct val="90000"/>
              </a:lnSpc>
              <a:spcBef>
                <a:spcPct val="0"/>
              </a:spcBef>
              <a:spcAft>
                <a:spcPts val="0"/>
              </a:spcAft>
              <a:buClrTx/>
              <a:buSzTx/>
              <a:buFontTx/>
              <a:buNone/>
              <a:defRPr/>
            </a:pPr>
            <a:r>
              <a:rPr kumimoji="0" lang="en-US" sz="3600" b="0" i="0" u="none" strike="noStrike" kern="1200" cap="none" spc="0" normalizeH="0" baseline="0" noProof="0" dirty="0">
                <a:ln>
                  <a:noFill/>
                </a:ln>
                <a:solidFill>
                  <a:schemeClr val="tx1"/>
                </a:solidFill>
                <a:effectLst/>
                <a:uLnTx/>
                <a:uFillTx/>
                <a:latin typeface="+mj-lt"/>
                <a:ea typeface="+mj-ea"/>
                <a:cs typeface="+mj-cs"/>
              </a:rPr>
              <a:t>Department Name</a:t>
            </a:r>
            <a:endParaRPr kumimoji="0" lang="en-IN" sz="36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pPr/>
              <a:t>11/15/2023</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a:xfrm>
            <a:off x="8610600" y="6356350"/>
            <a:ext cx="2743200" cy="365125"/>
          </a:xfrm>
        </p:spPr>
        <p:txBody>
          <a:bodyPr/>
          <a:lstStyle/>
          <a:p>
            <a:fld id="{B3561BA9-CDCF-4958-B8AB-66F3BF063E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5"/>
          <a:stretch>
            <a:fillRect/>
          </a:stretch>
        </p:blipFill>
        <p:spPr>
          <a:xfrm>
            <a:off x="0" y="6127750"/>
            <a:ext cx="12192000" cy="730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ieeexplore.ieee.org/document/9730792" TargetMode="External"/><Relationship Id="rId2" Type="http://schemas.openxmlformats.org/officeDocument/2006/relationships/hyperlink" Target="https://youtu.be/oOuswkbsBCU?si=iKUchg-qdnDk6SjB" TargetMode="External"/><Relationship Id="rId1" Type="http://schemas.openxmlformats.org/officeDocument/2006/relationships/slideLayout" Target="../slideLayouts/slideLayout3.xml"/><Relationship Id="rId5" Type="http://schemas.openxmlformats.org/officeDocument/2006/relationships/hyperlink" Target="https://towardsdatascience.com/deep-video-inpainting-756e60ddcaaf" TargetMode="External"/><Relationship Id="rId4" Type="http://schemas.openxmlformats.org/officeDocument/2006/relationships/hyperlink" Target="https://paperswithcode.com/task/video-inpain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4008AD-DD5A-3EBB-E4BE-3674BEE30365}"/>
              </a:ext>
            </a:extLst>
          </p:cNvPr>
          <p:cNvSpPr>
            <a:spLocks noGrp="1"/>
          </p:cNvSpPr>
          <p:nvPr>
            <p:ph type="title"/>
          </p:nvPr>
        </p:nvSpPr>
        <p:spPr>
          <a:xfrm>
            <a:off x="1350605" y="1088848"/>
            <a:ext cx="9490789" cy="1340815"/>
          </a:xfrm>
        </p:spPr>
        <p:txBody>
          <a:bodyPr/>
          <a:lstStyle/>
          <a:p>
            <a:pPr algn="ctr"/>
            <a:r>
              <a:rPr lang="en-US" sz="40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Video Inpainting with Local and Global Refinement</a:t>
            </a:r>
            <a:endParaRPr lang="en-IN" sz="4000" b="1" dirty="0">
              <a:solidFill>
                <a:schemeClr val="accent1">
                  <a:lumMod val="75000"/>
                </a:schemeClr>
              </a:solidFill>
              <a:latin typeface="+mn-lt"/>
            </a:endParaRPr>
          </a:p>
        </p:txBody>
      </p:sp>
      <p:sp>
        <p:nvSpPr>
          <p:cNvPr id="4" name="Title 1">
            <a:extLst>
              <a:ext uri="{FF2B5EF4-FFF2-40B4-BE49-F238E27FC236}">
                <a16:creationId xmlns="" xmlns:a16="http://schemas.microsoft.com/office/drawing/2014/main" id="{1E33BAFF-6659-01D6-5D29-9CB2640F8A84}"/>
              </a:ext>
            </a:extLst>
          </p:cNvPr>
          <p:cNvSpPr txBox="1">
            <a:spLocks/>
          </p:cNvSpPr>
          <p:nvPr/>
        </p:nvSpPr>
        <p:spPr>
          <a:xfrm>
            <a:off x="6520689" y="3937855"/>
            <a:ext cx="5365102" cy="183129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IN" sz="2000" b="1" u="sng" dirty="0">
                <a:latin typeface="Times New Roman" panose="02020603050405020304" pitchFamily="18" charset="0"/>
                <a:cs typeface="Times New Roman" panose="02020603050405020304" pitchFamily="18" charset="0"/>
              </a:rPr>
              <a:t>Team Details:</a:t>
            </a:r>
            <a:endParaRPr lang="en-IN" sz="1400" b="1" u="sng" dirty="0">
              <a:latin typeface="Times New Roman" panose="02020603050405020304" pitchFamily="18" charset="0"/>
              <a:cs typeface="Times New Roman" panose="02020603050405020304" pitchFamily="18" charset="0"/>
            </a:endParaRP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VELDI DIVYA SRI 			- 208T1A05C4</a:t>
            </a:r>
          </a:p>
          <a:p>
            <a:pPr fontAlgn="auto">
              <a:lnSpc>
                <a:spcPct val="100000"/>
              </a:lnSpc>
              <a:spcAft>
                <a:spcPts val="0"/>
              </a:spcAft>
            </a:pPr>
            <a:r>
              <a:rPr lang="en-IN" sz="1400" dirty="0">
                <a:latin typeface="Times New Roman" panose="02020603050405020304" pitchFamily="18" charset="0"/>
                <a:cs typeface="Times New Roman" panose="02020603050405020304" pitchFamily="18" charset="0"/>
              </a:rPr>
              <a:t>MOHAMMAD MYMUNNISA BEGUM	- 208T1A0582</a:t>
            </a: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NANDAM CHANDRA PRAKASH		- 218T5A0509</a:t>
            </a:r>
          </a:p>
          <a:p>
            <a:pPr fontAlgn="auto">
              <a:lnSpc>
                <a:spcPct val="100000"/>
              </a:lnSpc>
              <a:spcAft>
                <a:spcPts val="0"/>
              </a:spcAft>
            </a:pPr>
            <a:r>
              <a:rPr lang="en-IN" sz="1400" dirty="0">
                <a:latin typeface="Times New Roman" panose="02020603050405020304" pitchFamily="18" charset="0"/>
                <a:cs typeface="Times New Roman" panose="02020603050405020304" pitchFamily="18" charset="0"/>
              </a:rPr>
              <a:t>RAMISETTI SAI KUMAR 		- 208T1A05B3</a:t>
            </a:r>
          </a:p>
          <a:p>
            <a:pPr fontAlgn="auto">
              <a:lnSpc>
                <a:spcPct val="150000"/>
              </a:lnSpc>
              <a:spcAft>
                <a:spcPts val="0"/>
              </a:spcAft>
            </a:pPr>
            <a:r>
              <a:rPr lang="en-IN" sz="1400" dirty="0">
                <a:latin typeface="Times New Roman" panose="02020603050405020304" pitchFamily="18" charset="0"/>
                <a:cs typeface="Times New Roman" panose="02020603050405020304" pitchFamily="18" charset="0"/>
              </a:rPr>
              <a:t>PUCCHA PALLAVI			- 218T5A0510</a:t>
            </a:r>
          </a:p>
        </p:txBody>
      </p:sp>
      <p:sp>
        <p:nvSpPr>
          <p:cNvPr id="7" name="Title 1">
            <a:extLst>
              <a:ext uri="{FF2B5EF4-FFF2-40B4-BE49-F238E27FC236}">
                <a16:creationId xmlns="" xmlns:a16="http://schemas.microsoft.com/office/drawing/2014/main" id="{C7224CFF-5388-631B-0A90-ECED551CDCD1}"/>
              </a:ext>
            </a:extLst>
          </p:cNvPr>
          <p:cNvSpPr txBox="1">
            <a:spLocks/>
          </p:cNvSpPr>
          <p:nvPr/>
        </p:nvSpPr>
        <p:spPr>
          <a:xfrm>
            <a:off x="1350604" y="3937855"/>
            <a:ext cx="2903376" cy="1088551"/>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lnSpc>
                <a:spcPct val="100000"/>
              </a:lnSpc>
              <a:spcAft>
                <a:spcPts val="0"/>
              </a:spcAft>
            </a:pPr>
            <a:r>
              <a:rPr lang="en-IN" sz="2000" b="1" u="sng" dirty="0">
                <a:latin typeface="Times New Roman" panose="02020603050405020304" pitchFamily="18" charset="0"/>
                <a:cs typeface="Times New Roman" panose="02020603050405020304" pitchFamily="18" charset="0"/>
              </a:rPr>
              <a:t>Guide:</a:t>
            </a:r>
            <a:endParaRPr lang="en-IN" sz="1400" b="1" u="sng" dirty="0">
              <a:latin typeface="Times New Roman" panose="02020603050405020304" pitchFamily="18" charset="0"/>
              <a:cs typeface="Times New Roman" panose="02020603050405020304" pitchFamily="18" charset="0"/>
            </a:endParaRPr>
          </a:p>
          <a:p>
            <a:pPr fontAlgn="auto">
              <a:lnSpc>
                <a:spcPct val="200000"/>
              </a:lnSpc>
              <a:spcAft>
                <a:spcPts val="0"/>
              </a:spcAft>
            </a:pPr>
            <a:r>
              <a:rPr lang="en-IN" sz="1400" dirty="0">
                <a:latin typeface="Times New Roman" panose="02020603050405020304" pitchFamily="18" charset="0"/>
                <a:cs typeface="Times New Roman" panose="02020603050405020304" pitchFamily="18" charset="0"/>
              </a:rPr>
              <a:t>MRS. D. SRIVALLI</a:t>
            </a:r>
          </a:p>
          <a:p>
            <a:pPr fontAlgn="auto">
              <a:spcAft>
                <a:spcPts val="0"/>
              </a:spcAft>
            </a:pPr>
            <a:r>
              <a:rPr lang="en-IN" sz="1400" dirty="0">
                <a:latin typeface="Times New Roman" panose="02020603050405020304" pitchFamily="18" charset="0"/>
                <a:cs typeface="Times New Roman" panose="02020603050405020304" pitchFamily="18" charset="0"/>
              </a:rPr>
              <a:t>ASSISTANT PROFESSOR</a:t>
            </a:r>
          </a:p>
        </p:txBody>
      </p:sp>
      <p:sp>
        <p:nvSpPr>
          <p:cNvPr id="8" name="Title 1">
            <a:extLst>
              <a:ext uri="{FF2B5EF4-FFF2-40B4-BE49-F238E27FC236}">
                <a16:creationId xmlns="" xmlns:a16="http://schemas.microsoft.com/office/drawing/2014/main" id="{30B3F3B7-3DAB-3226-9318-3C026C5FFF36}"/>
              </a:ext>
            </a:extLst>
          </p:cNvPr>
          <p:cNvSpPr txBox="1">
            <a:spLocks/>
          </p:cNvSpPr>
          <p:nvPr/>
        </p:nvSpPr>
        <p:spPr>
          <a:xfrm>
            <a:off x="3911859" y="2429663"/>
            <a:ext cx="4368282" cy="999337"/>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Computer Science and Engineering</a:t>
            </a:r>
          </a:p>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Section - B</a:t>
            </a:r>
          </a:p>
          <a:p>
            <a:pPr algn="ctr" fontAlgn="auto">
              <a:spcAft>
                <a:spcPts val="0"/>
              </a:spcAft>
            </a:pPr>
            <a:r>
              <a:rPr lang="en-IN" sz="2000" b="1" dirty="0">
                <a:solidFill>
                  <a:schemeClr val="accent1">
                    <a:lumMod val="75000"/>
                  </a:schemeClr>
                </a:solidFill>
                <a:latin typeface="Times New Roman" panose="02020603050405020304" pitchFamily="18" charset="0"/>
                <a:cs typeface="Times New Roman" panose="02020603050405020304" pitchFamily="18" charset="0"/>
              </a:rPr>
              <a:t>Batch No: B9</a:t>
            </a:r>
          </a:p>
          <a:p>
            <a:pPr algn="ctr" fontAlgn="auto">
              <a:spcAft>
                <a:spcPts val="0"/>
              </a:spcAft>
            </a:pPr>
            <a:endParaRPr lang="en-IN" sz="2000" b="1" dirty="0">
              <a:solidFill>
                <a:schemeClr val="accent1">
                  <a:lumMod val="75000"/>
                </a:schemeClr>
              </a:solidFill>
              <a:latin typeface="+mn-lt"/>
            </a:endParaRPr>
          </a:p>
        </p:txBody>
      </p:sp>
    </p:spTree>
    <p:extLst>
      <p:ext uri="{BB962C8B-B14F-4D97-AF65-F5344CB8AC3E}">
        <p14:creationId xmlns="" xmlns:p14="http://schemas.microsoft.com/office/powerpoint/2010/main" val="3781548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Algorithms or Techniques used:</a:t>
            </a:r>
          </a:p>
        </p:txBody>
      </p:sp>
      <p:sp>
        <p:nvSpPr>
          <p:cNvPr id="3" name="Text Placeholder 2"/>
          <p:cNvSpPr>
            <a:spLocks noGrp="1"/>
          </p:cNvSpPr>
          <p:nvPr>
            <p:ph type="body" idx="1"/>
          </p:nvPr>
        </p:nvSpPr>
        <p:spPr>
          <a:xfrm>
            <a:off x="838200" y="1299986"/>
            <a:ext cx="6588967" cy="3225361"/>
          </a:xfrm>
        </p:spPr>
        <p:txBody>
          <a:bodyPr/>
          <a:lstStyle/>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Grayscale conversion (data preprocessing) </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Gaussian or median filtering (remove noise data)</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Gray Level Co-Occurrence Matrix </a:t>
            </a:r>
            <a:r>
              <a:rPr lang="en-IN" sz="1800" dirty="0">
                <a:latin typeface="Times New Roman" panose="02020603050405020304" pitchFamily="18" charset="0"/>
                <a:cs typeface="Times New Roman" panose="02020603050405020304" pitchFamily="18" charset="0"/>
              </a:rPr>
              <a:t>(Feature Extraction)</a:t>
            </a: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Marching Method (Inpainting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Random Forest</a:t>
            </a:r>
            <a:r>
              <a:rPr lang="en-IN" sz="1800" dirty="0">
                <a:latin typeface="Times New Roman" panose="02020603050405020304" pitchFamily="18" charset="0"/>
                <a:cs typeface="Times New Roman" panose="02020603050405020304" pitchFamily="18" charset="0"/>
              </a:rPr>
              <a:t> (Classification)</a:t>
            </a:r>
          </a:p>
          <a:p>
            <a:pPr>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Decision Tree (Classification)</a:t>
            </a:r>
          </a:p>
          <a:p>
            <a:pPr>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24AEA-ED98-014A-7AA6-D8C9A4D7B850}"/>
              </a:ext>
            </a:extLst>
          </p:cNvPr>
          <p:cNvSpPr>
            <a:spLocks noGrp="1"/>
          </p:cNvSpPr>
          <p:nvPr>
            <p:ph type="title"/>
          </p:nvPr>
        </p:nvSpPr>
        <p:spPr/>
        <p:txBody>
          <a:body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Flow Chart:</a:t>
            </a:r>
            <a:endParaRPr lang="en-IN" sz="4000" dirty="0">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 xmlns:a16="http://schemas.microsoft.com/office/drawing/2014/main" id="{E3769DF6-5B81-9626-4F6C-F8057E2CE37A}"/>
              </a:ext>
            </a:extLst>
          </p:cNvPr>
          <p:cNvGrpSpPr/>
          <p:nvPr/>
        </p:nvGrpSpPr>
        <p:grpSpPr>
          <a:xfrm>
            <a:off x="3068183" y="1049106"/>
            <a:ext cx="6627909" cy="4759788"/>
            <a:chOff x="3807831" y="941955"/>
            <a:chExt cx="6340721" cy="4416984"/>
          </a:xfrm>
        </p:grpSpPr>
        <p:sp>
          <p:nvSpPr>
            <p:cNvPr id="5" name="TextBox 5">
              <a:extLst>
                <a:ext uri="{FF2B5EF4-FFF2-40B4-BE49-F238E27FC236}">
                  <a16:creationId xmlns="" xmlns:a16="http://schemas.microsoft.com/office/drawing/2014/main" id="{5E3CBC4E-10DC-F457-4F1A-FB6C5249C1E8}"/>
                </a:ext>
              </a:extLst>
            </p:cNvPr>
            <p:cNvSpPr txBox="1"/>
            <p:nvPr/>
          </p:nvSpPr>
          <p:spPr>
            <a:xfrm>
              <a:off x="3807831" y="1123822"/>
              <a:ext cx="1423395" cy="285611"/>
            </a:xfrm>
            <a:prstGeom prst="rect">
              <a:avLst/>
            </a:prstGeom>
            <a:no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Times New Roman" panose="02020603050405020304" pitchFamily="18" charset="0"/>
                  <a:cs typeface="Times New Roman" panose="02020603050405020304" pitchFamily="18" charset="0"/>
                </a:rPr>
                <a:t>video dataset</a:t>
              </a:r>
              <a:endParaRPr lang="en-IN" sz="14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 xmlns:a16="http://schemas.microsoft.com/office/drawing/2014/main" id="{A3FEC652-6D0D-C083-F85C-13A5C43816E4}"/>
                </a:ext>
              </a:extLst>
            </p:cNvPr>
            <p:cNvSpPr/>
            <p:nvPr/>
          </p:nvSpPr>
          <p:spPr>
            <a:xfrm>
              <a:off x="6144581" y="971758"/>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Input Video</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 xmlns:a16="http://schemas.microsoft.com/office/drawing/2014/main" id="{41F3C107-86DC-B042-7D19-068E80EAA428}"/>
                </a:ext>
              </a:extLst>
            </p:cNvPr>
            <p:cNvGrpSpPr/>
            <p:nvPr/>
          </p:nvGrpSpPr>
          <p:grpSpPr>
            <a:xfrm>
              <a:off x="8539793" y="941955"/>
              <a:ext cx="1552397" cy="943393"/>
              <a:chOff x="8700713" y="528119"/>
              <a:chExt cx="1604566" cy="1363457"/>
            </a:xfrm>
          </p:grpSpPr>
          <p:sp>
            <p:nvSpPr>
              <p:cNvPr id="45" name="Rectangle 44">
                <a:extLst>
                  <a:ext uri="{FF2B5EF4-FFF2-40B4-BE49-F238E27FC236}">
                    <a16:creationId xmlns="" xmlns:a16="http://schemas.microsoft.com/office/drawing/2014/main" id="{DF5377EE-8BA1-1E34-4805-4C63FD5584BD}"/>
                  </a:ext>
                </a:extLst>
              </p:cNvPr>
              <p:cNvSpPr/>
              <p:nvPr/>
            </p:nvSpPr>
            <p:spPr>
              <a:xfrm>
                <a:off x="8700713" y="528119"/>
                <a:ext cx="1604566" cy="1363457"/>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6" name="Rectangle 45">
                <a:extLst>
                  <a:ext uri="{FF2B5EF4-FFF2-40B4-BE49-F238E27FC236}">
                    <a16:creationId xmlns="" xmlns:a16="http://schemas.microsoft.com/office/drawing/2014/main" id="{76A49F00-1316-EC59-89C8-D19A63E4F996}"/>
                  </a:ext>
                </a:extLst>
              </p:cNvPr>
              <p:cNvSpPr/>
              <p:nvPr/>
            </p:nvSpPr>
            <p:spPr>
              <a:xfrm>
                <a:off x="8758970" y="1091904"/>
                <a:ext cx="1488050" cy="27326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Resize</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7" name="Rectangle 46">
                <a:extLst>
                  <a:ext uri="{FF2B5EF4-FFF2-40B4-BE49-F238E27FC236}">
                    <a16:creationId xmlns="" xmlns:a16="http://schemas.microsoft.com/office/drawing/2014/main" id="{43F00D50-427D-7CE6-FCF4-644F345E7C44}"/>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Gray scale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8" name="Elbow Connector 35">
              <a:extLst>
                <a:ext uri="{FF2B5EF4-FFF2-40B4-BE49-F238E27FC236}">
                  <a16:creationId xmlns="" xmlns:a16="http://schemas.microsoft.com/office/drawing/2014/main" id="{B37D10F8-BD90-3910-544A-38BDC1AC3678}"/>
                </a:ext>
              </a:extLst>
            </p:cNvPr>
            <p:cNvCxnSpPr>
              <a:endCxn id="6" idx="1"/>
            </p:cNvCxnSpPr>
            <p:nvPr/>
          </p:nvCxnSpPr>
          <p:spPr>
            <a:xfrm flipV="1">
              <a:off x="5231226" y="1159972"/>
              <a:ext cx="913355" cy="1962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id="{B0126E24-31B0-E6CA-D228-EC6406BFA3DB}"/>
                </a:ext>
              </a:extLst>
            </p:cNvPr>
            <p:cNvSpPr/>
            <p:nvPr/>
          </p:nvSpPr>
          <p:spPr>
            <a:xfrm>
              <a:off x="6144581" y="1615128"/>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Preprocessing</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 xmlns:a16="http://schemas.microsoft.com/office/drawing/2014/main" id="{8693BAB0-4ACD-DB8C-DA1B-26EEDA3A071B}"/>
                </a:ext>
              </a:extLst>
            </p:cNvPr>
            <p:cNvCxnSpPr>
              <a:stCxn id="6" idx="2"/>
              <a:endCxn id="9" idx="0"/>
            </p:cNvCxnSpPr>
            <p:nvPr/>
          </p:nvCxnSpPr>
          <p:spPr>
            <a:xfrm>
              <a:off x="6994260" y="1348186"/>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42">
              <a:extLst>
                <a:ext uri="{FF2B5EF4-FFF2-40B4-BE49-F238E27FC236}">
                  <a16:creationId xmlns="" xmlns:a16="http://schemas.microsoft.com/office/drawing/2014/main" id="{F837FFC8-6E4F-D5A6-E66A-244821D6814F}"/>
                </a:ext>
              </a:extLst>
            </p:cNvPr>
            <p:cNvCxnSpPr>
              <a:stCxn id="9" idx="3"/>
              <a:endCxn id="45" idx="1"/>
            </p:cNvCxnSpPr>
            <p:nvPr/>
          </p:nvCxnSpPr>
          <p:spPr>
            <a:xfrm flipV="1">
              <a:off x="7843941" y="1413652"/>
              <a:ext cx="695852" cy="3896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14B0E94B-A972-A4F0-A041-03175C99CA62}"/>
                </a:ext>
              </a:extLst>
            </p:cNvPr>
            <p:cNvCxnSpPr/>
            <p:nvPr/>
          </p:nvCxnSpPr>
          <p:spPr>
            <a:xfrm>
              <a:off x="6994260" y="200077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 xmlns:a16="http://schemas.microsoft.com/office/drawing/2014/main" id="{3F92FD63-CE65-C04A-8D38-8E7EC2E93CF0}"/>
                </a:ext>
              </a:extLst>
            </p:cNvPr>
            <p:cNvSpPr/>
            <p:nvPr/>
          </p:nvSpPr>
          <p:spPr>
            <a:xfrm>
              <a:off x="6144581" y="2250330"/>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Feature Extraction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 xmlns:a16="http://schemas.microsoft.com/office/drawing/2014/main" id="{FB158064-44FD-C7F9-5CC2-C39BFE2BE972}"/>
                </a:ext>
              </a:extLst>
            </p:cNvPr>
            <p:cNvGrpSpPr/>
            <p:nvPr/>
          </p:nvGrpSpPr>
          <p:grpSpPr>
            <a:xfrm>
              <a:off x="8539794" y="2205069"/>
              <a:ext cx="1033990" cy="497946"/>
              <a:chOff x="7806839" y="2245625"/>
              <a:chExt cx="1460718" cy="334795"/>
            </a:xfrm>
          </p:grpSpPr>
          <p:sp>
            <p:nvSpPr>
              <p:cNvPr id="43" name="Rectangle 42">
                <a:extLst>
                  <a:ext uri="{FF2B5EF4-FFF2-40B4-BE49-F238E27FC236}">
                    <a16:creationId xmlns="" xmlns:a16="http://schemas.microsoft.com/office/drawing/2014/main" id="{4A54AC08-B406-78F5-465F-D2D31036A161}"/>
                  </a:ext>
                </a:extLst>
              </p:cNvPr>
              <p:cNvSpPr/>
              <p:nvPr/>
            </p:nvSpPr>
            <p:spPr>
              <a:xfrm>
                <a:off x="7806839" y="2245625"/>
                <a:ext cx="1460718" cy="33479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 xmlns:a16="http://schemas.microsoft.com/office/drawing/2014/main" id="{8FB054F5-75F2-C695-C867-308E06F14212}"/>
                  </a:ext>
                </a:extLst>
              </p:cNvPr>
              <p:cNvSpPr/>
              <p:nvPr/>
            </p:nvSpPr>
            <p:spPr>
              <a:xfrm>
                <a:off x="7859873" y="2308436"/>
                <a:ext cx="1354648" cy="2192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GLCM</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15" name="Elbow Connector 47">
              <a:extLst>
                <a:ext uri="{FF2B5EF4-FFF2-40B4-BE49-F238E27FC236}">
                  <a16:creationId xmlns="" xmlns:a16="http://schemas.microsoft.com/office/drawing/2014/main" id="{707DCD4C-A249-C6E5-9CE3-FF93BC1ED9CA}"/>
                </a:ext>
              </a:extLst>
            </p:cNvPr>
            <p:cNvCxnSpPr>
              <a:stCxn id="13" idx="3"/>
              <a:endCxn id="43" idx="1"/>
            </p:cNvCxnSpPr>
            <p:nvPr/>
          </p:nvCxnSpPr>
          <p:spPr>
            <a:xfrm>
              <a:off x="7843940" y="2438544"/>
              <a:ext cx="695854" cy="155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 xmlns:a16="http://schemas.microsoft.com/office/drawing/2014/main" id="{CCAE9943-B541-EF7D-C1C9-C543B9EBB9C0}"/>
                </a:ext>
              </a:extLst>
            </p:cNvPr>
            <p:cNvCxnSpPr/>
            <p:nvPr/>
          </p:nvCxnSpPr>
          <p:spPr>
            <a:xfrm>
              <a:off x="7004064" y="262675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 xmlns:a16="http://schemas.microsoft.com/office/drawing/2014/main" id="{41A719A0-360A-3847-C65F-1AB20B15DFA5}"/>
                </a:ext>
              </a:extLst>
            </p:cNvPr>
            <p:cNvSpPr/>
            <p:nvPr/>
          </p:nvSpPr>
          <p:spPr>
            <a:xfrm>
              <a:off x="6154385" y="2893700"/>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Image Splitting</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 xmlns:a16="http://schemas.microsoft.com/office/drawing/2014/main" id="{E5EECC9B-A6EC-EDE7-F17E-19DC5B645D8D}"/>
                </a:ext>
              </a:extLst>
            </p:cNvPr>
            <p:cNvGrpSpPr/>
            <p:nvPr/>
          </p:nvGrpSpPr>
          <p:grpSpPr>
            <a:xfrm>
              <a:off x="3946846" y="2608803"/>
              <a:ext cx="1552397" cy="625258"/>
              <a:chOff x="8700713" y="987910"/>
              <a:chExt cx="1604566" cy="903666"/>
            </a:xfrm>
          </p:grpSpPr>
          <p:sp>
            <p:nvSpPr>
              <p:cNvPr id="40" name="Rectangle 39">
                <a:extLst>
                  <a:ext uri="{FF2B5EF4-FFF2-40B4-BE49-F238E27FC236}">
                    <a16:creationId xmlns="" xmlns:a16="http://schemas.microsoft.com/office/drawing/2014/main" id="{19A08C01-9B9C-7CF0-128D-79DEBE10085B}"/>
                  </a:ext>
                </a:extLst>
              </p:cNvPr>
              <p:cNvSpPr/>
              <p:nvPr/>
            </p:nvSpPr>
            <p:spPr>
              <a:xfrm>
                <a:off x="8700713" y="987910"/>
                <a:ext cx="1604566" cy="90366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 xmlns:a16="http://schemas.microsoft.com/office/drawing/2014/main" id="{430CFD83-5088-AD49-7213-D873B461DA48}"/>
                  </a:ext>
                </a:extLst>
              </p:cNvPr>
              <p:cNvSpPr/>
              <p:nvPr/>
            </p:nvSpPr>
            <p:spPr>
              <a:xfrm>
                <a:off x="8758970" y="1091904"/>
                <a:ext cx="1488050" cy="2732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Train </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 xmlns:a16="http://schemas.microsoft.com/office/drawing/2014/main" id="{424C6433-F040-C134-40F2-0E5A7C13FC99}"/>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Test</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19" name="Elbow Connector 49">
              <a:extLst>
                <a:ext uri="{FF2B5EF4-FFF2-40B4-BE49-F238E27FC236}">
                  <a16:creationId xmlns="" xmlns:a16="http://schemas.microsoft.com/office/drawing/2014/main" id="{BB308294-8F11-E26A-6660-51C01C723F64}"/>
                </a:ext>
              </a:extLst>
            </p:cNvPr>
            <p:cNvCxnSpPr>
              <a:stCxn id="17" idx="1"/>
              <a:endCxn id="40" idx="3"/>
            </p:cNvCxnSpPr>
            <p:nvPr/>
          </p:nvCxnSpPr>
          <p:spPr>
            <a:xfrm rot="10800000">
              <a:off x="5499244" y="2921433"/>
              <a:ext cx="655142" cy="1604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DFB606E-6C1E-2EE0-960D-AED5D1A72237}"/>
                </a:ext>
              </a:extLst>
            </p:cNvPr>
            <p:cNvCxnSpPr/>
            <p:nvPr/>
          </p:nvCxnSpPr>
          <p:spPr>
            <a:xfrm>
              <a:off x="7004064" y="3270128"/>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21C141C7-1E50-D22F-5449-9A0F6D43A5B9}"/>
                </a:ext>
              </a:extLst>
            </p:cNvPr>
            <p:cNvSpPr/>
            <p:nvPr/>
          </p:nvSpPr>
          <p:spPr>
            <a:xfrm>
              <a:off x="6216123" y="3528946"/>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 xmlns:a16="http://schemas.microsoft.com/office/drawing/2014/main" id="{8644EC6E-31C9-01AF-DEA0-AF5B1778BC80}"/>
                </a:ext>
              </a:extLst>
            </p:cNvPr>
            <p:cNvGrpSpPr/>
            <p:nvPr/>
          </p:nvGrpSpPr>
          <p:grpSpPr>
            <a:xfrm>
              <a:off x="8483428" y="3442230"/>
              <a:ext cx="1552397" cy="780332"/>
              <a:chOff x="8700713" y="987910"/>
              <a:chExt cx="1604566" cy="1170167"/>
            </a:xfrm>
          </p:grpSpPr>
          <p:sp>
            <p:nvSpPr>
              <p:cNvPr id="37" name="Rectangle 36">
                <a:extLst>
                  <a:ext uri="{FF2B5EF4-FFF2-40B4-BE49-F238E27FC236}">
                    <a16:creationId xmlns="" xmlns:a16="http://schemas.microsoft.com/office/drawing/2014/main" id="{7BE1C00C-F40C-FC13-BA3A-4C49F40FCA01}"/>
                  </a:ext>
                </a:extLst>
              </p:cNvPr>
              <p:cNvSpPr/>
              <p:nvPr/>
            </p:nvSpPr>
            <p:spPr>
              <a:xfrm>
                <a:off x="8700713" y="987910"/>
                <a:ext cx="1604566" cy="1170167"/>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 xmlns:a16="http://schemas.microsoft.com/office/drawing/2014/main" id="{EB20917B-8E31-1152-6DA4-C25616AFE342}"/>
                  </a:ext>
                </a:extLst>
              </p:cNvPr>
              <p:cNvSpPr/>
              <p:nvPr/>
            </p:nvSpPr>
            <p:spPr>
              <a:xfrm>
                <a:off x="8758970" y="1091904"/>
                <a:ext cx="1488050" cy="44330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Random Forest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 xmlns:a16="http://schemas.microsoft.com/office/drawing/2014/main" id="{795F94CB-2F89-9905-92AA-36AC1A1AA9AC}"/>
                  </a:ext>
                </a:extLst>
              </p:cNvPr>
              <p:cNvSpPr/>
              <p:nvPr/>
            </p:nvSpPr>
            <p:spPr>
              <a:xfrm>
                <a:off x="8758971" y="1639204"/>
                <a:ext cx="1488050" cy="39607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Decision Tree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23" name="Elbow Connector 86">
              <a:extLst>
                <a:ext uri="{FF2B5EF4-FFF2-40B4-BE49-F238E27FC236}">
                  <a16:creationId xmlns="" xmlns:a16="http://schemas.microsoft.com/office/drawing/2014/main" id="{1ACAD5E7-DF78-2080-61B0-82391392D5ED}"/>
                </a:ext>
              </a:extLst>
            </p:cNvPr>
            <p:cNvCxnSpPr>
              <a:stCxn id="21" idx="3"/>
              <a:endCxn id="37" idx="1"/>
            </p:cNvCxnSpPr>
            <p:nvPr/>
          </p:nvCxnSpPr>
          <p:spPr>
            <a:xfrm>
              <a:off x="7915482" y="3717159"/>
              <a:ext cx="567946" cy="115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A6DAC95A-4D73-D17F-7C93-00D6E2A36F67}"/>
                </a:ext>
              </a:extLst>
            </p:cNvPr>
            <p:cNvCxnSpPr/>
            <p:nvPr/>
          </p:nvCxnSpPr>
          <p:spPr>
            <a:xfrm>
              <a:off x="7004064" y="3905373"/>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 xmlns:a16="http://schemas.microsoft.com/office/drawing/2014/main" id="{CF495980-C324-582A-B91A-4508E4019C05}"/>
                </a:ext>
              </a:extLst>
            </p:cNvPr>
            <p:cNvSpPr/>
            <p:nvPr/>
          </p:nvSpPr>
          <p:spPr>
            <a:xfrm>
              <a:off x="6216123" y="4163205"/>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Performance</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26" name="Group 25">
              <a:extLst>
                <a:ext uri="{FF2B5EF4-FFF2-40B4-BE49-F238E27FC236}">
                  <a16:creationId xmlns="" xmlns:a16="http://schemas.microsoft.com/office/drawing/2014/main" id="{7A7CFAE2-A185-1C4D-1CB4-E00D7B5C10BD}"/>
                </a:ext>
              </a:extLst>
            </p:cNvPr>
            <p:cNvGrpSpPr/>
            <p:nvPr/>
          </p:nvGrpSpPr>
          <p:grpSpPr>
            <a:xfrm>
              <a:off x="4016709" y="3861382"/>
              <a:ext cx="1552397" cy="625258"/>
              <a:chOff x="8700713" y="987910"/>
              <a:chExt cx="1604566" cy="903666"/>
            </a:xfrm>
          </p:grpSpPr>
          <p:sp>
            <p:nvSpPr>
              <p:cNvPr id="34" name="Rectangle 33">
                <a:extLst>
                  <a:ext uri="{FF2B5EF4-FFF2-40B4-BE49-F238E27FC236}">
                    <a16:creationId xmlns="" xmlns:a16="http://schemas.microsoft.com/office/drawing/2014/main" id="{1B185259-6782-F924-95EF-08FE0D4A970D}"/>
                  </a:ext>
                </a:extLst>
              </p:cNvPr>
              <p:cNvSpPr/>
              <p:nvPr/>
            </p:nvSpPr>
            <p:spPr>
              <a:xfrm>
                <a:off x="8700713" y="987910"/>
                <a:ext cx="1604566" cy="90366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 xmlns:a16="http://schemas.microsoft.com/office/drawing/2014/main" id="{76D43B0A-44A2-A7B8-A89B-7FDB28680381}"/>
                  </a:ext>
                </a:extLst>
              </p:cNvPr>
              <p:cNvSpPr/>
              <p:nvPr/>
            </p:nvSpPr>
            <p:spPr>
              <a:xfrm>
                <a:off x="8758970" y="1091904"/>
                <a:ext cx="1488050" cy="27326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Accuracy</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 xmlns:a16="http://schemas.microsoft.com/office/drawing/2014/main" id="{C58714A0-3843-7968-B6F7-B68C2C99A773}"/>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Error rate</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27" name="Elbow Connector 96">
              <a:extLst>
                <a:ext uri="{FF2B5EF4-FFF2-40B4-BE49-F238E27FC236}">
                  <a16:creationId xmlns="" xmlns:a16="http://schemas.microsoft.com/office/drawing/2014/main" id="{C798F954-13A1-0791-3272-4073F6D9F0FF}"/>
                </a:ext>
              </a:extLst>
            </p:cNvPr>
            <p:cNvCxnSpPr>
              <a:stCxn id="25" idx="1"/>
              <a:endCxn id="34" idx="3"/>
            </p:cNvCxnSpPr>
            <p:nvPr/>
          </p:nvCxnSpPr>
          <p:spPr>
            <a:xfrm rot="10800000">
              <a:off x="5569106" y="4174011"/>
              <a:ext cx="647017" cy="1774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4D5CF0A3-D21F-2E0B-3231-DCB734457573}"/>
                </a:ext>
              </a:extLst>
            </p:cNvPr>
            <p:cNvCxnSpPr/>
            <p:nvPr/>
          </p:nvCxnSpPr>
          <p:spPr>
            <a:xfrm>
              <a:off x="6994260" y="4539633"/>
              <a:ext cx="0" cy="266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33324DEE-3600-4761-B54D-3A2845095FB4}"/>
                </a:ext>
              </a:extLst>
            </p:cNvPr>
            <p:cNvSpPr/>
            <p:nvPr/>
          </p:nvSpPr>
          <p:spPr>
            <a:xfrm>
              <a:off x="6216123" y="4826826"/>
              <a:ext cx="1699359" cy="37642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Recognition</a:t>
              </a:r>
              <a:endParaRPr lang="en-IN" sz="1400" b="1" dirty="0">
                <a:solidFill>
                  <a:schemeClr val="tx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 xmlns:a16="http://schemas.microsoft.com/office/drawing/2014/main" id="{9B3BFBDB-D019-BA79-BE71-F54DE067F4C6}"/>
                </a:ext>
              </a:extLst>
            </p:cNvPr>
            <p:cNvGrpSpPr/>
            <p:nvPr/>
          </p:nvGrpSpPr>
          <p:grpSpPr>
            <a:xfrm>
              <a:off x="8596155" y="4695318"/>
              <a:ext cx="1552397" cy="663621"/>
              <a:chOff x="8700713" y="1355260"/>
              <a:chExt cx="1604566" cy="536316"/>
            </a:xfrm>
          </p:grpSpPr>
          <p:sp>
            <p:nvSpPr>
              <p:cNvPr id="32" name="Rectangle 31">
                <a:extLst>
                  <a:ext uri="{FF2B5EF4-FFF2-40B4-BE49-F238E27FC236}">
                    <a16:creationId xmlns="" xmlns:a16="http://schemas.microsoft.com/office/drawing/2014/main" id="{0953731C-8715-42E7-E635-86D85371B5DD}"/>
                  </a:ext>
                </a:extLst>
              </p:cNvPr>
              <p:cNvSpPr/>
              <p:nvPr/>
            </p:nvSpPr>
            <p:spPr>
              <a:xfrm>
                <a:off x="8700713" y="1355260"/>
                <a:ext cx="1604566" cy="536316"/>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400" dirty="0">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 xmlns:a16="http://schemas.microsoft.com/office/drawing/2014/main" id="{7964EA15-EE9C-C25A-7EC1-A558B36CCE55}"/>
                  </a:ext>
                </a:extLst>
              </p:cNvPr>
              <p:cNvSpPr/>
              <p:nvPr/>
            </p:nvSpPr>
            <p:spPr>
              <a:xfrm>
                <a:off x="8758970" y="1458579"/>
                <a:ext cx="1488050" cy="32685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b="1" dirty="0">
                    <a:solidFill>
                      <a:schemeClr val="tx1"/>
                    </a:solidFill>
                    <a:latin typeface="Times New Roman" panose="02020603050405020304" pitchFamily="18" charset="0"/>
                    <a:cs typeface="Times New Roman" panose="02020603050405020304" pitchFamily="18" charset="0"/>
                  </a:rPr>
                  <a:t>Inpaint the video</a:t>
                </a:r>
                <a:endParaRPr lang="en-IN" sz="1400" b="1" dirty="0">
                  <a:solidFill>
                    <a:schemeClr val="tx1"/>
                  </a:solidFill>
                  <a:latin typeface="Times New Roman" panose="02020603050405020304" pitchFamily="18" charset="0"/>
                  <a:cs typeface="Times New Roman" panose="02020603050405020304" pitchFamily="18" charset="0"/>
                </a:endParaRPr>
              </a:p>
            </p:txBody>
          </p:sp>
        </p:grpSp>
        <p:cxnSp>
          <p:nvCxnSpPr>
            <p:cNvPr id="31" name="Straight Arrow Connector 30">
              <a:extLst>
                <a:ext uri="{FF2B5EF4-FFF2-40B4-BE49-F238E27FC236}">
                  <a16:creationId xmlns="" xmlns:a16="http://schemas.microsoft.com/office/drawing/2014/main" id="{ED0231BB-3205-0A4A-BC70-609DC6054B9D}"/>
                </a:ext>
              </a:extLst>
            </p:cNvPr>
            <p:cNvCxnSpPr>
              <a:stCxn id="29" idx="3"/>
              <a:endCxn id="32" idx="1"/>
            </p:cNvCxnSpPr>
            <p:nvPr/>
          </p:nvCxnSpPr>
          <p:spPr>
            <a:xfrm>
              <a:off x="7915482" y="5015040"/>
              <a:ext cx="680673" cy="12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 xmlns:a16="http://schemas.microsoft.com/office/drawing/2014/main" id="{3FD6A4A7-5CDB-CFDB-3C1A-38C0231EB168}"/>
              </a:ext>
            </a:extLst>
          </p:cNvPr>
          <p:cNvSpPr/>
          <p:nvPr/>
        </p:nvSpPr>
        <p:spPr>
          <a:xfrm>
            <a:off x="3272410" y="1306977"/>
            <a:ext cx="1224710" cy="88312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 xmlns:a16="http://schemas.microsoft.com/office/drawing/2014/main" id="{0A30922F-34A6-5082-47CE-EB7012B39494}"/>
              </a:ext>
            </a:extLst>
          </p:cNvPr>
          <p:cNvSpPr txBox="1"/>
          <p:nvPr/>
        </p:nvSpPr>
        <p:spPr>
          <a:xfrm>
            <a:off x="8073383" y="1106203"/>
            <a:ext cx="1504877" cy="307777"/>
          </a:xfrm>
          <a:prstGeom prst="rect">
            <a:avLst/>
          </a:prstGeom>
          <a:noFill/>
          <a:ln>
            <a:solidFill>
              <a:schemeClr val="accent1"/>
            </a:solidFill>
          </a:ln>
        </p:spPr>
        <p:txBody>
          <a:bodyPr wrap="square">
            <a:spAutoFit/>
          </a:bodyPr>
          <a:lstStyle/>
          <a:p>
            <a:r>
              <a:rPr lang="en-US" sz="1400" b="1" dirty="0">
                <a:latin typeface="Times New Roman" panose="02020603050405020304" pitchFamily="18" charset="0"/>
                <a:cs typeface="Times New Roman" panose="02020603050405020304" pitchFamily="18" charset="0"/>
              </a:rPr>
              <a:t>Convert frames</a:t>
            </a:r>
            <a:endParaRPr lang="en-IN" sz="1400" dirty="0"/>
          </a:p>
        </p:txBody>
      </p:sp>
    </p:spTree>
    <p:extLst>
      <p:ext uri="{BB962C8B-B14F-4D97-AF65-F5344CB8AC3E}">
        <p14:creationId xmlns="" xmlns:p14="http://schemas.microsoft.com/office/powerpoint/2010/main" val="236002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200" y="297934"/>
            <a:ext cx="9500800" cy="707886"/>
          </a:xfrm>
          <a:prstGeom prst="rect">
            <a:avLst/>
          </a:prstGeom>
        </p:spPr>
        <p:txBody>
          <a:bodyPr wrap="square">
            <a:spAutoFit/>
          </a:body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Use Case Diagram:</a:t>
            </a:r>
            <a:endParaRPr lang="en-US" sz="4000" dirty="0"/>
          </a:p>
        </p:txBody>
      </p:sp>
      <p:sp>
        <p:nvSpPr>
          <p:cNvPr id="1026" name="AutoShape 2"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blob:https://web.whatsapp.com/71958533-5236-48ce-b594-537c8150314f"/>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WhatsApp Image 2023-11-15 at 3.03.20 PM (2).jpeg"/>
          <p:cNvPicPr>
            <a:picLocks noChangeAspect="1"/>
          </p:cNvPicPr>
          <p:nvPr/>
        </p:nvPicPr>
        <p:blipFill>
          <a:blip r:embed="rId2"/>
          <a:stretch>
            <a:fillRect/>
          </a:stretch>
        </p:blipFill>
        <p:spPr>
          <a:xfrm>
            <a:off x="6423025" y="533400"/>
            <a:ext cx="5086350" cy="5283200"/>
          </a:xfrm>
          <a:prstGeom prst="rect">
            <a:avLst/>
          </a:prstGeom>
        </p:spPr>
      </p:pic>
      <p:sp>
        <p:nvSpPr>
          <p:cNvPr id="15" name="Rectangle 14"/>
          <p:cNvSpPr/>
          <p:nvPr/>
        </p:nvSpPr>
        <p:spPr>
          <a:xfrm>
            <a:off x="647700" y="1332637"/>
            <a:ext cx="4851400" cy="2308324"/>
          </a:xfrm>
          <a:prstGeom prst="rect">
            <a:avLst/>
          </a:prstGeom>
        </p:spPr>
        <p:txBody>
          <a:bodyPr wrap="square">
            <a:spAutoFit/>
          </a:bodyPr>
          <a:lstStyle/>
          <a:p>
            <a:pPr algn="just"/>
            <a:r>
              <a:rPr lang="en-US" dirty="0" smtClean="0">
                <a:latin typeface="Times New Roman" pitchFamily="18" charset="0"/>
                <a:cs typeface="Times New Roman" pitchFamily="18" charset="0"/>
              </a:rPr>
              <a:t>A use case diagram is a type of UML (Unified Modeling Language) diagram that provides a graphical representation of the functional requirements of a system from the perspective of users or actors interacting with the system. It describes the various ways users (actors) interact with the system to accomplish specific tasks or use cases.</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689" y="424934"/>
            <a:ext cx="3592650" cy="707886"/>
          </a:xfrm>
          <a:prstGeom prst="rect">
            <a:avLst/>
          </a:prstGeom>
        </p:spPr>
        <p:txBody>
          <a:bodyPr wrap="none">
            <a:spAutoFit/>
          </a:body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Class Diagram:</a:t>
            </a:r>
            <a:endParaRPr lang="en-US" sz="4000" dirty="0"/>
          </a:p>
        </p:txBody>
      </p:sp>
      <p:sp>
        <p:nvSpPr>
          <p:cNvPr id="19460" name="AutoShape 4" descr="blob:https://web.whatsapp.com/ad6785bc-f65c-4f36-a87a-c84c793a22a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3-11-15 at 3.26.34 PM.jpeg"/>
          <p:cNvPicPr>
            <a:picLocks noChangeAspect="1"/>
          </p:cNvPicPr>
          <p:nvPr/>
        </p:nvPicPr>
        <p:blipFill>
          <a:blip r:embed="rId2"/>
          <a:stretch>
            <a:fillRect/>
          </a:stretch>
        </p:blipFill>
        <p:spPr>
          <a:xfrm>
            <a:off x="5483225" y="215573"/>
            <a:ext cx="6708775" cy="5928052"/>
          </a:xfrm>
          <a:prstGeom prst="rect">
            <a:avLst/>
          </a:prstGeom>
        </p:spPr>
      </p:pic>
      <p:sp>
        <p:nvSpPr>
          <p:cNvPr id="8" name="Rectangle 7"/>
          <p:cNvSpPr/>
          <p:nvPr/>
        </p:nvSpPr>
        <p:spPr>
          <a:xfrm>
            <a:off x="952500" y="1521936"/>
            <a:ext cx="4953000" cy="1754326"/>
          </a:xfrm>
          <a:prstGeom prst="rect">
            <a:avLst/>
          </a:prstGeom>
        </p:spPr>
        <p:txBody>
          <a:bodyPr wrap="square">
            <a:spAutoFit/>
          </a:bodyPr>
          <a:lstStyle/>
          <a:p>
            <a:pPr algn="just"/>
            <a:r>
              <a:rPr lang="en-US" dirty="0" smtClean="0">
                <a:latin typeface="Times New Roman" pitchFamily="18" charset="0"/>
                <a:cs typeface="Times New Roman" pitchFamily="18" charset="0"/>
              </a:rPr>
              <a:t>A class diagram in Unified Modeling Language (UML) is a type of static structure diagram that represents the structure and relationships of the classes in a system or software application. It visualizes the classes, their attributes, methods, and the associations between classes.</a:t>
            </a:r>
            <a:endParaRPr lang="en-US" dirty="0">
              <a:latin typeface="Times New Roman" pitchFamily="18" charset="0"/>
              <a:cs typeface="Times New Roman" pitchFamily="18" charset="0"/>
            </a:endParaRPr>
          </a:p>
        </p:txBody>
      </p:sp>
      <p:sp>
        <p:nvSpPr>
          <p:cNvPr id="6" name="Rectangle 5"/>
          <p:cNvSpPr/>
          <p:nvPr/>
        </p:nvSpPr>
        <p:spPr>
          <a:xfrm>
            <a:off x="977900" y="3555137"/>
            <a:ext cx="4102100" cy="1754326"/>
          </a:xfrm>
          <a:prstGeom prst="rect">
            <a:avLst/>
          </a:prstGeom>
        </p:spPr>
        <p:txBody>
          <a:bodyPr wrap="square">
            <a:spAutoFit/>
          </a:bodyPr>
          <a:lstStyle/>
          <a:p>
            <a:r>
              <a:rPr lang="en-US" dirty="0" smtClean="0">
                <a:latin typeface="Times New Roman" pitchFamily="18" charset="0"/>
                <a:cs typeface="Times New Roman" pitchFamily="18" charset="0"/>
              </a:rPr>
              <a:t>Attributes</a:t>
            </a:r>
          </a:p>
          <a:p>
            <a:r>
              <a:rPr lang="en-US" dirty="0" smtClean="0">
                <a:latin typeface="Times New Roman" pitchFamily="18" charset="0"/>
                <a:cs typeface="Times New Roman" pitchFamily="18" charset="0"/>
              </a:rPr>
              <a:t>Methods</a:t>
            </a:r>
          </a:p>
          <a:p>
            <a:r>
              <a:rPr lang="en-US" dirty="0" smtClean="0">
                <a:latin typeface="Times New Roman" pitchFamily="18" charset="0"/>
                <a:cs typeface="Times New Roman" pitchFamily="18" charset="0"/>
              </a:rPr>
              <a:t>Relationships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Association</a:t>
            </a:r>
          </a:p>
          <a:p>
            <a:r>
              <a:rPr lang="en-US" dirty="0" smtClean="0">
                <a:latin typeface="Times New Roman" pitchFamily="18" charset="0"/>
                <a:cs typeface="Times New Roman" pitchFamily="18" charset="0"/>
              </a:rPr>
              <a:t>Inheritance (Generalization)</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8231" y="158234"/>
            <a:ext cx="4474302" cy="707886"/>
          </a:xfrm>
          <a:prstGeom prst="rect">
            <a:avLst/>
          </a:prstGeom>
        </p:spPr>
        <p:txBody>
          <a:bodyPr wrap="none">
            <a:spAutoFit/>
          </a:body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Sequence Diagram:</a:t>
            </a:r>
          </a:p>
        </p:txBody>
      </p:sp>
      <p:pic>
        <p:nvPicPr>
          <p:cNvPr id="5" name="Picture 4" descr="WhatsApp Image 2023-11-15 at 3.30.14 PM.jpeg"/>
          <p:cNvPicPr>
            <a:picLocks noChangeAspect="1"/>
          </p:cNvPicPr>
          <p:nvPr/>
        </p:nvPicPr>
        <p:blipFill>
          <a:blip r:embed="rId2"/>
          <a:stretch>
            <a:fillRect/>
          </a:stretch>
        </p:blipFill>
        <p:spPr>
          <a:xfrm>
            <a:off x="3312836" y="848139"/>
            <a:ext cx="8605838" cy="4952999"/>
          </a:xfrm>
          <a:prstGeom prst="rect">
            <a:avLst/>
          </a:prstGeom>
        </p:spPr>
      </p:pic>
      <p:sp>
        <p:nvSpPr>
          <p:cNvPr id="6" name="Rectangle 5"/>
          <p:cNvSpPr/>
          <p:nvPr/>
        </p:nvSpPr>
        <p:spPr>
          <a:xfrm>
            <a:off x="482600" y="1173058"/>
            <a:ext cx="2438400" cy="4247317"/>
          </a:xfrm>
          <a:prstGeom prst="rect">
            <a:avLst/>
          </a:prstGeom>
        </p:spPr>
        <p:txBody>
          <a:bodyPr wrap="square">
            <a:spAutoFit/>
          </a:bodyPr>
          <a:lstStyle/>
          <a:p>
            <a:pPr algn="just"/>
            <a:r>
              <a:rPr lang="en-US" dirty="0" smtClean="0">
                <a:latin typeface="Times New Roman" pitchFamily="18" charset="0"/>
                <a:cs typeface="Times New Roman" pitchFamily="18" charset="0"/>
              </a:rPr>
              <a:t>A sequence diagram is a type of interaction diagram in Unified Modeling Language (UML) that illustrates how objects interact in a particular scenario of a system. It portrays the sequence of messages exchanged between different objects or components within a specific time frame to accomplish a particular task or scenario.</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3634"/>
            <a:ext cx="4988866" cy="707886"/>
          </a:xfrm>
          <a:prstGeom prst="rect">
            <a:avLst/>
          </a:prstGeom>
        </p:spPr>
        <p:txBody>
          <a:bodyPr wrap="none">
            <a:spAutoFit/>
          </a:bodyPr>
          <a:lstStyle/>
          <a:p>
            <a:r>
              <a:rPr lang="en-US" sz="4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Component Diagram:</a:t>
            </a:r>
          </a:p>
        </p:txBody>
      </p:sp>
      <p:pic>
        <p:nvPicPr>
          <p:cNvPr id="5" name="Picture 4" descr="WhatsApp Image 2023-11-15 at 2.46.11 PM.jpeg"/>
          <p:cNvPicPr>
            <a:picLocks noChangeAspect="1"/>
          </p:cNvPicPr>
          <p:nvPr/>
        </p:nvPicPr>
        <p:blipFill>
          <a:blip r:embed="rId2"/>
          <a:stretch>
            <a:fillRect/>
          </a:stretch>
        </p:blipFill>
        <p:spPr>
          <a:xfrm>
            <a:off x="3514725" y="946150"/>
            <a:ext cx="8677275" cy="3619500"/>
          </a:xfrm>
          <a:prstGeom prst="rect">
            <a:avLst/>
          </a:prstGeom>
        </p:spPr>
      </p:pic>
      <p:sp>
        <p:nvSpPr>
          <p:cNvPr id="6" name="Rectangle 5"/>
          <p:cNvSpPr/>
          <p:nvPr/>
        </p:nvSpPr>
        <p:spPr>
          <a:xfrm>
            <a:off x="203200" y="989737"/>
            <a:ext cx="2921000" cy="3693319"/>
          </a:xfrm>
          <a:prstGeom prst="rect">
            <a:avLst/>
          </a:prstGeom>
        </p:spPr>
        <p:txBody>
          <a:bodyPr wrap="square">
            <a:spAutoFit/>
          </a:bodyPr>
          <a:lstStyle/>
          <a:p>
            <a:pPr algn="just"/>
            <a:r>
              <a:rPr lang="en-US" dirty="0" smtClean="0">
                <a:latin typeface="Times New Roman" pitchFamily="18" charset="0"/>
                <a:cs typeface="Times New Roman" pitchFamily="18" charset="0"/>
              </a:rPr>
              <a:t>A component diagram in Unified Modeling Language (UML) is a type of static structure diagram that visualizes the high-level components and their relationships within a system or software application. It provides an overview of the physical components, their interfaces, connections, dependencies, and interactions.</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7743" y="259834"/>
            <a:ext cx="4161717" cy="707886"/>
          </a:xfrm>
          <a:prstGeom prst="rect">
            <a:avLst/>
          </a:prstGeom>
        </p:spPr>
        <p:txBody>
          <a:bodyPr wrap="none">
            <a:spAutoFit/>
          </a:bodyPr>
          <a:lstStyle/>
          <a:p>
            <a:r>
              <a:rPr lang="en-US" sz="4000" b="1" dirty="0" smtClean="0">
                <a:solidFill>
                  <a:schemeClr val="accent1">
                    <a:lumMod val="75000"/>
                  </a:schemeClr>
                </a:solidFill>
                <a:latin typeface="Times New Roman" pitchFamily="18" charset="0"/>
                <a:cs typeface="Times New Roman" pitchFamily="18" charset="0"/>
                <a:sym typeface="+mn-ea"/>
              </a:rPr>
              <a:t>Activity Diagram:</a:t>
            </a:r>
          </a:p>
        </p:txBody>
      </p:sp>
      <p:pic>
        <p:nvPicPr>
          <p:cNvPr id="5" name="Picture 4" descr="ActivityDiagram.jpg"/>
          <p:cNvPicPr>
            <a:picLocks noChangeAspect="1"/>
          </p:cNvPicPr>
          <p:nvPr/>
        </p:nvPicPr>
        <p:blipFill>
          <a:blip r:embed="rId2"/>
          <a:stretch>
            <a:fillRect/>
          </a:stretch>
        </p:blipFill>
        <p:spPr>
          <a:xfrm>
            <a:off x="5649568" y="1179444"/>
            <a:ext cx="5905500" cy="4276725"/>
          </a:xfrm>
          <a:prstGeom prst="rect">
            <a:avLst/>
          </a:prstGeom>
        </p:spPr>
      </p:pic>
      <p:sp>
        <p:nvSpPr>
          <p:cNvPr id="6" name="Rectangle 5"/>
          <p:cNvSpPr/>
          <p:nvPr/>
        </p:nvSpPr>
        <p:spPr>
          <a:xfrm>
            <a:off x="673100" y="1280636"/>
            <a:ext cx="4229100" cy="2031325"/>
          </a:xfrm>
          <a:prstGeom prst="rect">
            <a:avLst/>
          </a:prstGeom>
        </p:spPr>
        <p:txBody>
          <a:bodyPr wrap="square">
            <a:spAutoFit/>
          </a:bodyPr>
          <a:lstStyle/>
          <a:p>
            <a:pPr algn="just"/>
            <a:r>
              <a:rPr lang="en-US" dirty="0" smtClean="0">
                <a:latin typeface="Times New Roman" pitchFamily="18" charset="0"/>
                <a:cs typeface="Times New Roman" pitchFamily="18" charset="0"/>
              </a:rPr>
              <a:t>An activity diagram is a type of Unified Modeling Language (UML) diagram that visually represents the flow of actions, activities, and transitions among various components (e.g., actions, decisions, control flows) within a system or a specific business process.</a:t>
            </a:r>
            <a:endParaRPr lang="en-US" dirty="0">
              <a:latin typeface="Times New Roman" pitchFamily="18" charset="0"/>
              <a:cs typeface="Times New Roman" pitchFamily="18" charset="0"/>
            </a:endParaRPr>
          </a:p>
        </p:txBody>
      </p:sp>
      <p:sp>
        <p:nvSpPr>
          <p:cNvPr id="9" name="Rectangle 8"/>
          <p:cNvSpPr/>
          <p:nvPr/>
        </p:nvSpPr>
        <p:spPr>
          <a:xfrm>
            <a:off x="596347" y="3368792"/>
            <a:ext cx="4996070" cy="2585323"/>
          </a:xfrm>
          <a:prstGeom prst="rect">
            <a:avLst/>
          </a:prstGeom>
        </p:spPr>
        <p:txBody>
          <a:bodyPr wrap="square">
            <a:spAutoFit/>
          </a:bodyPr>
          <a:lstStyle/>
          <a:p>
            <a:pPr algn="just"/>
            <a:r>
              <a:rPr lang="en-US" b="1" dirty="0" smtClean="0">
                <a:latin typeface="Times New Roman" pitchFamily="18" charset="0"/>
                <a:cs typeface="Times New Roman" pitchFamily="18" charset="0"/>
              </a:rPr>
              <a:t>Key elements of an activity diagram include:</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Activities</a:t>
            </a:r>
          </a:p>
          <a:p>
            <a:pPr algn="just"/>
            <a:r>
              <a:rPr lang="en-US" dirty="0" smtClean="0">
                <a:latin typeface="Times New Roman" pitchFamily="18" charset="0"/>
                <a:cs typeface="Times New Roman" pitchFamily="18" charset="0"/>
              </a:rPr>
              <a:t>Transitions</a:t>
            </a:r>
          </a:p>
          <a:p>
            <a:pPr algn="just"/>
            <a:r>
              <a:rPr lang="en-US" dirty="0" smtClean="0">
                <a:latin typeface="Times New Roman" pitchFamily="18" charset="0"/>
                <a:cs typeface="Times New Roman" pitchFamily="18" charset="0"/>
              </a:rPr>
              <a:t>Decisions</a:t>
            </a:r>
          </a:p>
          <a:p>
            <a:pPr algn="just"/>
            <a:r>
              <a:rPr lang="en-US" dirty="0" smtClean="0">
                <a:latin typeface="Times New Roman" pitchFamily="18" charset="0"/>
                <a:cs typeface="Times New Roman" pitchFamily="18" charset="0"/>
              </a:rPr>
              <a:t>Forks and Joins</a:t>
            </a:r>
          </a:p>
          <a:p>
            <a:pPr algn="just"/>
            <a:r>
              <a:rPr lang="en-US" dirty="0" smtClean="0">
                <a:latin typeface="Times New Roman" pitchFamily="18" charset="0"/>
                <a:cs typeface="Times New Roman" pitchFamily="18" charset="0"/>
              </a:rPr>
              <a:t>Initial and Final Nodes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791" y="386834"/>
            <a:ext cx="5073825" cy="707886"/>
          </a:xfrm>
          <a:prstGeom prst="rect">
            <a:avLst/>
          </a:prstGeom>
        </p:spPr>
        <p:txBody>
          <a:bodyPr wrap="none">
            <a:spAutoFit/>
          </a:bodyPr>
          <a:lstStyle/>
          <a:p>
            <a:r>
              <a:rPr lang="en-US" sz="4000" b="1" dirty="0" smtClean="0">
                <a:solidFill>
                  <a:schemeClr val="accent1">
                    <a:lumMod val="75000"/>
                  </a:schemeClr>
                </a:solidFill>
                <a:latin typeface="Times New Roman" pitchFamily="18" charset="0"/>
                <a:cs typeface="Times New Roman" pitchFamily="18" charset="0"/>
                <a:sym typeface="+mn-ea"/>
              </a:rPr>
              <a:t>Deployment Diagram:</a:t>
            </a:r>
            <a:endParaRPr lang="en-US" sz="4000" b="1" dirty="0" smtClean="0">
              <a:solidFill>
                <a:schemeClr val="accent1">
                  <a:lumMod val="75000"/>
                </a:schemeClr>
              </a:solidFill>
              <a:latin typeface="Times New Roman" pitchFamily="18" charset="0"/>
              <a:cs typeface="Times New Roman" pitchFamily="18" charset="0"/>
              <a:sym typeface="+mn-ea"/>
            </a:endParaRPr>
          </a:p>
        </p:txBody>
      </p:sp>
      <p:sp>
        <p:nvSpPr>
          <p:cNvPr id="5" name="Rectangle 4"/>
          <p:cNvSpPr/>
          <p:nvPr/>
        </p:nvSpPr>
        <p:spPr>
          <a:xfrm>
            <a:off x="508000" y="1371938"/>
            <a:ext cx="3987800" cy="2862322"/>
          </a:xfrm>
          <a:prstGeom prst="rect">
            <a:avLst/>
          </a:prstGeom>
        </p:spPr>
        <p:txBody>
          <a:bodyPr wrap="square">
            <a:spAutoFit/>
          </a:bodyPr>
          <a:lstStyle/>
          <a:p>
            <a:pPr algn="just"/>
            <a:r>
              <a:rPr lang="en-US" dirty="0" smtClean="0">
                <a:latin typeface="Times New Roman" pitchFamily="18" charset="0"/>
                <a:cs typeface="Times New Roman" pitchFamily="18" charset="0"/>
              </a:rPr>
              <a:t>A deployment diagram is a type of Unified Modeling Language (UML) diagram that illustrates the physical deployment of software components (artifacts), hardware nodes, and their relationships in a system. It demonstrates how software components are deployed and distributed across different nodes (physical or virtual hardware entities) in a network or infrastructure.</a:t>
            </a:r>
            <a:endParaRPr lang="en-US" dirty="0">
              <a:latin typeface="Times New Roman" pitchFamily="18" charset="0"/>
              <a:cs typeface="Times New Roman" pitchFamily="18" charset="0"/>
            </a:endParaRPr>
          </a:p>
        </p:txBody>
      </p:sp>
      <p:sp>
        <p:nvSpPr>
          <p:cNvPr id="3074" name="AutoShape 2" descr="Screenshot (1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WhatsApp Image 2023-11-15 at 4.30.08 PM.jpeg"/>
          <p:cNvPicPr>
            <a:picLocks noChangeAspect="1"/>
          </p:cNvPicPr>
          <p:nvPr/>
        </p:nvPicPr>
        <p:blipFill>
          <a:blip r:embed="rId2"/>
          <a:stretch>
            <a:fillRect/>
          </a:stretch>
        </p:blipFill>
        <p:spPr>
          <a:xfrm>
            <a:off x="4575174" y="976312"/>
            <a:ext cx="7375525" cy="449738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References:</a:t>
            </a:r>
          </a:p>
        </p:txBody>
      </p:sp>
      <p:sp>
        <p:nvSpPr>
          <p:cNvPr id="3" name="Text Placeholder 2"/>
          <p:cNvSpPr>
            <a:spLocks noGrp="1"/>
          </p:cNvSpPr>
          <p:nvPr>
            <p:ph type="body" idx="1"/>
          </p:nvPr>
        </p:nvSpPr>
        <p:spPr>
          <a:xfrm>
            <a:off x="838200" y="1237802"/>
            <a:ext cx="10515600" cy="4351338"/>
          </a:xfrm>
        </p:spPr>
        <p:txBody>
          <a:bodyPr/>
          <a:lstStyle/>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hlinkClick r:id="rId2"/>
              </a:rPr>
              <a:t>https://youtu.be/oOuswkbsBCU?si=iKUchg-qdnDk6SjB</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hlinkClick r:id="rId3"/>
              </a:rPr>
              <a:t>https://ieeexplore.ieee.org/document/9730792</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4"/>
              </a:rPr>
              <a:t>https://paperswithcode.com/task/video-inpainting</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hlinkClick r:id="rId5"/>
              </a:rPr>
              <a:t>https://towardsdatascience.com/deep-video-inpainting-756e60ddcaaf</a:t>
            </a:r>
            <a:endParaRPr lang="en-IN"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08978" y="2478186"/>
            <a:ext cx="5374044" cy="1107996"/>
          </a:xfrm>
          <a:prstGeom prst="rect">
            <a:avLst/>
          </a:prstGeom>
          <a:noFill/>
        </p:spPr>
        <p:txBody>
          <a:bodyPr wrap="square" rtlCol="0">
            <a:spAutoFit/>
          </a:bodyPr>
          <a:lstStyle/>
          <a:p>
            <a:r>
              <a:rPr lang="en-US" sz="6600" b="1" dirty="0">
                <a:solidFill>
                  <a:schemeClr val="accent1">
                    <a:lumMod val="75000"/>
                  </a:schemeClr>
                </a:solidFill>
                <a:latin typeface="Times New Roman" panose="02020603050405020304" pitchFamily="18" charset="0"/>
                <a:ea typeface="ADLaM Display" panose="020F0502020204030204" pitchFamily="2"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pitchFamily="18" charset="0"/>
                <a:cs typeface="Times New Roman" panose="02020603050405020304" pitchFamily="18" charset="0"/>
                <a:sym typeface="+mn-ea"/>
              </a:rPr>
              <a:t>Abstract:</a:t>
            </a:r>
            <a:r>
              <a:rPr lang="en-US" sz="4000" b="1" dirty="0">
                <a:solidFill>
                  <a:srgbClr val="0070C0"/>
                </a:solidFill>
                <a:latin typeface="Times New Roman" panose="02020603050405020304" charset="0"/>
                <a:cs typeface="Times New Roman" panose="02020603050405020304" charset="0"/>
              </a:rPr>
              <a:t/>
            </a:r>
            <a:br>
              <a:rPr lang="en-US" sz="4000" b="1" dirty="0">
                <a:solidFill>
                  <a:srgbClr val="0070C0"/>
                </a:solidFill>
                <a:latin typeface="Times New Roman" panose="02020603050405020304" charset="0"/>
                <a:cs typeface="Times New Roman" panose="02020603050405020304" charset="0"/>
              </a:rPr>
            </a:br>
            <a:endParaRPr lang="en-US" sz="4000" dirty="0">
              <a:solidFill>
                <a:srgbClr val="0070C0"/>
              </a:solidFill>
            </a:endParaRPr>
          </a:p>
        </p:txBody>
      </p:sp>
      <p:sp>
        <p:nvSpPr>
          <p:cNvPr id="5" name="Text Placeholder 4"/>
          <p:cNvSpPr>
            <a:spLocks noGrp="1"/>
          </p:cNvSpPr>
          <p:nvPr>
            <p:ph type="body" idx="1"/>
          </p:nvPr>
        </p:nvSpPr>
        <p:spPr>
          <a:xfrm>
            <a:off x="838200" y="1144699"/>
            <a:ext cx="10515600" cy="4568601"/>
          </a:xfrm>
        </p:spPr>
        <p:txBody>
          <a:bodyPr/>
          <a:lstStyle/>
          <a:p>
            <a:pPr marL="0" indent="0" algn="just">
              <a:lnSpc>
                <a:spcPct val="110000"/>
              </a:lnSpc>
              <a:buNone/>
            </a:pPr>
            <a:r>
              <a:rPr lang="en-US" sz="1800" dirty="0">
                <a:latin typeface="Times New Roman" panose="02020603050405020304" pitchFamily="18" charset="0"/>
                <a:cs typeface="Times New Roman" panose="02020603050405020304" pitchFamily="18" charset="0"/>
              </a:rPr>
              <a:t>Video inpainting is a crucial task in computer vision and video editing, involving the restoration of missing or corrupted regions within a video sequence. One approach that has gained prominence in recent years is the combination of local and global refinement techniques. This innovative strategy leverages the strengths of both local and global information to produce high-quality inpainted videos.</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 In the context of video inpainting, local refinement focuses on accurately restoring missing or damaged regions by considering nearby pixels or frames. Technique like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Marching Method (FMM) </a:t>
            </a:r>
            <a:r>
              <a:rPr lang="en-US" sz="1800" dirty="0">
                <a:latin typeface="Times New Roman" panose="02020603050405020304" pitchFamily="18" charset="0"/>
                <a:cs typeface="Times New Roman" panose="02020603050405020304" pitchFamily="18" charset="0"/>
              </a:rPr>
              <a:t>can be employed to fill in gaps with content that seamlessly blends with the surrounding context. On the other hand, global refinement seeks to ensure temporal consistency and smooth transitions between frames, preventing noticeable artifacts or jittering in the inpainted video.</a:t>
            </a:r>
          </a:p>
          <a:p>
            <a:pPr marL="0" indent="0" algn="just">
              <a:lnSpc>
                <a:spcPct val="110000"/>
              </a:lnSpc>
              <a:buNone/>
            </a:pPr>
            <a:r>
              <a:rPr lang="en-US" sz="1800" dirty="0">
                <a:latin typeface="Times New Roman" panose="02020603050405020304" pitchFamily="18" charset="0"/>
                <a:cs typeface="Times New Roman" panose="02020603050405020304" pitchFamily="18" charset="0"/>
              </a:rPr>
              <a:t>In conclusion, by seamlessly blending local and global inpainting strategies, these methods can effectively remove unwanted elements from videos while preserving both spatial and temporal coherence. This technology finds applications in video editing, restoration of damaged archival footage, and even in the entertainment industry for special effects and scene corrections, ultimately contributing to the improvement of video quality and aesthetics.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 xmlns:a16="http://schemas.microsoft.com/office/drawing/2014/main" id="{8982CA70-8886-9364-F99E-9477A25645D3}"/>
              </a:ext>
            </a:extLst>
          </p:cNvPr>
          <p:cNvSpPr>
            <a:spLocks noGrp="1"/>
          </p:cNvSpPr>
          <p:nvPr>
            <p:ph type="title"/>
          </p:nvPr>
        </p:nvSpPr>
        <p:spPr>
          <a:xfrm>
            <a:off x="838200" y="365125"/>
            <a:ext cx="10515600" cy="1325563"/>
          </a:xfrm>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Existing System: </a:t>
            </a:r>
            <a:r>
              <a:rPr lang="en-US" sz="4000" b="1" dirty="0">
                <a:solidFill>
                  <a:schemeClr val="accent1">
                    <a:lumMod val="75000"/>
                  </a:schemeClr>
                </a:solidFill>
                <a:latin typeface="Times New Roman" panose="02020603050405020304" charset="0"/>
                <a:cs typeface="Times New Roman" panose="02020603050405020304" charset="0"/>
              </a:rPr>
              <a:t/>
            </a:r>
            <a:br>
              <a:rPr lang="en-US" sz="4000" b="1" dirty="0">
                <a:solidFill>
                  <a:schemeClr val="accent1">
                    <a:lumMod val="75000"/>
                  </a:schemeClr>
                </a:solidFill>
                <a:latin typeface="Times New Roman" panose="02020603050405020304" charset="0"/>
                <a:cs typeface="Times New Roman" panose="02020603050405020304" charset="0"/>
              </a:rPr>
            </a:br>
            <a:endParaRPr lang="en-US" sz="4000" dirty="0">
              <a:solidFill>
                <a:schemeClr val="accent1">
                  <a:lumMod val="75000"/>
                </a:schemeClr>
              </a:solidFill>
            </a:endParaRPr>
          </a:p>
        </p:txBody>
      </p:sp>
      <p:sp>
        <p:nvSpPr>
          <p:cNvPr id="11" name="Text Placeholder 4">
            <a:extLst>
              <a:ext uri="{FF2B5EF4-FFF2-40B4-BE49-F238E27FC236}">
                <a16:creationId xmlns="" xmlns:a16="http://schemas.microsoft.com/office/drawing/2014/main" id="{72A1F2FF-A419-739A-CB6A-B6738E70FECC}"/>
              </a:ext>
            </a:extLst>
          </p:cNvPr>
          <p:cNvSpPr>
            <a:spLocks noGrp="1"/>
          </p:cNvSpPr>
          <p:nvPr>
            <p:ph type="body" idx="1"/>
          </p:nvPr>
        </p:nvSpPr>
        <p:spPr>
          <a:xfrm>
            <a:off x="838200" y="1330969"/>
            <a:ext cx="10515600" cy="4351338"/>
          </a:xfrm>
        </p:spPr>
        <p:txBody>
          <a:bodyPr/>
          <a:lstStyle/>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The existing system focuses on image inpainting, which is the process of filling in missing or damaged portions of a single image.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In this approach, a damaged or incomplete image is taken as input.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The primary goal is to intelligently and seamlessly restore the missing regions, making the image visually coherent and complete.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Patch-based inpainting method have been used to perform image inpainting.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This approach finds applications in photo editing, restoring old photographs, and repairing damaged images.</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rPr>
              <a:t> The drawback of image inpainting is that it is designed for individual images, and it does not inherently consider the temporal aspect present in videos. </a:t>
            </a:r>
          </a:p>
          <a:p>
            <a:pPr algn="just">
              <a:lnSpc>
                <a:spcPct val="100000"/>
              </a:lnSpc>
              <a:buFont typeface="Wingdings" panose="05000000000000000000" pitchFamily="2" charset="2"/>
              <a:buChar char="Ø"/>
            </a:pPr>
            <a:endParaRPr lang="en-US" sz="1800" dirty="0">
              <a:latin typeface="Times New Roman" panose="02020603050405020304" charset="0"/>
              <a:cs typeface="Times New Roman" panose="02020603050405020304" charset="0"/>
            </a:endParaRPr>
          </a:p>
          <a:p>
            <a:pPr algn="just">
              <a:lnSpc>
                <a:spcPct val="100000"/>
              </a:lnSpc>
              <a:buFont typeface="Wingdings" panose="05000000000000000000" pitchFamily="2" charset="2"/>
              <a:buChar char="Ø"/>
            </a:pPr>
            <a:endParaRPr lang="en-US" sz="2000" dirty="0">
              <a:latin typeface="Times New Roman" panose="02020603050405020304" charset="0"/>
              <a:cs typeface="Times New Roman" panose="02020603050405020304" charset="0"/>
            </a:endParaRPr>
          </a:p>
          <a:p>
            <a:pPr algn="just">
              <a:lnSpc>
                <a:spcPct val="100000"/>
              </a:lnSpc>
              <a:buFont typeface="Wingdings" panose="05000000000000000000" pitchFamily="2" charset="2"/>
              <a:buChar char="Ø"/>
            </a:pPr>
            <a:endParaRPr lang="en-US" sz="2000"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F69F81-C7AB-CE8F-8776-8D1D413D2B13}"/>
              </a:ext>
            </a:extLst>
          </p:cNvPr>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Disadvantage:</a:t>
            </a:r>
            <a:endParaRPr lang="en-IN" sz="4000" dirty="0"/>
          </a:p>
        </p:txBody>
      </p:sp>
      <p:sp>
        <p:nvSpPr>
          <p:cNvPr id="3" name="Text Placeholder 2">
            <a:extLst>
              <a:ext uri="{FF2B5EF4-FFF2-40B4-BE49-F238E27FC236}">
                <a16:creationId xmlns="" xmlns:a16="http://schemas.microsoft.com/office/drawing/2014/main" id="{EFB2C19B-45F3-8F94-003C-01909C37E9EF}"/>
              </a:ext>
            </a:extLst>
          </p:cNvPr>
          <p:cNvSpPr>
            <a:spLocks noGrp="1"/>
          </p:cNvSpPr>
          <p:nvPr>
            <p:ph type="body" idx="1"/>
          </p:nvPr>
        </p:nvSpPr>
        <p:spPr>
          <a:xfrm>
            <a:off x="838200" y="1253331"/>
            <a:ext cx="10515600" cy="4351338"/>
          </a:xfrm>
        </p:spPr>
        <p:txBody>
          <a:bodyPr/>
          <a:lstStyle/>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Texture-based image inpainting is that it is difficult to handle natural images through this approach.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It does not provide a good resolution image for large object removal. </a:t>
            </a:r>
          </a:p>
          <a:p>
            <a:pPr algn="just">
              <a:lnSpc>
                <a:spcPct val="15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They achieve less performance gain in the ﬁne-tuned setting.</a:t>
            </a:r>
          </a:p>
          <a:p>
            <a:endParaRPr lang="en-IN" sz="1800" dirty="0"/>
          </a:p>
        </p:txBody>
      </p:sp>
    </p:spTree>
    <p:extLst>
      <p:ext uri="{BB962C8B-B14F-4D97-AF65-F5344CB8AC3E}">
        <p14:creationId xmlns="" xmlns:p14="http://schemas.microsoft.com/office/powerpoint/2010/main" val="5905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sym typeface="+mn-ea"/>
              </a:rPr>
              <a:t>Literature survey:</a:t>
            </a:r>
            <a:r>
              <a:rPr lang="en-US" sz="4000" b="1" dirty="0">
                <a:solidFill>
                  <a:schemeClr val="accent1">
                    <a:lumMod val="75000"/>
                  </a:schemeClr>
                </a:solidFill>
                <a:latin typeface="Times New Roman" panose="02020603050405020304" charset="0"/>
                <a:cs typeface="Times New Roman" panose="02020603050405020304" charset="0"/>
              </a:rPr>
              <a:t/>
            </a:r>
            <a:br>
              <a:rPr lang="en-US" sz="4000" b="1" dirty="0">
                <a:solidFill>
                  <a:schemeClr val="accent1">
                    <a:lumMod val="75000"/>
                  </a:schemeClr>
                </a:solidFill>
                <a:latin typeface="Times New Roman" panose="02020603050405020304" charset="0"/>
                <a:cs typeface="Times New Roman" panose="02020603050405020304" charset="0"/>
              </a:rPr>
            </a:br>
            <a:endParaRPr lang="en-US" sz="4000" dirty="0">
              <a:solidFill>
                <a:schemeClr val="accent1">
                  <a:lumMod val="75000"/>
                </a:schemeClr>
              </a:solidFill>
            </a:endParaRPr>
          </a:p>
        </p:txBody>
      </p:sp>
      <p:sp>
        <p:nvSpPr>
          <p:cNvPr id="3" name="Text Placeholder 2"/>
          <p:cNvSpPr>
            <a:spLocks noGrp="1"/>
          </p:cNvSpPr>
          <p:nvPr>
            <p:ph type="body" idx="1"/>
          </p:nvPr>
        </p:nvSpPr>
        <p:spPr>
          <a:xfrm>
            <a:off x="838200" y="1253331"/>
            <a:ext cx="10515600" cy="4559640"/>
          </a:xfrm>
        </p:spPr>
        <p:txBody>
          <a:bodyPr/>
          <a:lstStyle/>
          <a:p>
            <a:pPr marL="0" indent="0" algn="just">
              <a:lnSpc>
                <a:spcPct val="150000"/>
              </a:lnSpc>
              <a:buNone/>
            </a:pPr>
            <a:r>
              <a:rPr lang="en-GB" altLang="en-US" sz="1600" dirty="0">
                <a:latin typeface="Times New Roman" panose="02020603050405020304" pitchFamily="18" charset="0"/>
                <a:cs typeface="Times New Roman" panose="02020603050405020304" pitchFamily="18" charset="0"/>
              </a:rPr>
              <a:t>	In the world of fixing pictures and videos, there are different methods that people use. First, there are techniques for fixing pictures, called image inpainting. These methods help to fill in missing or damaged parts of a picture. Imagine fixing a torn photograph so that it looks like new. For videos, there is a special kind of fixing called video inpainting. It's like fixing a whole series of pictures in a video. Some ways to do this include matching patches, which is like finding similar pieces from nearby, and using fancy computer calculations like the Fast-Marching Method (FMM) to make the fixes look natural. All these techniques are like puzzle pieces that can make your pictures and videos look better.</a:t>
            </a:r>
          </a:p>
          <a:p>
            <a:pPr marL="0" indent="0" algn="just">
              <a:lnSpc>
                <a:spcPct val="150000"/>
              </a:lnSpc>
              <a:buNone/>
            </a:pPr>
            <a:r>
              <a:rPr lang="en-GB" altLang="en-US" sz="1600" dirty="0">
                <a:latin typeface="Times New Roman" panose="02020603050405020304" pitchFamily="18" charset="0"/>
                <a:cs typeface="Times New Roman" panose="02020603050405020304" pitchFamily="18" charset="0"/>
              </a:rPr>
              <a:t>	When fixing videos, we need to think about two things: the small details (like fixing a single frame) and the big picture (making sure all frames fit together). The small details are taken care of by local methods, like FMM, which work on each piece separately. Then there are global methods that help make sure the whole video looks good. They use things like the movement between frames to make everything flow smoothly. Deep learning, which is like teaching computers to learn on their own, has also made video fixing better. With all these tools, we can make videos look great and fix old, damaged ones. This can be helpful in movies, making home videos better, and restoring old films so they look new again.</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Proposed system:</a:t>
            </a:r>
          </a:p>
        </p:txBody>
      </p:sp>
      <p:sp>
        <p:nvSpPr>
          <p:cNvPr id="5" name="Text Placeholder 4"/>
          <p:cNvSpPr>
            <a:spLocks noGrp="1"/>
          </p:cNvSpPr>
          <p:nvPr>
            <p:ph type="body" idx="1"/>
          </p:nvPr>
        </p:nvSpPr>
        <p:spPr>
          <a:xfrm>
            <a:off x="838200" y="1324660"/>
            <a:ext cx="10515600" cy="4351338"/>
          </a:xfrm>
        </p:spPr>
        <p:txBody>
          <a:bodyPr/>
          <a:lstStyle/>
          <a:p>
            <a:pPr algn="just">
              <a:lnSpc>
                <a:spcPct val="100000"/>
              </a:lnSpc>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 proposed system, a dataset was taken as input. Then, we can implement the pre-processing step by converting the video into frames, resize the original image as well as grey scale conversion. </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Extracts features from pre-processed frames, utilizing Gray Level Co-Occurrence Matrix (GLCM) to potentially capture spatial information.</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Utilizes video inpainting techniques (e.g., Fast Marching Method) to restore missing regions across multiple frames, ensuring temporal coherence.</a:t>
            </a:r>
          </a:p>
          <a:p>
            <a:pPr algn="just">
              <a:lnSpc>
                <a:spcPct val="15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The proposed system was implemented in python.</a:t>
            </a:r>
          </a:p>
          <a:p>
            <a:pPr algn="just">
              <a:lnSpc>
                <a:spcPct val="100000"/>
              </a:lnSpc>
              <a:buFont typeface="Wingdings" panose="05000000000000000000" pitchFamily="2" charset="2"/>
              <a:buChar char="Ø"/>
            </a:pPr>
            <a:r>
              <a:rPr lang="en-US" sz="1800" dirty="0">
                <a:latin typeface="Times New Roman" panose="02020603050405020304" charset="0"/>
                <a:cs typeface="Times New Roman" panose="02020603050405020304" charset="0"/>
                <a:sym typeface="+mn-ea"/>
              </a:rPr>
              <a:t> Introduces machine learning classification, specifically Random Forest (RF) as the Proposed Method to improve inpainting quality.</a:t>
            </a:r>
          </a:p>
          <a:p>
            <a:pPr marL="0" indent="0" algn="just">
              <a:lnSpc>
                <a:spcPct val="150000"/>
              </a:lnSpc>
              <a:buNone/>
            </a:pPr>
            <a:endParaRPr lang="en-US" sz="2000" dirty="0">
              <a:latin typeface="Times New Roman" panose="02020603050405020304" charset="0"/>
              <a:cs typeface="Times New Roman" panose="02020603050405020304" charset="0"/>
            </a:endParaRPr>
          </a:p>
          <a:p>
            <a:pPr algn="just">
              <a:lnSpc>
                <a:spcPct val="150000"/>
              </a:lnSpc>
              <a:buFont typeface="Wingdings" panose="05000000000000000000" pitchFamily="2" charset="2"/>
              <a:buChar char="Ø"/>
            </a:pPr>
            <a:endParaRPr lang="en-US" sz="2000" dirty="0"/>
          </a:p>
          <a:p>
            <a:pPr algn="just">
              <a:lnSpc>
                <a:spcPct val="150000"/>
              </a:lnSpc>
              <a:buFont typeface="Wingdings" panose="05000000000000000000" pitchFamily="2" charset="2"/>
              <a:buChar char="Ø"/>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1D5A4-7B2B-F36B-B7CB-2DDB76AC2224}"/>
              </a:ext>
            </a:extLst>
          </p:cNvPr>
          <p:cNvSpPr>
            <a:spLocks noGrp="1"/>
          </p:cNvSpPr>
          <p:nvPr>
            <p:ph type="title"/>
          </p:nvPr>
        </p:nvSpPr>
        <p:spPr/>
        <p:txBody>
          <a:bodyPr/>
          <a:lstStyle/>
          <a:p>
            <a:r>
              <a:rPr lang="en-US" b="1" dirty="0">
                <a:solidFill>
                  <a:schemeClr val="accent1">
                    <a:lumMod val="75000"/>
                  </a:schemeClr>
                </a:solidFill>
                <a:latin typeface="Times New Roman" panose="02020603050405020304" charset="0"/>
                <a:cs typeface="Times New Roman" panose="02020603050405020304" charset="0"/>
                <a:sym typeface="+mn-ea"/>
              </a:rPr>
              <a:t>A</a:t>
            </a:r>
            <a:r>
              <a:rPr lang="en-US" sz="4400" b="1" dirty="0">
                <a:solidFill>
                  <a:schemeClr val="accent1">
                    <a:lumMod val="75000"/>
                  </a:schemeClr>
                </a:solidFill>
                <a:latin typeface="Times New Roman" panose="02020603050405020304" charset="0"/>
                <a:cs typeface="Times New Roman" panose="02020603050405020304" charset="0"/>
                <a:sym typeface="+mn-ea"/>
              </a:rPr>
              <a:t>dvantage: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 xmlns:a16="http://schemas.microsoft.com/office/drawing/2014/main" id="{79D0788D-AE09-9E71-5441-67A26AD5D15F}"/>
              </a:ext>
            </a:extLst>
          </p:cNvPr>
          <p:cNvSpPr>
            <a:spLocks noGrp="1"/>
          </p:cNvSpPr>
          <p:nvPr>
            <p:ph type="body" idx="1"/>
          </p:nvPr>
        </p:nvSpPr>
        <p:spPr>
          <a:xfrm>
            <a:off x="769189" y="1437436"/>
            <a:ext cx="10515600" cy="435133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The main advantages of this process is to improve the performance of the classification by minimizing the miss classification rate.</a:t>
            </a:r>
          </a:p>
          <a:p>
            <a:pPr algn="just">
              <a:lnSpc>
                <a:spcPct val="150000"/>
              </a:lnSpc>
            </a:pPr>
            <a:r>
              <a:rPr lang="en-US" sz="1800" dirty="0">
                <a:latin typeface="Times New Roman" panose="02020603050405020304" pitchFamily="18" charset="0"/>
                <a:cs typeface="Times New Roman" panose="02020603050405020304" pitchFamily="18" charset="0"/>
              </a:rPr>
              <a:t>To stabilize the features by using the appropriate test and training model.</a:t>
            </a:r>
          </a:p>
          <a:p>
            <a:pPr algn="just">
              <a:lnSpc>
                <a:spcPct val="150000"/>
              </a:lnSpc>
            </a:pPr>
            <a:r>
              <a:rPr lang="en-IN" sz="1800" dirty="0">
                <a:latin typeface="Times New Roman" panose="02020603050405020304" pitchFamily="18" charset="0"/>
                <a:cs typeface="Times New Roman" panose="02020603050405020304" pitchFamily="18" charset="0"/>
              </a:rPr>
              <a:t>More feature extraction is implemented.</a:t>
            </a:r>
          </a:p>
          <a:p>
            <a:endParaRPr lang="en-IN" sz="1800" dirty="0"/>
          </a:p>
        </p:txBody>
      </p:sp>
    </p:spTree>
    <p:extLst>
      <p:ext uri="{BB962C8B-B14F-4D97-AF65-F5344CB8AC3E}">
        <p14:creationId xmlns="" xmlns:p14="http://schemas.microsoft.com/office/powerpoint/2010/main" val="308292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Software Requirements:</a:t>
            </a:r>
          </a:p>
        </p:txBody>
      </p:sp>
      <p:sp>
        <p:nvSpPr>
          <p:cNvPr id="5" name="Text Placeholder 4"/>
          <p:cNvSpPr>
            <a:spLocks noGrp="1"/>
          </p:cNvSpPr>
          <p:nvPr>
            <p:ph type="body" idx="1"/>
          </p:nvPr>
        </p:nvSpPr>
        <p:spPr>
          <a:xfrm>
            <a:off x="838200" y="1148676"/>
            <a:ext cx="10515600" cy="4351338"/>
          </a:xfrm>
        </p:spPr>
        <p:txBody>
          <a:bodyPr/>
          <a:lstStyle/>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Python: </a:t>
            </a:r>
            <a:r>
              <a:rPr lang="en-US" sz="1800" dirty="0">
                <a:latin typeface="Times New Roman" panose="02020603050405020304" pitchFamily="18" charset="0"/>
                <a:cs typeface="Times New Roman" panose="02020603050405020304" pitchFamily="18" charset="0"/>
                <a:sym typeface="+mn-ea"/>
              </a:rPr>
              <a:t>Python is the primary programming language for implementing the system.</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Python Libraries:</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NumPy: </a:t>
            </a:r>
            <a:r>
              <a:rPr lang="en-US" sz="1800" dirty="0">
                <a:latin typeface="Times New Roman" panose="02020603050405020304" pitchFamily="18" charset="0"/>
                <a:cs typeface="Times New Roman" panose="02020603050405020304" pitchFamily="18" charset="0"/>
                <a:sym typeface="+mn-ea"/>
              </a:rPr>
              <a:t>For numerical operations and data manipulation.</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OpenCV: </a:t>
            </a:r>
            <a:r>
              <a:rPr lang="en-US" sz="1800" dirty="0">
                <a:latin typeface="Times New Roman" panose="02020603050405020304" pitchFamily="18" charset="0"/>
                <a:cs typeface="Times New Roman" panose="02020603050405020304" pitchFamily="18" charset="0"/>
                <a:sym typeface="+mn-ea"/>
              </a:rPr>
              <a:t>For image and video processing tasks.</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Scikit-learn: </a:t>
            </a:r>
            <a:r>
              <a:rPr lang="en-US" sz="1800" dirty="0">
                <a:latin typeface="Times New Roman" panose="02020603050405020304" pitchFamily="18" charset="0"/>
                <a:cs typeface="Times New Roman" panose="02020603050405020304" pitchFamily="18" charset="0"/>
                <a:sym typeface="+mn-ea"/>
              </a:rPr>
              <a:t>For machine learning algorithms like Random Forest.</a:t>
            </a:r>
          </a:p>
          <a:p>
            <a:pPr algn="just">
              <a:lnSpc>
                <a:spcPct val="100000"/>
              </a:lnSpc>
            </a:pPr>
            <a:r>
              <a:rPr lang="en-US" sz="1800" b="1" dirty="0">
                <a:latin typeface="Times New Roman" panose="02020603050405020304" pitchFamily="18" charset="0"/>
                <a:cs typeface="Times New Roman" panose="02020603050405020304" pitchFamily="18" charset="0"/>
                <a:sym typeface="+mn-ea"/>
              </a:rPr>
              <a:t>SciPy: </a:t>
            </a:r>
            <a:r>
              <a:rPr lang="en-US" sz="1800" dirty="0">
                <a:latin typeface="Times New Roman" panose="02020603050405020304" pitchFamily="18" charset="0"/>
                <a:cs typeface="Times New Roman" panose="02020603050405020304" pitchFamily="18" charset="0"/>
                <a:sym typeface="+mn-ea"/>
              </a:rPr>
              <a:t>Potentially for GLCM feature extraction.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Matplotlib: </a:t>
            </a:r>
            <a:r>
              <a:rPr lang="en-US" sz="1800" dirty="0">
                <a:latin typeface="Times New Roman" panose="02020603050405020304" pitchFamily="18" charset="0"/>
                <a:cs typeface="Times New Roman" panose="02020603050405020304" pitchFamily="18" charset="0"/>
                <a:sym typeface="+mn-ea"/>
              </a:rPr>
              <a:t>For generating comparison graphs and visualization.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Anaconda Navigator: </a:t>
            </a:r>
            <a:r>
              <a:rPr lang="en-US" sz="1800" dirty="0">
                <a:latin typeface="Times New Roman" panose="02020603050405020304" pitchFamily="18" charset="0"/>
                <a:cs typeface="Times New Roman" panose="02020603050405020304" pitchFamily="18" charset="0"/>
                <a:sym typeface="+mn-ea"/>
              </a:rPr>
              <a:t>Spyder IDE (</a:t>
            </a:r>
            <a:r>
              <a:rPr lang="en-US" sz="1800" dirty="0">
                <a:latin typeface="Times New Roman" pitchFamily="18" charset="0"/>
                <a:cs typeface="Times New Roman" pitchFamily="18" charset="0"/>
              </a:rPr>
              <a:t>SPYDER 3.7)</a:t>
            </a:r>
            <a:r>
              <a:rPr lang="en-US" sz="1800" dirty="0">
                <a:latin typeface="Times New Roman" panose="02020603050405020304" pitchFamily="18" charset="0"/>
                <a:cs typeface="Times New Roman" panose="02020603050405020304" pitchFamily="18" charset="0"/>
                <a:sym typeface="+mn-ea"/>
              </a:rPr>
              <a:t>, included in Anaconda, can be used for development.</a:t>
            </a:r>
            <a:r>
              <a:rPr lang="en-US" sz="1800" dirty="0">
                <a:latin typeface="Times New Roman" pitchFamily="18" charset="0"/>
                <a:cs typeface="Times New Roman" pitchFamily="18" charset="0"/>
              </a:rPr>
              <a:t> </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Video Editing Software: </a:t>
            </a:r>
            <a:r>
              <a:rPr lang="en-US" sz="1800" dirty="0">
                <a:latin typeface="Times New Roman" panose="02020603050405020304" pitchFamily="18" charset="0"/>
                <a:cs typeface="Times New Roman" panose="02020603050405020304" pitchFamily="18" charset="0"/>
                <a:sym typeface="+mn-ea"/>
              </a:rPr>
              <a:t>You may need video editing software to convert videos into frames and perform other pre-processing tasks, depending on the project's specific requirements.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Operating System:</a:t>
            </a:r>
            <a:r>
              <a:rPr lang="en-US" sz="1800" dirty="0">
                <a:latin typeface="Times New Roman" panose="02020603050405020304" pitchFamily="18" charset="0"/>
                <a:cs typeface="Times New Roman" panose="02020603050405020304" pitchFamily="18" charset="0"/>
              </a:rPr>
              <a:t> Windows.</a:t>
            </a:r>
          </a:p>
          <a:p>
            <a:pPr algn="just">
              <a:lnSpc>
                <a:spcPct val="150000"/>
              </a:lnSpc>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83225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solidFill>
                  <a:schemeClr val="accent1">
                    <a:lumMod val="75000"/>
                  </a:schemeClr>
                </a:solidFill>
                <a:latin typeface="Times New Roman" panose="02020603050405020304" charset="0"/>
                <a:cs typeface="Times New Roman" panose="02020603050405020304" charset="0"/>
              </a:rPr>
              <a:t>Hardware Requirements:</a:t>
            </a:r>
          </a:p>
        </p:txBody>
      </p:sp>
      <p:sp>
        <p:nvSpPr>
          <p:cNvPr id="5" name="Text Placeholder 4"/>
          <p:cNvSpPr>
            <a:spLocks noGrp="1"/>
          </p:cNvSpPr>
          <p:nvPr>
            <p:ph type="body" idx="1"/>
          </p:nvPr>
        </p:nvSpPr>
        <p:spPr>
          <a:xfrm>
            <a:off x="838200" y="1365475"/>
            <a:ext cx="10515600" cy="4351338"/>
          </a:xfrm>
        </p:spPr>
        <p:txBody>
          <a:bodyPr/>
          <a:lstStyle/>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CPU: </a:t>
            </a:r>
            <a:r>
              <a:rPr lang="en-US" sz="1800" dirty="0">
                <a:latin typeface="Times New Roman" panose="02020603050405020304" pitchFamily="18" charset="0"/>
                <a:cs typeface="Times New Roman" panose="02020603050405020304" pitchFamily="18" charset="0"/>
                <a:sym typeface="+mn-ea"/>
              </a:rPr>
              <a:t>A multi-core processor (</a:t>
            </a:r>
            <a:r>
              <a:rPr lang="en-US" sz="1800" dirty="0">
                <a:latin typeface="Times New Roman" pitchFamily="18" charset="0"/>
                <a:cs typeface="Times New Roman" pitchFamily="18" charset="0"/>
              </a:rPr>
              <a:t>Intel Pentium</a:t>
            </a:r>
            <a:r>
              <a:rPr lang="en-US" sz="1800" dirty="0">
                <a:latin typeface="Times New Roman" panose="02020603050405020304" pitchFamily="18" charset="0"/>
                <a:cs typeface="Times New Roman" panose="02020603050405020304" pitchFamily="18" charset="0"/>
                <a:sym typeface="+mn-ea"/>
              </a:rPr>
              <a:t>) is recommended for efficient computation, especially when working with large video datasets.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RAM: </a:t>
            </a:r>
            <a:r>
              <a:rPr lang="en-US" sz="1800" dirty="0">
                <a:latin typeface="Times New Roman" panose="02020603050405020304" pitchFamily="18" charset="0"/>
                <a:cs typeface="Times New Roman" panose="02020603050405020304" pitchFamily="18" charset="0"/>
                <a:sym typeface="+mn-ea"/>
              </a:rPr>
              <a:t>At least 6 GB of RAM is recommended for smooth processing, but more may be necessary for large-scale video datasets.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Storage: </a:t>
            </a:r>
            <a:r>
              <a:rPr lang="en-US" sz="1800" dirty="0">
                <a:latin typeface="Times New Roman" panose="02020603050405020304" pitchFamily="18" charset="0"/>
                <a:cs typeface="Times New Roman" panose="02020603050405020304" pitchFamily="18" charset="0"/>
                <a:sym typeface="+mn-ea"/>
              </a:rPr>
              <a:t>Adequate storage space to store the dataset, pre-processed data, and model checkpoints. SSDs are preferable for faster data access.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Display: </a:t>
            </a:r>
            <a:r>
              <a:rPr lang="en-US" sz="1800" dirty="0">
                <a:latin typeface="Times New Roman" panose="02020603050405020304" pitchFamily="18" charset="0"/>
                <a:cs typeface="Times New Roman" panose="02020603050405020304" pitchFamily="18" charset="0"/>
                <a:sym typeface="+mn-ea"/>
              </a:rPr>
              <a:t>A monitor with sufficient resolution for comfortable code development and result visualization.</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Internet Connection: </a:t>
            </a:r>
            <a:r>
              <a:rPr lang="en-US" sz="1800" dirty="0">
                <a:latin typeface="Times New Roman" panose="02020603050405020304" pitchFamily="18" charset="0"/>
                <a:cs typeface="Times New Roman" panose="02020603050405020304" pitchFamily="18" charset="0"/>
                <a:sym typeface="+mn-ea"/>
              </a:rPr>
              <a:t>Needed for accessing dataset repositories, libraries, and potential updates.</a:t>
            </a:r>
          </a:p>
          <a:p>
            <a:pPr algn="just">
              <a:lnSpc>
                <a:spcPct val="10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sym typeface="+mn-ea"/>
              </a:rPr>
              <a:t>Peripherals: </a:t>
            </a:r>
            <a:r>
              <a:rPr lang="en-US" sz="1800" dirty="0">
                <a:latin typeface="Times New Roman" panose="02020603050405020304" pitchFamily="18" charset="0"/>
                <a:cs typeface="Times New Roman" panose="02020603050405020304" pitchFamily="18" charset="0"/>
                <a:sym typeface="+mn-ea"/>
              </a:rPr>
              <a:t>Standard input devices, such as a keyboard and mouse, are required for system interaction.</a:t>
            </a:r>
          </a:p>
          <a:p>
            <a:pPr marL="0" indent="0" algn="just">
              <a:lnSpc>
                <a:spcPct val="100000"/>
              </a:lnSpc>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74439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821</TotalTime>
  <Words>1260</Words>
  <Application>Microsoft Office PowerPoint</Application>
  <PresentationFormat>Custom</PresentationFormat>
  <Paragraphs>119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Video Inpainting with Local and Global Refinement</vt:lpstr>
      <vt:lpstr>Abstract: </vt:lpstr>
      <vt:lpstr>Existing System:  </vt:lpstr>
      <vt:lpstr>Disadvantage:</vt:lpstr>
      <vt:lpstr>Literature survey: </vt:lpstr>
      <vt:lpstr>Proposed system:</vt:lpstr>
      <vt:lpstr>Advantage:</vt:lpstr>
      <vt:lpstr>Software Requirements:</vt:lpstr>
      <vt:lpstr>Hardware Requirements:</vt:lpstr>
      <vt:lpstr>Algorithms or Techniques used:</vt:lpstr>
      <vt:lpstr>Flow Chart:</vt:lpstr>
      <vt:lpstr>Slide 12</vt:lpstr>
      <vt:lpstr>Slide 13</vt:lpstr>
      <vt:lpstr>Slide 14</vt:lpstr>
      <vt:lpstr>Slide 15</vt:lpstr>
      <vt:lpstr>Slide 16</vt:lpstr>
      <vt:lpstr>Slide 17</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phani kishore</dc:creator>
  <cp:lastModifiedBy>Windows User</cp:lastModifiedBy>
  <cp:revision>40</cp:revision>
  <dcterms:created xsi:type="dcterms:W3CDTF">2020-06-01T14:17:55Z</dcterms:created>
  <dcterms:modified xsi:type="dcterms:W3CDTF">2023-11-15T11:01:21Z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3AFE2ECD1FB74EDDB2EBF05F7E45776C</vt:lpwstr>
  </property>
  <property fmtid="{D5CDD505-2E9C-101B-9397-08002B2CF9AE}" pid="3" name="KSOProductBuildVer">
    <vt:lpwstr>1033-11.2.0.11537</vt:lpwstr>
  </property>
</Properties>
</file>