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305" r:id="rId5"/>
    <p:sldId id="296" r:id="rId6"/>
    <p:sldId id="306" r:id="rId7"/>
    <p:sldId id="313" r:id="rId8"/>
    <p:sldId id="317" r:id="rId9"/>
    <p:sldId id="323" r:id="rId10"/>
    <p:sldId id="324" r:id="rId11"/>
    <p:sldId id="325" r:id="rId12"/>
    <p:sldId id="326" r:id="rId13"/>
    <p:sldId id="327" r:id="rId14"/>
    <p:sldId id="329" r:id="rId15"/>
    <p:sldId id="328" r:id="rId16"/>
    <p:sldId id="330" r:id="rId17"/>
    <p:sldId id="318" r:id="rId18"/>
    <p:sldId id="319" r:id="rId19"/>
    <p:sldId id="320" r:id="rId20"/>
    <p:sldId id="321" r:id="rId21"/>
    <p:sldId id="322" r:id="rId22"/>
    <p:sldId id="331" r:id="rId23"/>
    <p:sldId id="31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879" autoAdjust="0"/>
  </p:normalViewPr>
  <p:slideViewPr>
    <p:cSldViewPr snapToGrid="0">
      <p:cViewPr>
        <p:scale>
          <a:sx n="50" d="100"/>
          <a:sy n="50" d="100"/>
        </p:scale>
        <p:origin x="1934" y="72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7/15/2024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7/15/2024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dirty="0"/>
              <a:t>Developing a Vehicle Insurance App</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a:xfrm>
            <a:off x="4596384" y="1993392"/>
            <a:ext cx="2999232" cy="438912"/>
          </a:xfrm>
        </p:spPr>
        <p:txBody>
          <a:bodyPr/>
          <a:lstStyle/>
          <a:p>
            <a:r>
              <a:rPr lang="en-US" dirty="0"/>
              <a:t>Chandu </a:t>
            </a:r>
            <a:r>
              <a:rPr lang="en-US" dirty="0" err="1"/>
              <a:t>Seru</a:t>
            </a:r>
            <a:endParaRPr lang="en-US" dirty="0"/>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58047-EC4F-8843-D248-8F260D640B50}"/>
              </a:ext>
            </a:extLst>
          </p:cNvPr>
          <p:cNvSpPr>
            <a:spLocks noGrp="1"/>
          </p:cNvSpPr>
          <p:nvPr>
            <p:ph type="title"/>
          </p:nvPr>
        </p:nvSpPr>
        <p:spPr/>
        <p:txBody>
          <a:bodyPr/>
          <a:lstStyle/>
          <a:p>
            <a:r>
              <a:rPr lang="en-IN" dirty="0"/>
              <a:t>Claims Activity</a:t>
            </a:r>
          </a:p>
        </p:txBody>
      </p:sp>
      <p:sp>
        <p:nvSpPr>
          <p:cNvPr id="3" name="Footer Placeholder 2">
            <a:extLst>
              <a:ext uri="{FF2B5EF4-FFF2-40B4-BE49-F238E27FC236}">
                <a16:creationId xmlns:a16="http://schemas.microsoft.com/office/drawing/2014/main" id="{856F99AC-DE05-9D71-7EAB-7CFCC731B563}"/>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EA165B4E-0F54-BCE3-3915-38A246A028ED}"/>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
        <p:nvSpPr>
          <p:cNvPr id="6" name="Rectangle 1">
            <a:extLst>
              <a:ext uri="{FF2B5EF4-FFF2-40B4-BE49-F238E27FC236}">
                <a16:creationId xmlns:a16="http://schemas.microsoft.com/office/drawing/2014/main" id="{47BA8A0A-A169-3E0D-B116-9E507B6C0B7D}"/>
              </a:ext>
            </a:extLst>
          </p:cNvPr>
          <p:cNvSpPr>
            <a:spLocks noGrp="1" noChangeArrowheads="1"/>
          </p:cNvSpPr>
          <p:nvPr>
            <p:ph sz="quarter" idx="12"/>
          </p:nvPr>
        </p:nvSpPr>
        <p:spPr bwMode="auto">
          <a:xfrm>
            <a:off x="975360" y="2304397"/>
            <a:ext cx="929587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Purpose:</a:t>
            </a:r>
            <a:r>
              <a:rPr kumimoji="0" lang="en-US" altLang="en-US" sz="2400" b="0" i="0" u="none" strike="noStrike" cap="none" normalizeH="0" baseline="0" dirty="0">
                <a:ln>
                  <a:noFill/>
                </a:ln>
                <a:solidFill>
                  <a:schemeClr val="tx1"/>
                </a:solidFill>
                <a:effectLst/>
                <a:latin typeface="Gill Sans Nova Light (Body)"/>
              </a:rPr>
              <a:t> Manage insurance claims and view available plans.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Key Components:</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Buttons:</a:t>
            </a:r>
            <a:r>
              <a:rPr kumimoji="0" lang="en-US" altLang="en-US" sz="2400" b="0" i="0" u="none" strike="noStrike" cap="none" normalizeH="0" baseline="0" dirty="0">
                <a:ln>
                  <a:noFill/>
                </a:ln>
                <a:solidFill>
                  <a:schemeClr val="tx1"/>
                </a:solidFill>
                <a:effectLst/>
                <a:latin typeface="Gill Sans Nova Light (Body)"/>
              </a:rPr>
              <a:t> For viewing different types of plans and navigating back.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Functionality:</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Gill Sans Nova Light (Body)"/>
              </a:rPr>
              <a:t>Provides options for viewing all plans and other claim-related functionalities.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Gill Sans Nova Light (Body)"/>
              </a:rPr>
              <a:t>Displays Toast messages for unavailable or inactive plans.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Gill Sans Nova Light (Body)"/>
            </a:endParaRPr>
          </a:p>
        </p:txBody>
      </p:sp>
    </p:spTree>
    <p:extLst>
      <p:ext uri="{BB962C8B-B14F-4D97-AF65-F5344CB8AC3E}">
        <p14:creationId xmlns:p14="http://schemas.microsoft.com/office/powerpoint/2010/main" val="2194981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E418E-1C10-0203-C749-944FBAA8E949}"/>
              </a:ext>
            </a:extLst>
          </p:cNvPr>
          <p:cNvSpPr>
            <a:spLocks noGrp="1"/>
          </p:cNvSpPr>
          <p:nvPr>
            <p:ph type="title"/>
          </p:nvPr>
        </p:nvSpPr>
        <p:spPr/>
        <p:txBody>
          <a:bodyPr/>
          <a:lstStyle/>
          <a:p>
            <a:r>
              <a:rPr lang="en-IN" dirty="0"/>
              <a:t>All Plans Activity</a:t>
            </a:r>
          </a:p>
        </p:txBody>
      </p:sp>
      <p:sp>
        <p:nvSpPr>
          <p:cNvPr id="3" name="Footer Placeholder 2">
            <a:extLst>
              <a:ext uri="{FF2B5EF4-FFF2-40B4-BE49-F238E27FC236}">
                <a16:creationId xmlns:a16="http://schemas.microsoft.com/office/drawing/2014/main" id="{65B3F179-9A92-8FCD-B0CE-E90692943E19}"/>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E56336F6-8D81-4101-5B4A-055257CE6B7C}"/>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
        <p:nvSpPr>
          <p:cNvPr id="6" name="Rectangle 1">
            <a:extLst>
              <a:ext uri="{FF2B5EF4-FFF2-40B4-BE49-F238E27FC236}">
                <a16:creationId xmlns:a16="http://schemas.microsoft.com/office/drawing/2014/main" id="{2B003EDD-7D24-442F-655C-D065C444AF43}"/>
              </a:ext>
            </a:extLst>
          </p:cNvPr>
          <p:cNvSpPr>
            <a:spLocks noGrp="1" noChangeArrowheads="1"/>
          </p:cNvSpPr>
          <p:nvPr>
            <p:ph sz="quarter" idx="12"/>
          </p:nvPr>
        </p:nvSpPr>
        <p:spPr bwMode="auto">
          <a:xfrm>
            <a:off x="975360" y="2319462"/>
            <a:ext cx="1021425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Purpose:</a:t>
            </a:r>
            <a:r>
              <a:rPr kumimoji="0" lang="en-US" altLang="en-US" sz="2400" b="0" i="0" u="none" strike="noStrike" cap="none" normalizeH="0" baseline="0" dirty="0">
                <a:ln>
                  <a:noFill/>
                </a:ln>
                <a:solidFill>
                  <a:schemeClr val="tx1"/>
                </a:solidFill>
                <a:effectLst/>
                <a:latin typeface="Gill Sans Nova Light (Body)"/>
              </a:rPr>
              <a:t> Allow users to select from various insurance plans.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Key Components:</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Gill Sans Nova Light (Body)"/>
              </a:rPr>
              <a:t>CheckBoxes</a:t>
            </a:r>
            <a:r>
              <a:rPr kumimoji="0" lang="en-US" altLang="en-US" sz="2400" b="1" i="0" u="none" strike="noStrike" cap="none" normalizeH="0" baseline="0" dirty="0">
                <a:ln>
                  <a:noFill/>
                </a:ln>
                <a:solidFill>
                  <a:schemeClr val="tx1"/>
                </a:solidFill>
                <a:effectLst/>
                <a:latin typeface="Gill Sans Nova Light (Body)"/>
              </a:rPr>
              <a:t>:</a:t>
            </a:r>
            <a:r>
              <a:rPr kumimoji="0" lang="en-US" altLang="en-US" sz="2400" b="0" i="0" u="none" strike="noStrike" cap="none" normalizeH="0" baseline="0" dirty="0">
                <a:ln>
                  <a:noFill/>
                </a:ln>
                <a:solidFill>
                  <a:schemeClr val="tx1"/>
                </a:solidFill>
                <a:effectLst/>
                <a:latin typeface="Gill Sans Nova Light (Body)"/>
              </a:rPr>
              <a:t> For selecting insurance plans.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Button:</a:t>
            </a:r>
            <a:r>
              <a:rPr kumimoji="0" lang="en-US" altLang="en-US" sz="2400" b="0" i="0" u="none" strike="noStrike" cap="none" normalizeH="0" baseline="0" dirty="0">
                <a:ln>
                  <a:noFill/>
                </a:ln>
                <a:solidFill>
                  <a:schemeClr val="tx1"/>
                </a:solidFill>
                <a:effectLst/>
                <a:latin typeface="Gill Sans Nova Light (Body)"/>
              </a:rPr>
              <a:t> For confirming the selection.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Button:</a:t>
            </a:r>
            <a:r>
              <a:rPr kumimoji="0" lang="en-US" altLang="en-US" sz="2400" b="0" i="0" u="none" strike="noStrike" cap="none" normalizeH="0" baseline="0" dirty="0">
                <a:ln>
                  <a:noFill/>
                </a:ln>
                <a:solidFill>
                  <a:schemeClr val="tx1"/>
                </a:solidFill>
                <a:effectLst/>
                <a:latin typeface="Gill Sans Nova Light (Body)"/>
              </a:rPr>
              <a:t> For navigating back to the Claims screen.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Functionality:</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Gill Sans Nova Light (Body)"/>
              </a:rPr>
              <a:t>Enables selection of one plan from multiple options.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Gill Sans Nova Light (Body)"/>
              </a:rPr>
              <a:t>Shows a success message upon plan selection.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Gill Sans Nova Light (Body)"/>
              </a:rPr>
              <a:t>Navigates back to the Claims screen.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Gill Sans Nova Light (Body)"/>
            </a:endParaRPr>
          </a:p>
        </p:txBody>
      </p:sp>
    </p:spTree>
    <p:extLst>
      <p:ext uri="{BB962C8B-B14F-4D97-AF65-F5344CB8AC3E}">
        <p14:creationId xmlns:p14="http://schemas.microsoft.com/office/powerpoint/2010/main" val="2792482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B86EE-4E7A-65E6-5D62-5CD49E2FCF3C}"/>
              </a:ext>
            </a:extLst>
          </p:cNvPr>
          <p:cNvSpPr>
            <a:spLocks noGrp="1"/>
          </p:cNvSpPr>
          <p:nvPr>
            <p:ph type="title"/>
          </p:nvPr>
        </p:nvSpPr>
        <p:spPr/>
        <p:txBody>
          <a:bodyPr/>
          <a:lstStyle/>
          <a:p>
            <a:r>
              <a:rPr lang="en-IN" dirty="0"/>
              <a:t>Settings Activity</a:t>
            </a:r>
          </a:p>
        </p:txBody>
      </p:sp>
      <p:sp>
        <p:nvSpPr>
          <p:cNvPr id="3" name="Footer Placeholder 2">
            <a:extLst>
              <a:ext uri="{FF2B5EF4-FFF2-40B4-BE49-F238E27FC236}">
                <a16:creationId xmlns:a16="http://schemas.microsoft.com/office/drawing/2014/main" id="{4BA8A97F-6E14-A9B9-1B0D-9D910C0AC964}"/>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0EC64224-B3EB-E076-9757-ECEF0A546DB5}"/>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
        <p:nvSpPr>
          <p:cNvPr id="6" name="Rectangle 1">
            <a:extLst>
              <a:ext uri="{FF2B5EF4-FFF2-40B4-BE49-F238E27FC236}">
                <a16:creationId xmlns:a16="http://schemas.microsoft.com/office/drawing/2014/main" id="{5785ABE6-6957-353B-BE7E-09737A93B5A0}"/>
              </a:ext>
            </a:extLst>
          </p:cNvPr>
          <p:cNvSpPr>
            <a:spLocks noGrp="1" noChangeArrowheads="1"/>
          </p:cNvSpPr>
          <p:nvPr>
            <p:ph sz="quarter" idx="12"/>
          </p:nvPr>
        </p:nvSpPr>
        <p:spPr bwMode="auto">
          <a:xfrm>
            <a:off x="975361" y="2357085"/>
            <a:ext cx="10835640" cy="2723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Purpose:</a:t>
            </a:r>
            <a:r>
              <a:rPr kumimoji="0" lang="en-US" altLang="en-US" sz="2400" b="0" i="0" u="none" strike="noStrike" cap="none" normalizeH="0" baseline="0" dirty="0">
                <a:ln>
                  <a:noFill/>
                </a:ln>
                <a:solidFill>
                  <a:schemeClr val="tx1"/>
                </a:solidFill>
                <a:effectLst/>
                <a:latin typeface="Gill Sans Nova Light (Body)"/>
              </a:rPr>
              <a:t> Manage application settings and view additional information.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Key Components:</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Buttons:</a:t>
            </a:r>
            <a:r>
              <a:rPr kumimoji="0" lang="en-US" altLang="en-US" sz="2400" b="0" i="0" u="none" strike="noStrike" cap="none" normalizeH="0" baseline="0" dirty="0">
                <a:ln>
                  <a:noFill/>
                </a:ln>
                <a:solidFill>
                  <a:schemeClr val="tx1"/>
                </a:solidFill>
                <a:effectLst/>
                <a:latin typeface="Gill Sans Nova Light (Body)"/>
              </a:rPr>
              <a:t> For accessing settings and about sections.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Functionality:</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Gill Sans Nova Light (Body)"/>
              </a:rPr>
              <a:t>Allows navigation to the Home screen and provides access to additional settings or information.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Gill Sans Nova Light (Body)"/>
            </a:endParaRPr>
          </a:p>
        </p:txBody>
      </p:sp>
    </p:spTree>
    <p:extLst>
      <p:ext uri="{BB962C8B-B14F-4D97-AF65-F5344CB8AC3E}">
        <p14:creationId xmlns:p14="http://schemas.microsoft.com/office/powerpoint/2010/main" val="1814931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FC4D7-408E-B2AD-C765-F945B71A806D}"/>
              </a:ext>
            </a:extLst>
          </p:cNvPr>
          <p:cNvSpPr>
            <a:spLocks noGrp="1"/>
          </p:cNvSpPr>
          <p:nvPr>
            <p:ph type="title"/>
          </p:nvPr>
        </p:nvSpPr>
        <p:spPr/>
        <p:txBody>
          <a:bodyPr/>
          <a:lstStyle/>
          <a:p>
            <a:r>
              <a:rPr lang="en-US" dirty="0"/>
              <a:t>Purpose of the Share Feature</a:t>
            </a:r>
            <a:endParaRPr lang="en-IN" dirty="0"/>
          </a:p>
        </p:txBody>
      </p:sp>
      <p:sp>
        <p:nvSpPr>
          <p:cNvPr id="3" name="Footer Placeholder 2">
            <a:extLst>
              <a:ext uri="{FF2B5EF4-FFF2-40B4-BE49-F238E27FC236}">
                <a16:creationId xmlns:a16="http://schemas.microsoft.com/office/drawing/2014/main" id="{2E168FF1-A898-FC6D-990F-B0C9AC44B346}"/>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2F1E1B23-6E13-8F86-85F6-760AD663998C}"/>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
        <p:nvSpPr>
          <p:cNvPr id="5" name="Content Placeholder 4">
            <a:extLst>
              <a:ext uri="{FF2B5EF4-FFF2-40B4-BE49-F238E27FC236}">
                <a16:creationId xmlns:a16="http://schemas.microsoft.com/office/drawing/2014/main" id="{F9B27D8B-D8E9-B90D-CDC8-15A4C74E7861}"/>
              </a:ext>
            </a:extLst>
          </p:cNvPr>
          <p:cNvSpPr>
            <a:spLocks noGrp="1"/>
          </p:cNvSpPr>
          <p:nvPr>
            <p:ph sz="quarter" idx="12"/>
          </p:nvPr>
        </p:nvSpPr>
        <p:spPr/>
        <p:txBody>
          <a:bodyPr>
            <a:normAutofit/>
          </a:bodyPr>
          <a:lstStyle/>
          <a:p>
            <a:r>
              <a:rPr lang="en-US" sz="2400" dirty="0"/>
              <a:t>Objective: Enable users to share information about the app, including a link or promotional message, to encourage others to download and use the app.</a:t>
            </a:r>
          </a:p>
          <a:p>
            <a:r>
              <a:rPr lang="en-US" sz="2400" dirty="0"/>
              <a:t>Importance: Enhances visibility and user acquisition through word-of-mouth recommendations.</a:t>
            </a:r>
          </a:p>
          <a:p>
            <a:r>
              <a:rPr lang="en-US" sz="2400" dirty="0"/>
              <a:t>Promote the App: Helps in increasing app downloads by allowing users to share app details.</a:t>
            </a:r>
          </a:p>
          <a:p>
            <a:r>
              <a:rPr lang="en-US" sz="2400" dirty="0"/>
              <a:t>Engage Users: Provides a means for users to recommend the app to their network.</a:t>
            </a:r>
            <a:endParaRPr lang="en-IN" sz="2400" dirty="0"/>
          </a:p>
        </p:txBody>
      </p:sp>
    </p:spTree>
    <p:extLst>
      <p:ext uri="{BB962C8B-B14F-4D97-AF65-F5344CB8AC3E}">
        <p14:creationId xmlns:p14="http://schemas.microsoft.com/office/powerpoint/2010/main" val="430455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A9B10-6D12-545C-C132-397D2AE9A3CC}"/>
              </a:ext>
            </a:extLst>
          </p:cNvPr>
          <p:cNvSpPr>
            <a:spLocks noGrp="1"/>
          </p:cNvSpPr>
          <p:nvPr>
            <p:ph type="title"/>
          </p:nvPr>
        </p:nvSpPr>
        <p:spPr/>
        <p:txBody>
          <a:bodyPr/>
          <a:lstStyle/>
          <a:p>
            <a:r>
              <a:rPr lang="en-IN" dirty="0"/>
              <a:t>Application Flow</a:t>
            </a:r>
          </a:p>
        </p:txBody>
      </p:sp>
      <p:sp>
        <p:nvSpPr>
          <p:cNvPr id="3" name="Text Placeholder 2">
            <a:extLst>
              <a:ext uri="{FF2B5EF4-FFF2-40B4-BE49-F238E27FC236}">
                <a16:creationId xmlns:a16="http://schemas.microsoft.com/office/drawing/2014/main" id="{A6BF59A0-9F33-E32F-14A3-0F948C219255}"/>
              </a:ext>
            </a:extLst>
          </p:cNvPr>
          <p:cNvSpPr>
            <a:spLocks noGrp="1"/>
          </p:cNvSpPr>
          <p:nvPr>
            <p:ph type="body" idx="1"/>
          </p:nvPr>
        </p:nvSpPr>
        <p:spPr/>
        <p:txBody>
          <a:bodyPr>
            <a:normAutofit/>
          </a:bodyPr>
          <a:lstStyle/>
          <a:p>
            <a:r>
              <a:rPr lang="en-IN" sz="2400" dirty="0"/>
              <a:t>Login to Home Screen:</a:t>
            </a:r>
          </a:p>
        </p:txBody>
      </p:sp>
      <p:sp>
        <p:nvSpPr>
          <p:cNvPr id="4" name="Content Placeholder 3">
            <a:extLst>
              <a:ext uri="{FF2B5EF4-FFF2-40B4-BE49-F238E27FC236}">
                <a16:creationId xmlns:a16="http://schemas.microsoft.com/office/drawing/2014/main" id="{A0D5E9A9-7A61-8A0C-9314-05F6649F8972}"/>
              </a:ext>
            </a:extLst>
          </p:cNvPr>
          <p:cNvSpPr>
            <a:spLocks noGrp="1"/>
          </p:cNvSpPr>
          <p:nvPr>
            <p:ph sz="half" idx="2"/>
          </p:nvPr>
        </p:nvSpPr>
        <p:spPr/>
        <p:txBody>
          <a:bodyPr>
            <a:normAutofit/>
          </a:bodyPr>
          <a:lstStyle/>
          <a:p>
            <a:r>
              <a:rPr lang="en-US" sz="2400" dirty="0"/>
              <a:t>Successful login redirects to the Home screen, With Email id and password.</a:t>
            </a:r>
            <a:endParaRPr lang="en-IN" sz="2400" dirty="0"/>
          </a:p>
        </p:txBody>
      </p:sp>
      <p:sp>
        <p:nvSpPr>
          <p:cNvPr id="5" name="Text Placeholder 4">
            <a:extLst>
              <a:ext uri="{FF2B5EF4-FFF2-40B4-BE49-F238E27FC236}">
                <a16:creationId xmlns:a16="http://schemas.microsoft.com/office/drawing/2014/main" id="{07AE3CF9-2285-B232-D55B-B198265E54B8}"/>
              </a:ext>
            </a:extLst>
          </p:cNvPr>
          <p:cNvSpPr>
            <a:spLocks noGrp="1"/>
          </p:cNvSpPr>
          <p:nvPr>
            <p:ph type="body" sz="quarter" idx="3"/>
          </p:nvPr>
        </p:nvSpPr>
        <p:spPr/>
        <p:txBody>
          <a:bodyPr>
            <a:normAutofit/>
          </a:bodyPr>
          <a:lstStyle/>
          <a:p>
            <a:r>
              <a:rPr lang="en-IN" sz="2400" dirty="0"/>
              <a:t>Registration</a:t>
            </a:r>
          </a:p>
        </p:txBody>
      </p:sp>
      <p:sp>
        <p:nvSpPr>
          <p:cNvPr id="6" name="Content Placeholder 5">
            <a:extLst>
              <a:ext uri="{FF2B5EF4-FFF2-40B4-BE49-F238E27FC236}">
                <a16:creationId xmlns:a16="http://schemas.microsoft.com/office/drawing/2014/main" id="{98919F20-4DFE-751A-438C-704363645CDF}"/>
              </a:ext>
            </a:extLst>
          </p:cNvPr>
          <p:cNvSpPr>
            <a:spLocks noGrp="1"/>
          </p:cNvSpPr>
          <p:nvPr>
            <p:ph sz="quarter" idx="4"/>
          </p:nvPr>
        </p:nvSpPr>
        <p:spPr/>
        <p:txBody>
          <a:bodyPr>
            <a:normAutofit/>
          </a:bodyPr>
          <a:lstStyle/>
          <a:p>
            <a:r>
              <a:rPr lang="en-US" sz="2400" dirty="0"/>
              <a:t>New users can register via the registration screen, With Email id and password.</a:t>
            </a:r>
            <a:endParaRPr lang="en-IN" sz="2400" dirty="0"/>
          </a:p>
        </p:txBody>
      </p:sp>
      <p:sp>
        <p:nvSpPr>
          <p:cNvPr id="7" name="Footer Placeholder 6">
            <a:extLst>
              <a:ext uri="{FF2B5EF4-FFF2-40B4-BE49-F238E27FC236}">
                <a16:creationId xmlns:a16="http://schemas.microsoft.com/office/drawing/2014/main" id="{D6AB00BC-F256-AD0B-2A18-7F21B58E20CA}"/>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C1343DED-637B-FB9A-3E00-E7FAC2FC1613}"/>
              </a:ext>
            </a:extLst>
          </p:cNvPr>
          <p:cNvSpPr>
            <a:spLocks noGrp="1"/>
          </p:cNvSpPr>
          <p:nvPr>
            <p:ph type="sldNum" sz="quarter" idx="12"/>
          </p:nvPr>
        </p:nvSpPr>
        <p:spPr/>
        <p:txBody>
          <a:bodyPr/>
          <a:lstStyle/>
          <a:p>
            <a:fld id="{294A09A9-5501-47C1-A89A-A340965A2BE2}" type="slidenum">
              <a:rPr lang="en-US" smtClean="0"/>
              <a:t>14</a:t>
            </a:fld>
            <a:endParaRPr lang="en-US" dirty="0"/>
          </a:p>
        </p:txBody>
      </p:sp>
      <p:sp>
        <p:nvSpPr>
          <p:cNvPr id="9" name="Text Placeholder 8">
            <a:extLst>
              <a:ext uri="{FF2B5EF4-FFF2-40B4-BE49-F238E27FC236}">
                <a16:creationId xmlns:a16="http://schemas.microsoft.com/office/drawing/2014/main" id="{BFD2AA3F-9F3A-0C1D-3E76-A3FE76207941}"/>
              </a:ext>
            </a:extLst>
          </p:cNvPr>
          <p:cNvSpPr>
            <a:spLocks noGrp="1"/>
          </p:cNvSpPr>
          <p:nvPr>
            <p:ph type="body" sz="quarter" idx="13"/>
          </p:nvPr>
        </p:nvSpPr>
        <p:spPr/>
        <p:txBody>
          <a:bodyPr>
            <a:normAutofit/>
          </a:bodyPr>
          <a:lstStyle/>
          <a:p>
            <a:r>
              <a:rPr lang="en-IN" sz="2400" dirty="0"/>
              <a:t>Navigational Flow</a:t>
            </a:r>
          </a:p>
        </p:txBody>
      </p:sp>
      <p:sp>
        <p:nvSpPr>
          <p:cNvPr id="10" name="Content Placeholder 9">
            <a:extLst>
              <a:ext uri="{FF2B5EF4-FFF2-40B4-BE49-F238E27FC236}">
                <a16:creationId xmlns:a16="http://schemas.microsoft.com/office/drawing/2014/main" id="{C8882D66-3F78-481A-40B6-39C7C1911487}"/>
              </a:ext>
            </a:extLst>
          </p:cNvPr>
          <p:cNvSpPr>
            <a:spLocks noGrp="1"/>
          </p:cNvSpPr>
          <p:nvPr>
            <p:ph sz="quarter" idx="14"/>
          </p:nvPr>
        </p:nvSpPr>
        <p:spPr/>
        <p:txBody>
          <a:bodyPr>
            <a:normAutofit/>
          </a:bodyPr>
          <a:lstStyle/>
          <a:p>
            <a:r>
              <a:rPr lang="en-US" sz="2400" dirty="0"/>
              <a:t>Users can navigate between Home, Claims, and All Plans screens.</a:t>
            </a:r>
            <a:endParaRPr lang="en-IN" sz="2400" dirty="0"/>
          </a:p>
        </p:txBody>
      </p:sp>
    </p:spTree>
    <p:extLst>
      <p:ext uri="{BB962C8B-B14F-4D97-AF65-F5344CB8AC3E}">
        <p14:creationId xmlns:p14="http://schemas.microsoft.com/office/powerpoint/2010/main" val="3980039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5083B-58E3-5F58-297C-288803843720}"/>
              </a:ext>
            </a:extLst>
          </p:cNvPr>
          <p:cNvSpPr>
            <a:spLocks noGrp="1"/>
          </p:cNvSpPr>
          <p:nvPr>
            <p:ph type="title"/>
          </p:nvPr>
        </p:nvSpPr>
        <p:spPr/>
        <p:txBody>
          <a:bodyPr/>
          <a:lstStyle/>
          <a:p>
            <a:r>
              <a:rPr lang="en-IN" dirty="0"/>
              <a:t>Key Features</a:t>
            </a:r>
          </a:p>
        </p:txBody>
      </p:sp>
      <p:sp>
        <p:nvSpPr>
          <p:cNvPr id="3" name="Footer Placeholder 2">
            <a:extLst>
              <a:ext uri="{FF2B5EF4-FFF2-40B4-BE49-F238E27FC236}">
                <a16:creationId xmlns:a16="http://schemas.microsoft.com/office/drawing/2014/main" id="{3BC6F3B4-6D47-1C85-AAA5-6D3C765CC857}"/>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0622D6AA-667D-9CF0-FFAB-EC1C819D23B3}"/>
              </a:ext>
            </a:extLst>
          </p:cNvPr>
          <p:cNvSpPr>
            <a:spLocks noGrp="1"/>
          </p:cNvSpPr>
          <p:nvPr>
            <p:ph type="sldNum" sz="quarter" idx="11"/>
          </p:nvPr>
        </p:nvSpPr>
        <p:spPr/>
        <p:txBody>
          <a:bodyPr/>
          <a:lstStyle/>
          <a:p>
            <a:fld id="{294A09A9-5501-47C1-A89A-A340965A2BE2}" type="slidenum">
              <a:rPr lang="en-US" smtClean="0"/>
              <a:pPr/>
              <a:t>15</a:t>
            </a:fld>
            <a:endParaRPr lang="en-US" dirty="0"/>
          </a:p>
        </p:txBody>
      </p:sp>
      <p:sp>
        <p:nvSpPr>
          <p:cNvPr id="6" name="Rectangle 1">
            <a:extLst>
              <a:ext uri="{FF2B5EF4-FFF2-40B4-BE49-F238E27FC236}">
                <a16:creationId xmlns:a16="http://schemas.microsoft.com/office/drawing/2014/main" id="{5195C8A9-144A-3A0F-5DB3-14629081B3F6}"/>
              </a:ext>
            </a:extLst>
          </p:cNvPr>
          <p:cNvSpPr>
            <a:spLocks noGrp="1" noChangeArrowheads="1"/>
          </p:cNvSpPr>
          <p:nvPr>
            <p:ph sz="quarter" idx="12"/>
          </p:nvPr>
        </p:nvSpPr>
        <p:spPr bwMode="auto">
          <a:xfrm>
            <a:off x="1039527" y="2459504"/>
            <a:ext cx="948409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User Authentication:</a:t>
            </a:r>
            <a:r>
              <a:rPr kumimoji="0" lang="en-US" altLang="en-US" sz="2400" b="0" i="0" u="none" strike="noStrike" cap="none" normalizeH="0" baseline="0" dirty="0">
                <a:ln>
                  <a:noFill/>
                </a:ln>
                <a:solidFill>
                  <a:schemeClr val="tx1"/>
                </a:solidFill>
                <a:effectLst/>
                <a:latin typeface="Gill Sans Nova Light (Body)"/>
              </a:rPr>
              <a:t> Validate user credentials during login.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Registration:</a:t>
            </a:r>
            <a:r>
              <a:rPr kumimoji="0" lang="en-US" altLang="en-US" sz="2400" b="0" i="0" u="none" strike="noStrike" cap="none" normalizeH="0" baseline="0" dirty="0">
                <a:ln>
                  <a:noFill/>
                </a:ln>
                <a:solidFill>
                  <a:schemeClr val="tx1"/>
                </a:solidFill>
                <a:effectLst/>
                <a:latin typeface="Gill Sans Nova Light (Body)"/>
              </a:rPr>
              <a:t> Allows new users to register.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Claims Management:</a:t>
            </a:r>
            <a:r>
              <a:rPr kumimoji="0" lang="en-US" altLang="en-US" sz="2400" b="0" i="0" u="none" strike="noStrike" cap="none" normalizeH="0" baseline="0" dirty="0">
                <a:ln>
                  <a:noFill/>
                </a:ln>
                <a:solidFill>
                  <a:schemeClr val="tx1"/>
                </a:solidFill>
                <a:effectLst/>
                <a:latin typeface="Gill Sans Nova Light (Body)"/>
              </a:rPr>
              <a:t> Handles different types of insurance claims.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Settings and Profile:</a:t>
            </a:r>
            <a:r>
              <a:rPr kumimoji="0" lang="en-US" altLang="en-US" sz="2400" b="0" i="0" u="none" strike="noStrike" cap="none" normalizeH="0" baseline="0" dirty="0">
                <a:ln>
                  <a:noFill/>
                </a:ln>
                <a:solidFill>
                  <a:schemeClr val="tx1"/>
                </a:solidFill>
                <a:effectLst/>
                <a:latin typeface="Gill Sans Nova Light (Body)"/>
              </a:rPr>
              <a:t> Options for user customization.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Logout:</a:t>
            </a:r>
            <a:r>
              <a:rPr kumimoji="0" lang="en-US" altLang="en-US" sz="2400" b="0" i="0" u="none" strike="noStrike" cap="none" normalizeH="0" baseline="0" dirty="0">
                <a:ln>
                  <a:noFill/>
                </a:ln>
                <a:solidFill>
                  <a:schemeClr val="tx1"/>
                </a:solidFill>
                <a:effectLst/>
                <a:latin typeface="Gill Sans Nova Light (Body)"/>
              </a:rPr>
              <a:t> Allows users to log out securely .</a:t>
            </a:r>
          </a:p>
        </p:txBody>
      </p:sp>
    </p:spTree>
    <p:extLst>
      <p:ext uri="{BB962C8B-B14F-4D97-AF65-F5344CB8AC3E}">
        <p14:creationId xmlns:p14="http://schemas.microsoft.com/office/powerpoint/2010/main" val="2533212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BEE24-11B7-5AA3-170D-09E00386DD8B}"/>
              </a:ext>
            </a:extLst>
          </p:cNvPr>
          <p:cNvSpPr>
            <a:spLocks noGrp="1"/>
          </p:cNvSpPr>
          <p:nvPr>
            <p:ph type="title"/>
          </p:nvPr>
        </p:nvSpPr>
        <p:spPr/>
        <p:txBody>
          <a:bodyPr/>
          <a:lstStyle/>
          <a:p>
            <a:r>
              <a:rPr lang="en-IN" dirty="0"/>
              <a:t>Technologies Highlight</a:t>
            </a:r>
          </a:p>
        </p:txBody>
      </p:sp>
      <p:sp>
        <p:nvSpPr>
          <p:cNvPr id="3" name="Footer Placeholder 2">
            <a:extLst>
              <a:ext uri="{FF2B5EF4-FFF2-40B4-BE49-F238E27FC236}">
                <a16:creationId xmlns:a16="http://schemas.microsoft.com/office/drawing/2014/main" id="{D3A7815A-6CA0-6B21-1BDB-BB622402C80F}"/>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1B0DB3C3-1E68-C3B3-AB20-5A0C67E7F142}"/>
              </a:ext>
            </a:extLst>
          </p:cNvPr>
          <p:cNvSpPr>
            <a:spLocks noGrp="1"/>
          </p:cNvSpPr>
          <p:nvPr>
            <p:ph type="sldNum" sz="quarter" idx="11"/>
          </p:nvPr>
        </p:nvSpPr>
        <p:spPr/>
        <p:txBody>
          <a:bodyPr/>
          <a:lstStyle/>
          <a:p>
            <a:fld id="{294A09A9-5501-47C1-A89A-A340965A2BE2}" type="slidenum">
              <a:rPr lang="en-US" smtClean="0"/>
              <a:pPr/>
              <a:t>16</a:t>
            </a:fld>
            <a:endParaRPr lang="en-US" dirty="0"/>
          </a:p>
        </p:txBody>
      </p:sp>
      <p:sp>
        <p:nvSpPr>
          <p:cNvPr id="6" name="Rectangle 1">
            <a:extLst>
              <a:ext uri="{FF2B5EF4-FFF2-40B4-BE49-F238E27FC236}">
                <a16:creationId xmlns:a16="http://schemas.microsoft.com/office/drawing/2014/main" id="{E01A60D5-752B-0B2F-B0C8-A3201097830F}"/>
              </a:ext>
            </a:extLst>
          </p:cNvPr>
          <p:cNvSpPr>
            <a:spLocks noGrp="1" noChangeArrowheads="1"/>
          </p:cNvSpPr>
          <p:nvPr>
            <p:ph sz="quarter" idx="12"/>
          </p:nvPr>
        </p:nvSpPr>
        <p:spPr bwMode="auto">
          <a:xfrm>
            <a:off x="975360" y="2443099"/>
            <a:ext cx="884844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Volley Library:</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Gill Sans Nova Light (Body)"/>
              </a:rPr>
              <a:t>Used for making HTTP requests to the server for registration and login.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JSON Parsing:</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Gill Sans Nova Light (Body)"/>
              </a:rPr>
              <a:t>Used for parsing JSON responses from the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Android Activities and Intents:</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Gill Sans Nova Light (Body)"/>
              </a:rPr>
              <a:t>Used for navigation between different screens.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Gill Sans Nova Light (Body)"/>
            </a:endParaRPr>
          </a:p>
        </p:txBody>
      </p:sp>
    </p:spTree>
    <p:extLst>
      <p:ext uri="{BB962C8B-B14F-4D97-AF65-F5344CB8AC3E}">
        <p14:creationId xmlns:p14="http://schemas.microsoft.com/office/powerpoint/2010/main" val="3695979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5F78-BCBF-3C80-BCA9-27872B89007C}"/>
              </a:ext>
            </a:extLst>
          </p:cNvPr>
          <p:cNvSpPr>
            <a:spLocks noGrp="1"/>
          </p:cNvSpPr>
          <p:nvPr>
            <p:ph type="title"/>
          </p:nvPr>
        </p:nvSpPr>
        <p:spPr/>
        <p:txBody>
          <a:bodyPr/>
          <a:lstStyle/>
          <a:p>
            <a:r>
              <a:rPr lang="en-IN" dirty="0">
                <a:latin typeface="Gill Sans Nova Light (Body)"/>
              </a:rPr>
              <a:t>Challenges Faced</a:t>
            </a:r>
          </a:p>
        </p:txBody>
      </p:sp>
      <p:sp>
        <p:nvSpPr>
          <p:cNvPr id="3" name="Footer Placeholder 2">
            <a:extLst>
              <a:ext uri="{FF2B5EF4-FFF2-40B4-BE49-F238E27FC236}">
                <a16:creationId xmlns:a16="http://schemas.microsoft.com/office/drawing/2014/main" id="{9889E695-90A2-CA8A-1AD0-3AF447ED4554}"/>
              </a:ext>
            </a:extLst>
          </p:cNvPr>
          <p:cNvSpPr>
            <a:spLocks noGrp="1"/>
          </p:cNvSpPr>
          <p:nvPr>
            <p:ph type="ftr" sz="quarter" idx="10"/>
          </p:nvPr>
        </p:nvSpPr>
        <p:spPr/>
        <p:txBody>
          <a:bodyPr/>
          <a:lstStyle/>
          <a:p>
            <a:r>
              <a:rPr lang="en-US">
                <a:latin typeface="Gill Sans Nova Light (Body)"/>
              </a:rPr>
              <a:t>Presentation title</a:t>
            </a:r>
            <a:endParaRPr lang="en-US" dirty="0">
              <a:latin typeface="Gill Sans Nova Light (Body)"/>
            </a:endParaRPr>
          </a:p>
        </p:txBody>
      </p:sp>
      <p:sp>
        <p:nvSpPr>
          <p:cNvPr id="4" name="Slide Number Placeholder 3">
            <a:extLst>
              <a:ext uri="{FF2B5EF4-FFF2-40B4-BE49-F238E27FC236}">
                <a16:creationId xmlns:a16="http://schemas.microsoft.com/office/drawing/2014/main" id="{E167AEC0-1550-6214-6AF1-7F96A257C473}"/>
              </a:ext>
            </a:extLst>
          </p:cNvPr>
          <p:cNvSpPr>
            <a:spLocks noGrp="1"/>
          </p:cNvSpPr>
          <p:nvPr>
            <p:ph type="sldNum" sz="quarter" idx="11"/>
          </p:nvPr>
        </p:nvSpPr>
        <p:spPr/>
        <p:txBody>
          <a:bodyPr/>
          <a:lstStyle/>
          <a:p>
            <a:fld id="{294A09A9-5501-47C1-A89A-A340965A2BE2}" type="slidenum">
              <a:rPr lang="en-US" smtClean="0">
                <a:latin typeface="Gill Sans Nova Light (Body)"/>
              </a:rPr>
              <a:pPr/>
              <a:t>17</a:t>
            </a:fld>
            <a:endParaRPr lang="en-US" dirty="0">
              <a:latin typeface="Gill Sans Nova Light (Body)"/>
            </a:endParaRPr>
          </a:p>
        </p:txBody>
      </p:sp>
      <p:sp>
        <p:nvSpPr>
          <p:cNvPr id="6" name="Rectangle 1">
            <a:extLst>
              <a:ext uri="{FF2B5EF4-FFF2-40B4-BE49-F238E27FC236}">
                <a16:creationId xmlns:a16="http://schemas.microsoft.com/office/drawing/2014/main" id="{AFB8E756-6F9D-6C61-6C4C-A851234C4DCB}"/>
              </a:ext>
            </a:extLst>
          </p:cNvPr>
          <p:cNvSpPr>
            <a:spLocks noGrp="1" noChangeArrowheads="1"/>
          </p:cNvSpPr>
          <p:nvPr>
            <p:ph sz="quarter" idx="12"/>
          </p:nvPr>
        </p:nvSpPr>
        <p:spPr bwMode="auto">
          <a:xfrm>
            <a:off x="975360" y="2416588"/>
            <a:ext cx="1097584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Network Handling:</a:t>
            </a:r>
            <a:r>
              <a:rPr kumimoji="0" lang="en-US" altLang="en-US" sz="2400" b="0" i="0" u="none" strike="noStrike" cap="none" normalizeH="0" baseline="0" dirty="0">
                <a:ln>
                  <a:noFill/>
                </a:ln>
                <a:solidFill>
                  <a:schemeClr val="tx1"/>
                </a:solidFill>
                <a:effectLst/>
                <a:latin typeface="Gill Sans Nova Light (Body)"/>
              </a:rPr>
              <a:t> Ensuring smooth communication with the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Error Handling:</a:t>
            </a:r>
            <a:r>
              <a:rPr kumimoji="0" lang="en-US" altLang="en-US" sz="2400" b="0" i="0" u="none" strike="noStrike" cap="none" normalizeH="0" baseline="0" dirty="0">
                <a:ln>
                  <a:noFill/>
                </a:ln>
                <a:solidFill>
                  <a:schemeClr val="tx1"/>
                </a:solidFill>
                <a:effectLst/>
                <a:latin typeface="Gill Sans Nova Light (Body)"/>
              </a:rPr>
              <a:t> Managing errors during registration and login.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UI/UX Design:</a:t>
            </a:r>
            <a:r>
              <a:rPr kumimoji="0" lang="en-US" altLang="en-US" sz="2400" b="0" i="0" u="none" strike="noStrike" cap="none" normalizeH="0" baseline="0" dirty="0">
                <a:ln>
                  <a:noFill/>
                </a:ln>
                <a:solidFill>
                  <a:schemeClr val="tx1"/>
                </a:solidFill>
                <a:effectLst/>
                <a:latin typeface="Gill Sans Nova Light (Body)"/>
              </a:rPr>
              <a:t> Ensuring a user-friendly interface. </a:t>
            </a:r>
          </a:p>
        </p:txBody>
      </p:sp>
    </p:spTree>
    <p:extLst>
      <p:ext uri="{BB962C8B-B14F-4D97-AF65-F5344CB8AC3E}">
        <p14:creationId xmlns:p14="http://schemas.microsoft.com/office/powerpoint/2010/main" val="695093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890E7-0FC7-44D4-F108-E7425FD95BF5}"/>
              </a:ext>
            </a:extLst>
          </p:cNvPr>
          <p:cNvSpPr>
            <a:spLocks noGrp="1"/>
          </p:cNvSpPr>
          <p:nvPr>
            <p:ph type="title"/>
          </p:nvPr>
        </p:nvSpPr>
        <p:spPr/>
        <p:txBody>
          <a:bodyPr/>
          <a:lstStyle/>
          <a:p>
            <a:r>
              <a:rPr lang="en-IN" dirty="0"/>
              <a:t>Future Enhancements</a:t>
            </a:r>
          </a:p>
        </p:txBody>
      </p:sp>
      <p:sp>
        <p:nvSpPr>
          <p:cNvPr id="3" name="Footer Placeholder 2">
            <a:extLst>
              <a:ext uri="{FF2B5EF4-FFF2-40B4-BE49-F238E27FC236}">
                <a16:creationId xmlns:a16="http://schemas.microsoft.com/office/drawing/2014/main" id="{B97A2DAD-DEC9-5DA9-A55D-505778E5D2C9}"/>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EFDB44D9-A310-EDC5-715B-407318EE725A}"/>
              </a:ext>
            </a:extLst>
          </p:cNvPr>
          <p:cNvSpPr>
            <a:spLocks noGrp="1"/>
          </p:cNvSpPr>
          <p:nvPr>
            <p:ph type="sldNum" sz="quarter" idx="11"/>
          </p:nvPr>
        </p:nvSpPr>
        <p:spPr/>
        <p:txBody>
          <a:bodyPr/>
          <a:lstStyle/>
          <a:p>
            <a:fld id="{294A09A9-5501-47C1-A89A-A340965A2BE2}" type="slidenum">
              <a:rPr lang="en-US" smtClean="0"/>
              <a:pPr/>
              <a:t>18</a:t>
            </a:fld>
            <a:endParaRPr lang="en-US" dirty="0"/>
          </a:p>
        </p:txBody>
      </p:sp>
      <p:sp>
        <p:nvSpPr>
          <p:cNvPr id="6" name="Rectangle 1">
            <a:extLst>
              <a:ext uri="{FF2B5EF4-FFF2-40B4-BE49-F238E27FC236}">
                <a16:creationId xmlns:a16="http://schemas.microsoft.com/office/drawing/2014/main" id="{5E56F114-CA04-87E0-778B-BD21CFE8CF19}"/>
              </a:ext>
            </a:extLst>
          </p:cNvPr>
          <p:cNvSpPr>
            <a:spLocks noGrp="1" noChangeArrowheads="1"/>
          </p:cNvSpPr>
          <p:nvPr>
            <p:ph sz="quarter" idx="12"/>
          </p:nvPr>
        </p:nvSpPr>
        <p:spPr bwMode="auto">
          <a:xfrm>
            <a:off x="975359" y="2228444"/>
            <a:ext cx="988514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Enhanced Security:</a:t>
            </a:r>
            <a:r>
              <a:rPr kumimoji="0" lang="en-US" altLang="en-US" sz="2400" b="0" i="0" u="none" strike="noStrike" cap="none" normalizeH="0" baseline="0" dirty="0">
                <a:ln>
                  <a:noFill/>
                </a:ln>
                <a:solidFill>
                  <a:schemeClr val="tx1"/>
                </a:solidFill>
                <a:effectLst/>
                <a:latin typeface="Gill Sans Nova Light (Body)"/>
              </a:rPr>
              <a:t> Implementing OAuth or more secure authentication methods.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Additional Features:</a:t>
            </a:r>
            <a:r>
              <a:rPr kumimoji="0" lang="en-US" altLang="en-US" sz="2400" b="0" i="0" u="none" strike="noStrike" cap="none" normalizeH="0" baseline="0" dirty="0">
                <a:ln>
                  <a:noFill/>
                </a:ln>
                <a:solidFill>
                  <a:schemeClr val="tx1"/>
                </a:solidFill>
                <a:effectLst/>
                <a:latin typeface="Gill Sans Nova Light (Body)"/>
              </a:rPr>
              <a:t> Adding more insurance plan options and integration with insurance providers.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UI/UX Improvements:</a:t>
            </a:r>
            <a:r>
              <a:rPr kumimoji="0" lang="en-US" altLang="en-US" sz="2400" b="0" i="0" u="none" strike="noStrike" cap="none" normalizeH="0" baseline="0" dirty="0">
                <a:ln>
                  <a:noFill/>
                </a:ln>
                <a:solidFill>
                  <a:schemeClr val="tx1"/>
                </a:solidFill>
                <a:effectLst/>
                <a:latin typeface="Gill Sans Nova Light (Body)"/>
              </a:rPr>
              <a:t> Enhancing the app’s look and feel .</a:t>
            </a:r>
          </a:p>
          <a:p>
            <a:pPr marL="0" marR="0" lvl="0" indent="0" algn="l" defTabSz="914400" rtl="0" eaLnBrk="0" fontAlgn="base" latinLnBrk="0" hangingPunct="0">
              <a:lnSpc>
                <a:spcPct val="100000"/>
              </a:lnSpc>
              <a:spcBef>
                <a:spcPct val="0"/>
              </a:spcBef>
              <a:spcAft>
                <a:spcPct val="0"/>
              </a:spcAft>
              <a:buClrTx/>
              <a:buSzTx/>
              <a:buFontTx/>
              <a:buChar char="•"/>
              <a:tabLst/>
            </a:pPr>
            <a:r>
              <a:rPr lang="en-IN" sz="2400" b="1" dirty="0">
                <a:latin typeface="Gill Sans Nova Light (Body)"/>
              </a:rPr>
              <a:t>Future Plans</a:t>
            </a:r>
            <a:r>
              <a:rPr lang="en-US" sz="2400" b="1" dirty="0">
                <a:solidFill>
                  <a:schemeClr val="tx1"/>
                </a:solidFill>
                <a:latin typeface="Gill Sans Nova Light (Body)"/>
              </a:rPr>
              <a:t>: </a:t>
            </a:r>
            <a:r>
              <a:rPr lang="en-US" sz="2400" dirty="0">
                <a:latin typeface="Gill Sans Nova Light (Body)"/>
              </a:rPr>
              <a:t>Enabling Users to Capture and Upload Photos</a:t>
            </a:r>
            <a:endParaRPr kumimoji="0" lang="en-US" altLang="en-US" sz="2400" b="0" i="0" u="none" strike="noStrike" cap="none" normalizeH="0" baseline="0" dirty="0">
              <a:ln>
                <a:noFill/>
              </a:ln>
              <a:solidFill>
                <a:schemeClr val="tx1"/>
              </a:solidFill>
              <a:effectLst/>
              <a:latin typeface="Gill Sans Nova Light (Body)"/>
            </a:endParaRPr>
          </a:p>
        </p:txBody>
      </p:sp>
    </p:spTree>
    <p:extLst>
      <p:ext uri="{BB962C8B-B14F-4D97-AF65-F5344CB8AC3E}">
        <p14:creationId xmlns:p14="http://schemas.microsoft.com/office/powerpoint/2010/main" val="1900669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F1A4E-6470-5950-35EF-BDBC1F347939}"/>
              </a:ext>
            </a:extLst>
          </p:cNvPr>
          <p:cNvSpPr>
            <a:spLocks noGrp="1"/>
          </p:cNvSpPr>
          <p:nvPr>
            <p:ph type="title"/>
          </p:nvPr>
        </p:nvSpPr>
        <p:spPr/>
        <p:txBody>
          <a:bodyPr/>
          <a:lstStyle/>
          <a:p>
            <a:r>
              <a:rPr lang="en-IN" dirty="0"/>
              <a:t>Conclusion</a:t>
            </a:r>
          </a:p>
        </p:txBody>
      </p:sp>
      <p:sp>
        <p:nvSpPr>
          <p:cNvPr id="4" name="Slide Number Placeholder 3">
            <a:extLst>
              <a:ext uri="{FF2B5EF4-FFF2-40B4-BE49-F238E27FC236}">
                <a16:creationId xmlns:a16="http://schemas.microsoft.com/office/drawing/2014/main" id="{CE1AFEF2-093C-936F-0126-933896767C2D}"/>
              </a:ext>
            </a:extLst>
          </p:cNvPr>
          <p:cNvSpPr>
            <a:spLocks noGrp="1"/>
          </p:cNvSpPr>
          <p:nvPr>
            <p:ph type="sldNum" sz="quarter" idx="11"/>
          </p:nvPr>
        </p:nvSpPr>
        <p:spPr/>
        <p:txBody>
          <a:bodyPr/>
          <a:lstStyle/>
          <a:p>
            <a:fld id="{294A09A9-5501-47C1-A89A-A340965A2BE2}" type="slidenum">
              <a:rPr lang="en-US" smtClean="0"/>
              <a:pPr/>
              <a:t>19</a:t>
            </a:fld>
            <a:endParaRPr lang="en-US" dirty="0"/>
          </a:p>
        </p:txBody>
      </p:sp>
      <p:sp>
        <p:nvSpPr>
          <p:cNvPr id="6" name="Rectangle 1">
            <a:extLst>
              <a:ext uri="{FF2B5EF4-FFF2-40B4-BE49-F238E27FC236}">
                <a16:creationId xmlns:a16="http://schemas.microsoft.com/office/drawing/2014/main" id="{97A46F7E-74E8-624A-4E1F-2C421162BFF5}"/>
              </a:ext>
            </a:extLst>
          </p:cNvPr>
          <p:cNvSpPr>
            <a:spLocks noGrp="1" noChangeArrowheads="1"/>
          </p:cNvSpPr>
          <p:nvPr>
            <p:ph sz="quarter" idx="12"/>
          </p:nvPr>
        </p:nvSpPr>
        <p:spPr bwMode="auto">
          <a:xfrm>
            <a:off x="1031920" y="2769019"/>
            <a:ext cx="1057247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Summary:</a:t>
            </a:r>
            <a:r>
              <a:rPr kumimoji="0" lang="en-US" altLang="en-US" sz="2400" b="0" i="0" u="none" strike="noStrike" cap="none" normalizeH="0" baseline="0" dirty="0">
                <a:ln>
                  <a:noFill/>
                </a:ln>
                <a:solidFill>
                  <a:schemeClr val="tx1"/>
                </a:solidFill>
                <a:effectLst/>
                <a:latin typeface="Gill Sans Nova Light (Body)"/>
              </a:rPr>
              <a:t> Recap of the application flow and user navigation.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Key Points:</a:t>
            </a:r>
            <a:r>
              <a:rPr kumimoji="0" lang="en-US" altLang="en-US" sz="2400" b="0" i="0" u="none" strike="noStrike" cap="none" normalizeH="0" baseline="0" dirty="0">
                <a:ln>
                  <a:noFill/>
                </a:ln>
                <a:solidFill>
                  <a:schemeClr val="tx1"/>
                </a:solidFill>
                <a:effectLst/>
                <a:latin typeface="Gill Sans Nova Light (Body)"/>
              </a:rPr>
              <a:t> How users transition between activities and the purpose of each screen.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Next Steps:</a:t>
            </a:r>
            <a:r>
              <a:rPr kumimoji="0" lang="en-US" altLang="en-US" sz="2400" b="0" i="0" u="none" strike="noStrike" cap="none" normalizeH="0" baseline="0" dirty="0">
                <a:ln>
                  <a:noFill/>
                </a:ln>
                <a:solidFill>
                  <a:schemeClr val="tx1"/>
                </a:solidFill>
                <a:effectLst/>
                <a:latin typeface="Gill Sans Nova Light (Body)"/>
              </a:rPr>
              <a:t> Implementing and testing the flow to ensure smooth user experience. </a:t>
            </a:r>
          </a:p>
        </p:txBody>
      </p:sp>
    </p:spTree>
    <p:extLst>
      <p:ext uri="{BB962C8B-B14F-4D97-AF65-F5344CB8AC3E}">
        <p14:creationId xmlns:p14="http://schemas.microsoft.com/office/powerpoint/2010/main" val="3131581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7043930" y="978408"/>
            <a:ext cx="4888990" cy="1364546"/>
          </a:xfrm>
        </p:spPr>
        <p:txBody>
          <a:bodyPr>
            <a:normAutofit/>
          </a:bodyPr>
          <a:lstStyle/>
          <a:p>
            <a:r>
              <a:rPr lang="en-IN" dirty="0"/>
              <a:t>Technologies Used:</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
        <p:nvSpPr>
          <p:cNvPr id="13" name="Rectangle 6">
            <a:extLst>
              <a:ext uri="{FF2B5EF4-FFF2-40B4-BE49-F238E27FC236}">
                <a16:creationId xmlns:a16="http://schemas.microsoft.com/office/drawing/2014/main" id="{49910BF4-A0FA-6D59-5D58-CECFC2EB02F7}"/>
              </a:ext>
            </a:extLst>
          </p:cNvPr>
          <p:cNvSpPr>
            <a:spLocks noGrp="1" noChangeArrowheads="1"/>
          </p:cNvSpPr>
          <p:nvPr>
            <p:ph sz="quarter" idx="4"/>
          </p:nvPr>
        </p:nvSpPr>
        <p:spPr bwMode="auto">
          <a:xfrm>
            <a:off x="7043930" y="2090172"/>
            <a:ext cx="514807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Gill Sans Nova Light (Body)"/>
              </a:rPr>
              <a:t>Android SDK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Gill Sans Nova Light (Body)"/>
              </a:rPr>
              <a:t>Java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Gill Sans Nova Light (Body)"/>
              </a:rPr>
              <a:t>Volley Library (for network requests)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Gill Sans Nova Light (Body)"/>
              </a:rPr>
              <a:t>JSON (for data exchange)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Gill Sans Nova Light (Body)"/>
              </a:rPr>
              <a:t>Android Studio (IDE)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Gill Sans Nova Light (Body)"/>
              </a:rPr>
              <a:t>Node 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Gill Sans Nova Light (Body)"/>
              </a:rPr>
              <a:t>Mongo Db</a:t>
            </a:r>
          </a:p>
        </p:txBody>
      </p:sp>
    </p:spTree>
    <p:extLst>
      <p:ext uri="{BB962C8B-B14F-4D97-AF65-F5344CB8AC3E}">
        <p14:creationId xmlns:p14="http://schemas.microsoft.com/office/powerpoint/2010/main" val="1859527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US" dirty="0">
                <a:solidFill>
                  <a:schemeClr val="accent3"/>
                </a:solidFill>
                <a:latin typeface="Baskerville Old Face" panose="02020602080505020303" pitchFamily="18" charset="77"/>
              </a:rPr>
              <a:t>Summary</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p:txBody>
          <a:bodyPr/>
          <a:lstStyle/>
          <a:p>
            <a:pPr marL="0" indent="0" algn="just">
              <a:lnSpc>
                <a:spcPct val="100000"/>
              </a:lnSpc>
              <a:buNone/>
            </a:pPr>
            <a:r>
              <a:rPr lang="en-US" dirty="0"/>
              <a:t>The developed Android application serves as a comprehensive vehicle insurance management tool, designed to facilitate seamless user interaction and efficient insurance plan management. Key features include user authentication, registration, claims management, and user profile customization. The application leverages technologies such as Android SDK, Java programming language, Volley library for network communication, and JSON for data exchange.</a:t>
            </a:r>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520700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IN" dirty="0"/>
              <a:t>Introduction to the Application</a:t>
            </a:r>
            <a:endParaRPr lang="en-US" dirty="0"/>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lstStyle/>
          <a:p>
            <a:r>
              <a:rPr lang="en-US" dirty="0"/>
              <a:t>Provide users with insurance plan options and claims management.</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4D5B-3E14-1349-3E16-232AA74EEBAF}"/>
              </a:ext>
            </a:extLst>
          </p:cNvPr>
          <p:cNvSpPr>
            <a:spLocks noGrp="1"/>
          </p:cNvSpPr>
          <p:nvPr>
            <p:ph type="title"/>
          </p:nvPr>
        </p:nvSpPr>
        <p:spPr/>
        <p:txBody>
          <a:bodyPr/>
          <a:lstStyle/>
          <a:p>
            <a:r>
              <a:rPr lang="en-IN" dirty="0"/>
              <a:t>Application Screens Overview</a:t>
            </a:r>
            <a:endParaRPr lang="en-US" dirty="0"/>
          </a:p>
        </p:txBody>
      </p:sp>
      <p:sp>
        <p:nvSpPr>
          <p:cNvPr id="3" name="Text Placeholder 2">
            <a:extLst>
              <a:ext uri="{FF2B5EF4-FFF2-40B4-BE49-F238E27FC236}">
                <a16:creationId xmlns:a16="http://schemas.microsoft.com/office/drawing/2014/main" id="{E698CE0E-745C-A7EE-B0DE-4912A73B00D8}"/>
              </a:ext>
            </a:extLst>
          </p:cNvPr>
          <p:cNvSpPr>
            <a:spLocks noGrp="1"/>
          </p:cNvSpPr>
          <p:nvPr>
            <p:ph type="body" idx="1"/>
          </p:nvPr>
        </p:nvSpPr>
        <p:spPr/>
        <p:txBody>
          <a:bodyPr>
            <a:normAutofit/>
          </a:bodyPr>
          <a:lstStyle/>
          <a:p>
            <a:r>
              <a:rPr lang="en-IN" sz="2400" dirty="0"/>
              <a:t>Login Screen:</a:t>
            </a:r>
            <a:endParaRPr lang="en-US" sz="2400" dirty="0"/>
          </a:p>
        </p:txBody>
      </p:sp>
      <p:sp>
        <p:nvSpPr>
          <p:cNvPr id="5" name="Text Placeholder 4">
            <a:extLst>
              <a:ext uri="{FF2B5EF4-FFF2-40B4-BE49-F238E27FC236}">
                <a16:creationId xmlns:a16="http://schemas.microsoft.com/office/drawing/2014/main" id="{8FD645B0-0A7B-7091-C8D6-E7D27FA25E51}"/>
              </a:ext>
            </a:extLst>
          </p:cNvPr>
          <p:cNvSpPr>
            <a:spLocks noGrp="1"/>
          </p:cNvSpPr>
          <p:nvPr>
            <p:ph type="body" sz="quarter" idx="3"/>
          </p:nvPr>
        </p:nvSpPr>
        <p:spPr/>
        <p:txBody>
          <a:bodyPr>
            <a:normAutofit/>
          </a:bodyPr>
          <a:lstStyle/>
          <a:p>
            <a:pPr marL="0" indent="0">
              <a:buFont typeface="Arial" panose="020B0604020202020204" pitchFamily="34" charset="0"/>
              <a:buNone/>
            </a:pPr>
            <a:r>
              <a:rPr lang="en-IN" sz="2400" dirty="0"/>
              <a:t>Registration Screen:</a:t>
            </a:r>
            <a:endParaRPr lang="en-US" sz="2400" dirty="0">
              <a:solidFill>
                <a:schemeClr val="accent3"/>
              </a:solidFill>
              <a:latin typeface="Baskerville Old Face" panose="02020602080505020303" pitchFamily="18" charset="77"/>
              <a:ea typeface="Baskerville" panose="02020502070401020303" pitchFamily="18" charset="0"/>
            </a:endParaRPr>
          </a:p>
        </p:txBody>
      </p:sp>
      <p:sp>
        <p:nvSpPr>
          <p:cNvPr id="9" name="Text Placeholder 8">
            <a:extLst>
              <a:ext uri="{FF2B5EF4-FFF2-40B4-BE49-F238E27FC236}">
                <a16:creationId xmlns:a16="http://schemas.microsoft.com/office/drawing/2014/main" id="{F0CC0C3B-96FD-06F4-C3EC-91658544150B}"/>
              </a:ext>
            </a:extLst>
          </p:cNvPr>
          <p:cNvSpPr>
            <a:spLocks noGrp="1"/>
          </p:cNvSpPr>
          <p:nvPr>
            <p:ph type="body" sz="quarter" idx="13"/>
          </p:nvPr>
        </p:nvSpPr>
        <p:spPr/>
        <p:txBody>
          <a:bodyPr>
            <a:normAutofit/>
          </a:bodyPr>
          <a:lstStyle/>
          <a:p>
            <a:pPr marL="0" indent="0">
              <a:buNone/>
            </a:pPr>
            <a:r>
              <a:rPr lang="en-IN" sz="2400" dirty="0"/>
              <a:t>Home Screen:</a:t>
            </a:r>
            <a:endParaRPr lang="en-US" sz="2400" dirty="0">
              <a:solidFill>
                <a:schemeClr val="accent3"/>
              </a:solidFill>
              <a:latin typeface="Baskerville Old Face" panose="02020602080505020303" pitchFamily="18" charset="77"/>
              <a:ea typeface="Baskerville" panose="02020502070401020303" pitchFamily="18" charset="0"/>
            </a:endParaRPr>
          </a:p>
        </p:txBody>
      </p:sp>
      <p:sp>
        <p:nvSpPr>
          <p:cNvPr id="10" name="Content Placeholder 9">
            <a:extLst>
              <a:ext uri="{FF2B5EF4-FFF2-40B4-BE49-F238E27FC236}">
                <a16:creationId xmlns:a16="http://schemas.microsoft.com/office/drawing/2014/main" id="{6E802B29-40B6-000C-8EDD-903910D08A61}"/>
              </a:ext>
            </a:extLst>
          </p:cNvPr>
          <p:cNvSpPr>
            <a:spLocks noGrp="1"/>
          </p:cNvSpPr>
          <p:nvPr>
            <p:ph sz="quarter" idx="14"/>
          </p:nvPr>
        </p:nvSpPr>
        <p:spPr>
          <a:xfrm>
            <a:off x="7909561" y="2818854"/>
            <a:ext cx="3200400" cy="1325563"/>
          </a:xfrm>
        </p:spPr>
        <p:txBody>
          <a:bodyPr>
            <a:normAutofit/>
          </a:bodyPr>
          <a:lstStyle/>
          <a:p>
            <a:r>
              <a:rPr lang="en-US" sz="2400" dirty="0">
                <a:latin typeface="Gill Sans Nova Light (Body)"/>
              </a:rPr>
              <a:t>Navigation buttons for profile, claims, settings, and logout</a:t>
            </a:r>
          </a:p>
          <a:p>
            <a:pPr marL="0" indent="0">
              <a:buNone/>
            </a:pPr>
            <a:endParaRPr lang="en-US" sz="2400" dirty="0">
              <a:solidFill>
                <a:schemeClr val="accent3"/>
              </a:solidFill>
              <a:latin typeface="Gill Sans Nova Light (Body)"/>
              <a:cs typeface="Gill Sans Light" panose="020B0302020104020203" pitchFamily="34" charset="-79"/>
            </a:endParaRPr>
          </a:p>
        </p:txBody>
      </p:sp>
      <p:sp>
        <p:nvSpPr>
          <p:cNvPr id="7" name="Footer Placeholder 6">
            <a:extLst>
              <a:ext uri="{FF2B5EF4-FFF2-40B4-BE49-F238E27FC236}">
                <a16:creationId xmlns:a16="http://schemas.microsoft.com/office/drawing/2014/main" id="{69D875C8-4D19-8AF8-6F98-F151E309145E}"/>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7130094C-EC6A-E6F3-2E57-202E962AAC87}"/>
              </a:ext>
            </a:extLst>
          </p:cNvPr>
          <p:cNvSpPr>
            <a:spLocks noGrp="1"/>
          </p:cNvSpPr>
          <p:nvPr>
            <p:ph type="sldNum" sz="quarter" idx="12"/>
          </p:nvPr>
        </p:nvSpPr>
        <p:spPr/>
        <p:txBody>
          <a:bodyPr/>
          <a:lstStyle/>
          <a:p>
            <a:fld id="{294A09A9-5501-47C1-A89A-A340965A2BE2}" type="slidenum">
              <a:rPr lang="en-US" smtClean="0"/>
              <a:t>4</a:t>
            </a:fld>
            <a:endParaRPr lang="en-US" dirty="0"/>
          </a:p>
        </p:txBody>
      </p:sp>
      <p:sp>
        <p:nvSpPr>
          <p:cNvPr id="13" name="Rectangle 3">
            <a:extLst>
              <a:ext uri="{FF2B5EF4-FFF2-40B4-BE49-F238E27FC236}">
                <a16:creationId xmlns:a16="http://schemas.microsoft.com/office/drawing/2014/main" id="{A91B2D76-0478-CA23-6452-2CF8A5FB115C}"/>
              </a:ext>
            </a:extLst>
          </p:cNvPr>
          <p:cNvSpPr>
            <a:spLocks noGrp="1" noChangeArrowheads="1"/>
          </p:cNvSpPr>
          <p:nvPr>
            <p:ph sz="half" idx="2"/>
          </p:nvPr>
        </p:nvSpPr>
        <p:spPr bwMode="auto">
          <a:xfrm>
            <a:off x="1124712" y="2410133"/>
            <a:ext cx="283768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chemeClr val="tx1"/>
                </a:solidFill>
                <a:latin typeface="Gill Sans Nova Light (Body)"/>
              </a:rPr>
              <a:t>Email</a:t>
            </a:r>
            <a:r>
              <a:rPr kumimoji="0" lang="en-US" altLang="en-US" sz="2400" b="0" i="0" u="none" strike="noStrike" cap="none" normalizeH="0" baseline="0" dirty="0">
                <a:ln>
                  <a:noFill/>
                </a:ln>
                <a:solidFill>
                  <a:schemeClr val="tx1"/>
                </a:solidFill>
                <a:effectLst/>
                <a:latin typeface="Gill Sans Nova Light (Body)"/>
              </a:rPr>
              <a:t> and Password fields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Gill Sans Nova Light (Body)"/>
              </a:rPr>
              <a:t>Login and Registration buttons </a:t>
            </a:r>
          </a:p>
        </p:txBody>
      </p:sp>
      <p:sp>
        <p:nvSpPr>
          <p:cNvPr id="16" name="Rectangle 4">
            <a:extLst>
              <a:ext uri="{FF2B5EF4-FFF2-40B4-BE49-F238E27FC236}">
                <a16:creationId xmlns:a16="http://schemas.microsoft.com/office/drawing/2014/main" id="{75BE31E9-610B-46EE-9738-9BE9F5F3DD0C}"/>
              </a:ext>
            </a:extLst>
          </p:cNvPr>
          <p:cNvSpPr>
            <a:spLocks noGrp="1" noChangeArrowheads="1"/>
          </p:cNvSpPr>
          <p:nvPr>
            <p:ph sz="quarter" idx="4"/>
          </p:nvPr>
        </p:nvSpPr>
        <p:spPr bwMode="auto">
          <a:xfrm>
            <a:off x="4343400" y="2410133"/>
            <a:ext cx="269443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Gill Sans Nova Light (Body)"/>
              </a:rPr>
              <a:t>Email and Password fields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Gill Sans Nova Light (Body)"/>
              </a:rPr>
              <a:t>Register button </a:t>
            </a:r>
          </a:p>
        </p:txBody>
      </p:sp>
    </p:spTree>
    <p:extLst>
      <p:ext uri="{BB962C8B-B14F-4D97-AF65-F5344CB8AC3E}">
        <p14:creationId xmlns:p14="http://schemas.microsoft.com/office/powerpoint/2010/main" val="2068121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7DF7E-7284-6AB3-079D-970AC2602B10}"/>
              </a:ext>
            </a:extLst>
          </p:cNvPr>
          <p:cNvSpPr>
            <a:spLocks noGrp="1"/>
          </p:cNvSpPr>
          <p:nvPr>
            <p:ph type="title"/>
          </p:nvPr>
        </p:nvSpPr>
        <p:spPr/>
        <p:txBody>
          <a:bodyPr/>
          <a:lstStyle/>
          <a:p>
            <a:r>
              <a:rPr lang="en-IN" dirty="0"/>
              <a:t>Application Screens Overview</a:t>
            </a:r>
          </a:p>
        </p:txBody>
      </p:sp>
      <p:sp>
        <p:nvSpPr>
          <p:cNvPr id="3" name="Text Placeholder 2">
            <a:extLst>
              <a:ext uri="{FF2B5EF4-FFF2-40B4-BE49-F238E27FC236}">
                <a16:creationId xmlns:a16="http://schemas.microsoft.com/office/drawing/2014/main" id="{D9917B1A-21B8-4030-6AFB-D8959A41FE50}"/>
              </a:ext>
            </a:extLst>
          </p:cNvPr>
          <p:cNvSpPr>
            <a:spLocks noGrp="1"/>
          </p:cNvSpPr>
          <p:nvPr>
            <p:ph type="body" idx="1"/>
          </p:nvPr>
        </p:nvSpPr>
        <p:spPr/>
        <p:txBody>
          <a:bodyPr>
            <a:normAutofit/>
          </a:bodyPr>
          <a:lstStyle/>
          <a:p>
            <a:r>
              <a:rPr lang="en-IN" sz="2400" dirty="0"/>
              <a:t>Claims Screen:</a:t>
            </a:r>
          </a:p>
        </p:txBody>
      </p:sp>
      <p:sp>
        <p:nvSpPr>
          <p:cNvPr id="4" name="Content Placeholder 3">
            <a:extLst>
              <a:ext uri="{FF2B5EF4-FFF2-40B4-BE49-F238E27FC236}">
                <a16:creationId xmlns:a16="http://schemas.microsoft.com/office/drawing/2014/main" id="{16CF3E1C-CB93-3A4F-69BD-DFA0511B5C6E}"/>
              </a:ext>
            </a:extLst>
          </p:cNvPr>
          <p:cNvSpPr>
            <a:spLocks noGrp="1"/>
          </p:cNvSpPr>
          <p:nvPr>
            <p:ph sz="half" idx="2"/>
          </p:nvPr>
        </p:nvSpPr>
        <p:spPr/>
        <p:txBody>
          <a:bodyPr>
            <a:normAutofit/>
          </a:bodyPr>
          <a:lstStyle/>
          <a:p>
            <a:r>
              <a:rPr lang="en-US" sz="2400" dirty="0"/>
              <a:t>Buttons for different types of claims (all plans, third party, own damage, trending plans)</a:t>
            </a:r>
            <a:endParaRPr lang="en-IN" sz="2400" dirty="0"/>
          </a:p>
        </p:txBody>
      </p:sp>
      <p:sp>
        <p:nvSpPr>
          <p:cNvPr id="5" name="Text Placeholder 4">
            <a:extLst>
              <a:ext uri="{FF2B5EF4-FFF2-40B4-BE49-F238E27FC236}">
                <a16:creationId xmlns:a16="http://schemas.microsoft.com/office/drawing/2014/main" id="{9672894B-5388-53C2-E7AB-697DB3FD58CD}"/>
              </a:ext>
            </a:extLst>
          </p:cNvPr>
          <p:cNvSpPr>
            <a:spLocks noGrp="1"/>
          </p:cNvSpPr>
          <p:nvPr>
            <p:ph type="body" sz="quarter" idx="3"/>
          </p:nvPr>
        </p:nvSpPr>
        <p:spPr/>
        <p:txBody>
          <a:bodyPr>
            <a:normAutofit/>
          </a:bodyPr>
          <a:lstStyle/>
          <a:p>
            <a:r>
              <a:rPr lang="en-IN" sz="2400" dirty="0"/>
              <a:t>All Plans Screen:</a:t>
            </a:r>
          </a:p>
        </p:txBody>
      </p:sp>
      <p:sp>
        <p:nvSpPr>
          <p:cNvPr id="6" name="Content Placeholder 5">
            <a:extLst>
              <a:ext uri="{FF2B5EF4-FFF2-40B4-BE49-F238E27FC236}">
                <a16:creationId xmlns:a16="http://schemas.microsoft.com/office/drawing/2014/main" id="{4EDC2808-7915-8CB2-3D73-2FFDF5242AA5}"/>
              </a:ext>
            </a:extLst>
          </p:cNvPr>
          <p:cNvSpPr>
            <a:spLocks noGrp="1"/>
          </p:cNvSpPr>
          <p:nvPr>
            <p:ph sz="quarter" idx="4"/>
          </p:nvPr>
        </p:nvSpPr>
        <p:spPr/>
        <p:txBody>
          <a:bodyPr>
            <a:normAutofit/>
          </a:bodyPr>
          <a:lstStyle/>
          <a:p>
            <a:r>
              <a:rPr lang="en-US" sz="2400" dirty="0"/>
              <a:t>Checkboxes for selecting insurance plans</a:t>
            </a:r>
            <a:endParaRPr lang="en-IN" sz="2400" dirty="0"/>
          </a:p>
        </p:txBody>
      </p:sp>
      <p:sp>
        <p:nvSpPr>
          <p:cNvPr id="7" name="Footer Placeholder 6">
            <a:extLst>
              <a:ext uri="{FF2B5EF4-FFF2-40B4-BE49-F238E27FC236}">
                <a16:creationId xmlns:a16="http://schemas.microsoft.com/office/drawing/2014/main" id="{D834F6FC-2642-899D-6505-A4753D0A55D8}"/>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71D90B4-1811-69B2-7701-D359A5BBC28B}"/>
              </a:ext>
            </a:extLst>
          </p:cNvPr>
          <p:cNvSpPr>
            <a:spLocks noGrp="1"/>
          </p:cNvSpPr>
          <p:nvPr>
            <p:ph type="sldNum" sz="quarter" idx="12"/>
          </p:nvPr>
        </p:nvSpPr>
        <p:spPr/>
        <p:txBody>
          <a:bodyPr/>
          <a:lstStyle/>
          <a:p>
            <a:fld id="{294A09A9-5501-47C1-A89A-A340965A2BE2}" type="slidenum">
              <a:rPr lang="en-US" smtClean="0"/>
              <a:t>5</a:t>
            </a:fld>
            <a:endParaRPr lang="en-US" dirty="0"/>
          </a:p>
        </p:txBody>
      </p:sp>
    </p:spTree>
    <p:extLst>
      <p:ext uri="{BB962C8B-B14F-4D97-AF65-F5344CB8AC3E}">
        <p14:creationId xmlns:p14="http://schemas.microsoft.com/office/powerpoint/2010/main" val="957544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AD40F-BBF8-B6D6-9D75-B8B20A196FF0}"/>
              </a:ext>
            </a:extLst>
          </p:cNvPr>
          <p:cNvSpPr>
            <a:spLocks noGrp="1"/>
          </p:cNvSpPr>
          <p:nvPr>
            <p:ph type="title"/>
          </p:nvPr>
        </p:nvSpPr>
        <p:spPr/>
        <p:txBody>
          <a:bodyPr/>
          <a:lstStyle/>
          <a:p>
            <a:r>
              <a:rPr lang="en-IN" dirty="0"/>
              <a:t>Register Activity</a:t>
            </a:r>
          </a:p>
        </p:txBody>
      </p:sp>
      <p:sp>
        <p:nvSpPr>
          <p:cNvPr id="4" name="Slide Number Placeholder 3">
            <a:extLst>
              <a:ext uri="{FF2B5EF4-FFF2-40B4-BE49-F238E27FC236}">
                <a16:creationId xmlns:a16="http://schemas.microsoft.com/office/drawing/2014/main" id="{A94CDF40-E3D8-0662-E3EB-AE3298B6FA88}"/>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7" name="Rectangle 2">
            <a:extLst>
              <a:ext uri="{FF2B5EF4-FFF2-40B4-BE49-F238E27FC236}">
                <a16:creationId xmlns:a16="http://schemas.microsoft.com/office/drawing/2014/main" id="{85D8CC1F-2737-5B1F-B5EE-18AEB9D0731C}"/>
              </a:ext>
            </a:extLst>
          </p:cNvPr>
          <p:cNvSpPr>
            <a:spLocks noGrp="1" noChangeArrowheads="1"/>
          </p:cNvSpPr>
          <p:nvPr>
            <p:ph sz="quarter" idx="12"/>
          </p:nvPr>
        </p:nvSpPr>
        <p:spPr bwMode="auto">
          <a:xfrm>
            <a:off x="975360" y="2381994"/>
            <a:ext cx="1112266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Purpose:</a:t>
            </a:r>
            <a:r>
              <a:rPr kumimoji="0" lang="en-US" altLang="en-US" sz="2400" b="0" i="0" u="none" strike="noStrike" cap="none" normalizeH="0" baseline="0" dirty="0">
                <a:ln>
                  <a:noFill/>
                </a:ln>
                <a:solidFill>
                  <a:schemeClr val="tx1"/>
                </a:solidFill>
                <a:effectLst/>
                <a:latin typeface="Gill Sans Nova Light (Body)"/>
              </a:rPr>
              <a:t> Register new users by sending registration data to a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Key Components:</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Gill Sans Nova Light (Body)"/>
              </a:rPr>
              <a:t>EditText</a:t>
            </a:r>
            <a:r>
              <a:rPr kumimoji="0" lang="en-US" altLang="en-US" sz="2400" b="1" i="0" u="none" strike="noStrike" cap="none" normalizeH="0" baseline="0" dirty="0">
                <a:ln>
                  <a:noFill/>
                </a:ln>
                <a:solidFill>
                  <a:schemeClr val="tx1"/>
                </a:solidFill>
                <a:effectLst/>
                <a:latin typeface="Gill Sans Nova Light (Body)"/>
              </a:rPr>
              <a:t>:</a:t>
            </a:r>
            <a:r>
              <a:rPr kumimoji="0" lang="en-US" altLang="en-US" sz="2400" b="0" i="0" u="none" strike="noStrike" cap="none" normalizeH="0" baseline="0" dirty="0">
                <a:ln>
                  <a:noFill/>
                </a:ln>
                <a:solidFill>
                  <a:schemeClr val="tx1"/>
                </a:solidFill>
                <a:effectLst/>
                <a:latin typeface="Gill Sans Nova Light (Body)"/>
              </a:rPr>
              <a:t> For entering email and password.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Button:</a:t>
            </a:r>
            <a:r>
              <a:rPr kumimoji="0" lang="en-US" altLang="en-US" sz="2400" b="0" i="0" u="none" strike="noStrike" cap="none" normalizeH="0" baseline="0" dirty="0">
                <a:ln>
                  <a:noFill/>
                </a:ln>
                <a:solidFill>
                  <a:schemeClr val="tx1"/>
                </a:solidFill>
                <a:effectLst/>
                <a:latin typeface="Gill Sans Nova Light (Body)"/>
              </a:rPr>
              <a:t> For submitting registration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Button:</a:t>
            </a:r>
            <a:r>
              <a:rPr kumimoji="0" lang="en-US" altLang="en-US" sz="2400" b="0" i="0" u="none" strike="noStrike" cap="none" normalizeH="0" baseline="0" dirty="0">
                <a:ln>
                  <a:noFill/>
                </a:ln>
                <a:solidFill>
                  <a:schemeClr val="tx1"/>
                </a:solidFill>
                <a:effectLst/>
                <a:latin typeface="Gill Sans Nova Light (Body)"/>
              </a:rPr>
              <a:t> For navigating back to the Login screen.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Functionality:</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Gill Sans Nova Light (Body)"/>
              </a:rPr>
              <a:t>Validates input fields to ensure they are not empty.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Gill Sans Nova Light (Body)"/>
              </a:rPr>
              <a:t>Uses Volley library to send a POST request with user data to a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Gill Sans Nova Light (Body)"/>
              </a:rPr>
              <a:t>Displays a response message from the server and navigates to the Login screen on success.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Gill Sans Nova Light (Body)"/>
            </a:endParaRPr>
          </a:p>
        </p:txBody>
      </p:sp>
    </p:spTree>
    <p:extLst>
      <p:ext uri="{BB962C8B-B14F-4D97-AF65-F5344CB8AC3E}">
        <p14:creationId xmlns:p14="http://schemas.microsoft.com/office/powerpoint/2010/main" val="2023651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D2D10-0204-4C69-E5C1-8F54F5A5435D}"/>
              </a:ext>
            </a:extLst>
          </p:cNvPr>
          <p:cNvSpPr>
            <a:spLocks noGrp="1"/>
          </p:cNvSpPr>
          <p:nvPr>
            <p:ph type="title"/>
          </p:nvPr>
        </p:nvSpPr>
        <p:spPr/>
        <p:txBody>
          <a:bodyPr/>
          <a:lstStyle/>
          <a:p>
            <a:r>
              <a:rPr lang="en-IN" dirty="0"/>
              <a:t>Login Activity</a:t>
            </a:r>
          </a:p>
        </p:txBody>
      </p:sp>
      <p:sp>
        <p:nvSpPr>
          <p:cNvPr id="4" name="Slide Number Placeholder 3">
            <a:extLst>
              <a:ext uri="{FF2B5EF4-FFF2-40B4-BE49-F238E27FC236}">
                <a16:creationId xmlns:a16="http://schemas.microsoft.com/office/drawing/2014/main" id="{51336825-A2D8-A122-4382-3F4F5748E5DB}"/>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6" name="Rectangle 1">
            <a:extLst>
              <a:ext uri="{FF2B5EF4-FFF2-40B4-BE49-F238E27FC236}">
                <a16:creationId xmlns:a16="http://schemas.microsoft.com/office/drawing/2014/main" id="{391436C4-A706-0DA2-2361-7C535AABCDA8}"/>
              </a:ext>
            </a:extLst>
          </p:cNvPr>
          <p:cNvSpPr>
            <a:spLocks noGrp="1" noChangeArrowheads="1"/>
          </p:cNvSpPr>
          <p:nvPr>
            <p:ph sz="quarter" idx="12"/>
          </p:nvPr>
        </p:nvSpPr>
        <p:spPr bwMode="auto">
          <a:xfrm>
            <a:off x="975360" y="2338316"/>
            <a:ext cx="1025196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Purpose:</a:t>
            </a:r>
            <a:r>
              <a:rPr kumimoji="0" lang="en-US" altLang="en-US" sz="2400" b="0" i="0" u="none" strike="noStrike" cap="none" normalizeH="0" baseline="0" dirty="0">
                <a:ln>
                  <a:noFill/>
                </a:ln>
                <a:solidFill>
                  <a:schemeClr val="tx1"/>
                </a:solidFill>
                <a:effectLst/>
                <a:latin typeface="Gill Sans Nova Light (Body)"/>
              </a:rPr>
              <a:t> Authenticate users with username and password.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Key Components:</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Gill Sans Nova Light (Body)"/>
              </a:rPr>
              <a:t>EditText</a:t>
            </a:r>
            <a:r>
              <a:rPr kumimoji="0" lang="en-US" altLang="en-US" sz="2400" b="1" i="0" u="none" strike="noStrike" cap="none" normalizeH="0" baseline="0" dirty="0">
                <a:ln>
                  <a:noFill/>
                </a:ln>
                <a:solidFill>
                  <a:schemeClr val="tx1"/>
                </a:solidFill>
                <a:effectLst/>
                <a:latin typeface="Gill Sans Nova Light (Body)"/>
              </a:rPr>
              <a:t>:</a:t>
            </a:r>
            <a:r>
              <a:rPr kumimoji="0" lang="en-US" altLang="en-US" sz="2400" b="0" i="0" u="none" strike="noStrike" cap="none" normalizeH="0" baseline="0" dirty="0">
                <a:ln>
                  <a:noFill/>
                </a:ln>
                <a:solidFill>
                  <a:schemeClr val="tx1"/>
                </a:solidFill>
                <a:effectLst/>
                <a:latin typeface="Gill Sans Nova Light (Body)"/>
              </a:rPr>
              <a:t> For entering username and password.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Button:</a:t>
            </a:r>
            <a:r>
              <a:rPr kumimoji="0" lang="en-US" altLang="en-US" sz="2400" b="0" i="0" u="none" strike="noStrike" cap="none" normalizeH="0" baseline="0" dirty="0">
                <a:ln>
                  <a:noFill/>
                </a:ln>
                <a:solidFill>
                  <a:schemeClr val="tx1"/>
                </a:solidFill>
                <a:effectLst/>
                <a:latin typeface="Gill Sans Nova Light (Body)"/>
              </a:rPr>
              <a:t> For submitting login credentials.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Button:</a:t>
            </a:r>
            <a:r>
              <a:rPr kumimoji="0" lang="en-US" altLang="en-US" sz="2400" b="0" i="0" u="none" strike="noStrike" cap="none" normalizeH="0" baseline="0" dirty="0">
                <a:ln>
                  <a:noFill/>
                </a:ln>
                <a:solidFill>
                  <a:schemeClr val="tx1"/>
                </a:solidFill>
                <a:effectLst/>
                <a:latin typeface="Gill Sans Nova Light (Body)"/>
              </a:rPr>
              <a:t> For navigating to registration and main screens.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Functionality:</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Gill Sans Nova Light (Body)"/>
              </a:rPr>
              <a:t>Validates credentials against hardcoded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Gill Sans Nova Light (Body)"/>
              </a:rPr>
              <a:t>Shows appropriate messages for invalid input or successful login.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Gill Sans Nova Light (Body)"/>
              </a:rPr>
              <a:t>Navigates to the Home screen upon successful login.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Gill Sans Nova Light (Body)"/>
            </a:endParaRPr>
          </a:p>
        </p:txBody>
      </p:sp>
    </p:spTree>
    <p:extLst>
      <p:ext uri="{BB962C8B-B14F-4D97-AF65-F5344CB8AC3E}">
        <p14:creationId xmlns:p14="http://schemas.microsoft.com/office/powerpoint/2010/main" val="3491323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6C75-CD04-4D26-8C45-B60C223C6E08}"/>
              </a:ext>
            </a:extLst>
          </p:cNvPr>
          <p:cNvSpPr>
            <a:spLocks noGrp="1"/>
          </p:cNvSpPr>
          <p:nvPr>
            <p:ph type="title"/>
          </p:nvPr>
        </p:nvSpPr>
        <p:spPr/>
        <p:txBody>
          <a:bodyPr/>
          <a:lstStyle/>
          <a:p>
            <a:r>
              <a:rPr lang="en-IN" dirty="0"/>
              <a:t>Home Activity</a:t>
            </a:r>
          </a:p>
        </p:txBody>
      </p:sp>
      <p:sp>
        <p:nvSpPr>
          <p:cNvPr id="4" name="Slide Number Placeholder 3">
            <a:extLst>
              <a:ext uri="{FF2B5EF4-FFF2-40B4-BE49-F238E27FC236}">
                <a16:creationId xmlns:a16="http://schemas.microsoft.com/office/drawing/2014/main" id="{2C88150D-C077-8FB7-48A1-F1CD84CB2D5B}"/>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
        <p:nvSpPr>
          <p:cNvPr id="6" name="Rectangle 1">
            <a:extLst>
              <a:ext uri="{FF2B5EF4-FFF2-40B4-BE49-F238E27FC236}">
                <a16:creationId xmlns:a16="http://schemas.microsoft.com/office/drawing/2014/main" id="{9ACE1030-0E31-34CA-FC85-793E6F3F4A10}"/>
              </a:ext>
            </a:extLst>
          </p:cNvPr>
          <p:cNvSpPr>
            <a:spLocks noGrp="1" noChangeArrowheads="1"/>
          </p:cNvSpPr>
          <p:nvPr>
            <p:ph sz="quarter" idx="12"/>
          </p:nvPr>
        </p:nvSpPr>
        <p:spPr bwMode="auto">
          <a:xfrm>
            <a:off x="975360" y="2300098"/>
            <a:ext cx="869654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Purpose:</a:t>
            </a:r>
            <a:r>
              <a:rPr kumimoji="0" lang="en-US" altLang="en-US" sz="2400" b="0" i="0" u="none" strike="noStrike" cap="none" normalizeH="0" baseline="0" dirty="0">
                <a:ln>
                  <a:noFill/>
                </a:ln>
                <a:solidFill>
                  <a:schemeClr val="tx1"/>
                </a:solidFill>
                <a:effectLst/>
                <a:latin typeface="Gill Sans Nova Light (Body)"/>
              </a:rPr>
              <a:t> Main screen of the app, providing access to various </a:t>
            </a:r>
            <a:r>
              <a:rPr lang="en-US" altLang="en-US" sz="2400" dirty="0">
                <a:solidFill>
                  <a:schemeClr val="tx1"/>
                </a:solidFill>
                <a:latin typeface="Gill Sans Nova Light (Body)"/>
              </a:rPr>
              <a:t>    </a:t>
            </a:r>
            <a:r>
              <a:rPr kumimoji="0" lang="en-US" altLang="en-US" sz="2400" b="0" i="0" u="none" strike="noStrike" cap="none" normalizeH="0" baseline="0" dirty="0">
                <a:ln>
                  <a:noFill/>
                </a:ln>
                <a:solidFill>
                  <a:schemeClr val="tx1"/>
                </a:solidFill>
                <a:effectLst/>
                <a:latin typeface="Gill Sans Nova Light (Body)"/>
              </a:rPr>
              <a:t>functionalities.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Key Components:</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Buttons:</a:t>
            </a:r>
            <a:r>
              <a:rPr kumimoji="0" lang="en-US" altLang="en-US" sz="2400" b="0" i="0" u="none" strike="noStrike" cap="none" normalizeH="0" baseline="0" dirty="0">
                <a:ln>
                  <a:noFill/>
                </a:ln>
                <a:solidFill>
                  <a:schemeClr val="tx1"/>
                </a:solidFill>
                <a:effectLst/>
                <a:latin typeface="Gill Sans Nova Light (Body)"/>
              </a:rPr>
              <a:t> For navigating to Profile, Claims, Settings, and Logout.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Functionality:</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Gill Sans Nova Light (Body)"/>
              </a:rPr>
              <a:t>Provides access to different sections of the application.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Gill Sans Nova Light (Body)"/>
              </a:rPr>
              <a:t>Facilitates navigation to other activities based on user interactions.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Gill Sans Nova Light (Body)"/>
            </a:endParaRPr>
          </a:p>
        </p:txBody>
      </p:sp>
    </p:spTree>
    <p:extLst>
      <p:ext uri="{BB962C8B-B14F-4D97-AF65-F5344CB8AC3E}">
        <p14:creationId xmlns:p14="http://schemas.microsoft.com/office/powerpoint/2010/main" val="3806616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95E5C-D355-C46D-8F4B-6DEA415A7C0E}"/>
              </a:ext>
            </a:extLst>
          </p:cNvPr>
          <p:cNvSpPr>
            <a:spLocks noGrp="1"/>
          </p:cNvSpPr>
          <p:nvPr>
            <p:ph type="title"/>
          </p:nvPr>
        </p:nvSpPr>
        <p:spPr/>
        <p:txBody>
          <a:bodyPr/>
          <a:lstStyle/>
          <a:p>
            <a:r>
              <a:rPr lang="en-IN" dirty="0"/>
              <a:t>Profile Activity</a:t>
            </a:r>
          </a:p>
        </p:txBody>
      </p:sp>
      <p:sp>
        <p:nvSpPr>
          <p:cNvPr id="4" name="Slide Number Placeholder 3">
            <a:extLst>
              <a:ext uri="{FF2B5EF4-FFF2-40B4-BE49-F238E27FC236}">
                <a16:creationId xmlns:a16="http://schemas.microsoft.com/office/drawing/2014/main" id="{F6BE77DB-4392-E95F-7B3C-FE323610EB27}"/>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
        <p:nvSpPr>
          <p:cNvPr id="6" name="Rectangle 1">
            <a:extLst>
              <a:ext uri="{FF2B5EF4-FFF2-40B4-BE49-F238E27FC236}">
                <a16:creationId xmlns:a16="http://schemas.microsoft.com/office/drawing/2014/main" id="{1A2FAA9F-6D2D-FF6F-DF23-2C839CA0D01D}"/>
              </a:ext>
            </a:extLst>
          </p:cNvPr>
          <p:cNvSpPr>
            <a:spLocks noGrp="1" noChangeArrowheads="1"/>
          </p:cNvSpPr>
          <p:nvPr>
            <p:ph sz="quarter" idx="12"/>
          </p:nvPr>
        </p:nvSpPr>
        <p:spPr bwMode="auto">
          <a:xfrm>
            <a:off x="975360" y="2304396"/>
            <a:ext cx="845084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Purpose:</a:t>
            </a:r>
            <a:r>
              <a:rPr kumimoji="0" lang="en-US" altLang="en-US" sz="2400" b="0" i="0" u="none" strike="noStrike" cap="none" normalizeH="0" baseline="0" dirty="0">
                <a:ln>
                  <a:noFill/>
                </a:ln>
                <a:solidFill>
                  <a:schemeClr val="tx1"/>
                </a:solidFill>
                <a:effectLst/>
                <a:latin typeface="Gill Sans Nova Light (Body)"/>
              </a:rPr>
              <a:t> Display user profile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Key Components:</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Gill Sans Nova Light (Body)"/>
              </a:rPr>
              <a:t>TextView</a:t>
            </a:r>
            <a:r>
              <a:rPr kumimoji="0" lang="en-US" altLang="en-US" sz="2400" b="1" i="0" u="none" strike="noStrike" cap="none" normalizeH="0" baseline="0" dirty="0">
                <a:ln>
                  <a:noFill/>
                </a:ln>
                <a:solidFill>
                  <a:schemeClr val="tx1"/>
                </a:solidFill>
                <a:effectLst/>
                <a:latin typeface="Gill Sans Nova Light (Body)"/>
              </a:rPr>
              <a:t>:</a:t>
            </a:r>
            <a:r>
              <a:rPr kumimoji="0" lang="en-US" altLang="en-US" sz="2400" b="0" i="0" u="none" strike="noStrike" cap="none" normalizeH="0" baseline="0" dirty="0">
                <a:ln>
                  <a:noFill/>
                </a:ln>
                <a:solidFill>
                  <a:schemeClr val="tx1"/>
                </a:solidFill>
                <a:effectLst/>
                <a:latin typeface="Gill Sans Nova Light (Body)"/>
              </a:rPr>
              <a:t> For showing the username or profile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Button:</a:t>
            </a:r>
            <a:r>
              <a:rPr kumimoji="0" lang="en-US" altLang="en-US" sz="2400" b="0" i="0" u="none" strike="noStrike" cap="none" normalizeH="0" baseline="0" dirty="0">
                <a:ln>
                  <a:noFill/>
                </a:ln>
                <a:solidFill>
                  <a:schemeClr val="tx1"/>
                </a:solidFill>
                <a:effectLst/>
                <a:latin typeface="Gill Sans Nova Light (Body)"/>
              </a:rPr>
              <a:t> For navigating back to the Home screen.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Gill Sans Nova Light (Body)"/>
              </a:rPr>
              <a:t>Functionality:</a:t>
            </a:r>
            <a:endParaRPr kumimoji="0" lang="en-US" altLang="en-US" sz="2400" b="0" i="0" u="none" strike="noStrike" cap="none" normalizeH="0" baseline="0" dirty="0">
              <a:ln>
                <a:noFill/>
              </a:ln>
              <a:solidFill>
                <a:schemeClr val="tx1"/>
              </a:solidFill>
              <a:effectLst/>
              <a:latin typeface="Gill Sans Nova Light (Bod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Gill Sans Nova Light (Body)"/>
              </a:rPr>
              <a:t>Displays user details and allows users to return to the Home screen.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Gill Sans Nova Light (Body)"/>
            </a:endParaRPr>
          </a:p>
        </p:txBody>
      </p:sp>
    </p:spTree>
    <p:extLst>
      <p:ext uri="{BB962C8B-B14F-4D97-AF65-F5344CB8AC3E}">
        <p14:creationId xmlns:p14="http://schemas.microsoft.com/office/powerpoint/2010/main" val="297728191"/>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{67E424D1-ADF7-4770-AE47-FCCABA560F04}tf56410444_win32</Template>
  <TotalTime>95</TotalTime>
  <Words>986</Words>
  <Application>Microsoft Office PowerPoint</Application>
  <PresentationFormat>Widescreen</PresentationFormat>
  <Paragraphs>160</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Baskerville</vt:lpstr>
      <vt:lpstr>Baskerville Old Face</vt:lpstr>
      <vt:lpstr>Calibri</vt:lpstr>
      <vt:lpstr>Gill Sans Light</vt:lpstr>
      <vt:lpstr>Gill Sans Nova</vt:lpstr>
      <vt:lpstr>Gill Sans Nova Light</vt:lpstr>
      <vt:lpstr>Gill Sans Nova Light (Body)</vt:lpstr>
      <vt:lpstr>Office Theme</vt:lpstr>
      <vt:lpstr>Developing a Vehicle Insurance App</vt:lpstr>
      <vt:lpstr>Technologies Used:</vt:lpstr>
      <vt:lpstr>Introduction to the Application</vt:lpstr>
      <vt:lpstr>Application Screens Overview</vt:lpstr>
      <vt:lpstr>Application Screens Overview</vt:lpstr>
      <vt:lpstr>Register Activity</vt:lpstr>
      <vt:lpstr>Login Activity</vt:lpstr>
      <vt:lpstr>Home Activity</vt:lpstr>
      <vt:lpstr>Profile Activity</vt:lpstr>
      <vt:lpstr>Claims Activity</vt:lpstr>
      <vt:lpstr>All Plans Activity</vt:lpstr>
      <vt:lpstr>Settings Activity</vt:lpstr>
      <vt:lpstr>Purpose of the Share Feature</vt:lpstr>
      <vt:lpstr>Application Flow</vt:lpstr>
      <vt:lpstr>Key Features</vt:lpstr>
      <vt:lpstr>Technologies Highlight</vt:lpstr>
      <vt:lpstr>Challenges Faced</vt:lpstr>
      <vt:lpstr>Future Enhancements</vt:lpstr>
      <vt:lpstr>Conclusion</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Chandu</dc:creator>
  <cp:lastModifiedBy>Chandu</cp:lastModifiedBy>
  <cp:revision>6</cp:revision>
  <dcterms:created xsi:type="dcterms:W3CDTF">2024-07-15T14:06:25Z</dcterms:created>
  <dcterms:modified xsi:type="dcterms:W3CDTF">2024-07-15T17:19:58Z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