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91"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u Vakati" userId="7b565817d1be252b" providerId="LiveId" clId="{C86E0560-E8D5-4672-9252-4482798A2D45}"/>
    <pc:docChg chg="custSel modSld">
      <pc:chgData name="Chandu Vakati" userId="7b565817d1be252b" providerId="LiveId" clId="{C86E0560-E8D5-4672-9252-4482798A2D45}" dt="2023-08-31T09:22:41.394" v="140" actId="20577"/>
      <pc:docMkLst>
        <pc:docMk/>
      </pc:docMkLst>
      <pc:sldChg chg="modSp mod">
        <pc:chgData name="Chandu Vakati" userId="7b565817d1be252b" providerId="LiveId" clId="{C86E0560-E8D5-4672-9252-4482798A2D45}" dt="2023-08-31T09:03:12.891" v="139" actId="20577"/>
        <pc:sldMkLst>
          <pc:docMk/>
          <pc:sldMk cId="2585289317" sldId="257"/>
        </pc:sldMkLst>
        <pc:spChg chg="mod">
          <ac:chgData name="Chandu Vakati" userId="7b565817d1be252b" providerId="LiveId" clId="{C86E0560-E8D5-4672-9252-4482798A2D45}" dt="2023-08-31T09:03:12.891" v="139" actId="20577"/>
          <ac:spMkLst>
            <pc:docMk/>
            <pc:sldMk cId="2585289317" sldId="257"/>
            <ac:spMk id="3" creationId="{F04A845F-C097-B9F5-B6AD-8E6C8C44E51F}"/>
          </ac:spMkLst>
        </pc:spChg>
      </pc:sldChg>
      <pc:sldChg chg="modSp mod">
        <pc:chgData name="Chandu Vakati" userId="7b565817d1be252b" providerId="LiveId" clId="{C86E0560-E8D5-4672-9252-4482798A2D45}" dt="2023-08-31T09:22:41.394" v="140" actId="20577"/>
        <pc:sldMkLst>
          <pc:docMk/>
          <pc:sldMk cId="2753947027" sldId="260"/>
        </pc:sldMkLst>
        <pc:spChg chg="mod">
          <ac:chgData name="Chandu Vakati" userId="7b565817d1be252b" providerId="LiveId" clId="{C86E0560-E8D5-4672-9252-4482798A2D45}" dt="2023-08-31T09:22:41.394" v="140" actId="20577"/>
          <ac:spMkLst>
            <pc:docMk/>
            <pc:sldMk cId="2753947027" sldId="260"/>
            <ac:spMk id="3" creationId="{EE43B2E2-D23E-C38D-3B9B-7D5D055C33A6}"/>
          </ac:spMkLst>
        </pc:spChg>
      </pc:sldChg>
      <pc:sldChg chg="modSp mod">
        <pc:chgData name="Chandu Vakati" userId="7b565817d1be252b" providerId="LiveId" clId="{C86E0560-E8D5-4672-9252-4482798A2D45}" dt="2023-08-31T08:50:21.093" v="60" actId="1076"/>
        <pc:sldMkLst>
          <pc:docMk/>
          <pc:sldMk cId="3377043167" sldId="264"/>
        </pc:sldMkLst>
        <pc:spChg chg="mod">
          <ac:chgData name="Chandu Vakati" userId="7b565817d1be252b" providerId="LiveId" clId="{C86E0560-E8D5-4672-9252-4482798A2D45}" dt="2023-08-31T08:50:19.014" v="59" actId="14100"/>
          <ac:spMkLst>
            <pc:docMk/>
            <pc:sldMk cId="3377043167" sldId="264"/>
            <ac:spMk id="3" creationId="{1CAB0C99-D213-A132-BABF-5E30BC72B015}"/>
          </ac:spMkLst>
        </pc:spChg>
        <pc:picChg chg="mod">
          <ac:chgData name="Chandu Vakati" userId="7b565817d1be252b" providerId="LiveId" clId="{C86E0560-E8D5-4672-9252-4482798A2D45}" dt="2023-08-31T08:50:21.093" v="60" actId="1076"/>
          <ac:picMkLst>
            <pc:docMk/>
            <pc:sldMk cId="3377043167" sldId="264"/>
            <ac:picMk id="5" creationId="{6880E756-BE5E-5C3F-BF4D-311F6D144CE9}"/>
          </ac:picMkLst>
        </pc:picChg>
      </pc:sldChg>
      <pc:sldChg chg="modSp mod">
        <pc:chgData name="Chandu Vakati" userId="7b565817d1be252b" providerId="LiveId" clId="{C86E0560-E8D5-4672-9252-4482798A2D45}" dt="2023-08-31T08:43:22.833" v="48" actId="20577"/>
        <pc:sldMkLst>
          <pc:docMk/>
          <pc:sldMk cId="319144468" sldId="266"/>
        </pc:sldMkLst>
        <pc:spChg chg="mod">
          <ac:chgData name="Chandu Vakati" userId="7b565817d1be252b" providerId="LiveId" clId="{C86E0560-E8D5-4672-9252-4482798A2D45}" dt="2023-08-31T08:43:22.833" v="48" actId="20577"/>
          <ac:spMkLst>
            <pc:docMk/>
            <pc:sldMk cId="319144468" sldId="266"/>
            <ac:spMk id="3" creationId="{904F7700-DD6F-EA62-A501-4F5719A5B299}"/>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31T06:36:15.272"/>
    </inkml:context>
    <inkml:brush xml:id="br0">
      <inkml:brushProperty name="width" value="0.035" units="cm"/>
      <inkml:brushProperty name="height" value="0.035" units="cm"/>
    </inkml:brush>
  </inkml:definitions>
  <inkml:trace contextRef="#ctx0" brushRef="#br0">1 186 24575,'23'-1'0,"0"-1"0,0-1 0,39-11 0,-11 2 0,185-41 0,-86 16 0,254-27 0,-190 64 0,-90 3 0,-98-3-1365,-4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31T06:36:18.555"/>
    </inkml:context>
    <inkml:brush xml:id="br0">
      <inkml:brushProperty name="width" value="0.035" units="cm"/>
      <inkml:brushProperty name="height" value="0.035" units="cm"/>
    </inkml:brush>
  </inkml:definitions>
  <inkml:trace contextRef="#ctx0" brushRef="#br0">321 1 24575,'-5'2'0,"0"0"0,0 0 0,1 1 0,0 0 0,-1 0 0,1 0 0,0 0 0,0 1 0,1-1 0,-1 1 0,1 0 0,-3 4 0,-17 24 0,7-9 0,-1-1 0,-21 22 0,-2-3 0,23-22 0,0-1 0,-2-1 0,-38 28 0,56-45 0,0 1 0,0-1 0,0 1 0,0-1 0,0 1 0,-1 0 0,1-1 0,0 1 0,0 0 0,1 0 0,-1 0 0,0 0 0,0 0 0,0 0 0,1 0 0,-1 0 0,0 0 0,1 0 0,-1 0 0,1 0 0,-1 0 0,1 1 0,0-1 0,-1 0 0,1 0 0,0 0 0,0 1 0,0-1 0,0 0 0,0 0 0,0 1 0,0-1 0,0 0 0,1 0 0,-1 1 0,0-1 0,1 0 0,-1 0 0,1 0 0,-1 0 0,1 0 0,0 0 0,-1 1 0,1-1 0,0-1 0,0 1 0,0 0 0,0 0 0,0 0 0,0 0 0,0-1 0,0 1 0,2 1 0,6 4 0,1 0 0,0 0 0,1-1 0,18 6 0,196 77 0,-194-76 0,-11-5 0,33 18 0,83 39 0,-122-58 0,8 3-51,-12-4-278,0-1 1,0 0-1,12 3 1,-3-3-6498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31T06:36:29.545"/>
    </inkml:context>
    <inkml:brush xml:id="br0">
      <inkml:brushProperty name="width" value="0.035" units="cm"/>
      <inkml:brushProperty name="height" value="0.035" units="cm"/>
    </inkml:brush>
  </inkml:definitions>
  <inkml:trace contextRef="#ctx0" brushRef="#br0">1 0 24575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BD24F9-36EC-87E3-4A81-C5B1EC6D1E1E}"/>
              </a:ext>
            </a:extLst>
          </p:cNvPr>
          <p:cNvSpPr>
            <a:spLocks noGrp="1"/>
          </p:cNvSpPr>
          <p:nvPr>
            <p:ph type="subTitle" idx="1"/>
          </p:nvPr>
        </p:nvSpPr>
        <p:spPr>
          <a:xfrm>
            <a:off x="1422675" y="1665851"/>
            <a:ext cx="7766936" cy="1096899"/>
          </a:xfrm>
        </p:spPr>
        <p:txBody>
          <a:bodyPr>
            <a:normAutofit/>
          </a:bodyPr>
          <a:lstStyle/>
          <a:p>
            <a:r>
              <a:rPr lang="en-US" sz="3200" b="1" dirty="0">
                <a:latin typeface="Times New Roman" panose="02020603050405020304" pitchFamily="18" charset="0"/>
                <a:cs typeface="Times New Roman" panose="02020603050405020304" pitchFamily="18" charset="0"/>
              </a:rPr>
              <a:t>Introduction To Spring Boot</a:t>
            </a:r>
            <a:endParaRPr lang="en-IN" sz="3200" b="1" dirty="0">
              <a:latin typeface="Times New Roman" panose="02020603050405020304" pitchFamily="18" charset="0"/>
              <a:cs typeface="Times New Roman" panose="02020603050405020304" pitchFamily="18" charset="0"/>
            </a:endParaRPr>
          </a:p>
        </p:txBody>
      </p:sp>
      <p:pic>
        <p:nvPicPr>
          <p:cNvPr id="5" name="Picture 2" descr="Sample Spring Boot Application - Spring Boot Png,Java Logo ...">
            <a:extLst>
              <a:ext uri="{FF2B5EF4-FFF2-40B4-BE49-F238E27FC236}">
                <a16:creationId xmlns:a16="http://schemas.microsoft.com/office/drawing/2014/main" id="{577E6F5D-DF2A-ED16-C6A2-4B860753E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675" y="3172298"/>
            <a:ext cx="7766936" cy="255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581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A6EF00-54D7-43B4-197E-024CD10F644C}"/>
              </a:ext>
            </a:extLst>
          </p:cNvPr>
          <p:cNvSpPr>
            <a:spLocks noGrp="1"/>
          </p:cNvSpPr>
          <p:nvPr>
            <p:ph idx="1"/>
          </p:nvPr>
        </p:nvSpPr>
        <p:spPr>
          <a:xfrm>
            <a:off x="677333" y="386499"/>
            <a:ext cx="10644259" cy="6212264"/>
          </a:xfrm>
        </p:spPr>
        <p:txBody>
          <a:bodyPr>
            <a:normAutofit lnSpcReduction="10000"/>
          </a:bodyPr>
          <a:lstStyle/>
          <a:p>
            <a:pPr>
              <a:buFont typeface="Wingdings" panose="05000000000000000000" pitchFamily="2" charset="2"/>
              <a:buChar char="Ø"/>
            </a:pPr>
            <a:r>
              <a:rPr lang="en-US" dirty="0"/>
              <a:t>Step 9: Write the code for the new project with the help of packages.</a:t>
            </a:r>
          </a:p>
          <a:p>
            <a:pPr>
              <a:buFont typeface="Wingdings" panose="05000000000000000000" pitchFamily="2" charset="2"/>
              <a:buChar char="Ø"/>
            </a:pPr>
            <a:r>
              <a:rPr lang="en-US" dirty="0"/>
              <a:t>Step 10: </a:t>
            </a:r>
            <a:r>
              <a:rPr lang="en-US" b="1" u="sng" dirty="0" err="1"/>
              <a:t>com.example.demo</a:t>
            </a:r>
            <a:r>
              <a:rPr lang="en-US" b="1" u="sng" dirty="0"/>
              <a:t> </a:t>
            </a:r>
            <a:endParaRPr lang="en-US" dirty="0"/>
          </a:p>
          <a:p>
            <a:pPr marL="0" indent="0">
              <a:buNone/>
            </a:pPr>
            <a:r>
              <a:rPr lang="en-US" dirty="0"/>
              <a:t>				</a:t>
            </a:r>
            <a:r>
              <a:rPr lang="en-US" dirty="0">
                <a:sym typeface="Wingdings" panose="05000000000000000000" pitchFamily="2" charset="2"/>
              </a:rPr>
              <a:t> It is the Main Package in the application file.</a:t>
            </a:r>
          </a:p>
          <a:p>
            <a:pPr>
              <a:buFont typeface="Wingdings" panose="05000000000000000000" pitchFamily="2" charset="2"/>
              <a:buChar char="Ø"/>
            </a:pPr>
            <a:r>
              <a:rPr lang="en-US" dirty="0">
                <a:sym typeface="Wingdings" panose="05000000000000000000" pitchFamily="2" charset="2"/>
              </a:rPr>
              <a:t>Step 11: Create new Package like </a:t>
            </a:r>
            <a:r>
              <a:rPr lang="en-US" b="1" u="sng" dirty="0" err="1">
                <a:sym typeface="Wingdings" panose="05000000000000000000" pitchFamily="2" charset="2"/>
              </a:rPr>
              <a:t>com.example.demo.User</a:t>
            </a:r>
            <a:r>
              <a:rPr lang="en-US" b="1" u="sng" dirty="0">
                <a:sym typeface="Wingdings" panose="05000000000000000000" pitchFamily="2" charset="2"/>
              </a:rPr>
              <a:t> </a:t>
            </a:r>
            <a:endParaRPr lang="en-US" dirty="0">
              <a:sym typeface="Wingdings" panose="05000000000000000000" pitchFamily="2" charset="2"/>
            </a:endParaRPr>
          </a:p>
          <a:p>
            <a:pPr marL="0" indent="0">
              <a:buNone/>
            </a:pPr>
            <a:r>
              <a:rPr lang="en-US" dirty="0">
                <a:sym typeface="Wingdings" panose="05000000000000000000" pitchFamily="2" charset="2"/>
              </a:rPr>
              <a:t>				 It is the Modal Class or Entity Class or </a:t>
            </a:r>
            <a:r>
              <a:rPr lang="en-US" dirty="0" err="1">
                <a:sym typeface="Wingdings" panose="05000000000000000000" pitchFamily="2" charset="2"/>
              </a:rPr>
              <a:t>pojo</a:t>
            </a:r>
            <a:r>
              <a:rPr lang="en-US" dirty="0">
                <a:sym typeface="Wingdings" panose="05000000000000000000" pitchFamily="2" charset="2"/>
              </a:rPr>
              <a:t> class.</a:t>
            </a:r>
          </a:p>
          <a:p>
            <a:pPr marL="0" indent="0">
              <a:buNone/>
            </a:pPr>
            <a:r>
              <a:rPr lang="en-US" dirty="0">
                <a:sym typeface="Wingdings" panose="05000000000000000000" pitchFamily="2" charset="2"/>
              </a:rPr>
              <a:t>				 @Entity means it is the Entity Annotation to create table of values for the fields.</a:t>
            </a:r>
          </a:p>
          <a:p>
            <a:pPr marL="0" indent="0">
              <a:buNone/>
            </a:pPr>
            <a:r>
              <a:rPr lang="en-US" dirty="0">
                <a:sym typeface="Wingdings" panose="05000000000000000000" pitchFamily="2" charset="2"/>
              </a:rPr>
              <a:t>				 @Id means it is using for Primary key of an Entity. And it is not null and unique 					Values.</a:t>
            </a:r>
          </a:p>
          <a:p>
            <a:pPr marL="0" indent="0">
              <a:buNone/>
            </a:pPr>
            <a:r>
              <a:rPr lang="en-US" dirty="0">
                <a:sym typeface="Wingdings" panose="05000000000000000000" pitchFamily="2" charset="2"/>
              </a:rPr>
              <a:t>				 @GeneratedValue means it is for Auto increment the Id.</a:t>
            </a:r>
          </a:p>
          <a:p>
            <a:pPr marL="0" indent="0">
              <a:buNone/>
            </a:pPr>
            <a:r>
              <a:rPr lang="en-US" dirty="0">
                <a:sym typeface="Wingdings" panose="05000000000000000000" pitchFamily="2" charset="2"/>
              </a:rPr>
              <a:t>				 select the get and set the values for all fields.</a:t>
            </a:r>
          </a:p>
          <a:p>
            <a:pPr marL="0" indent="0">
              <a:buNone/>
            </a:pPr>
            <a:r>
              <a:rPr lang="en-US" dirty="0">
                <a:sym typeface="Wingdings" panose="05000000000000000000" pitchFamily="2" charset="2"/>
              </a:rPr>
              <a:t>Step 12: Create new Package like </a:t>
            </a:r>
            <a:r>
              <a:rPr lang="en-US" b="1" u="sng" dirty="0" err="1">
                <a:sym typeface="Wingdings" panose="05000000000000000000" pitchFamily="2" charset="2"/>
              </a:rPr>
              <a:t>com.example.demo.UserController</a:t>
            </a:r>
            <a:endParaRPr lang="en-US" b="1" u="sng" dirty="0">
              <a:sym typeface="Wingdings" panose="05000000000000000000" pitchFamily="2" charset="2"/>
            </a:endParaRPr>
          </a:p>
          <a:p>
            <a:pPr marL="0" indent="0">
              <a:buNone/>
            </a:pPr>
            <a:r>
              <a:rPr lang="en-US" dirty="0">
                <a:sym typeface="Wingdings" panose="05000000000000000000" pitchFamily="2" charset="2"/>
              </a:rPr>
              <a:t>				 It is the Controller class </a:t>
            </a:r>
          </a:p>
          <a:p>
            <a:pPr marL="0" indent="0">
              <a:buNone/>
            </a:pPr>
            <a:r>
              <a:rPr lang="en-US" dirty="0">
                <a:sym typeface="Wingdings" panose="05000000000000000000" pitchFamily="2" charset="2"/>
              </a:rPr>
              <a:t>				 </a:t>
            </a:r>
            <a:r>
              <a:rPr lang="en-US" b="0" i="0" dirty="0">
                <a:solidFill>
                  <a:schemeClr val="tx1"/>
                </a:solidFill>
                <a:effectLst/>
              </a:rPr>
              <a:t>The controller classes in Spring are annotated either by the 						    			@Controller or the @RestController annotation.</a:t>
            </a:r>
          </a:p>
          <a:p>
            <a:pPr marL="0" indent="0">
              <a:buNone/>
            </a:pPr>
            <a:r>
              <a:rPr lang="en-US" dirty="0">
                <a:solidFill>
                  <a:schemeClr val="tx1"/>
                </a:solidFill>
              </a:rPr>
              <a:t>				</a:t>
            </a:r>
            <a:r>
              <a:rPr lang="en-US" dirty="0">
                <a:solidFill>
                  <a:schemeClr val="tx1"/>
                </a:solidFill>
                <a:sym typeface="Wingdings" panose="05000000000000000000" pitchFamily="2" charset="2"/>
              </a:rPr>
              <a:t> </a:t>
            </a:r>
            <a:r>
              <a:rPr lang="en-US" b="0" i="0" dirty="0">
                <a:solidFill>
                  <a:schemeClr val="tx1"/>
                </a:solidFill>
                <a:effectLst/>
              </a:rPr>
              <a:t>Controller class contains public methods called Action methods. 							    Controller and its action method handles incoming browser requests, retrieves 				    necessary model data and returns appropriate responses.</a:t>
            </a:r>
            <a:endParaRPr lang="en-IN" dirty="0">
              <a:solidFill>
                <a:schemeClr val="tx1"/>
              </a:solidFill>
            </a:endParaRPr>
          </a:p>
        </p:txBody>
      </p:sp>
    </p:spTree>
    <p:extLst>
      <p:ext uri="{BB962C8B-B14F-4D97-AF65-F5344CB8AC3E}">
        <p14:creationId xmlns:p14="http://schemas.microsoft.com/office/powerpoint/2010/main" val="1771197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4F7700-DD6F-EA62-A501-4F5719A5B299}"/>
              </a:ext>
            </a:extLst>
          </p:cNvPr>
          <p:cNvSpPr>
            <a:spLocks noGrp="1"/>
          </p:cNvSpPr>
          <p:nvPr>
            <p:ph idx="1"/>
          </p:nvPr>
        </p:nvSpPr>
        <p:spPr>
          <a:xfrm>
            <a:off x="658480" y="1168923"/>
            <a:ext cx="9249091" cy="5099901"/>
          </a:xfrm>
        </p:spPr>
        <p:txBody>
          <a:bodyPr/>
          <a:lstStyle/>
          <a:p>
            <a:pPr>
              <a:buFont typeface="Wingdings" panose="05000000000000000000" pitchFamily="2" charset="2"/>
              <a:buChar char="Ø"/>
            </a:pPr>
            <a:r>
              <a:rPr lang="en-US" dirty="0"/>
              <a:t>Step 13: Create a new Package like </a:t>
            </a:r>
            <a:r>
              <a:rPr lang="en-US" b="1" u="sng" dirty="0" err="1"/>
              <a:t>com.example.demo.UserRepository</a:t>
            </a:r>
            <a:endParaRPr lang="en-US" b="1" u="sng" dirty="0"/>
          </a:p>
          <a:p>
            <a:pPr marL="0" indent="0">
              <a:buNone/>
            </a:pPr>
            <a:r>
              <a:rPr lang="en-US" dirty="0"/>
              <a:t>			</a:t>
            </a:r>
            <a:r>
              <a:rPr lang="en-US" dirty="0">
                <a:sym typeface="Wingdings" panose="05000000000000000000" pitchFamily="2" charset="2"/>
              </a:rPr>
              <a:t> It is an Interface Class</a:t>
            </a:r>
          </a:p>
          <a:p>
            <a:pPr marL="0" indent="0">
              <a:buNone/>
            </a:pPr>
            <a:r>
              <a:rPr lang="en-US" dirty="0">
                <a:sym typeface="Wingdings" panose="05000000000000000000" pitchFamily="2" charset="2"/>
              </a:rPr>
              <a:t>			 It extends </a:t>
            </a:r>
            <a:r>
              <a:rPr lang="en-US" dirty="0" err="1">
                <a:sym typeface="Wingdings" panose="05000000000000000000" pitchFamily="2" charset="2"/>
              </a:rPr>
              <a:t>JpaRepository</a:t>
            </a:r>
            <a:r>
              <a:rPr lang="en-US" dirty="0">
                <a:sym typeface="Wingdings" panose="05000000000000000000" pitchFamily="2" charset="2"/>
              </a:rPr>
              <a:t> and it is having the inbuilt Methods. By using 			    this it will internally </a:t>
            </a:r>
            <a:r>
              <a:rPr lang="en-US" dirty="0"/>
              <a:t> performs the methods.</a:t>
            </a:r>
          </a:p>
          <a:p>
            <a:pPr marL="0" indent="0">
              <a:buNone/>
            </a:pPr>
            <a:r>
              <a:rPr lang="en-US" dirty="0"/>
              <a:t>			</a:t>
            </a:r>
            <a:r>
              <a:rPr lang="en-US" dirty="0">
                <a:sym typeface="Wingdings" panose="05000000000000000000" pitchFamily="2" charset="2"/>
              </a:rPr>
              <a:t> it holds some custom methods like </a:t>
            </a:r>
            <a:r>
              <a:rPr lang="en-US" dirty="0" err="1">
                <a:sym typeface="Wingdings" panose="05000000000000000000" pitchFamily="2" charset="2"/>
              </a:rPr>
              <a:t>findById</a:t>
            </a:r>
            <a:r>
              <a:rPr lang="en-US" dirty="0">
                <a:sym typeface="Wingdings" panose="05000000000000000000" pitchFamily="2" charset="2"/>
              </a:rPr>
              <a:t>(), save(), </a:t>
            </a:r>
            <a:r>
              <a:rPr lang="en-US" dirty="0" err="1">
                <a:sym typeface="Wingdings" panose="05000000000000000000" pitchFamily="2" charset="2"/>
              </a:rPr>
              <a:t>findAll</a:t>
            </a:r>
            <a:r>
              <a:rPr lang="en-US" dirty="0">
                <a:sym typeface="Wingdings" panose="05000000000000000000" pitchFamily="2" charset="2"/>
              </a:rPr>
              <a:t>() and 				    more..</a:t>
            </a:r>
          </a:p>
          <a:p>
            <a:pPr>
              <a:buFont typeface="Wingdings" panose="05000000000000000000" pitchFamily="2" charset="2"/>
              <a:buChar char="Ø"/>
            </a:pPr>
            <a:r>
              <a:rPr lang="en-US" dirty="0">
                <a:sym typeface="Wingdings" panose="05000000000000000000" pitchFamily="2" charset="2"/>
              </a:rPr>
              <a:t>Step 14: Create a new Package like </a:t>
            </a:r>
            <a:r>
              <a:rPr lang="en-US" b="1" u="sng" dirty="0" err="1">
                <a:sym typeface="Wingdings" panose="05000000000000000000" pitchFamily="2" charset="2"/>
              </a:rPr>
              <a:t>com.example.demo.UserService</a:t>
            </a:r>
            <a:endParaRPr lang="en-US" b="1" u="sng" dirty="0">
              <a:sym typeface="Wingdings" panose="05000000000000000000" pitchFamily="2" charset="2"/>
            </a:endParaRPr>
          </a:p>
          <a:p>
            <a:pPr marL="0" indent="0">
              <a:buNone/>
            </a:pPr>
            <a:r>
              <a:rPr lang="en-US" dirty="0">
                <a:sym typeface="Wingdings" panose="05000000000000000000" pitchFamily="2" charset="2"/>
              </a:rPr>
              <a:t>			 It is a Service class</a:t>
            </a:r>
          </a:p>
          <a:p>
            <a:pPr marL="0" indent="0">
              <a:buNone/>
            </a:pPr>
            <a:r>
              <a:rPr lang="en-US" dirty="0">
                <a:sym typeface="Wingdings" panose="05000000000000000000" pitchFamily="2" charset="2"/>
              </a:rPr>
              <a:t>			 it contains the @Service Annotation and allows developers to add 				    business Functionalities.</a:t>
            </a:r>
          </a:p>
          <a:p>
            <a:pPr marL="0" indent="0">
              <a:buNone/>
            </a:pPr>
            <a:r>
              <a:rPr lang="en-US" dirty="0">
                <a:sym typeface="Wingdings" panose="05000000000000000000" pitchFamily="2" charset="2"/>
              </a:rPr>
              <a:t>			 Here we can do some crud operations.</a:t>
            </a:r>
            <a:endParaRPr lang="en-US" dirty="0"/>
          </a:p>
          <a:p>
            <a:pPr marL="0" indent="0">
              <a:buNone/>
            </a:pPr>
            <a:r>
              <a:rPr lang="en-IN" dirty="0"/>
              <a:t>			</a:t>
            </a:r>
            <a:endParaRPr lang="en-US" dirty="0"/>
          </a:p>
        </p:txBody>
      </p:sp>
    </p:spTree>
    <p:extLst>
      <p:ext uri="{BB962C8B-B14F-4D97-AF65-F5344CB8AC3E}">
        <p14:creationId xmlns:p14="http://schemas.microsoft.com/office/powerpoint/2010/main" val="319144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C45D-D152-F538-91CB-8AA9E061DA9E}"/>
              </a:ext>
            </a:extLst>
          </p:cNvPr>
          <p:cNvSpPr>
            <a:spLocks noGrp="1"/>
          </p:cNvSpPr>
          <p:nvPr>
            <p:ph type="title"/>
          </p:nvPr>
        </p:nvSpPr>
        <p:spPr>
          <a:xfrm>
            <a:off x="677334" y="609600"/>
            <a:ext cx="8596668" cy="766713"/>
          </a:xfrm>
        </p:spPr>
        <p:txBody>
          <a:bodyPr>
            <a:normAutofit/>
          </a:bodyPr>
          <a:lstStyle/>
          <a:p>
            <a:r>
              <a:rPr lang="en-US" sz="2800" dirty="0">
                <a:latin typeface="Times New Roman" panose="02020603050405020304" pitchFamily="18" charset="0"/>
                <a:cs typeface="Times New Roman" panose="02020603050405020304" pitchFamily="18" charset="0"/>
              </a:rPr>
              <a:t>Annotations in Spring boot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8397E9-71FC-5D52-510C-1069E81DB0CA}"/>
              </a:ext>
            </a:extLst>
          </p:cNvPr>
          <p:cNvSpPr>
            <a:spLocks noGrp="1"/>
          </p:cNvSpPr>
          <p:nvPr>
            <p:ph idx="1"/>
          </p:nvPr>
        </p:nvSpPr>
        <p:spPr>
          <a:xfrm>
            <a:off x="677333" y="1498862"/>
            <a:ext cx="8711763" cy="4958499"/>
          </a:xfrm>
        </p:spPr>
        <p:txBody>
          <a:bodyPr>
            <a:normAutofit/>
          </a:bodyPr>
          <a:lstStyle/>
          <a:p>
            <a:pPr>
              <a:buFont typeface="Wingdings" panose="05000000000000000000" pitchFamily="2" charset="2"/>
              <a:buChar char="Ø"/>
            </a:pPr>
            <a:r>
              <a:rPr lang="en-US" dirty="0"/>
              <a:t>@Autowired </a:t>
            </a:r>
            <a:r>
              <a:rPr lang="en-US" dirty="0">
                <a:sym typeface="Wingdings" panose="05000000000000000000" pitchFamily="2" charset="2"/>
              </a:rPr>
              <a:t> It is used for loose coupling or automatic dependency injection.</a:t>
            </a:r>
          </a:p>
          <a:p>
            <a:pPr>
              <a:buFont typeface="Wingdings" panose="05000000000000000000" pitchFamily="2" charset="2"/>
              <a:buChar char="Ø"/>
            </a:pPr>
            <a:r>
              <a:rPr lang="en-US" dirty="0"/>
              <a:t>@PostMapping -&gt; we can post the data into the MySQL by using http request.</a:t>
            </a:r>
          </a:p>
          <a:p>
            <a:pPr marL="0" indent="0">
              <a:buNone/>
            </a:pPr>
            <a:r>
              <a:rPr lang="en-US" dirty="0"/>
              <a:t>	The @PostMapping is a specialized version of @RequestMapping annotation 	that acts as a shortcut for @RequestMapping(method = Request Method. 	POST) . The @PostMapping annotated methods handle the HTTP POST 	requests matched with the given URI expression.</a:t>
            </a:r>
          </a:p>
          <a:p>
            <a:pPr>
              <a:buFont typeface="Wingdings" panose="05000000000000000000" pitchFamily="2" charset="2"/>
              <a:buChar char="Ø"/>
            </a:pPr>
            <a:r>
              <a:rPr lang="en-US" dirty="0"/>
              <a:t>@GetMapping  -&gt; we can simply get the all data and a specific id we can used 	 to get the data.</a:t>
            </a:r>
          </a:p>
          <a:p>
            <a:pPr marL="400050" lvl="1" indent="0">
              <a:buNone/>
            </a:pPr>
            <a:r>
              <a:rPr lang="en-US" sz="1800" dirty="0"/>
              <a:t>With the help of @GetMapping annotation we can easily define endpoints of RESTful API and handle various HTTP requests. @GetMapping annotation is used for mapping HTTP GET requests onto specific handler methods. It is composed annotation that acts as a shortcut for @RequestMapping(method=RequestMethod. GET).</a:t>
            </a:r>
          </a:p>
          <a:p>
            <a:pPr>
              <a:buFont typeface="Wingdings" panose="05000000000000000000" pitchFamily="2" charset="2"/>
              <a:buChar char="Ø"/>
            </a:pPr>
            <a:endParaRPr lang="en-IN" sz="2000" dirty="0"/>
          </a:p>
          <a:p>
            <a:pPr marL="400050" lvl="1" indent="0">
              <a:buNone/>
            </a:pPr>
            <a:endParaRPr lang="en-US" sz="1800" dirty="0"/>
          </a:p>
        </p:txBody>
      </p:sp>
    </p:spTree>
    <p:extLst>
      <p:ext uri="{BB962C8B-B14F-4D97-AF65-F5344CB8AC3E}">
        <p14:creationId xmlns:p14="http://schemas.microsoft.com/office/powerpoint/2010/main" val="2412320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0855BA-A7FA-FC44-28CF-BC3DB5825941}"/>
              </a:ext>
            </a:extLst>
          </p:cNvPr>
          <p:cNvSpPr>
            <a:spLocks noGrp="1"/>
          </p:cNvSpPr>
          <p:nvPr>
            <p:ph idx="1"/>
          </p:nvPr>
        </p:nvSpPr>
        <p:spPr>
          <a:xfrm>
            <a:off x="677334" y="1027523"/>
            <a:ext cx="8596668" cy="4581425"/>
          </a:xfrm>
        </p:spPr>
        <p:txBody>
          <a:bodyPr/>
          <a:lstStyle/>
          <a:p>
            <a:pPr>
              <a:buFont typeface="Wingdings" panose="05000000000000000000" pitchFamily="2" charset="2"/>
              <a:buChar char="Ø"/>
            </a:pPr>
            <a:r>
              <a:rPr lang="en-US" dirty="0"/>
              <a:t>@PutMapping  -&gt; we can simply update the overall data.</a:t>
            </a:r>
          </a:p>
          <a:p>
            <a:pPr marL="400050" lvl="1" indent="0">
              <a:buNone/>
            </a:pPr>
            <a:r>
              <a:rPr lang="en-US" sz="1800" dirty="0"/>
              <a:t>@PutMapping: This spring boot annotation is used for handling the incoming put request from the client side. Note: First we need to establish the spring application in our project. Spring Initializer is a web-based tool using which we can easily generate the structure of the Spring Boot project.</a:t>
            </a:r>
          </a:p>
          <a:p>
            <a:pPr marL="0" indent="0">
              <a:buNone/>
            </a:pPr>
            <a:endParaRPr lang="en-US" dirty="0"/>
          </a:p>
          <a:p>
            <a:pPr>
              <a:buFont typeface="Wingdings" panose="05000000000000000000" pitchFamily="2" charset="2"/>
              <a:buChar char="Ø"/>
            </a:pPr>
            <a:r>
              <a:rPr lang="en-US" dirty="0"/>
              <a:t> @DeleteMapping -&gt;we can delete the data by using any id.</a:t>
            </a:r>
          </a:p>
          <a:p>
            <a:pPr marL="400050" lvl="1" indent="0">
              <a:buNone/>
            </a:pPr>
            <a:r>
              <a:rPr lang="en-US" sz="1800" dirty="0"/>
              <a:t>The @DeleteMapping annotation is a Spring annotation that is used to map HTTP DELETE requests onto specific handler methods. It is a shortcut for @RequestMapping annotation with method = </a:t>
            </a:r>
            <a:r>
              <a:rPr lang="en-US" sz="1800" dirty="0" err="1"/>
              <a:t>RequestMethod</a:t>
            </a:r>
            <a:r>
              <a:rPr lang="en-US" sz="1800" dirty="0"/>
              <a:t>. DELETE attribute.</a:t>
            </a:r>
            <a:endParaRPr lang="en-IN" sz="1800" dirty="0"/>
          </a:p>
        </p:txBody>
      </p:sp>
    </p:spTree>
    <p:extLst>
      <p:ext uri="{BB962C8B-B14F-4D97-AF65-F5344CB8AC3E}">
        <p14:creationId xmlns:p14="http://schemas.microsoft.com/office/powerpoint/2010/main" val="300461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581B6D-CAB3-AF14-CC8A-C90726236188}"/>
              </a:ext>
            </a:extLst>
          </p:cNvPr>
          <p:cNvSpPr>
            <a:spLocks noGrp="1"/>
          </p:cNvSpPr>
          <p:nvPr>
            <p:ph idx="1"/>
          </p:nvPr>
        </p:nvSpPr>
        <p:spPr>
          <a:xfrm>
            <a:off x="1176955" y="2141737"/>
            <a:ext cx="8596668" cy="2552812"/>
          </a:xfrm>
        </p:spPr>
        <p:txBody>
          <a:bodyPr>
            <a:normAutofit/>
          </a:bodyPr>
          <a:lstStyle/>
          <a:p>
            <a:pPr marL="0" indent="0" algn="ctr">
              <a:buNone/>
            </a:pPr>
            <a:r>
              <a:rPr lang="en-US" sz="9600" b="1" dirty="0">
                <a:solidFill>
                  <a:schemeClr val="accent2">
                    <a:lumMod val="40000"/>
                    <a:lumOff val="60000"/>
                  </a:schemeClr>
                </a:solidFill>
                <a:latin typeface="Algerian" panose="04020705040A02060702" pitchFamily="82" charset="0"/>
              </a:rPr>
              <a:t>Thank you</a:t>
            </a:r>
            <a:endParaRPr lang="en-IN" sz="9600" b="1" dirty="0">
              <a:solidFill>
                <a:schemeClr val="accent2">
                  <a:lumMod val="40000"/>
                  <a:lumOff val="60000"/>
                </a:schemeClr>
              </a:solidFill>
              <a:latin typeface="Algerian" panose="04020705040A02060702" pitchFamily="82" charset="0"/>
            </a:endParaRPr>
          </a:p>
        </p:txBody>
      </p:sp>
    </p:spTree>
    <p:extLst>
      <p:ext uri="{BB962C8B-B14F-4D97-AF65-F5344CB8AC3E}">
        <p14:creationId xmlns:p14="http://schemas.microsoft.com/office/powerpoint/2010/main" val="242267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56829-4B46-5BD0-5BFC-19DC9E213C48}"/>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What Is Spring boot</a:t>
            </a:r>
            <a:r>
              <a:rPr lang="en-US" dirty="0"/>
              <a:t>:</a:t>
            </a:r>
            <a:endParaRPr lang="en-IN" b="1" u="sng" dirty="0"/>
          </a:p>
        </p:txBody>
      </p:sp>
      <p:sp>
        <p:nvSpPr>
          <p:cNvPr id="3" name="Content Placeholder 2">
            <a:extLst>
              <a:ext uri="{FF2B5EF4-FFF2-40B4-BE49-F238E27FC236}">
                <a16:creationId xmlns:a16="http://schemas.microsoft.com/office/drawing/2014/main" id="{F04A845F-C097-B9F5-B6AD-8E6C8C44E51F}"/>
              </a:ext>
            </a:extLst>
          </p:cNvPr>
          <p:cNvSpPr>
            <a:spLocks noGrp="1"/>
          </p:cNvSpPr>
          <p:nvPr>
            <p:ph idx="1"/>
          </p:nvPr>
        </p:nvSpPr>
        <p:spPr>
          <a:xfrm>
            <a:off x="677334" y="1555423"/>
            <a:ext cx="8596668" cy="4779389"/>
          </a:xfrm>
        </p:spPr>
        <p:txBody>
          <a:bodyPr>
            <a:normAutofit/>
          </a:bodyPr>
          <a:lstStyle/>
          <a:p>
            <a:pPr algn="l">
              <a:buFont typeface="Wingdings" panose="05000000000000000000" pitchFamily="2" charset="2"/>
              <a:buChar char="Ø"/>
            </a:pP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Spring Boot is a Framework from “The Spring Team” to ease the bootstrapping and development of new Spring Applications. It provides defaults for code and annotation configuration to quick start new Spring projects within no time. It follows “Opinionated Defaults Configuration” Approach to avoid lot of boilerplate code and configuration to improve Development, Unit Test and Integration Test Process.</a:t>
            </a:r>
          </a:p>
          <a:p>
            <a:pPr marL="0" indent="0" algn="l">
              <a:buNone/>
            </a:pPr>
            <a:r>
              <a:rPr lang="en-US" sz="3200" b="1" i="0" u="sng" dirty="0">
                <a:solidFill>
                  <a:schemeClr val="accent1"/>
                </a:solidFill>
                <a:effectLst/>
                <a:latin typeface="Metropolis"/>
              </a:rPr>
              <a:t>Features</a:t>
            </a:r>
            <a:r>
              <a:rPr lang="en-US" sz="3200" i="0" dirty="0">
                <a:solidFill>
                  <a:schemeClr val="accent1"/>
                </a:solidFill>
                <a:effectLst/>
                <a:latin typeface="Metropolis"/>
              </a:rPr>
              <a:t>:</a:t>
            </a:r>
            <a:endParaRPr lang="en-US" sz="3200" b="1" i="0" u="sng" dirty="0">
              <a:solidFill>
                <a:schemeClr val="accent1"/>
              </a:solidFill>
              <a:effectLst/>
              <a:latin typeface="Metropolis"/>
            </a:endParaRPr>
          </a:p>
          <a:p>
            <a:pPr algn="l">
              <a:buFont typeface="Wingdings" panose="05000000000000000000" pitchFamily="2" charset="2"/>
              <a:buChar char="Ø"/>
            </a:pPr>
            <a:r>
              <a:rPr lang="en-US" b="0" i="0" dirty="0">
                <a:solidFill>
                  <a:schemeClr val="tx1"/>
                </a:solidFill>
                <a:effectLst/>
                <a:latin typeface="Open Sans" panose="020B0606030504020204" pitchFamily="34" charset="0"/>
              </a:rPr>
              <a:t>Create stand-alone Spring applications.</a:t>
            </a:r>
          </a:p>
          <a:p>
            <a:pPr algn="l">
              <a:buFont typeface="Wingdings" panose="05000000000000000000" pitchFamily="2" charset="2"/>
              <a:buChar char="Ø"/>
            </a:pPr>
            <a:r>
              <a:rPr lang="en-US" b="0" i="0" dirty="0">
                <a:solidFill>
                  <a:schemeClr val="tx1"/>
                </a:solidFill>
                <a:effectLst/>
                <a:latin typeface="Open Sans" panose="020B0606030504020204" pitchFamily="34" charset="0"/>
              </a:rPr>
              <a:t>Embed Tomcat, Jetty or Undertow directly (no need to deploy WAR files)</a:t>
            </a:r>
          </a:p>
          <a:p>
            <a:pPr algn="l">
              <a:buFont typeface="Wingdings" panose="05000000000000000000" pitchFamily="2" charset="2"/>
              <a:buChar char="Ø"/>
            </a:pPr>
            <a:r>
              <a:rPr lang="en-US" b="0" i="0" dirty="0">
                <a:solidFill>
                  <a:schemeClr val="tx1"/>
                </a:solidFill>
                <a:effectLst/>
                <a:latin typeface="Open Sans" panose="020B0606030504020204" pitchFamily="34" charset="0"/>
              </a:rPr>
              <a:t>Provide opinionated 'starter' dependencies to simplify your build configuration</a:t>
            </a:r>
          </a:p>
          <a:p>
            <a:pPr algn="l">
              <a:buFont typeface="Wingdings" panose="05000000000000000000" pitchFamily="2" charset="2"/>
              <a:buChar char="Ø"/>
            </a:pPr>
            <a:r>
              <a:rPr lang="en-US" b="0" i="0" dirty="0">
                <a:solidFill>
                  <a:schemeClr val="tx1"/>
                </a:solidFill>
                <a:effectLst/>
                <a:latin typeface="Open Sans" panose="020B0606030504020204" pitchFamily="34" charset="0"/>
              </a:rPr>
              <a:t>Automatically configure Spring and 3rd party libraries whenever possible</a:t>
            </a:r>
          </a:p>
          <a:p>
            <a:pPr>
              <a:buFont typeface="Wingdings" panose="05000000000000000000" pitchFamily="2" charset="2"/>
              <a:buChar char="Ø"/>
            </a:pPr>
            <a:r>
              <a:rPr lang="en-IN" dirty="0"/>
              <a:t>It also minimizes the writing multiple boilerplate codes(Repeated codes).</a:t>
            </a:r>
          </a:p>
        </p:txBody>
      </p:sp>
    </p:spTree>
    <p:extLst>
      <p:ext uri="{BB962C8B-B14F-4D97-AF65-F5344CB8AC3E}">
        <p14:creationId xmlns:p14="http://schemas.microsoft.com/office/powerpoint/2010/main" val="258528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6624-20BD-A9B1-65B0-A789D79DED74}"/>
              </a:ext>
            </a:extLst>
          </p:cNvPr>
          <p:cNvSpPr>
            <a:spLocks noGrp="1"/>
          </p:cNvSpPr>
          <p:nvPr>
            <p:ph type="title"/>
          </p:nvPr>
        </p:nvSpPr>
        <p:spPr>
          <a:xfrm>
            <a:off x="677334" y="986672"/>
            <a:ext cx="8596668" cy="1320800"/>
          </a:xfrm>
        </p:spPr>
        <p:txBody>
          <a:bodyPr/>
          <a:lstStyle/>
          <a:p>
            <a:r>
              <a:rPr lang="en-US" b="1" u="sng" dirty="0">
                <a:latin typeface="Times New Roman" panose="02020603050405020304" pitchFamily="18" charset="0"/>
                <a:cs typeface="Times New Roman" panose="02020603050405020304" pitchFamily="18" charset="0"/>
              </a:rPr>
              <a:t>Why Spring boot</a:t>
            </a:r>
            <a:r>
              <a:rPr lang="en-US" dirty="0">
                <a:latin typeface="Times New Roman" panose="02020603050405020304" pitchFamily="18" charset="0"/>
                <a:cs typeface="Times New Roman" panose="02020603050405020304" pitchFamily="18" charset="0"/>
              </a:rPr>
              <a:t>:</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81A45D-51A3-F857-D0F6-8E972E816C5E}"/>
              </a:ext>
            </a:extLst>
          </p:cNvPr>
          <p:cNvSpPr>
            <a:spLocks noGrp="1"/>
          </p:cNvSpPr>
          <p:nvPr>
            <p:ph idx="1"/>
          </p:nvPr>
        </p:nvSpPr>
        <p:spPr/>
        <p:txBody>
          <a:bodyPr>
            <a:normAutofit/>
          </a:bodyPr>
          <a:lstStyle/>
          <a:p>
            <a:r>
              <a:rPr lang="en-US" sz="2400" b="0" i="0" dirty="0">
                <a:solidFill>
                  <a:schemeClr val="tx1"/>
                </a:solidFill>
                <a:effectLst/>
                <a:latin typeface="Google Sans"/>
              </a:rPr>
              <a:t>Spring Boot gives an easier, quicker path to set up, configure, and run apps. It eliminates the heavy lifting of configuration that is required for setting up most Spring-based apps. Developers can jump right in and use Spring Boot without ever having to learn the underlying Spring framework.</a:t>
            </a:r>
            <a:endParaRPr lang="en-IN" sz="2400" dirty="0">
              <a:solidFill>
                <a:schemeClr val="tx1"/>
              </a:solidFill>
            </a:endParaRPr>
          </a:p>
        </p:txBody>
      </p:sp>
    </p:spTree>
    <p:extLst>
      <p:ext uri="{BB962C8B-B14F-4D97-AF65-F5344CB8AC3E}">
        <p14:creationId xmlns:p14="http://schemas.microsoft.com/office/powerpoint/2010/main" val="1276174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B4133-8C5E-6824-AB12-688AB14623D9}"/>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Advantages of Spring boot</a:t>
            </a:r>
            <a:r>
              <a:rPr lang="en-US" dirty="0"/>
              <a:t>:</a:t>
            </a:r>
            <a:endParaRPr lang="en-IN" dirty="0"/>
          </a:p>
        </p:txBody>
      </p:sp>
      <p:sp>
        <p:nvSpPr>
          <p:cNvPr id="3" name="Content Placeholder 2">
            <a:extLst>
              <a:ext uri="{FF2B5EF4-FFF2-40B4-BE49-F238E27FC236}">
                <a16:creationId xmlns:a16="http://schemas.microsoft.com/office/drawing/2014/main" id="{F0925CE7-BCBF-B9DF-6851-2A9E82D70E91}"/>
              </a:ext>
            </a:extLst>
          </p:cNvPr>
          <p:cNvSpPr>
            <a:spLocks noGrp="1"/>
          </p:cNvSpPr>
          <p:nvPr>
            <p:ph idx="1"/>
          </p:nvPr>
        </p:nvSpPr>
        <p:spPr/>
        <p:txBody>
          <a:bodyPr/>
          <a:lstStyle/>
          <a:p>
            <a:pPr algn="l">
              <a:buFont typeface="Wingdings" panose="05000000000000000000" pitchFamily="2" charset="2"/>
              <a:buChar char="Ø"/>
            </a:pPr>
            <a:r>
              <a:rPr lang="en-US" sz="2000" b="0" i="0" dirty="0">
                <a:solidFill>
                  <a:schemeClr val="tx1"/>
                </a:solidFill>
                <a:effectLst/>
                <a:latin typeface="Inter"/>
              </a:rPr>
              <a:t>It is very easy to develop Spring Based applications with Java or Groovy.</a:t>
            </a:r>
          </a:p>
          <a:p>
            <a:pPr algn="l">
              <a:buFont typeface="Wingdings" panose="05000000000000000000" pitchFamily="2" charset="2"/>
              <a:buChar char="Ø"/>
            </a:pPr>
            <a:r>
              <a:rPr lang="en-US" sz="2000" b="0" i="0" dirty="0">
                <a:solidFill>
                  <a:schemeClr val="tx1"/>
                </a:solidFill>
                <a:effectLst/>
                <a:latin typeface="Inter"/>
              </a:rPr>
              <a:t>It reduces lots of development time and increases productivity.</a:t>
            </a:r>
          </a:p>
          <a:p>
            <a:pPr algn="l">
              <a:buFont typeface="Wingdings" panose="05000000000000000000" pitchFamily="2" charset="2"/>
              <a:buChar char="Ø"/>
            </a:pPr>
            <a:r>
              <a:rPr lang="en-US" sz="2000" b="0" i="0" dirty="0">
                <a:solidFill>
                  <a:schemeClr val="tx1"/>
                </a:solidFill>
                <a:effectLst/>
                <a:latin typeface="Inter"/>
              </a:rPr>
              <a:t>It avoids writing lots of boilerplate Code, Annotations and XML Configuration.</a:t>
            </a:r>
          </a:p>
          <a:p>
            <a:pPr algn="l">
              <a:buFont typeface="Wingdings" panose="05000000000000000000" pitchFamily="2" charset="2"/>
              <a:buChar char="Ø"/>
            </a:pPr>
            <a:r>
              <a:rPr lang="en-US" sz="2000" b="0" i="0" dirty="0">
                <a:solidFill>
                  <a:schemeClr val="tx1"/>
                </a:solidFill>
                <a:effectLst/>
                <a:latin typeface="Inter"/>
              </a:rPr>
              <a:t>It is very easy to integrate Spring Boot Application with its Spring Ecosystem like Spring JDBC, Spring ORM, Spring Data, Spring Security etc.</a:t>
            </a:r>
          </a:p>
          <a:p>
            <a:pPr algn="l">
              <a:buFont typeface="Wingdings" panose="05000000000000000000" pitchFamily="2" charset="2"/>
              <a:buChar char="Ø"/>
            </a:pPr>
            <a:r>
              <a:rPr lang="en-US" sz="2000" b="0" i="0" dirty="0">
                <a:solidFill>
                  <a:schemeClr val="tx1"/>
                </a:solidFill>
                <a:effectLst/>
                <a:latin typeface="Inter"/>
              </a:rPr>
              <a:t>It follows “Opinionated Defaults Configuration” Approach to reduce Developer effort</a:t>
            </a:r>
          </a:p>
          <a:p>
            <a:pPr algn="l">
              <a:buFont typeface="Wingdings" panose="05000000000000000000" pitchFamily="2" charset="2"/>
              <a:buChar char="Ø"/>
            </a:pPr>
            <a:r>
              <a:rPr lang="en-US" sz="2000" b="0" i="0" dirty="0">
                <a:solidFill>
                  <a:schemeClr val="tx1"/>
                </a:solidFill>
                <a:effectLst/>
                <a:latin typeface="Inter"/>
              </a:rPr>
              <a:t>It provides Embedded HTTP servers like Tomcat, Jetty etc. to develop and test our web applications very easily.</a:t>
            </a:r>
          </a:p>
          <a:p>
            <a:endParaRPr lang="en-IN" dirty="0"/>
          </a:p>
        </p:txBody>
      </p:sp>
    </p:spTree>
    <p:extLst>
      <p:ext uri="{BB962C8B-B14F-4D97-AF65-F5344CB8AC3E}">
        <p14:creationId xmlns:p14="http://schemas.microsoft.com/office/powerpoint/2010/main" val="677540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87F9-1FD2-772C-E168-715511306CE0}"/>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How to Create a Simple Project on spring boot?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43B2E2-D23E-C38D-3B9B-7D5D055C33A6}"/>
              </a:ext>
            </a:extLst>
          </p:cNvPr>
          <p:cNvSpPr>
            <a:spLocks noGrp="1"/>
          </p:cNvSpPr>
          <p:nvPr>
            <p:ph idx="1"/>
          </p:nvPr>
        </p:nvSpPr>
        <p:spPr>
          <a:xfrm>
            <a:off x="677333" y="1422400"/>
            <a:ext cx="10399161" cy="3880773"/>
          </a:xfrm>
        </p:spPr>
        <p:txBody>
          <a:bodyPr>
            <a:normAutofit/>
          </a:bodyPr>
          <a:lstStyle/>
          <a:p>
            <a:pPr>
              <a:buFont typeface="Wingdings" panose="05000000000000000000" pitchFamily="2" charset="2"/>
              <a:buChar char="Ø"/>
            </a:pPr>
            <a:r>
              <a:rPr lang="en-US" dirty="0">
                <a:latin typeface="Google Sans"/>
              </a:rPr>
              <a:t>Step 1:  Go to StringToolSuite4 Application.</a:t>
            </a:r>
          </a:p>
          <a:p>
            <a:pPr>
              <a:buFont typeface="Wingdings" panose="05000000000000000000" pitchFamily="2" charset="2"/>
              <a:buChar char="Ø"/>
            </a:pPr>
            <a:r>
              <a:rPr lang="en-US" dirty="0">
                <a:latin typeface="Google Sans"/>
              </a:rPr>
              <a:t>Step 2:  Click on </a:t>
            </a:r>
            <a:r>
              <a:rPr lang="en-US" b="1" u="sng" dirty="0">
                <a:latin typeface="Google Sans"/>
              </a:rPr>
              <a:t>file</a:t>
            </a:r>
            <a:r>
              <a:rPr lang="en-US" dirty="0">
                <a:latin typeface="Google Sans"/>
              </a:rPr>
              <a:t> on the top left corner and select </a:t>
            </a:r>
            <a:r>
              <a:rPr lang="en-US" b="1" u="sng" dirty="0">
                <a:latin typeface="Google Sans"/>
              </a:rPr>
              <a:t>New</a:t>
            </a:r>
            <a:r>
              <a:rPr lang="en-US" dirty="0">
                <a:latin typeface="Google Sans"/>
              </a:rPr>
              <a:t> option and select </a:t>
            </a:r>
            <a:r>
              <a:rPr lang="en-US" b="1" u="sng" dirty="0">
                <a:latin typeface="Google Sans"/>
              </a:rPr>
              <a:t>Spring starter Project</a:t>
            </a:r>
            <a:r>
              <a:rPr lang="en-US" dirty="0">
                <a:latin typeface="Google Sans"/>
              </a:rPr>
              <a:t>. </a:t>
            </a:r>
          </a:p>
          <a:p>
            <a:pPr>
              <a:buFont typeface="Wingdings" panose="05000000000000000000" pitchFamily="2" charset="2"/>
              <a:buChar char="Ø"/>
            </a:pPr>
            <a:endParaRPr lang="en-IN" dirty="0">
              <a:latin typeface="Google Sans"/>
            </a:endParaRPr>
          </a:p>
          <a:p>
            <a:pPr>
              <a:buFont typeface="Wingdings" panose="05000000000000000000" pitchFamily="2" charset="2"/>
              <a:buChar char="Ø"/>
            </a:pPr>
            <a:endParaRPr lang="en-IN" dirty="0">
              <a:latin typeface="Google Sans"/>
            </a:endParaRPr>
          </a:p>
          <a:p>
            <a:pPr>
              <a:buFont typeface="Wingdings" panose="05000000000000000000" pitchFamily="2" charset="2"/>
              <a:buChar char="Ø"/>
            </a:pPr>
            <a:endParaRPr lang="en-IN" dirty="0">
              <a:latin typeface="Google Sans"/>
            </a:endParaRPr>
          </a:p>
          <a:p>
            <a:pPr>
              <a:buFont typeface="Wingdings" panose="05000000000000000000" pitchFamily="2" charset="2"/>
              <a:buChar char="Ø"/>
            </a:pPr>
            <a:endParaRPr lang="en-IN" dirty="0">
              <a:latin typeface="Google Sans"/>
            </a:endParaRPr>
          </a:p>
          <a:p>
            <a:pPr>
              <a:buFont typeface="Wingdings" panose="05000000000000000000" pitchFamily="2" charset="2"/>
              <a:buChar char="Ø"/>
            </a:pPr>
            <a:endParaRPr lang="en-IN" dirty="0">
              <a:latin typeface="Google Sans"/>
            </a:endParaRPr>
          </a:p>
          <a:p>
            <a:pPr marL="0" indent="0">
              <a:buNone/>
            </a:pPr>
            <a:endParaRPr lang="en-IN" dirty="0">
              <a:latin typeface="Google Sans"/>
            </a:endParaRPr>
          </a:p>
        </p:txBody>
      </p:sp>
      <p:pic>
        <p:nvPicPr>
          <p:cNvPr id="19" name="Content Placeholder 18">
            <a:extLst>
              <a:ext uri="{FF2B5EF4-FFF2-40B4-BE49-F238E27FC236}">
                <a16:creationId xmlns:a16="http://schemas.microsoft.com/office/drawing/2014/main" id="{12FFECEF-CBCE-801C-3D82-12E10C594BA1}"/>
              </a:ext>
            </a:extLst>
          </p:cNvPr>
          <p:cNvPicPr>
            <a:picLocks noGrp="1" noChangeAspect="1"/>
          </p:cNvPicPr>
          <p:nvPr>
            <p:ph sz="half" idx="4294967295"/>
          </p:nvPr>
        </p:nvPicPr>
        <p:blipFill>
          <a:blip r:embed="rId2"/>
          <a:stretch>
            <a:fillRect/>
          </a:stretch>
        </p:blipFill>
        <p:spPr>
          <a:xfrm>
            <a:off x="3478491" y="2280239"/>
            <a:ext cx="5002727" cy="4478780"/>
          </a:xfrm>
        </p:spPr>
      </p:pic>
      <mc:AlternateContent xmlns:mc="http://schemas.openxmlformats.org/markup-compatibility/2006">
        <mc:Choice xmlns:p14="http://schemas.microsoft.com/office/powerpoint/2010/main" Requires="p14">
          <p:contentPart p14:bwMode="auto" r:id="rId3">
            <p14:nvContentPartPr>
              <p14:cNvPr id="23" name="Ink 22">
                <a:extLst>
                  <a:ext uri="{FF2B5EF4-FFF2-40B4-BE49-F238E27FC236}">
                    <a16:creationId xmlns:a16="http://schemas.microsoft.com/office/drawing/2014/main" id="{8A22B735-3814-271E-F005-EDBBBEC52336}"/>
                  </a:ext>
                </a:extLst>
              </p14:cNvPr>
              <p14:cNvContentPartPr/>
              <p14:nvPr/>
            </p14:nvContentPartPr>
            <p14:xfrm>
              <a:off x="7437411" y="3204171"/>
              <a:ext cx="489600" cy="67320"/>
            </p14:xfrm>
          </p:contentPart>
        </mc:Choice>
        <mc:Fallback>
          <p:pic>
            <p:nvPicPr>
              <p:cNvPr id="23" name="Ink 22">
                <a:extLst>
                  <a:ext uri="{FF2B5EF4-FFF2-40B4-BE49-F238E27FC236}">
                    <a16:creationId xmlns:a16="http://schemas.microsoft.com/office/drawing/2014/main" id="{8A22B735-3814-271E-F005-EDBBBEC52336}"/>
                  </a:ext>
                </a:extLst>
              </p:cNvPr>
              <p:cNvPicPr/>
              <p:nvPr/>
            </p:nvPicPr>
            <p:blipFill>
              <a:blip r:embed="rId4"/>
              <a:stretch>
                <a:fillRect/>
              </a:stretch>
            </p:blipFill>
            <p:spPr>
              <a:xfrm>
                <a:off x="7431291" y="3198051"/>
                <a:ext cx="50184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4" name="Ink 23">
                <a:extLst>
                  <a:ext uri="{FF2B5EF4-FFF2-40B4-BE49-F238E27FC236}">
                    <a16:creationId xmlns:a16="http://schemas.microsoft.com/office/drawing/2014/main" id="{558908FE-B647-D550-63FB-EE168E356655}"/>
                  </a:ext>
                </a:extLst>
              </p14:cNvPr>
              <p14:cNvContentPartPr/>
              <p14:nvPr/>
            </p14:nvContentPartPr>
            <p14:xfrm>
              <a:off x="7322211" y="3148371"/>
              <a:ext cx="237600" cy="226440"/>
            </p14:xfrm>
          </p:contentPart>
        </mc:Choice>
        <mc:Fallback>
          <p:pic>
            <p:nvPicPr>
              <p:cNvPr id="24" name="Ink 23">
                <a:extLst>
                  <a:ext uri="{FF2B5EF4-FFF2-40B4-BE49-F238E27FC236}">
                    <a16:creationId xmlns:a16="http://schemas.microsoft.com/office/drawing/2014/main" id="{558908FE-B647-D550-63FB-EE168E356655}"/>
                  </a:ext>
                </a:extLst>
              </p:cNvPr>
              <p:cNvPicPr/>
              <p:nvPr/>
            </p:nvPicPr>
            <p:blipFill>
              <a:blip r:embed="rId6"/>
              <a:stretch>
                <a:fillRect/>
              </a:stretch>
            </p:blipFill>
            <p:spPr>
              <a:xfrm>
                <a:off x="7316091" y="3142251"/>
                <a:ext cx="249840" cy="238680"/>
              </a:xfrm>
              <a:prstGeom prst="rect">
                <a:avLst/>
              </a:prstGeom>
            </p:spPr>
          </p:pic>
        </mc:Fallback>
      </mc:AlternateContent>
    </p:spTree>
    <p:extLst>
      <p:ext uri="{BB962C8B-B14F-4D97-AF65-F5344CB8AC3E}">
        <p14:creationId xmlns:p14="http://schemas.microsoft.com/office/powerpoint/2010/main" val="275394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07EB5-062D-43BE-C7ED-7501D37EF3E7}"/>
              </a:ext>
            </a:extLst>
          </p:cNvPr>
          <p:cNvSpPr>
            <a:spLocks noGrp="1"/>
          </p:cNvSpPr>
          <p:nvPr>
            <p:ph idx="1"/>
          </p:nvPr>
        </p:nvSpPr>
        <p:spPr>
          <a:xfrm>
            <a:off x="696186" y="377072"/>
            <a:ext cx="9409347" cy="5901179"/>
          </a:xfrm>
        </p:spPr>
        <p:txBody>
          <a:bodyPr/>
          <a:lstStyle/>
          <a:p>
            <a:pPr>
              <a:buFont typeface="Wingdings" panose="05000000000000000000" pitchFamily="2" charset="2"/>
              <a:buChar char="Ø"/>
            </a:pPr>
            <a:endParaRPr lang="en-US" dirty="0"/>
          </a:p>
          <a:p>
            <a:pPr>
              <a:buFont typeface="Wingdings" panose="05000000000000000000" pitchFamily="2" charset="2"/>
              <a:buChar char="Ø"/>
            </a:pPr>
            <a:r>
              <a:rPr lang="en-IN" dirty="0">
                <a:latin typeface="Google Sans"/>
              </a:rPr>
              <a:t>Step 3:  Enter Project Name , Type – Maven, packaging – jar, Java Version – 17, Language – Java and Package name and click on </a:t>
            </a:r>
            <a:r>
              <a:rPr lang="en-IN" b="1" u="sng" dirty="0">
                <a:latin typeface="Google Sans"/>
              </a:rPr>
              <a:t>next</a:t>
            </a:r>
            <a:r>
              <a:rPr lang="en-IN" dirty="0">
                <a:latin typeface="Google Sans"/>
              </a:rPr>
              <a:t>.</a:t>
            </a:r>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p:txBody>
      </p:sp>
      <p:pic>
        <p:nvPicPr>
          <p:cNvPr id="5" name="Picture 4">
            <a:extLst>
              <a:ext uri="{FF2B5EF4-FFF2-40B4-BE49-F238E27FC236}">
                <a16:creationId xmlns:a16="http://schemas.microsoft.com/office/drawing/2014/main" id="{067B855B-D646-8E39-FC4F-2C0732C96AC2}"/>
              </a:ext>
            </a:extLst>
          </p:cNvPr>
          <p:cNvPicPr>
            <a:picLocks noChangeAspect="1"/>
          </p:cNvPicPr>
          <p:nvPr/>
        </p:nvPicPr>
        <p:blipFill>
          <a:blip r:embed="rId2"/>
          <a:stretch>
            <a:fillRect/>
          </a:stretch>
        </p:blipFill>
        <p:spPr>
          <a:xfrm>
            <a:off x="3294793" y="1706251"/>
            <a:ext cx="4406186" cy="4495144"/>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AF7A7BA7-A73E-74B7-39F6-0C1C1D986433}"/>
                  </a:ext>
                </a:extLst>
              </p14:cNvPr>
              <p14:cNvContentPartPr/>
              <p14:nvPr/>
            </p14:nvContentPartPr>
            <p14:xfrm>
              <a:off x="7927731" y="1838331"/>
              <a:ext cx="360" cy="360"/>
            </p14:xfrm>
          </p:contentPart>
        </mc:Choice>
        <mc:Fallback>
          <p:pic>
            <p:nvPicPr>
              <p:cNvPr id="6" name="Ink 5">
                <a:extLst>
                  <a:ext uri="{FF2B5EF4-FFF2-40B4-BE49-F238E27FC236}">
                    <a16:creationId xmlns:a16="http://schemas.microsoft.com/office/drawing/2014/main" id="{AF7A7BA7-A73E-74B7-39F6-0C1C1D986433}"/>
                  </a:ext>
                </a:extLst>
              </p:cNvPr>
              <p:cNvPicPr/>
              <p:nvPr/>
            </p:nvPicPr>
            <p:blipFill>
              <a:blip r:embed="rId4"/>
              <a:stretch>
                <a:fillRect/>
              </a:stretch>
            </p:blipFill>
            <p:spPr>
              <a:xfrm>
                <a:off x="7921611" y="1832211"/>
                <a:ext cx="12600" cy="12600"/>
              </a:xfrm>
              <a:prstGeom prst="rect">
                <a:avLst/>
              </a:prstGeom>
            </p:spPr>
          </p:pic>
        </mc:Fallback>
      </mc:AlternateContent>
    </p:spTree>
    <p:extLst>
      <p:ext uri="{BB962C8B-B14F-4D97-AF65-F5344CB8AC3E}">
        <p14:creationId xmlns:p14="http://schemas.microsoft.com/office/powerpoint/2010/main" val="4006536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F788F6-61E5-DEA3-9C73-717C25A0E1C5}"/>
              </a:ext>
            </a:extLst>
          </p:cNvPr>
          <p:cNvSpPr>
            <a:spLocks noGrp="1"/>
          </p:cNvSpPr>
          <p:nvPr>
            <p:ph idx="1"/>
          </p:nvPr>
        </p:nvSpPr>
        <p:spPr>
          <a:xfrm>
            <a:off x="677334" y="377072"/>
            <a:ext cx="9428200" cy="6004874"/>
          </a:xfrm>
        </p:spPr>
        <p:txBody>
          <a:bodyPr/>
          <a:lstStyle/>
          <a:p>
            <a:pPr>
              <a:buFont typeface="Wingdings" panose="05000000000000000000" pitchFamily="2" charset="2"/>
              <a:buChar char="Ø"/>
            </a:pPr>
            <a:r>
              <a:rPr lang="en-US" dirty="0"/>
              <a:t>Step 4: Select the Dependencies what you have like Spring Data JPA, MySQL Driver </a:t>
            </a:r>
          </a:p>
          <a:p>
            <a:pPr marL="0" indent="0">
              <a:buNone/>
            </a:pPr>
            <a:r>
              <a:rPr lang="en-US" dirty="0"/>
              <a:t>	and Spring Web and click on Finish.</a:t>
            </a:r>
            <a:endParaRPr lang="en-IN" dirty="0"/>
          </a:p>
        </p:txBody>
      </p:sp>
      <p:pic>
        <p:nvPicPr>
          <p:cNvPr id="5" name="Picture 4">
            <a:extLst>
              <a:ext uri="{FF2B5EF4-FFF2-40B4-BE49-F238E27FC236}">
                <a16:creationId xmlns:a16="http://schemas.microsoft.com/office/drawing/2014/main" id="{C5312DC0-DEFB-DB4E-2F08-591415B8463C}"/>
              </a:ext>
            </a:extLst>
          </p:cNvPr>
          <p:cNvPicPr>
            <a:picLocks noChangeAspect="1"/>
          </p:cNvPicPr>
          <p:nvPr/>
        </p:nvPicPr>
        <p:blipFill>
          <a:blip r:embed="rId2"/>
          <a:stretch>
            <a:fillRect/>
          </a:stretch>
        </p:blipFill>
        <p:spPr>
          <a:xfrm>
            <a:off x="3233393" y="1187777"/>
            <a:ext cx="5470250" cy="5194169"/>
          </a:xfrm>
          <a:prstGeom prst="rect">
            <a:avLst/>
          </a:prstGeom>
        </p:spPr>
      </p:pic>
    </p:spTree>
    <p:extLst>
      <p:ext uri="{BB962C8B-B14F-4D97-AF65-F5344CB8AC3E}">
        <p14:creationId xmlns:p14="http://schemas.microsoft.com/office/powerpoint/2010/main" val="284519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DAF4B-F319-D430-5503-2FE311395194}"/>
              </a:ext>
            </a:extLst>
          </p:cNvPr>
          <p:cNvSpPr>
            <a:spLocks noGrp="1"/>
          </p:cNvSpPr>
          <p:nvPr>
            <p:ph idx="1"/>
          </p:nvPr>
        </p:nvSpPr>
        <p:spPr>
          <a:xfrm>
            <a:off x="677334" y="499621"/>
            <a:ext cx="9126542" cy="5541741"/>
          </a:xfrm>
        </p:spPr>
        <p:txBody>
          <a:bodyPr>
            <a:normAutofit lnSpcReduction="10000"/>
          </a:bodyPr>
          <a:lstStyle/>
          <a:p>
            <a:pPr>
              <a:buFont typeface="Wingdings" panose="05000000000000000000" pitchFamily="2" charset="2"/>
              <a:buChar char="Ø"/>
            </a:pPr>
            <a:r>
              <a:rPr lang="en-US" dirty="0"/>
              <a:t>Step 5: There are 3 Annotations in the @SpringBootApplication like </a:t>
            </a:r>
          </a:p>
          <a:p>
            <a:pPr marL="0" indent="0">
              <a:buNone/>
            </a:pPr>
            <a:r>
              <a:rPr lang="en-US" dirty="0"/>
              <a:t>	@EnableAutoConfiguration, @SpringConfiguration and @ComponentScan</a:t>
            </a:r>
          </a:p>
          <a:p>
            <a:pPr>
              <a:buFont typeface="Wingdings" panose="05000000000000000000" pitchFamily="2" charset="2"/>
              <a:buChar char="Ø"/>
            </a:pPr>
            <a:endParaRPr lang="en-US" dirty="0"/>
          </a:p>
          <a:p>
            <a:pPr>
              <a:buFont typeface="Wingdings" panose="05000000000000000000" pitchFamily="2" charset="2"/>
              <a:buChar char="Ø"/>
            </a:pPr>
            <a:r>
              <a:rPr lang="en-US" dirty="0"/>
              <a:t>Step 6: Create Packages like controller, modal, Repository and service with the main Package like</a:t>
            </a:r>
          </a:p>
          <a:p>
            <a:pPr marL="457200" lvl="1" indent="0">
              <a:buNone/>
            </a:pPr>
            <a:r>
              <a:rPr lang="en-US" dirty="0"/>
              <a:t>	</a:t>
            </a:r>
            <a:r>
              <a:rPr lang="en-US" dirty="0">
                <a:sym typeface="Wingdings" panose="05000000000000000000" pitchFamily="2" charset="2"/>
              </a:rPr>
              <a:t> </a:t>
            </a:r>
            <a:r>
              <a:rPr lang="en-US" dirty="0" err="1">
                <a:sym typeface="Wingdings" panose="05000000000000000000" pitchFamily="2" charset="2"/>
              </a:rPr>
              <a:t>com.example.demo.Controller</a:t>
            </a:r>
            <a:endParaRPr lang="en-US" dirty="0">
              <a:sym typeface="Wingdings" panose="05000000000000000000" pitchFamily="2" charset="2"/>
            </a:endParaRPr>
          </a:p>
          <a:p>
            <a:pPr marL="457200" lvl="1" indent="0">
              <a:buNone/>
            </a:pPr>
            <a:r>
              <a:rPr lang="en-US" dirty="0">
                <a:sym typeface="Wingdings" panose="05000000000000000000" pitchFamily="2" charset="2"/>
              </a:rPr>
              <a:t>	 </a:t>
            </a:r>
            <a:r>
              <a:rPr lang="en-US" dirty="0" err="1">
                <a:sym typeface="Wingdings" panose="05000000000000000000" pitchFamily="2" charset="2"/>
              </a:rPr>
              <a:t>com.example.demo.Modal</a:t>
            </a:r>
            <a:endParaRPr lang="en-US" dirty="0">
              <a:sym typeface="Wingdings" panose="05000000000000000000" pitchFamily="2" charset="2"/>
            </a:endParaRPr>
          </a:p>
          <a:p>
            <a:pPr marL="457200" lvl="1" indent="0">
              <a:buNone/>
            </a:pPr>
            <a:r>
              <a:rPr lang="en-US" dirty="0">
                <a:sym typeface="Wingdings" panose="05000000000000000000" pitchFamily="2" charset="2"/>
              </a:rPr>
              <a:t>	 </a:t>
            </a:r>
            <a:r>
              <a:rPr lang="en-US" dirty="0" err="1">
                <a:sym typeface="Wingdings" panose="05000000000000000000" pitchFamily="2" charset="2"/>
              </a:rPr>
              <a:t>com.example.demo.Repository</a:t>
            </a:r>
            <a:endParaRPr lang="en-US" dirty="0">
              <a:sym typeface="Wingdings" panose="05000000000000000000" pitchFamily="2" charset="2"/>
            </a:endParaRPr>
          </a:p>
          <a:p>
            <a:pPr marL="457200" lvl="1" indent="0">
              <a:buNone/>
            </a:pPr>
            <a:r>
              <a:rPr lang="en-US" dirty="0">
                <a:sym typeface="Wingdings" panose="05000000000000000000" pitchFamily="2" charset="2"/>
              </a:rPr>
              <a:t>	 </a:t>
            </a:r>
            <a:r>
              <a:rPr lang="en-US" dirty="0" err="1">
                <a:sym typeface="Wingdings" panose="05000000000000000000" pitchFamily="2" charset="2"/>
              </a:rPr>
              <a:t>com.example.demo.Service</a:t>
            </a:r>
            <a:endParaRPr lang="en-US" dirty="0">
              <a:sym typeface="Wingdings" panose="05000000000000000000" pitchFamily="2" charset="2"/>
            </a:endParaRPr>
          </a:p>
          <a:p>
            <a:pPr marL="457200" lvl="1" indent="0">
              <a:buNone/>
            </a:pPr>
            <a:r>
              <a:rPr lang="en-US" dirty="0">
                <a:sym typeface="Wingdings" panose="05000000000000000000" pitchFamily="2" charset="2"/>
              </a:rPr>
              <a:t>And packages are used to separate the logic.</a:t>
            </a:r>
          </a:p>
          <a:p>
            <a:pPr indent="-285750">
              <a:buFont typeface="Wingdings" panose="05000000000000000000" pitchFamily="2" charset="2"/>
              <a:buChar char="Ø"/>
            </a:pPr>
            <a:r>
              <a:rPr lang="en-US" dirty="0">
                <a:sym typeface="Wingdings" panose="05000000000000000000" pitchFamily="2" charset="2"/>
              </a:rPr>
              <a:t>Step 7: we need to write the </a:t>
            </a:r>
            <a:r>
              <a:rPr lang="en-US" dirty="0" err="1">
                <a:sym typeface="Wingdings" panose="05000000000000000000" pitchFamily="2" charset="2"/>
              </a:rPr>
              <a:t>url</a:t>
            </a:r>
            <a:r>
              <a:rPr lang="en-US" dirty="0">
                <a:sym typeface="Wingdings" panose="05000000000000000000" pitchFamily="2" charset="2"/>
              </a:rPr>
              <a:t>, username and password of database sources in the </a:t>
            </a:r>
            <a:r>
              <a:rPr lang="en-US" dirty="0" err="1">
                <a:sym typeface="Wingdings" panose="05000000000000000000" pitchFamily="2" charset="2"/>
              </a:rPr>
              <a:t>application.Properties</a:t>
            </a:r>
            <a:r>
              <a:rPr lang="en-US" dirty="0">
                <a:sym typeface="Wingdings" panose="05000000000000000000" pitchFamily="2" charset="2"/>
              </a:rPr>
              <a:t> like</a:t>
            </a:r>
          </a:p>
          <a:p>
            <a:pPr marL="57150" indent="0">
              <a:buNone/>
            </a:pPr>
            <a:endParaRPr lang="en-US" dirty="0">
              <a:sym typeface="Wingdings" panose="05000000000000000000" pitchFamily="2" charset="2"/>
            </a:endParaRPr>
          </a:p>
          <a:p>
            <a:pPr marL="457200" lvl="1" indent="0">
              <a:buNone/>
            </a:pPr>
            <a:endParaRPr lang="en-US" dirty="0">
              <a:sym typeface="Wingdings" panose="05000000000000000000" pitchFamily="2" charset="2"/>
            </a:endParaRPr>
          </a:p>
          <a:p>
            <a:pPr marL="457200" lvl="1" indent="0">
              <a:buNone/>
            </a:pPr>
            <a:endParaRPr lang="en-US" dirty="0"/>
          </a:p>
          <a:p>
            <a:pPr marL="0" indent="0">
              <a:buNone/>
            </a:pPr>
            <a:r>
              <a:rPr lang="en-US" dirty="0"/>
              <a:t>		 </a:t>
            </a:r>
            <a:endParaRPr lang="en-IN" dirty="0"/>
          </a:p>
        </p:txBody>
      </p:sp>
      <p:pic>
        <p:nvPicPr>
          <p:cNvPr id="5" name="Picture 4">
            <a:extLst>
              <a:ext uri="{FF2B5EF4-FFF2-40B4-BE49-F238E27FC236}">
                <a16:creationId xmlns:a16="http://schemas.microsoft.com/office/drawing/2014/main" id="{377557C6-73B4-779D-26FA-97CE5094B97F}"/>
              </a:ext>
            </a:extLst>
          </p:cNvPr>
          <p:cNvPicPr>
            <a:picLocks noChangeAspect="1"/>
          </p:cNvPicPr>
          <p:nvPr/>
        </p:nvPicPr>
        <p:blipFill rotWithShape="1">
          <a:blip r:embed="rId2"/>
          <a:srcRect t="7640" b="14635"/>
          <a:stretch/>
        </p:blipFill>
        <p:spPr>
          <a:xfrm>
            <a:off x="1071218" y="4798243"/>
            <a:ext cx="9201150" cy="1414021"/>
          </a:xfrm>
          <a:prstGeom prst="rect">
            <a:avLst/>
          </a:prstGeom>
        </p:spPr>
      </p:pic>
    </p:spTree>
    <p:extLst>
      <p:ext uri="{BB962C8B-B14F-4D97-AF65-F5344CB8AC3E}">
        <p14:creationId xmlns:p14="http://schemas.microsoft.com/office/powerpoint/2010/main" val="1817587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B0C99-D213-A132-BABF-5E30BC72B015}"/>
              </a:ext>
            </a:extLst>
          </p:cNvPr>
          <p:cNvSpPr>
            <a:spLocks noGrp="1"/>
          </p:cNvSpPr>
          <p:nvPr>
            <p:ph idx="1"/>
          </p:nvPr>
        </p:nvSpPr>
        <p:spPr>
          <a:xfrm>
            <a:off x="677334" y="282805"/>
            <a:ext cx="9871260" cy="5758558"/>
          </a:xfrm>
        </p:spPr>
        <p:txBody>
          <a:bodyPr/>
          <a:lstStyle/>
          <a:p>
            <a:pPr>
              <a:buFont typeface="Wingdings" panose="05000000000000000000" pitchFamily="2" charset="2"/>
              <a:buChar char="Ø"/>
            </a:pPr>
            <a:r>
              <a:rPr lang="en-US" dirty="0"/>
              <a:t>Step 8: pom.xml (project object modal) </a:t>
            </a:r>
            <a:r>
              <a:rPr lang="en-US" b="0" i="0" dirty="0">
                <a:solidFill>
                  <a:schemeClr val="tx1"/>
                </a:solidFill>
                <a:effectLst/>
              </a:rPr>
              <a:t>It is a fundamental unit of work in Maven. pom is a XML file that contains information about the project and configuration details used by Maven to build the project.</a:t>
            </a:r>
            <a:r>
              <a:rPr lang="en-US" dirty="0">
                <a:solidFill>
                  <a:schemeClr val="tx1"/>
                </a:solidFill>
              </a:rPr>
              <a:t> </a:t>
            </a:r>
          </a:p>
          <a:p>
            <a:pPr marL="0" indent="0">
              <a:buNone/>
            </a:pPr>
            <a:endParaRPr lang="en-IN" dirty="0"/>
          </a:p>
        </p:txBody>
      </p:sp>
      <p:pic>
        <p:nvPicPr>
          <p:cNvPr id="5" name="Picture 4">
            <a:extLst>
              <a:ext uri="{FF2B5EF4-FFF2-40B4-BE49-F238E27FC236}">
                <a16:creationId xmlns:a16="http://schemas.microsoft.com/office/drawing/2014/main" id="{6880E756-BE5E-5C3F-BF4D-311F6D144CE9}"/>
              </a:ext>
            </a:extLst>
          </p:cNvPr>
          <p:cNvPicPr>
            <a:picLocks noChangeAspect="1"/>
          </p:cNvPicPr>
          <p:nvPr/>
        </p:nvPicPr>
        <p:blipFill rotWithShape="1">
          <a:blip r:embed="rId2"/>
          <a:srcRect t="809"/>
          <a:stretch/>
        </p:blipFill>
        <p:spPr>
          <a:xfrm>
            <a:off x="1476087" y="1302115"/>
            <a:ext cx="7797915" cy="5339067"/>
          </a:xfrm>
          <a:prstGeom prst="rect">
            <a:avLst/>
          </a:prstGeom>
        </p:spPr>
      </p:pic>
    </p:spTree>
    <p:extLst>
      <p:ext uri="{BB962C8B-B14F-4D97-AF65-F5344CB8AC3E}">
        <p14:creationId xmlns:p14="http://schemas.microsoft.com/office/powerpoint/2010/main" val="33770431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226</TotalTime>
  <Words>1214</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Algerian</vt:lpstr>
      <vt:lpstr>Arial</vt:lpstr>
      <vt:lpstr>Google Sans</vt:lpstr>
      <vt:lpstr>Inter</vt:lpstr>
      <vt:lpstr>Metropolis</vt:lpstr>
      <vt:lpstr>Open Sans</vt:lpstr>
      <vt:lpstr>Times New Roman</vt:lpstr>
      <vt:lpstr>Trebuchet MS</vt:lpstr>
      <vt:lpstr>Wingdings</vt:lpstr>
      <vt:lpstr>Wingdings 3</vt:lpstr>
      <vt:lpstr>Facet</vt:lpstr>
      <vt:lpstr>PowerPoint Presentation</vt:lpstr>
      <vt:lpstr>What Is Spring boot:</vt:lpstr>
      <vt:lpstr>Why Spring boot:</vt:lpstr>
      <vt:lpstr>Advantages of Spring boot:</vt:lpstr>
      <vt:lpstr>How to Create a Simple Project on spring boot?</vt:lpstr>
      <vt:lpstr>PowerPoint Presentation</vt:lpstr>
      <vt:lpstr>PowerPoint Presentation</vt:lpstr>
      <vt:lpstr>PowerPoint Presentation</vt:lpstr>
      <vt:lpstr>PowerPoint Presentation</vt:lpstr>
      <vt:lpstr>PowerPoint Presentation</vt:lpstr>
      <vt:lpstr>PowerPoint Presentation</vt:lpstr>
      <vt:lpstr>Annotations in Spring boot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Chandu Vakati</dc:creator>
  <cp:lastModifiedBy>Chandu Vakati</cp:lastModifiedBy>
  <cp:revision>1</cp:revision>
  <dcterms:created xsi:type="dcterms:W3CDTF">2023-08-31T05:36:26Z</dcterms:created>
  <dcterms:modified xsi:type="dcterms:W3CDTF">2023-08-31T09:22:50Z</dcterms:modified>
</cp:coreProperties>
</file>