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62" r:id="rId4"/>
    <p:sldId id="265" r:id="rId5"/>
    <p:sldId id="258" r:id="rId6"/>
    <p:sldId id="261" r:id="rId7"/>
    <p:sldId id="259" r:id="rId8"/>
    <p:sldId id="260" r:id="rId9"/>
    <p:sldId id="263" r:id="rId10"/>
    <p:sldId id="26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13032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A2FBB-4DF7-4061-9E6E-59AE1A205729}"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32173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70557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2149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77284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424471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982925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71002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375180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68648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7873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A2FBB-4DF7-4061-9E6E-59AE1A205729}"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26561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A2FBB-4DF7-4061-9E6E-59AE1A205729}" type="datetimeFigureOut">
              <a:rPr lang="en-IN" smtClean="0"/>
              <a:t>24-02-2023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91266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364412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558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2A2FBB-4DF7-4061-9E6E-59AE1A205729}" type="datetimeFigureOut">
              <a:rPr lang="en-IN" smtClean="0"/>
              <a:t>24-02-2023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222982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A2FBB-4DF7-4061-9E6E-59AE1A205729}" type="datetimeFigureOut">
              <a:rPr lang="en-IN" smtClean="0"/>
              <a:t>24-02-2023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A2D88-C215-43FF-9F3E-3283672646BE}" type="slidenum">
              <a:rPr lang="en-IN" smtClean="0"/>
              <a:t>‹#›</a:t>
            </a:fld>
            <a:endParaRPr lang="en-IN"/>
          </a:p>
        </p:txBody>
      </p:sp>
    </p:spTree>
    <p:extLst>
      <p:ext uri="{BB962C8B-B14F-4D97-AF65-F5344CB8AC3E}">
        <p14:creationId xmlns:p14="http://schemas.microsoft.com/office/powerpoint/2010/main" val="94562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2A2FBB-4DF7-4061-9E6E-59AE1A205729}" type="datetimeFigureOut">
              <a:rPr lang="en-IN" smtClean="0"/>
              <a:t>24-02-2023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6A2D88-C215-43FF-9F3E-3283672646BE}" type="slidenum">
              <a:rPr lang="en-IN" smtClean="0"/>
              <a:t>‹#›</a:t>
            </a:fld>
            <a:endParaRPr lang="en-IN"/>
          </a:p>
        </p:txBody>
      </p:sp>
    </p:spTree>
    <p:extLst>
      <p:ext uri="{BB962C8B-B14F-4D97-AF65-F5344CB8AC3E}">
        <p14:creationId xmlns:p14="http://schemas.microsoft.com/office/powerpoint/2010/main" val="259905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B584F-17DF-ED8E-F065-C3DC2054F67D}"/>
              </a:ext>
            </a:extLst>
          </p:cNvPr>
          <p:cNvSpPr txBox="1"/>
          <p:nvPr/>
        </p:nvSpPr>
        <p:spPr>
          <a:xfrm>
            <a:off x="0" y="438150"/>
            <a:ext cx="12191999" cy="6155531"/>
          </a:xfrm>
          <a:prstGeom prst="rect">
            <a:avLst/>
          </a:prstGeom>
          <a:noFill/>
        </p:spPr>
        <p:txBody>
          <a:bodyPr wrap="square" rtlCol="0">
            <a:spAutoFit/>
          </a:bodyPr>
          <a:lstStyle/>
          <a:p>
            <a:pPr algn="ctr"/>
            <a:r>
              <a:rPr lang="en-US" dirty="0"/>
              <a:t> </a:t>
            </a:r>
            <a:r>
              <a:rPr lang="en-US" sz="2800" dirty="0"/>
              <a:t>Gameday Analytics challenge 2023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r>
              <a:rPr lang="en-US" sz="2400" dirty="0"/>
              <a:t>Don’t Skip your Favorite Ad</a:t>
            </a:r>
          </a:p>
          <a:p>
            <a:endParaRPr lang="en-US" dirty="0"/>
          </a:p>
          <a:p>
            <a:endParaRPr lang="en-US" dirty="0"/>
          </a:p>
          <a:p>
            <a:endParaRPr lang="en-US" dirty="0"/>
          </a:p>
          <a:p>
            <a:endParaRPr lang="en-US" dirty="0"/>
          </a:p>
          <a:p>
            <a:endParaRPr lang="en-US" dirty="0"/>
          </a:p>
          <a:p>
            <a:endParaRPr lang="en-US" dirty="0"/>
          </a:p>
          <a:p>
            <a:endParaRPr lang="en-IN" dirty="0"/>
          </a:p>
          <a:p>
            <a:pPr algn="ctr"/>
            <a:r>
              <a:rPr lang="en-IN" dirty="0"/>
              <a:t>                                                                            Prepared by :</a:t>
            </a:r>
          </a:p>
          <a:p>
            <a:pPr algn="ctr"/>
            <a:r>
              <a:rPr lang="en-IN" dirty="0"/>
              <a:t>                                                                                       Grad 13 : Fantastic 4 </a:t>
            </a:r>
          </a:p>
          <a:p>
            <a:pPr algn="ctr"/>
            <a:r>
              <a:rPr lang="en-IN" dirty="0"/>
              <a:t>                                                                                                                       Sai Bharadwaj </a:t>
            </a:r>
            <a:r>
              <a:rPr lang="en-IN" dirty="0" err="1"/>
              <a:t>Mamidi</a:t>
            </a:r>
            <a:r>
              <a:rPr lang="en-IN" dirty="0"/>
              <a:t> |</a:t>
            </a:r>
            <a:r>
              <a:rPr lang="en-IN" dirty="0" err="1"/>
              <a:t>Darshita</a:t>
            </a:r>
            <a:r>
              <a:rPr lang="en-IN" dirty="0"/>
              <a:t> </a:t>
            </a:r>
            <a:r>
              <a:rPr lang="en-IN" dirty="0" err="1"/>
              <a:t>Pallav</a:t>
            </a:r>
            <a:r>
              <a:rPr lang="en-IN" dirty="0"/>
              <a:t> </a:t>
            </a:r>
          </a:p>
          <a:p>
            <a:pPr algn="ctr"/>
            <a:r>
              <a:rPr lang="en-IN" dirty="0"/>
              <a:t>                                                                                                           </a:t>
            </a:r>
            <a:r>
              <a:rPr lang="sv-SE" dirty="0"/>
              <a:t>Ishita Pallav | Chandra Naga M</a:t>
            </a:r>
            <a:endParaRPr lang="en-IN" dirty="0"/>
          </a:p>
        </p:txBody>
      </p:sp>
    </p:spTree>
    <p:extLst>
      <p:ext uri="{BB962C8B-B14F-4D97-AF65-F5344CB8AC3E}">
        <p14:creationId xmlns:p14="http://schemas.microsoft.com/office/powerpoint/2010/main" val="3726374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5A850-40D5-C26E-BA81-2BC2DA2D5C5C}"/>
              </a:ext>
            </a:extLst>
          </p:cNvPr>
          <p:cNvSpPr txBox="1"/>
          <p:nvPr/>
        </p:nvSpPr>
        <p:spPr>
          <a:xfrm>
            <a:off x="0" y="555812"/>
            <a:ext cx="12192000" cy="3016210"/>
          </a:xfrm>
          <a:prstGeom prst="rect">
            <a:avLst/>
          </a:prstGeom>
          <a:noFill/>
        </p:spPr>
        <p:txBody>
          <a:bodyPr wrap="square" rtlCol="0">
            <a:spAutoFit/>
          </a:bodyPr>
          <a:lstStyle/>
          <a:p>
            <a:pPr algn="ctr"/>
            <a:r>
              <a:rPr lang="en-US" sz="2800" dirty="0"/>
              <a:t>Key Findings</a:t>
            </a:r>
          </a:p>
          <a:p>
            <a:endParaRPr lang="en-US" dirty="0"/>
          </a:p>
          <a:p>
            <a:pPr algn="just"/>
            <a:r>
              <a:rPr lang="en-US" dirty="0"/>
              <a:t> 1. The number of likes during the game is directly linked to the number of retweets. The same is true for     verified individuals. </a:t>
            </a:r>
          </a:p>
          <a:p>
            <a:pPr algn="just"/>
            <a:r>
              <a:rPr lang="en-US" dirty="0"/>
              <a:t>2. Tubi’s has one of the highest number of tweets with just 15 second commercial with the return of investment at one of the highest. </a:t>
            </a:r>
          </a:p>
          <a:p>
            <a:pPr algn="just"/>
            <a:r>
              <a:rPr lang="en-US" dirty="0"/>
              <a:t>3. The limit Break advertisement had the highest number of retweets during the game. This proves that the giveaways are more rewarding in terms of engagement of viewers. </a:t>
            </a:r>
          </a:p>
          <a:p>
            <a:pPr algn="just"/>
            <a:r>
              <a:rPr lang="en-US" dirty="0"/>
              <a:t>4. Disney, Marvel and Dc had the highest number of likes because of their eye-catching visuals and fantabulous crew.</a:t>
            </a:r>
            <a:endParaRPr lang="en-IN" dirty="0"/>
          </a:p>
        </p:txBody>
      </p:sp>
      <p:pic>
        <p:nvPicPr>
          <p:cNvPr id="3" name="Picture 2">
            <a:extLst>
              <a:ext uri="{FF2B5EF4-FFF2-40B4-BE49-F238E27FC236}">
                <a16:creationId xmlns:a16="http://schemas.microsoft.com/office/drawing/2014/main" id="{4CD27E0E-84F3-6AF0-D704-1CDB4DB3F2C7}"/>
              </a:ext>
            </a:extLst>
          </p:cNvPr>
          <p:cNvPicPr>
            <a:picLocks noChangeAspect="1"/>
          </p:cNvPicPr>
          <p:nvPr/>
        </p:nvPicPr>
        <p:blipFill>
          <a:blip r:embed="rId2"/>
          <a:stretch>
            <a:fillRect/>
          </a:stretch>
        </p:blipFill>
        <p:spPr>
          <a:xfrm>
            <a:off x="4131889" y="3713909"/>
            <a:ext cx="4347523" cy="2893079"/>
          </a:xfrm>
          <a:prstGeom prst="rect">
            <a:avLst/>
          </a:prstGeom>
        </p:spPr>
      </p:pic>
    </p:spTree>
    <p:extLst>
      <p:ext uri="{BB962C8B-B14F-4D97-AF65-F5344CB8AC3E}">
        <p14:creationId xmlns:p14="http://schemas.microsoft.com/office/powerpoint/2010/main" val="275586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E62E3-E8D1-C2B7-F627-045E6A4D535A}"/>
              </a:ext>
            </a:extLst>
          </p:cNvPr>
          <p:cNvSpPr txBox="1"/>
          <p:nvPr/>
        </p:nvSpPr>
        <p:spPr>
          <a:xfrm>
            <a:off x="0" y="394447"/>
            <a:ext cx="12254753" cy="3293209"/>
          </a:xfrm>
          <a:prstGeom prst="rect">
            <a:avLst/>
          </a:prstGeom>
          <a:noFill/>
        </p:spPr>
        <p:txBody>
          <a:bodyPr wrap="square" rtlCol="0">
            <a:spAutoFit/>
          </a:bodyPr>
          <a:lstStyle/>
          <a:p>
            <a:pPr algn="ctr"/>
            <a:r>
              <a:rPr lang="en-IN" sz="2800" dirty="0"/>
              <a:t>Challenges we have faced!!!!!</a:t>
            </a:r>
          </a:p>
          <a:p>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r>
              <a:rPr lang="en-US" dirty="0"/>
              <a:t>                                                 1. Not having proper infrastructure or computing power</a:t>
            </a:r>
          </a:p>
          <a:p>
            <a:r>
              <a:rPr lang="en-US" dirty="0"/>
              <a:t>                                                 2. Not having paid version Software’s</a:t>
            </a:r>
          </a:p>
          <a:p>
            <a:r>
              <a:rPr lang="en-US" dirty="0"/>
              <a:t>                                                 3. Understanding the data </a:t>
            </a:r>
          </a:p>
          <a:p>
            <a:r>
              <a:rPr lang="en-US" dirty="0"/>
              <a:t>                                                 4. Cleaning the data </a:t>
            </a:r>
          </a:p>
          <a:p>
            <a:r>
              <a:rPr lang="en-US" dirty="0"/>
              <a:t>                                                 5. Understanding the data to make meaningful conclusions</a:t>
            </a:r>
            <a:endParaRPr lang="en-IN" dirty="0"/>
          </a:p>
        </p:txBody>
      </p:sp>
      <p:pic>
        <p:nvPicPr>
          <p:cNvPr id="3" name="Picture 2">
            <a:extLst>
              <a:ext uri="{FF2B5EF4-FFF2-40B4-BE49-F238E27FC236}">
                <a16:creationId xmlns:a16="http://schemas.microsoft.com/office/drawing/2014/main" id="{B6DE290F-9870-9858-F850-BB02F3F405E2}"/>
              </a:ext>
            </a:extLst>
          </p:cNvPr>
          <p:cNvPicPr>
            <a:picLocks noChangeAspect="1"/>
          </p:cNvPicPr>
          <p:nvPr/>
        </p:nvPicPr>
        <p:blipFill>
          <a:blip r:embed="rId2"/>
          <a:stretch>
            <a:fillRect/>
          </a:stretch>
        </p:blipFill>
        <p:spPr>
          <a:xfrm>
            <a:off x="3240742" y="4086786"/>
            <a:ext cx="5962426" cy="2484344"/>
          </a:xfrm>
          <a:prstGeom prst="rect">
            <a:avLst/>
          </a:prstGeom>
        </p:spPr>
      </p:pic>
    </p:spTree>
    <p:extLst>
      <p:ext uri="{BB962C8B-B14F-4D97-AF65-F5344CB8AC3E}">
        <p14:creationId xmlns:p14="http://schemas.microsoft.com/office/powerpoint/2010/main" val="345441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65D0D-1ACD-25E8-B084-EB2BAE23BB94}"/>
              </a:ext>
            </a:extLst>
          </p:cNvPr>
          <p:cNvPicPr>
            <a:picLocks noChangeAspect="1"/>
          </p:cNvPicPr>
          <p:nvPr/>
        </p:nvPicPr>
        <p:blipFill>
          <a:blip r:embed="rId2"/>
          <a:stretch>
            <a:fillRect/>
          </a:stretch>
        </p:blipFill>
        <p:spPr>
          <a:xfrm>
            <a:off x="2339014" y="761769"/>
            <a:ext cx="7513971" cy="5334462"/>
          </a:xfrm>
          <a:prstGeom prst="rect">
            <a:avLst/>
          </a:prstGeom>
        </p:spPr>
      </p:pic>
    </p:spTree>
    <p:extLst>
      <p:ext uri="{BB962C8B-B14F-4D97-AF65-F5344CB8AC3E}">
        <p14:creationId xmlns:p14="http://schemas.microsoft.com/office/powerpoint/2010/main" val="68943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5C82C-B7F3-27AA-3A37-DDF3EE4BB3D8}"/>
              </a:ext>
            </a:extLst>
          </p:cNvPr>
          <p:cNvSpPr txBox="1"/>
          <p:nvPr/>
        </p:nvSpPr>
        <p:spPr>
          <a:xfrm>
            <a:off x="941294" y="367553"/>
            <a:ext cx="7709647" cy="461665"/>
          </a:xfrm>
          <a:prstGeom prst="rect">
            <a:avLst/>
          </a:prstGeom>
          <a:noFill/>
        </p:spPr>
        <p:txBody>
          <a:bodyPr wrap="square" rtlCol="0">
            <a:spAutoFit/>
          </a:bodyPr>
          <a:lstStyle/>
          <a:p>
            <a:pPr algn="ctr"/>
            <a:r>
              <a:rPr lang="en-IN" sz="2400" dirty="0"/>
              <a:t>What is Superbowl?</a:t>
            </a:r>
          </a:p>
        </p:txBody>
      </p:sp>
      <p:sp>
        <p:nvSpPr>
          <p:cNvPr id="3" name="TextBox 2">
            <a:extLst>
              <a:ext uri="{FF2B5EF4-FFF2-40B4-BE49-F238E27FC236}">
                <a16:creationId xmlns:a16="http://schemas.microsoft.com/office/drawing/2014/main" id="{475A71A0-AD89-1C20-0A60-CCA1E48886F0}"/>
              </a:ext>
            </a:extLst>
          </p:cNvPr>
          <p:cNvSpPr txBox="1"/>
          <p:nvPr/>
        </p:nvSpPr>
        <p:spPr>
          <a:xfrm>
            <a:off x="62753" y="1030941"/>
            <a:ext cx="11268635" cy="1877437"/>
          </a:xfrm>
          <a:prstGeom prst="rect">
            <a:avLst/>
          </a:prstGeom>
          <a:noFill/>
        </p:spPr>
        <p:txBody>
          <a:bodyPr wrap="square" rtlCol="0">
            <a:spAutoFit/>
          </a:bodyPr>
          <a:lstStyle/>
          <a:p>
            <a:pPr algn="just"/>
            <a:r>
              <a:rPr lang="en-US" sz="1600" dirty="0"/>
              <a:t>The Super Bowl is an annual National Football League championship game (NFL), the highest level of professional American </a:t>
            </a:r>
            <a:r>
              <a:rPr lang="en-US" dirty="0"/>
              <a:t>football</a:t>
            </a:r>
            <a:r>
              <a:rPr lang="en-US" sz="1600" dirty="0"/>
              <a:t> in the United States. It is the most-watched television event in the United States, and the halftime show and commercials have become a cultural phenomenon. Several 113.1 million people watched the Superbowl this year. Game day commercials, also known as Super Bowl commercials, air during the Super Bowl broadcast. They are known for their high production value, celebrity appearances, and humorous or memorable content. The cost for a 30 Sec Ad was 7 Million. </a:t>
            </a:r>
          </a:p>
          <a:p>
            <a:endParaRPr lang="en-IN" dirty="0"/>
          </a:p>
        </p:txBody>
      </p:sp>
      <p:pic>
        <p:nvPicPr>
          <p:cNvPr id="5" name="Picture 4">
            <a:extLst>
              <a:ext uri="{FF2B5EF4-FFF2-40B4-BE49-F238E27FC236}">
                <a16:creationId xmlns:a16="http://schemas.microsoft.com/office/drawing/2014/main" id="{B30DF71A-630F-98B7-B68A-37AB7BAAC788}"/>
              </a:ext>
            </a:extLst>
          </p:cNvPr>
          <p:cNvPicPr>
            <a:picLocks noChangeAspect="1"/>
          </p:cNvPicPr>
          <p:nvPr/>
        </p:nvPicPr>
        <p:blipFill>
          <a:blip r:embed="rId2"/>
          <a:stretch>
            <a:fillRect/>
          </a:stretch>
        </p:blipFill>
        <p:spPr>
          <a:xfrm>
            <a:off x="6262013" y="3339265"/>
            <a:ext cx="5141093" cy="3233210"/>
          </a:xfrm>
          <a:prstGeom prst="rect">
            <a:avLst/>
          </a:prstGeom>
        </p:spPr>
      </p:pic>
      <p:pic>
        <p:nvPicPr>
          <p:cNvPr id="6" name="Picture 5">
            <a:extLst>
              <a:ext uri="{FF2B5EF4-FFF2-40B4-BE49-F238E27FC236}">
                <a16:creationId xmlns:a16="http://schemas.microsoft.com/office/drawing/2014/main" id="{FDF0232B-40FA-B55F-DFF0-5209BBB4057E}"/>
              </a:ext>
            </a:extLst>
          </p:cNvPr>
          <p:cNvPicPr>
            <a:picLocks noChangeAspect="1"/>
          </p:cNvPicPr>
          <p:nvPr/>
        </p:nvPicPr>
        <p:blipFill>
          <a:blip r:embed="rId3"/>
          <a:stretch>
            <a:fillRect/>
          </a:stretch>
        </p:blipFill>
        <p:spPr>
          <a:xfrm>
            <a:off x="941294" y="3339265"/>
            <a:ext cx="4680252" cy="3335504"/>
          </a:xfrm>
          <a:prstGeom prst="rect">
            <a:avLst/>
          </a:prstGeom>
        </p:spPr>
      </p:pic>
    </p:spTree>
    <p:extLst>
      <p:ext uri="{BB962C8B-B14F-4D97-AF65-F5344CB8AC3E}">
        <p14:creationId xmlns:p14="http://schemas.microsoft.com/office/powerpoint/2010/main" val="241680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A3CB4-E928-2785-6951-4B6C3BC7FA8B}"/>
              </a:ext>
            </a:extLst>
          </p:cNvPr>
          <p:cNvSpPr txBox="1"/>
          <p:nvPr/>
        </p:nvSpPr>
        <p:spPr>
          <a:xfrm>
            <a:off x="0" y="268941"/>
            <a:ext cx="12191999" cy="6186309"/>
          </a:xfrm>
          <a:prstGeom prst="rect">
            <a:avLst/>
          </a:prstGeom>
          <a:noFill/>
        </p:spPr>
        <p:txBody>
          <a:bodyPr wrap="square" rtlCol="0">
            <a:spAutoFit/>
          </a:bodyPr>
          <a:lstStyle/>
          <a:p>
            <a:pPr algn="ctr"/>
            <a:r>
              <a:rPr lang="en-IN" sz="2400" dirty="0"/>
              <a:t>Data Cleaning </a:t>
            </a:r>
          </a:p>
          <a:p>
            <a:endParaRPr lang="en-IN" dirty="0"/>
          </a:p>
          <a:p>
            <a:pPr marL="342900" indent="-342900" algn="ctr">
              <a:buAutoNum type="arabicPeriod"/>
            </a:pPr>
            <a:endParaRPr lang="en-IN" dirty="0"/>
          </a:p>
          <a:p>
            <a:pPr algn="ctr"/>
            <a:endParaRPr lang="en-IN" dirty="0"/>
          </a:p>
          <a:p>
            <a:pPr marL="342900" indent="-342900" algn="ctr">
              <a:buAutoNum type="arabicPeriod"/>
            </a:pPr>
            <a:endParaRPr lang="en-IN" dirty="0"/>
          </a:p>
          <a:p>
            <a:pPr marL="342900" indent="-342900" algn="ctr">
              <a:buAutoNum type="arabicPeriod"/>
            </a:pPr>
            <a:endParaRPr lang="en-IN" dirty="0"/>
          </a:p>
          <a:p>
            <a:pPr marL="342900" indent="-342900" algn="ctr">
              <a:buAutoNum type="arabicPeriod"/>
            </a:pPr>
            <a:endParaRPr lang="en-IN" dirty="0"/>
          </a:p>
          <a:p>
            <a:pPr marL="342900" indent="-342900" algn="ctr">
              <a:buAutoNum type="arabicPeriod"/>
            </a:pPr>
            <a:r>
              <a:rPr lang="en-IN" dirty="0"/>
              <a:t>What </a:t>
            </a:r>
          </a:p>
          <a:p>
            <a:pPr marL="342900" indent="-342900" algn="ctr">
              <a:buAutoNum type="arabicPeriod"/>
            </a:pPr>
            <a:r>
              <a:rPr lang="en-IN" dirty="0"/>
              <a:t>Why </a:t>
            </a:r>
          </a:p>
          <a:p>
            <a:pPr marL="342900" indent="-342900" algn="ctr">
              <a:buAutoNum type="arabicPeriod"/>
            </a:pPr>
            <a:r>
              <a:rPr lang="en-IN" dirty="0"/>
              <a:t>How </a:t>
            </a:r>
          </a:p>
          <a:p>
            <a:pPr algn="ctr"/>
            <a:r>
              <a:rPr lang="en-IN" dirty="0"/>
              <a:t> </a:t>
            </a:r>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Result: 1916335 rows to 1442987 rows</a:t>
            </a:r>
          </a:p>
          <a:p>
            <a:pPr marL="342900" indent="-342900">
              <a:buAutoNum type="arabicPeriod"/>
            </a:pPr>
            <a:endParaRPr lang="en-IN" dirty="0"/>
          </a:p>
          <a:p>
            <a:pPr marL="342900" indent="-342900">
              <a:buAutoNum type="arabicPeriod"/>
            </a:pPr>
            <a:endParaRPr lang="en-IN" dirty="0"/>
          </a:p>
          <a:p>
            <a:endParaRPr lang="en-IN" dirty="0"/>
          </a:p>
          <a:p>
            <a:endParaRPr lang="en-IN" dirty="0"/>
          </a:p>
        </p:txBody>
      </p:sp>
      <p:pic>
        <p:nvPicPr>
          <p:cNvPr id="5" name="Picture 4">
            <a:extLst>
              <a:ext uri="{FF2B5EF4-FFF2-40B4-BE49-F238E27FC236}">
                <a16:creationId xmlns:a16="http://schemas.microsoft.com/office/drawing/2014/main" id="{CA6D7E16-4EF2-96E0-7D38-7D2CDB3012F7}"/>
              </a:ext>
            </a:extLst>
          </p:cNvPr>
          <p:cNvPicPr>
            <a:picLocks noChangeAspect="1"/>
          </p:cNvPicPr>
          <p:nvPr/>
        </p:nvPicPr>
        <p:blipFill>
          <a:blip r:embed="rId2"/>
          <a:stretch>
            <a:fillRect/>
          </a:stretch>
        </p:blipFill>
        <p:spPr>
          <a:xfrm>
            <a:off x="837199" y="1265906"/>
            <a:ext cx="2656723" cy="3431600"/>
          </a:xfrm>
          <a:prstGeom prst="rect">
            <a:avLst/>
          </a:prstGeom>
        </p:spPr>
      </p:pic>
      <p:pic>
        <p:nvPicPr>
          <p:cNvPr id="7" name="Picture 6">
            <a:extLst>
              <a:ext uri="{FF2B5EF4-FFF2-40B4-BE49-F238E27FC236}">
                <a16:creationId xmlns:a16="http://schemas.microsoft.com/office/drawing/2014/main" id="{B3019BED-677A-E597-054D-589306773F98}"/>
              </a:ext>
            </a:extLst>
          </p:cNvPr>
          <p:cNvPicPr>
            <a:picLocks noChangeAspect="1"/>
          </p:cNvPicPr>
          <p:nvPr/>
        </p:nvPicPr>
        <p:blipFill>
          <a:blip r:embed="rId3"/>
          <a:stretch>
            <a:fillRect/>
          </a:stretch>
        </p:blipFill>
        <p:spPr>
          <a:xfrm>
            <a:off x="7871012" y="1263143"/>
            <a:ext cx="4141310" cy="3344716"/>
          </a:xfrm>
          <a:prstGeom prst="rect">
            <a:avLst/>
          </a:prstGeom>
        </p:spPr>
      </p:pic>
    </p:spTree>
    <p:extLst>
      <p:ext uri="{BB962C8B-B14F-4D97-AF65-F5344CB8AC3E}">
        <p14:creationId xmlns:p14="http://schemas.microsoft.com/office/powerpoint/2010/main" val="338201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A9B02-E6FB-1520-D81C-427EACFB9E49}"/>
              </a:ext>
            </a:extLst>
          </p:cNvPr>
          <p:cNvSpPr txBox="1"/>
          <p:nvPr/>
        </p:nvSpPr>
        <p:spPr>
          <a:xfrm>
            <a:off x="0" y="376518"/>
            <a:ext cx="12120282" cy="3447098"/>
          </a:xfrm>
          <a:prstGeom prst="rect">
            <a:avLst/>
          </a:prstGeom>
          <a:noFill/>
        </p:spPr>
        <p:txBody>
          <a:bodyPr wrap="square" rtlCol="0">
            <a:spAutoFit/>
          </a:bodyPr>
          <a:lstStyle/>
          <a:p>
            <a:pPr algn="ctr"/>
            <a:r>
              <a:rPr lang="en-IN" sz="2400" dirty="0">
                <a:solidFill>
                  <a:srgbClr val="FFFF00"/>
                </a:solidFill>
              </a:rPr>
              <a:t>Sentiment Analysis </a:t>
            </a:r>
            <a:br>
              <a:rPr lang="en-IN" sz="2400" dirty="0">
                <a:solidFill>
                  <a:srgbClr val="FFFF00"/>
                </a:solidFill>
              </a:rPr>
            </a:br>
            <a:endParaRPr lang="en-IN" sz="2400" dirty="0">
              <a:solidFill>
                <a:srgbClr val="FFFF00"/>
              </a:solidFill>
            </a:endParaRPr>
          </a:p>
          <a:p>
            <a:r>
              <a:rPr lang="en-US" dirty="0"/>
              <a:t>Sentiment analysis is a natural language processing technique that involves analyzing text data to determine the sentiment or emotional tone of the text. Sentiment analysis can be used to calculate the scores of tweets by assigning a sentiment score to each tweet based on the sentiment of the text.</a:t>
            </a:r>
          </a:p>
          <a:p>
            <a:endParaRPr lang="en-US" dirty="0"/>
          </a:p>
          <a:p>
            <a:endParaRPr lang="en-US" dirty="0"/>
          </a:p>
          <a:p>
            <a:endParaRPr lang="en-US" dirty="0"/>
          </a:p>
          <a:p>
            <a:r>
              <a:rPr lang="en-US" dirty="0"/>
              <a:t>We used Vader (Valence Aware Dictionary and Sentiment Reasoner) is a rule-based sentiment analysis tool designed to analyze social media text sentiments, such as tweets, Facebook posts, and online reviews. We discovered Disney 100, The Farmer's Dog – Forever, and Tubi.</a:t>
            </a:r>
            <a:endParaRPr lang="en-IN" dirty="0"/>
          </a:p>
        </p:txBody>
      </p:sp>
      <p:pic>
        <p:nvPicPr>
          <p:cNvPr id="4" name="Picture 3">
            <a:extLst>
              <a:ext uri="{FF2B5EF4-FFF2-40B4-BE49-F238E27FC236}">
                <a16:creationId xmlns:a16="http://schemas.microsoft.com/office/drawing/2014/main" id="{89473C3D-7FC1-800D-FE0E-4472C998B0EA}"/>
              </a:ext>
            </a:extLst>
          </p:cNvPr>
          <p:cNvPicPr>
            <a:picLocks noChangeAspect="1"/>
          </p:cNvPicPr>
          <p:nvPr/>
        </p:nvPicPr>
        <p:blipFill>
          <a:blip r:embed="rId2"/>
          <a:stretch>
            <a:fillRect/>
          </a:stretch>
        </p:blipFill>
        <p:spPr>
          <a:xfrm>
            <a:off x="7921437" y="4364690"/>
            <a:ext cx="2857500" cy="1600200"/>
          </a:xfrm>
          <a:prstGeom prst="rect">
            <a:avLst/>
          </a:prstGeom>
        </p:spPr>
      </p:pic>
      <p:pic>
        <p:nvPicPr>
          <p:cNvPr id="5" name="Picture 4">
            <a:extLst>
              <a:ext uri="{FF2B5EF4-FFF2-40B4-BE49-F238E27FC236}">
                <a16:creationId xmlns:a16="http://schemas.microsoft.com/office/drawing/2014/main" id="{389A07F2-BE9E-1CF2-5345-181D283E8606}"/>
              </a:ext>
            </a:extLst>
          </p:cNvPr>
          <p:cNvPicPr>
            <a:picLocks noChangeAspect="1"/>
          </p:cNvPicPr>
          <p:nvPr/>
        </p:nvPicPr>
        <p:blipFill>
          <a:blip r:embed="rId3"/>
          <a:stretch>
            <a:fillRect/>
          </a:stretch>
        </p:blipFill>
        <p:spPr>
          <a:xfrm>
            <a:off x="4311882" y="4321828"/>
            <a:ext cx="2705100" cy="1685925"/>
          </a:xfrm>
          <a:prstGeom prst="rect">
            <a:avLst/>
          </a:prstGeom>
        </p:spPr>
      </p:pic>
      <p:pic>
        <p:nvPicPr>
          <p:cNvPr id="6" name="Picture 5">
            <a:extLst>
              <a:ext uri="{FF2B5EF4-FFF2-40B4-BE49-F238E27FC236}">
                <a16:creationId xmlns:a16="http://schemas.microsoft.com/office/drawing/2014/main" id="{FF92ACDD-0163-6D0A-6FCF-42A482FA55DE}"/>
              </a:ext>
            </a:extLst>
          </p:cNvPr>
          <p:cNvPicPr>
            <a:picLocks noChangeAspect="1"/>
          </p:cNvPicPr>
          <p:nvPr/>
        </p:nvPicPr>
        <p:blipFill>
          <a:blip r:embed="rId4"/>
          <a:stretch>
            <a:fillRect/>
          </a:stretch>
        </p:blipFill>
        <p:spPr>
          <a:xfrm>
            <a:off x="1056994" y="4321828"/>
            <a:ext cx="2619375" cy="1743075"/>
          </a:xfrm>
          <a:prstGeom prst="rect">
            <a:avLst/>
          </a:prstGeom>
        </p:spPr>
      </p:pic>
    </p:spTree>
    <p:extLst>
      <p:ext uri="{BB962C8B-B14F-4D97-AF65-F5344CB8AC3E}">
        <p14:creationId xmlns:p14="http://schemas.microsoft.com/office/powerpoint/2010/main" val="84705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9704C2-EF5D-30BB-9952-5827250DC8D2}"/>
              </a:ext>
            </a:extLst>
          </p:cNvPr>
          <p:cNvPicPr>
            <a:picLocks noChangeAspect="1"/>
          </p:cNvPicPr>
          <p:nvPr/>
        </p:nvPicPr>
        <p:blipFill>
          <a:blip r:embed="rId2"/>
          <a:stretch>
            <a:fillRect/>
          </a:stretch>
        </p:blipFill>
        <p:spPr>
          <a:xfrm>
            <a:off x="495644" y="62755"/>
            <a:ext cx="10656450" cy="5679150"/>
          </a:xfrm>
          <a:prstGeom prst="rect">
            <a:avLst/>
          </a:prstGeom>
        </p:spPr>
      </p:pic>
      <p:sp>
        <p:nvSpPr>
          <p:cNvPr id="7" name="TextBox 6">
            <a:extLst>
              <a:ext uri="{FF2B5EF4-FFF2-40B4-BE49-F238E27FC236}">
                <a16:creationId xmlns:a16="http://schemas.microsoft.com/office/drawing/2014/main" id="{8E5A59CB-1AD3-E0D6-F6B9-20F429A1A9BA}"/>
              </a:ext>
            </a:extLst>
          </p:cNvPr>
          <p:cNvSpPr txBox="1"/>
          <p:nvPr/>
        </p:nvSpPr>
        <p:spPr>
          <a:xfrm>
            <a:off x="385482" y="5809129"/>
            <a:ext cx="11268636" cy="923330"/>
          </a:xfrm>
          <a:prstGeom prst="rect">
            <a:avLst/>
          </a:prstGeom>
          <a:noFill/>
        </p:spPr>
        <p:txBody>
          <a:bodyPr wrap="square" rtlCol="0">
            <a:spAutoFit/>
          </a:bodyPr>
          <a:lstStyle/>
          <a:p>
            <a:r>
              <a:rPr lang="en-US" dirty="0"/>
              <a:t>We can observe that Quarter 1 had a greater number of tweets that means a greater number of engagements in the viewers. Tubi, an advertisement with just 15 secs of run time had the highest number of tweets and retweets in quarter 1and we can view there is surge in the number of viewers.</a:t>
            </a:r>
            <a:endParaRPr lang="en-IN" dirty="0"/>
          </a:p>
        </p:txBody>
      </p:sp>
    </p:spTree>
    <p:extLst>
      <p:ext uri="{BB962C8B-B14F-4D97-AF65-F5344CB8AC3E}">
        <p14:creationId xmlns:p14="http://schemas.microsoft.com/office/powerpoint/2010/main" val="58675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1D018E-F60D-E264-977D-FDECBEC133D5}"/>
              </a:ext>
            </a:extLst>
          </p:cNvPr>
          <p:cNvPicPr>
            <a:picLocks noChangeAspect="1"/>
          </p:cNvPicPr>
          <p:nvPr/>
        </p:nvPicPr>
        <p:blipFill>
          <a:blip r:embed="rId2"/>
          <a:stretch>
            <a:fillRect/>
          </a:stretch>
        </p:blipFill>
        <p:spPr>
          <a:xfrm>
            <a:off x="1443534" y="308131"/>
            <a:ext cx="8509478" cy="4756928"/>
          </a:xfrm>
          <a:prstGeom prst="rect">
            <a:avLst/>
          </a:prstGeom>
        </p:spPr>
      </p:pic>
      <p:sp>
        <p:nvSpPr>
          <p:cNvPr id="4" name="TextBox 3">
            <a:extLst>
              <a:ext uri="{FF2B5EF4-FFF2-40B4-BE49-F238E27FC236}">
                <a16:creationId xmlns:a16="http://schemas.microsoft.com/office/drawing/2014/main" id="{41779BDC-CE6E-78A2-FEAB-C1CCD07C74CB}"/>
              </a:ext>
            </a:extLst>
          </p:cNvPr>
          <p:cNvSpPr txBox="1"/>
          <p:nvPr/>
        </p:nvSpPr>
        <p:spPr>
          <a:xfrm>
            <a:off x="1317812" y="5423647"/>
            <a:ext cx="8471647" cy="923330"/>
          </a:xfrm>
          <a:prstGeom prst="rect">
            <a:avLst/>
          </a:prstGeom>
          <a:noFill/>
        </p:spPr>
        <p:txBody>
          <a:bodyPr wrap="square" rtlCol="0">
            <a:spAutoFit/>
          </a:bodyPr>
          <a:lstStyle/>
          <a:p>
            <a:r>
              <a:rPr lang="en-US" dirty="0"/>
              <a:t>Warner Brothers Trailer: The Flash had the maximum number of tweets following up with Disney Trailer: 100 special look. They both have breathtaking visuals and amazing graphics which held the audience attention.</a:t>
            </a:r>
            <a:endParaRPr lang="en-IN" dirty="0"/>
          </a:p>
        </p:txBody>
      </p:sp>
    </p:spTree>
    <p:extLst>
      <p:ext uri="{BB962C8B-B14F-4D97-AF65-F5344CB8AC3E}">
        <p14:creationId xmlns:p14="http://schemas.microsoft.com/office/powerpoint/2010/main" val="10470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BF57F-EA17-58C0-3DC4-6002967A3098}"/>
              </a:ext>
            </a:extLst>
          </p:cNvPr>
          <p:cNvPicPr>
            <a:picLocks noChangeAspect="1"/>
          </p:cNvPicPr>
          <p:nvPr/>
        </p:nvPicPr>
        <p:blipFill>
          <a:blip r:embed="rId2"/>
          <a:stretch>
            <a:fillRect/>
          </a:stretch>
        </p:blipFill>
        <p:spPr>
          <a:xfrm>
            <a:off x="973078" y="1"/>
            <a:ext cx="5450374" cy="5239436"/>
          </a:xfrm>
          <a:prstGeom prst="rect">
            <a:avLst/>
          </a:prstGeom>
        </p:spPr>
      </p:pic>
      <p:pic>
        <p:nvPicPr>
          <p:cNvPr id="7" name="Picture 6">
            <a:extLst>
              <a:ext uri="{FF2B5EF4-FFF2-40B4-BE49-F238E27FC236}">
                <a16:creationId xmlns:a16="http://schemas.microsoft.com/office/drawing/2014/main" id="{2BA3ADCB-167F-DDB1-B28E-0B31FDDBE09E}"/>
              </a:ext>
            </a:extLst>
          </p:cNvPr>
          <p:cNvPicPr>
            <a:picLocks noChangeAspect="1"/>
          </p:cNvPicPr>
          <p:nvPr/>
        </p:nvPicPr>
        <p:blipFill>
          <a:blip r:embed="rId3"/>
          <a:stretch>
            <a:fillRect/>
          </a:stretch>
        </p:blipFill>
        <p:spPr>
          <a:xfrm>
            <a:off x="7270088" y="272442"/>
            <a:ext cx="2304237" cy="3008641"/>
          </a:xfrm>
          <a:prstGeom prst="rect">
            <a:avLst/>
          </a:prstGeom>
        </p:spPr>
      </p:pic>
      <p:sp>
        <p:nvSpPr>
          <p:cNvPr id="8" name="TextBox 7">
            <a:extLst>
              <a:ext uri="{FF2B5EF4-FFF2-40B4-BE49-F238E27FC236}">
                <a16:creationId xmlns:a16="http://schemas.microsoft.com/office/drawing/2014/main" id="{BFBF4A9E-CC78-86A5-5286-B0E1462A05F2}"/>
              </a:ext>
            </a:extLst>
          </p:cNvPr>
          <p:cNvSpPr txBox="1"/>
          <p:nvPr/>
        </p:nvSpPr>
        <p:spPr>
          <a:xfrm>
            <a:off x="833718" y="5432612"/>
            <a:ext cx="11358282" cy="646331"/>
          </a:xfrm>
          <a:prstGeom prst="rect">
            <a:avLst/>
          </a:prstGeom>
          <a:noFill/>
        </p:spPr>
        <p:txBody>
          <a:bodyPr wrap="square" rtlCol="0">
            <a:spAutoFit/>
          </a:bodyPr>
          <a:lstStyle/>
          <a:p>
            <a:r>
              <a:rPr lang="en-US" dirty="0"/>
              <a:t>Limit Break advertisement had the highest number of retweets during the game. Limit Break is a blockchain company based game developer that is giving away 10,000 NFTs. This free token has built a lot of enthusiasm among the viewers</a:t>
            </a:r>
            <a:endParaRPr lang="en-IN" dirty="0"/>
          </a:p>
        </p:txBody>
      </p:sp>
    </p:spTree>
    <p:extLst>
      <p:ext uri="{BB962C8B-B14F-4D97-AF65-F5344CB8AC3E}">
        <p14:creationId xmlns:p14="http://schemas.microsoft.com/office/powerpoint/2010/main" val="310940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3D56F-FE1A-3A63-3DEB-D2645A66B5B0}"/>
              </a:ext>
            </a:extLst>
          </p:cNvPr>
          <p:cNvPicPr>
            <a:picLocks noChangeAspect="1"/>
          </p:cNvPicPr>
          <p:nvPr/>
        </p:nvPicPr>
        <p:blipFill>
          <a:blip r:embed="rId2"/>
          <a:stretch>
            <a:fillRect/>
          </a:stretch>
        </p:blipFill>
        <p:spPr>
          <a:xfrm>
            <a:off x="1294696" y="290202"/>
            <a:ext cx="8010669" cy="4256185"/>
          </a:xfrm>
          <a:prstGeom prst="rect">
            <a:avLst/>
          </a:prstGeom>
        </p:spPr>
      </p:pic>
      <p:sp>
        <p:nvSpPr>
          <p:cNvPr id="5" name="TextBox 4">
            <a:extLst>
              <a:ext uri="{FF2B5EF4-FFF2-40B4-BE49-F238E27FC236}">
                <a16:creationId xmlns:a16="http://schemas.microsoft.com/office/drawing/2014/main" id="{E64E1CF4-F2A0-6AC2-F4AF-E3A64FC8AD05}"/>
              </a:ext>
            </a:extLst>
          </p:cNvPr>
          <p:cNvSpPr txBox="1"/>
          <p:nvPr/>
        </p:nvSpPr>
        <p:spPr>
          <a:xfrm>
            <a:off x="1532965" y="4805082"/>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13604114-9AAB-BCC4-A840-5F642384CEB0}"/>
              </a:ext>
            </a:extLst>
          </p:cNvPr>
          <p:cNvSpPr txBox="1"/>
          <p:nvPr/>
        </p:nvSpPr>
        <p:spPr>
          <a:xfrm>
            <a:off x="1156448" y="4894730"/>
            <a:ext cx="10775576" cy="923330"/>
          </a:xfrm>
          <a:prstGeom prst="rect">
            <a:avLst/>
          </a:prstGeom>
          <a:noFill/>
        </p:spPr>
        <p:txBody>
          <a:bodyPr wrap="square" rtlCol="0">
            <a:spAutoFit/>
          </a:bodyPr>
          <a:lstStyle/>
          <a:p>
            <a:r>
              <a:rPr lang="en-US" dirty="0"/>
              <a:t>In the above packed bubbles, we can view that Marvel-Guardians of Galaxy tweets has the highest the number of likes from among the public and we can find out that it stood in top 10 for the most of retweets and spectacular crew.</a:t>
            </a:r>
            <a:endParaRPr lang="en-IN" dirty="0"/>
          </a:p>
        </p:txBody>
      </p:sp>
    </p:spTree>
    <p:extLst>
      <p:ext uri="{BB962C8B-B14F-4D97-AF65-F5344CB8AC3E}">
        <p14:creationId xmlns:p14="http://schemas.microsoft.com/office/powerpoint/2010/main" val="229110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8D274-C69A-1B82-2756-9A96163BAA3C}"/>
              </a:ext>
            </a:extLst>
          </p:cNvPr>
          <p:cNvPicPr>
            <a:picLocks noChangeAspect="1"/>
          </p:cNvPicPr>
          <p:nvPr/>
        </p:nvPicPr>
        <p:blipFill>
          <a:blip r:embed="rId2"/>
          <a:stretch>
            <a:fillRect/>
          </a:stretch>
        </p:blipFill>
        <p:spPr>
          <a:xfrm>
            <a:off x="3353943" y="1341147"/>
            <a:ext cx="4884619" cy="4827821"/>
          </a:xfrm>
          <a:prstGeom prst="rect">
            <a:avLst/>
          </a:prstGeom>
        </p:spPr>
      </p:pic>
      <p:sp>
        <p:nvSpPr>
          <p:cNvPr id="4" name="TextBox 3">
            <a:extLst>
              <a:ext uri="{FF2B5EF4-FFF2-40B4-BE49-F238E27FC236}">
                <a16:creationId xmlns:a16="http://schemas.microsoft.com/office/drawing/2014/main" id="{974CA7A3-6025-DD1B-226E-AA36BAC3CD22}"/>
              </a:ext>
            </a:extLst>
          </p:cNvPr>
          <p:cNvSpPr txBox="1"/>
          <p:nvPr/>
        </p:nvSpPr>
        <p:spPr>
          <a:xfrm>
            <a:off x="1093694" y="331694"/>
            <a:ext cx="7297271" cy="369332"/>
          </a:xfrm>
          <a:prstGeom prst="rect">
            <a:avLst/>
          </a:prstGeom>
          <a:noFill/>
        </p:spPr>
        <p:txBody>
          <a:bodyPr wrap="square" rtlCol="0">
            <a:spAutoFit/>
          </a:bodyPr>
          <a:lstStyle/>
          <a:p>
            <a:r>
              <a:rPr lang="en-IN" dirty="0"/>
              <a:t>Word Cloud</a:t>
            </a:r>
          </a:p>
        </p:txBody>
      </p:sp>
    </p:spTree>
    <p:extLst>
      <p:ext uri="{BB962C8B-B14F-4D97-AF65-F5344CB8AC3E}">
        <p14:creationId xmlns:p14="http://schemas.microsoft.com/office/powerpoint/2010/main" val="414955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261</TotalTime>
  <Words>597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Bharadwaj</dc:creator>
  <cp:lastModifiedBy>Sai Bharadwaj</cp:lastModifiedBy>
  <cp:revision>3</cp:revision>
  <dcterms:created xsi:type="dcterms:W3CDTF">2023-02-24T03:32:36Z</dcterms:created>
  <dcterms:modified xsi:type="dcterms:W3CDTF">2023-02-24T07:53:53Z</dcterms:modified>
</cp:coreProperties>
</file>