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56" r:id="rId3"/>
    <p:sldId id="260" r:id="rId4"/>
    <p:sldId id="257" r:id="rId5"/>
    <p:sldId id="258" r:id="rId6"/>
    <p:sldId id="259" r:id="rId7"/>
    <p:sldId id="266" r:id="rId8"/>
    <p:sldId id="261" r:id="rId9"/>
    <p:sldId id="262" r:id="rId10"/>
    <p:sldId id="267"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D88E72-2DA4-4403-934B-11F9E20B362E}" type="datetimeFigureOut">
              <a:rPr lang="en-IN" smtClean="0"/>
              <a:t>01-05-2025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EDD3AC-7CB4-4850-AB45-1B6B77A4B19B}" type="slidenum">
              <a:rPr lang="en-IN" smtClean="0"/>
              <a:t>‹#›</a:t>
            </a:fld>
            <a:endParaRPr lang="en-IN"/>
          </a:p>
        </p:txBody>
      </p:sp>
    </p:spTree>
    <p:extLst>
      <p:ext uri="{BB962C8B-B14F-4D97-AF65-F5344CB8AC3E}">
        <p14:creationId xmlns:p14="http://schemas.microsoft.com/office/powerpoint/2010/main" val="358466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D88E72-2DA4-4403-934B-11F9E20B362E}" type="datetimeFigureOut">
              <a:rPr lang="en-IN" smtClean="0"/>
              <a:t>01-05-2025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EDD3AC-7CB4-4850-AB45-1B6B77A4B19B}" type="slidenum">
              <a:rPr lang="en-IN" smtClean="0"/>
              <a:t>‹#›</a:t>
            </a:fld>
            <a:endParaRPr lang="en-IN"/>
          </a:p>
        </p:txBody>
      </p:sp>
    </p:spTree>
    <p:extLst>
      <p:ext uri="{BB962C8B-B14F-4D97-AF65-F5344CB8AC3E}">
        <p14:creationId xmlns:p14="http://schemas.microsoft.com/office/powerpoint/2010/main" val="202997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D88E72-2DA4-4403-934B-11F9E20B362E}" type="datetimeFigureOut">
              <a:rPr lang="en-IN" smtClean="0"/>
              <a:t>01-05-2025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EDD3AC-7CB4-4850-AB45-1B6B77A4B19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50849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D88E72-2DA4-4403-934B-11F9E20B362E}" type="datetimeFigureOut">
              <a:rPr lang="en-IN" smtClean="0"/>
              <a:t>01-05-2025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EDD3AC-7CB4-4850-AB45-1B6B77A4B19B}" type="slidenum">
              <a:rPr lang="en-IN" smtClean="0"/>
              <a:t>‹#›</a:t>
            </a:fld>
            <a:endParaRPr lang="en-IN"/>
          </a:p>
        </p:txBody>
      </p:sp>
    </p:spTree>
    <p:extLst>
      <p:ext uri="{BB962C8B-B14F-4D97-AF65-F5344CB8AC3E}">
        <p14:creationId xmlns:p14="http://schemas.microsoft.com/office/powerpoint/2010/main" val="1097379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D88E72-2DA4-4403-934B-11F9E20B362E}" type="datetimeFigureOut">
              <a:rPr lang="en-IN" smtClean="0"/>
              <a:t>01-05-2025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EDD3AC-7CB4-4850-AB45-1B6B77A4B19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34510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D88E72-2DA4-4403-934B-11F9E20B362E}" type="datetimeFigureOut">
              <a:rPr lang="en-IN" smtClean="0"/>
              <a:t>01-05-2025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EDD3AC-7CB4-4850-AB45-1B6B77A4B19B}" type="slidenum">
              <a:rPr lang="en-IN" smtClean="0"/>
              <a:t>‹#›</a:t>
            </a:fld>
            <a:endParaRPr lang="en-IN"/>
          </a:p>
        </p:txBody>
      </p:sp>
    </p:spTree>
    <p:extLst>
      <p:ext uri="{BB962C8B-B14F-4D97-AF65-F5344CB8AC3E}">
        <p14:creationId xmlns:p14="http://schemas.microsoft.com/office/powerpoint/2010/main" val="2554641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88E72-2DA4-4403-934B-11F9E20B362E}" type="datetimeFigureOut">
              <a:rPr lang="en-IN" smtClean="0"/>
              <a:t>01-05-2025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EDD3AC-7CB4-4850-AB45-1B6B77A4B19B}" type="slidenum">
              <a:rPr lang="en-IN" smtClean="0"/>
              <a:t>‹#›</a:t>
            </a:fld>
            <a:endParaRPr lang="en-IN"/>
          </a:p>
        </p:txBody>
      </p:sp>
    </p:spTree>
    <p:extLst>
      <p:ext uri="{BB962C8B-B14F-4D97-AF65-F5344CB8AC3E}">
        <p14:creationId xmlns:p14="http://schemas.microsoft.com/office/powerpoint/2010/main" val="3071817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88E72-2DA4-4403-934B-11F9E20B362E}" type="datetimeFigureOut">
              <a:rPr lang="en-IN" smtClean="0"/>
              <a:t>01-05-2025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EDD3AC-7CB4-4850-AB45-1B6B77A4B19B}" type="slidenum">
              <a:rPr lang="en-IN" smtClean="0"/>
              <a:t>‹#›</a:t>
            </a:fld>
            <a:endParaRPr lang="en-IN"/>
          </a:p>
        </p:txBody>
      </p:sp>
    </p:spTree>
    <p:extLst>
      <p:ext uri="{BB962C8B-B14F-4D97-AF65-F5344CB8AC3E}">
        <p14:creationId xmlns:p14="http://schemas.microsoft.com/office/powerpoint/2010/main" val="517796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88E72-2DA4-4403-934B-11F9E20B362E}" type="datetimeFigureOut">
              <a:rPr lang="en-IN" smtClean="0"/>
              <a:t>01-05-2025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EDD3AC-7CB4-4850-AB45-1B6B77A4B19B}" type="slidenum">
              <a:rPr lang="en-IN" smtClean="0"/>
              <a:t>‹#›</a:t>
            </a:fld>
            <a:endParaRPr lang="en-IN"/>
          </a:p>
        </p:txBody>
      </p:sp>
    </p:spTree>
    <p:extLst>
      <p:ext uri="{BB962C8B-B14F-4D97-AF65-F5344CB8AC3E}">
        <p14:creationId xmlns:p14="http://schemas.microsoft.com/office/powerpoint/2010/main" val="3279155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D88E72-2DA4-4403-934B-11F9E20B362E}" type="datetimeFigureOut">
              <a:rPr lang="en-IN" smtClean="0"/>
              <a:t>01-05-2025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EDD3AC-7CB4-4850-AB45-1B6B77A4B19B}" type="slidenum">
              <a:rPr lang="en-IN" smtClean="0"/>
              <a:t>‹#›</a:t>
            </a:fld>
            <a:endParaRPr lang="en-IN"/>
          </a:p>
        </p:txBody>
      </p:sp>
    </p:spTree>
    <p:extLst>
      <p:ext uri="{BB962C8B-B14F-4D97-AF65-F5344CB8AC3E}">
        <p14:creationId xmlns:p14="http://schemas.microsoft.com/office/powerpoint/2010/main" val="216869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D88E72-2DA4-4403-934B-11F9E20B362E}" type="datetimeFigureOut">
              <a:rPr lang="en-IN" smtClean="0"/>
              <a:t>01-05-2025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EDD3AC-7CB4-4850-AB45-1B6B77A4B19B}" type="slidenum">
              <a:rPr lang="en-IN" smtClean="0"/>
              <a:t>‹#›</a:t>
            </a:fld>
            <a:endParaRPr lang="en-IN"/>
          </a:p>
        </p:txBody>
      </p:sp>
    </p:spTree>
    <p:extLst>
      <p:ext uri="{BB962C8B-B14F-4D97-AF65-F5344CB8AC3E}">
        <p14:creationId xmlns:p14="http://schemas.microsoft.com/office/powerpoint/2010/main" val="2780069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D88E72-2DA4-4403-934B-11F9E20B362E}" type="datetimeFigureOut">
              <a:rPr lang="en-IN" smtClean="0"/>
              <a:t>01-05-2025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EDD3AC-7CB4-4850-AB45-1B6B77A4B19B}" type="slidenum">
              <a:rPr lang="en-IN" smtClean="0"/>
              <a:t>‹#›</a:t>
            </a:fld>
            <a:endParaRPr lang="en-IN"/>
          </a:p>
        </p:txBody>
      </p:sp>
    </p:spTree>
    <p:extLst>
      <p:ext uri="{BB962C8B-B14F-4D97-AF65-F5344CB8AC3E}">
        <p14:creationId xmlns:p14="http://schemas.microsoft.com/office/powerpoint/2010/main" val="2746168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D88E72-2DA4-4403-934B-11F9E20B362E}" type="datetimeFigureOut">
              <a:rPr lang="en-IN" smtClean="0"/>
              <a:t>01-05-2025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EDD3AC-7CB4-4850-AB45-1B6B77A4B19B}" type="slidenum">
              <a:rPr lang="en-IN" smtClean="0"/>
              <a:t>‹#›</a:t>
            </a:fld>
            <a:endParaRPr lang="en-IN"/>
          </a:p>
        </p:txBody>
      </p:sp>
    </p:spTree>
    <p:extLst>
      <p:ext uri="{BB962C8B-B14F-4D97-AF65-F5344CB8AC3E}">
        <p14:creationId xmlns:p14="http://schemas.microsoft.com/office/powerpoint/2010/main" val="319087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D88E72-2DA4-4403-934B-11F9E20B362E}" type="datetimeFigureOut">
              <a:rPr lang="en-IN" smtClean="0"/>
              <a:t>01-05-2025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EDD3AC-7CB4-4850-AB45-1B6B77A4B19B}" type="slidenum">
              <a:rPr lang="en-IN" smtClean="0"/>
              <a:t>‹#›</a:t>
            </a:fld>
            <a:endParaRPr lang="en-IN"/>
          </a:p>
        </p:txBody>
      </p:sp>
    </p:spTree>
    <p:extLst>
      <p:ext uri="{BB962C8B-B14F-4D97-AF65-F5344CB8AC3E}">
        <p14:creationId xmlns:p14="http://schemas.microsoft.com/office/powerpoint/2010/main" val="144089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D88E72-2DA4-4403-934B-11F9E20B362E}" type="datetimeFigureOut">
              <a:rPr lang="en-IN" smtClean="0"/>
              <a:t>01-05-2025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EDD3AC-7CB4-4850-AB45-1B6B77A4B19B}" type="slidenum">
              <a:rPr lang="en-IN" smtClean="0"/>
              <a:t>‹#›</a:t>
            </a:fld>
            <a:endParaRPr lang="en-IN"/>
          </a:p>
        </p:txBody>
      </p:sp>
    </p:spTree>
    <p:extLst>
      <p:ext uri="{BB962C8B-B14F-4D97-AF65-F5344CB8AC3E}">
        <p14:creationId xmlns:p14="http://schemas.microsoft.com/office/powerpoint/2010/main" val="1397260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D88E72-2DA4-4403-934B-11F9E20B362E}" type="datetimeFigureOut">
              <a:rPr lang="en-IN" smtClean="0"/>
              <a:t>01-05-2025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EDD3AC-7CB4-4850-AB45-1B6B77A4B19B}" type="slidenum">
              <a:rPr lang="en-IN" smtClean="0"/>
              <a:t>‹#›</a:t>
            </a:fld>
            <a:endParaRPr lang="en-IN"/>
          </a:p>
        </p:txBody>
      </p:sp>
    </p:spTree>
    <p:extLst>
      <p:ext uri="{BB962C8B-B14F-4D97-AF65-F5344CB8AC3E}">
        <p14:creationId xmlns:p14="http://schemas.microsoft.com/office/powerpoint/2010/main" val="1878222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D88E72-2DA4-4403-934B-11F9E20B362E}" type="datetimeFigureOut">
              <a:rPr lang="en-IN" smtClean="0"/>
              <a:t>01-05-2025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CEDD3AC-7CB4-4850-AB45-1B6B77A4B19B}" type="slidenum">
              <a:rPr lang="en-IN" smtClean="0"/>
              <a:t>‹#›</a:t>
            </a:fld>
            <a:endParaRPr lang="en-IN"/>
          </a:p>
        </p:txBody>
      </p:sp>
    </p:spTree>
    <p:extLst>
      <p:ext uri="{BB962C8B-B14F-4D97-AF65-F5344CB8AC3E}">
        <p14:creationId xmlns:p14="http://schemas.microsoft.com/office/powerpoint/2010/main" val="850999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D3CE-CF01-C31E-2BDE-31A67D1B38A1}"/>
              </a:ext>
            </a:extLst>
          </p:cNvPr>
          <p:cNvSpPr>
            <a:spLocks noGrp="1"/>
          </p:cNvSpPr>
          <p:nvPr>
            <p:ph type="title"/>
          </p:nvPr>
        </p:nvSpPr>
        <p:spPr>
          <a:xfrm>
            <a:off x="677334" y="216311"/>
            <a:ext cx="8596668" cy="560438"/>
          </a:xfrm>
        </p:spPr>
        <p:txBody>
          <a:bodyPr>
            <a:normAutofit fontScale="90000"/>
          </a:bodyPr>
          <a:lstStyle/>
          <a:p>
            <a:pPr algn="ctr"/>
            <a:r>
              <a:rPr lang="en-IN" sz="3200" b="0" i="0" u="none" strike="noStrike" baseline="0" dirty="0">
                <a:solidFill>
                  <a:srgbClr val="FF0000"/>
                </a:solidFill>
                <a:latin typeface="CanvaSans-Regular"/>
              </a:rPr>
              <a:t>Exoskeleton Arm using McKibben Muscle Actuator</a:t>
            </a:r>
            <a:endParaRPr lang="en-IN" sz="3200" dirty="0">
              <a:solidFill>
                <a:srgbClr val="FF0000"/>
              </a:solidFill>
            </a:endParaRPr>
          </a:p>
        </p:txBody>
      </p:sp>
      <p:pic>
        <p:nvPicPr>
          <p:cNvPr id="5" name="Picture 4">
            <a:extLst>
              <a:ext uri="{FF2B5EF4-FFF2-40B4-BE49-F238E27FC236}">
                <a16:creationId xmlns:a16="http://schemas.microsoft.com/office/drawing/2014/main" id="{534E1CBF-2D11-BAEF-FA7A-4C3F25E53D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31225" y="776749"/>
            <a:ext cx="2153265" cy="1792481"/>
          </a:xfrm>
          <a:prstGeom prst="rect">
            <a:avLst/>
          </a:prstGeom>
          <a:noFill/>
          <a:ln>
            <a:noFill/>
          </a:ln>
        </p:spPr>
      </p:pic>
      <p:sp>
        <p:nvSpPr>
          <p:cNvPr id="6" name="TextBox 5">
            <a:extLst>
              <a:ext uri="{FF2B5EF4-FFF2-40B4-BE49-F238E27FC236}">
                <a16:creationId xmlns:a16="http://schemas.microsoft.com/office/drawing/2014/main" id="{5DF246F3-E0AB-899E-821E-14517B9965E4}"/>
              </a:ext>
            </a:extLst>
          </p:cNvPr>
          <p:cNvSpPr txBox="1"/>
          <p:nvPr/>
        </p:nvSpPr>
        <p:spPr>
          <a:xfrm>
            <a:off x="1278193" y="2569230"/>
            <a:ext cx="7669161" cy="2096984"/>
          </a:xfrm>
          <a:prstGeom prst="rect">
            <a:avLst/>
          </a:prstGeom>
          <a:noFill/>
        </p:spPr>
        <p:txBody>
          <a:bodyPr wrap="square" rtlCol="0">
            <a:spAutoFit/>
          </a:bodyPr>
          <a:lstStyle/>
          <a:p>
            <a:pPr marL="0" marR="0" algn="ctr">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Session: 2024-2025</a:t>
            </a:r>
          </a:p>
          <a:p>
            <a:pPr marL="0" marR="0" algn="ctr">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DEPARTMENT OF MECHANICAL ENGINEERING</a:t>
            </a:r>
          </a:p>
          <a:p>
            <a:pPr marL="0" marR="0" algn="ctr">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Maulana Azad National Institute of Technology, </a:t>
            </a:r>
          </a:p>
          <a:p>
            <a:pPr marL="0" marR="0" algn="ct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Bhopal (462003)</a:t>
            </a:r>
          </a:p>
          <a:p>
            <a:endParaRPr lang="en-IN" dirty="0"/>
          </a:p>
        </p:txBody>
      </p:sp>
      <p:sp>
        <p:nvSpPr>
          <p:cNvPr id="7" name="TextBox 6">
            <a:extLst>
              <a:ext uri="{FF2B5EF4-FFF2-40B4-BE49-F238E27FC236}">
                <a16:creationId xmlns:a16="http://schemas.microsoft.com/office/drawing/2014/main" id="{2C8C4504-52CA-9698-F0FF-871F45279F5B}"/>
              </a:ext>
            </a:extLst>
          </p:cNvPr>
          <p:cNvSpPr txBox="1"/>
          <p:nvPr/>
        </p:nvSpPr>
        <p:spPr>
          <a:xfrm>
            <a:off x="1799303" y="4283053"/>
            <a:ext cx="8357419" cy="2528897"/>
          </a:xfrm>
          <a:prstGeom prst="rect">
            <a:avLst/>
          </a:prstGeom>
          <a:noFill/>
        </p:spPr>
        <p:txBody>
          <a:bodyPr wrap="square" rtlCol="0">
            <a:spAutoFit/>
          </a:bodyPr>
          <a:lstStyle/>
          <a:p>
            <a:pPr marL="0" marR="0">
              <a:lnSpc>
                <a:spcPct val="107000"/>
              </a:lnSpc>
              <a:spcAft>
                <a:spcPts val="800"/>
              </a:spcAft>
              <a:buNone/>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Mentor:                                                       Submitted By: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Dr. Deepak Kumar                                        Aman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Narwade</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(2211601309)  </a:t>
            </a:r>
          </a:p>
          <a:p>
            <a:pPr marL="0" marR="0">
              <a:lnSpc>
                <a:spcPct val="107000"/>
              </a:lnSpc>
              <a:spcAft>
                <a:spcPts val="800"/>
              </a:spcAft>
              <a:buNone/>
            </a:pPr>
            <a:r>
              <a:rPr lang="en-IN" sz="2000" kern="100" dirty="0">
                <a:latin typeface="Calibri" panose="020F0502020204030204" pitchFamily="34" charset="0"/>
                <a:ea typeface="Calibri" panose="020F0502020204030204" pitchFamily="34" charset="0"/>
                <a:cs typeface="Times New Roman" panose="02020603050405020304" pitchFamily="18" charset="0"/>
              </a:rPr>
              <a:t>(Assistant Professor)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Chetan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Dhakar</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(2211601104) </a:t>
            </a:r>
          </a:p>
          <a:p>
            <a:pPr marL="0" marR="0" algn="ctr">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Rajendra Singh (2211601345) </a:t>
            </a:r>
          </a:p>
          <a:p>
            <a:pPr marL="0" marR="0">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Ravindra Kumar (2211601356)</a:t>
            </a:r>
          </a:p>
          <a:p>
            <a:endParaRPr lang="en-IN" dirty="0"/>
          </a:p>
        </p:txBody>
      </p:sp>
    </p:spTree>
    <p:extLst>
      <p:ext uri="{BB962C8B-B14F-4D97-AF65-F5344CB8AC3E}">
        <p14:creationId xmlns:p14="http://schemas.microsoft.com/office/powerpoint/2010/main" val="524838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07214-D361-E32E-71D9-BA3BF521F172}"/>
              </a:ext>
            </a:extLst>
          </p:cNvPr>
          <p:cNvSpPr>
            <a:spLocks noGrp="1"/>
          </p:cNvSpPr>
          <p:nvPr>
            <p:ph type="title"/>
          </p:nvPr>
        </p:nvSpPr>
        <p:spPr/>
        <p:txBody>
          <a:bodyPr/>
          <a:lstStyle/>
          <a:p>
            <a:r>
              <a:rPr lang="en-IN" sz="3600" dirty="0">
                <a:solidFill>
                  <a:srgbClr val="92D050"/>
                </a:solidFill>
              </a:rPr>
              <a:t>References</a:t>
            </a:r>
            <a:br>
              <a:rPr lang="en-IN" sz="3600" dirty="0">
                <a:solidFill>
                  <a:srgbClr val="92D050"/>
                </a:solidFill>
              </a:rPr>
            </a:br>
            <a:endParaRPr lang="en-IN" dirty="0"/>
          </a:p>
        </p:txBody>
      </p:sp>
      <p:sp>
        <p:nvSpPr>
          <p:cNvPr id="3" name="Content Placeholder 2">
            <a:extLst>
              <a:ext uri="{FF2B5EF4-FFF2-40B4-BE49-F238E27FC236}">
                <a16:creationId xmlns:a16="http://schemas.microsoft.com/office/drawing/2014/main" id="{C538BD28-E681-9C3E-34F4-F71CF2A1D646}"/>
              </a:ext>
            </a:extLst>
          </p:cNvPr>
          <p:cNvSpPr>
            <a:spLocks noGrp="1"/>
          </p:cNvSpPr>
          <p:nvPr>
            <p:ph idx="1"/>
          </p:nvPr>
        </p:nvSpPr>
        <p:spPr>
          <a:xfrm>
            <a:off x="747252" y="1347019"/>
            <a:ext cx="8526750" cy="4694343"/>
          </a:xfrm>
        </p:spPr>
        <p:txBody>
          <a:bodyPr/>
          <a:lstStyle/>
          <a:p>
            <a:pPr marL="0" marR="0">
              <a:lnSpc>
                <a:spcPct val="107000"/>
              </a:lnSpc>
              <a:spcAft>
                <a:spcPts val="800"/>
              </a:spcAft>
              <a:buNone/>
            </a:pPr>
            <a:r>
              <a:rPr lang="en-IN" sz="2000" kern="100" dirty="0">
                <a:effectLst/>
                <a:ea typeface="Calibri" panose="020F0502020204030204" pitchFamily="34" charset="0"/>
                <a:cs typeface="Mangal" panose="02040503050203030202" pitchFamily="18" charset="0"/>
              </a:rPr>
              <a:t>1. Tondu, B., &amp; Lopez, P. (2000). "</a:t>
            </a:r>
            <a:r>
              <a:rPr lang="en-IN" sz="2000" kern="100" dirty="0" err="1">
                <a:effectLst/>
                <a:ea typeface="Calibri" panose="020F0502020204030204" pitchFamily="34" charset="0"/>
                <a:cs typeface="Mangal" panose="02040503050203030202" pitchFamily="18" charset="0"/>
              </a:rPr>
              <a:t>Modeling</a:t>
            </a:r>
            <a:r>
              <a:rPr lang="en-IN" sz="2000" kern="100" dirty="0">
                <a:effectLst/>
                <a:ea typeface="Calibri" panose="020F0502020204030204" pitchFamily="34" charset="0"/>
                <a:cs typeface="Mangal" panose="02040503050203030202" pitchFamily="18" charset="0"/>
              </a:rPr>
              <a:t> and Control of McKibben Artificial Muscle Robot Actuators." IEEE Control Systems Magazine, 20(2), 15–38.</a:t>
            </a:r>
          </a:p>
          <a:p>
            <a:pPr marL="0" marR="0">
              <a:lnSpc>
                <a:spcPct val="107000"/>
              </a:lnSpc>
              <a:spcAft>
                <a:spcPts val="800"/>
              </a:spcAft>
              <a:buNone/>
            </a:pPr>
            <a:r>
              <a:rPr lang="en-IN" sz="2000" kern="100" dirty="0">
                <a:effectLst/>
                <a:ea typeface="Calibri" panose="020F0502020204030204" pitchFamily="34" charset="0"/>
                <a:cs typeface="Mangal" panose="02040503050203030202" pitchFamily="18" charset="0"/>
              </a:rPr>
              <a:t>2. </a:t>
            </a:r>
            <a:r>
              <a:rPr lang="en-IN" sz="2000" kern="100" dirty="0" err="1">
                <a:effectLst/>
                <a:ea typeface="Calibri" panose="020F0502020204030204" pitchFamily="34" charset="0"/>
                <a:cs typeface="Mangal" panose="02040503050203030202" pitchFamily="18" charset="0"/>
              </a:rPr>
              <a:t>Daerden</a:t>
            </a:r>
            <a:r>
              <a:rPr lang="en-IN" sz="2000" kern="100" dirty="0">
                <a:effectLst/>
                <a:ea typeface="Calibri" panose="020F0502020204030204" pitchFamily="34" charset="0"/>
                <a:cs typeface="Mangal" panose="02040503050203030202" pitchFamily="18" charset="0"/>
              </a:rPr>
              <a:t>, F., &amp; Lefeber, D. (2002). "Pneumatic Artificial Muscles: Actuators for Robotics and Automation." European Journal of Mechanical and Environmental Engineering, 47(1), 10–21.</a:t>
            </a:r>
          </a:p>
          <a:p>
            <a:pPr marL="0" marR="0" indent="0">
              <a:lnSpc>
                <a:spcPct val="107000"/>
              </a:lnSpc>
              <a:spcAft>
                <a:spcPts val="800"/>
              </a:spcAft>
              <a:buNone/>
            </a:pPr>
            <a:r>
              <a:rPr lang="en-IN" sz="2000" kern="100" dirty="0">
                <a:effectLst/>
                <a:ea typeface="Calibri" panose="020F0502020204030204" pitchFamily="34" charset="0"/>
                <a:cs typeface="Mangal" panose="02040503050203030202" pitchFamily="18" charset="0"/>
              </a:rPr>
              <a:t>3. Caldwell, D. G., Medrano-Cerda, G. A., &amp; Goodwin, M. J. (1995). "Control of Pneumatic Muscle Actuators." IEEE Control Systems, 15(1), 40–48.</a:t>
            </a:r>
          </a:p>
          <a:p>
            <a:endParaRPr lang="en-IN" dirty="0"/>
          </a:p>
        </p:txBody>
      </p:sp>
    </p:spTree>
    <p:extLst>
      <p:ext uri="{BB962C8B-B14F-4D97-AF65-F5344CB8AC3E}">
        <p14:creationId xmlns:p14="http://schemas.microsoft.com/office/powerpoint/2010/main" val="2632689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E44DE-54D8-0E63-351E-AFD1ECEF3367}"/>
              </a:ext>
            </a:extLst>
          </p:cNvPr>
          <p:cNvSpPr>
            <a:spLocks noGrp="1"/>
          </p:cNvSpPr>
          <p:nvPr>
            <p:ph type="title"/>
          </p:nvPr>
        </p:nvSpPr>
        <p:spPr>
          <a:xfrm>
            <a:off x="2084438" y="2694038"/>
            <a:ext cx="7189563" cy="2408903"/>
          </a:xfrm>
        </p:spPr>
        <p:txBody>
          <a:bodyPr>
            <a:normAutofit/>
          </a:bodyPr>
          <a:lstStyle/>
          <a:p>
            <a:pPr algn="ctr"/>
            <a:r>
              <a:rPr lang="en-US" sz="8800" dirty="0"/>
              <a:t>Thank You</a:t>
            </a:r>
            <a:endParaRPr lang="en-IN" sz="8800" dirty="0"/>
          </a:p>
        </p:txBody>
      </p:sp>
    </p:spTree>
    <p:extLst>
      <p:ext uri="{BB962C8B-B14F-4D97-AF65-F5344CB8AC3E}">
        <p14:creationId xmlns:p14="http://schemas.microsoft.com/office/powerpoint/2010/main" val="935554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37B28F-E473-4D98-57E5-608755CE20C5}"/>
              </a:ext>
            </a:extLst>
          </p:cNvPr>
          <p:cNvSpPr>
            <a:spLocks noGrp="1"/>
          </p:cNvSpPr>
          <p:nvPr>
            <p:ph type="title"/>
          </p:nvPr>
        </p:nvSpPr>
        <p:spPr/>
        <p:txBody>
          <a:bodyPr/>
          <a:lstStyle/>
          <a:p>
            <a:r>
              <a:rPr lang="en-IN" dirty="0"/>
              <a:t>Introduction</a:t>
            </a:r>
          </a:p>
        </p:txBody>
      </p:sp>
      <p:sp>
        <p:nvSpPr>
          <p:cNvPr id="5" name="Content Placeholder 4">
            <a:extLst>
              <a:ext uri="{FF2B5EF4-FFF2-40B4-BE49-F238E27FC236}">
                <a16:creationId xmlns:a16="http://schemas.microsoft.com/office/drawing/2014/main" id="{2222B1C2-675D-2786-B668-BD646E364736}"/>
              </a:ext>
            </a:extLst>
          </p:cNvPr>
          <p:cNvSpPr>
            <a:spLocks noGrp="1"/>
          </p:cNvSpPr>
          <p:nvPr>
            <p:ph idx="1"/>
          </p:nvPr>
        </p:nvSpPr>
        <p:spPr>
          <a:xfrm>
            <a:off x="677334" y="1376517"/>
            <a:ext cx="8596668" cy="5043948"/>
          </a:xfrm>
        </p:spPr>
        <p:txBody>
          <a:bodyPr>
            <a:normAutofit/>
          </a:bodyPr>
          <a:lstStyle/>
          <a:p>
            <a:pPr algn="l"/>
            <a:r>
              <a:rPr lang="en-US" sz="2000" b="0" i="0" u="none" strike="noStrike" baseline="0" dirty="0"/>
              <a:t>Lifting heavy weights can cause strain and injury to the</a:t>
            </a:r>
          </a:p>
          <a:p>
            <a:pPr marL="0" indent="0" algn="l">
              <a:buNone/>
            </a:pPr>
            <a:r>
              <a:rPr lang="en-US" sz="2000" b="0" i="0" u="none" strike="noStrike" baseline="0" dirty="0"/>
              <a:t>     muscles and joints of the human body.</a:t>
            </a:r>
          </a:p>
          <a:p>
            <a:pPr algn="l"/>
            <a:r>
              <a:rPr lang="en-US" sz="2000" b="0" i="0" u="none" strike="noStrike" baseline="0" dirty="0"/>
              <a:t>Exoskeleton can provide external support by reducing the</a:t>
            </a:r>
          </a:p>
          <a:p>
            <a:pPr marL="0" indent="0" algn="l">
              <a:buNone/>
            </a:pPr>
            <a:r>
              <a:rPr lang="en-US" sz="2000" b="0" i="0" u="none" strike="noStrike" baseline="0" dirty="0"/>
              <a:t>     strain on the joints and muscles, and increasing the capacity</a:t>
            </a:r>
          </a:p>
          <a:p>
            <a:pPr marL="0" indent="0" algn="l">
              <a:buNone/>
            </a:pPr>
            <a:r>
              <a:rPr lang="en-IN" sz="2000" b="0" i="0" u="none" strike="noStrike" baseline="0" dirty="0"/>
              <a:t>     to lift more.</a:t>
            </a:r>
          </a:p>
          <a:p>
            <a:pPr algn="l"/>
            <a:r>
              <a:rPr lang="en-US" sz="2000" b="0" i="0" u="none" strike="noStrike" baseline="0" dirty="0"/>
              <a:t>The motivation for developing a single arm exoskeleton for</a:t>
            </a:r>
          </a:p>
          <a:p>
            <a:pPr marL="0" indent="0" algn="l">
              <a:buNone/>
            </a:pPr>
            <a:r>
              <a:rPr lang="en-US" sz="2000" b="0" i="0" u="none" strike="noStrike" baseline="0" dirty="0"/>
              <a:t>     increasing the capacity to lift heavy objects or weights is to</a:t>
            </a:r>
          </a:p>
          <a:p>
            <a:pPr marL="0" indent="0" algn="l">
              <a:buNone/>
            </a:pPr>
            <a:r>
              <a:rPr lang="en-US" sz="2000" b="0" i="0" u="none" strike="noStrike" baseline="0" dirty="0"/>
              <a:t>     reduce strain on worker and reduce the chances of injury and</a:t>
            </a:r>
          </a:p>
          <a:p>
            <a:pPr marL="0" indent="0" algn="l">
              <a:buNone/>
            </a:pPr>
            <a:r>
              <a:rPr lang="en-US" sz="2000" b="0" i="0" u="none" strike="noStrike" baseline="0" dirty="0"/>
              <a:t>     increase the productivity of workers in industries where heavy</a:t>
            </a:r>
          </a:p>
          <a:p>
            <a:pPr marL="0" indent="0" algn="l">
              <a:buNone/>
            </a:pPr>
            <a:r>
              <a:rPr lang="en-IN" sz="2000" b="0" i="0" u="none" strike="noStrike" baseline="0" dirty="0"/>
              <a:t>     lifting is required.</a:t>
            </a:r>
            <a:endParaRPr lang="en-IN" sz="2000" dirty="0"/>
          </a:p>
        </p:txBody>
      </p:sp>
      <p:pic>
        <p:nvPicPr>
          <p:cNvPr id="8" name="Picture 7">
            <a:extLst>
              <a:ext uri="{FF2B5EF4-FFF2-40B4-BE49-F238E27FC236}">
                <a16:creationId xmlns:a16="http://schemas.microsoft.com/office/drawing/2014/main" id="{5911F606-11CD-AF17-E648-32A0D428E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889545" y="4440925"/>
            <a:ext cx="1494458" cy="2969342"/>
          </a:xfrm>
          <a:prstGeom prst="rect">
            <a:avLst/>
          </a:prstGeom>
        </p:spPr>
      </p:pic>
    </p:spTree>
    <p:extLst>
      <p:ext uri="{BB962C8B-B14F-4D97-AF65-F5344CB8AC3E}">
        <p14:creationId xmlns:p14="http://schemas.microsoft.com/office/powerpoint/2010/main" val="2624761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00C00-761D-7AE9-F186-AD138825A54D}"/>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EABD8C8C-8AAA-9E2F-E69C-BC9E7A56573E}"/>
              </a:ext>
            </a:extLst>
          </p:cNvPr>
          <p:cNvSpPr>
            <a:spLocks noGrp="1"/>
          </p:cNvSpPr>
          <p:nvPr>
            <p:ph idx="1"/>
          </p:nvPr>
        </p:nvSpPr>
        <p:spPr>
          <a:xfrm>
            <a:off x="677334" y="1406013"/>
            <a:ext cx="8596668" cy="4635349"/>
          </a:xfrm>
        </p:spPr>
        <p:txBody>
          <a:bodyPr>
            <a:normAutofit/>
          </a:bodyPr>
          <a:lstStyle/>
          <a:p>
            <a:pPr algn="l"/>
            <a:r>
              <a:rPr lang="en-US" sz="2000" b="0" i="0" u="none" strike="noStrike" baseline="0" dirty="0"/>
              <a:t>To identify the design requirements for a single arm</a:t>
            </a:r>
          </a:p>
          <a:p>
            <a:pPr marL="0" indent="0" algn="l">
              <a:buNone/>
            </a:pPr>
            <a:r>
              <a:rPr lang="en-US" sz="2000" b="0" i="0" u="none" strike="noStrike" baseline="0" dirty="0"/>
              <a:t>     exoskeleton that can help in heavy lifting.</a:t>
            </a:r>
          </a:p>
          <a:p>
            <a:pPr algn="l"/>
            <a:r>
              <a:rPr lang="en-US" sz="2000" b="0" i="0" u="none" strike="noStrike" baseline="0" dirty="0"/>
              <a:t>The proposed exoskeleton uses a dynamic model of the</a:t>
            </a:r>
          </a:p>
          <a:p>
            <a:pPr marL="0" indent="0" algn="l">
              <a:buNone/>
            </a:pPr>
            <a:r>
              <a:rPr lang="en-US" sz="2000" b="0" i="0" u="none" strike="noStrike" baseline="0" dirty="0"/>
              <a:t>     musculoskeletal system of the lower leg combined with</a:t>
            </a:r>
          </a:p>
          <a:p>
            <a:pPr marL="0" indent="0" algn="l">
              <a:buNone/>
            </a:pPr>
            <a:r>
              <a:rPr lang="en-US" sz="2000" b="0" i="0" u="none" strike="noStrike" baseline="0" dirty="0"/>
              <a:t>     dynamic from a pneumatic actuators to provide resistive</a:t>
            </a:r>
          </a:p>
          <a:p>
            <a:pPr marL="0" indent="0" algn="l">
              <a:buNone/>
            </a:pPr>
            <a:r>
              <a:rPr lang="en-US" sz="2000" b="0" i="0" u="none" strike="noStrike" baseline="0" dirty="0"/>
              <a:t>     forces to the muscle forces.</a:t>
            </a:r>
          </a:p>
        </p:txBody>
      </p:sp>
    </p:spTree>
    <p:extLst>
      <p:ext uri="{BB962C8B-B14F-4D97-AF65-F5344CB8AC3E}">
        <p14:creationId xmlns:p14="http://schemas.microsoft.com/office/powerpoint/2010/main" val="2264950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C5CEC-5B6F-DCD1-9A48-DA2C50113359}"/>
              </a:ext>
            </a:extLst>
          </p:cNvPr>
          <p:cNvSpPr>
            <a:spLocks noGrp="1"/>
          </p:cNvSpPr>
          <p:nvPr>
            <p:ph type="title"/>
          </p:nvPr>
        </p:nvSpPr>
        <p:spPr/>
        <p:txBody>
          <a:bodyPr/>
          <a:lstStyle/>
          <a:p>
            <a:r>
              <a:rPr lang="en-IN" dirty="0"/>
              <a:t>Literature Summary</a:t>
            </a:r>
          </a:p>
        </p:txBody>
      </p:sp>
      <p:sp>
        <p:nvSpPr>
          <p:cNvPr id="3" name="Content Placeholder 2">
            <a:extLst>
              <a:ext uri="{FF2B5EF4-FFF2-40B4-BE49-F238E27FC236}">
                <a16:creationId xmlns:a16="http://schemas.microsoft.com/office/drawing/2014/main" id="{F4D1A123-CAAD-DA76-B1D5-A3C9120B9FC9}"/>
              </a:ext>
            </a:extLst>
          </p:cNvPr>
          <p:cNvSpPr>
            <a:spLocks noGrp="1"/>
          </p:cNvSpPr>
          <p:nvPr>
            <p:ph idx="1"/>
          </p:nvPr>
        </p:nvSpPr>
        <p:spPr>
          <a:xfrm>
            <a:off x="677334" y="1465007"/>
            <a:ext cx="8596668" cy="4576356"/>
          </a:xfrm>
        </p:spPr>
        <p:txBody>
          <a:bodyPr>
            <a:normAutofit/>
          </a:bodyPr>
          <a:lstStyle/>
          <a:p>
            <a:r>
              <a:rPr lang="en-US" sz="2000" dirty="0"/>
              <a:t>McKibben muscles mimic human muscles</a:t>
            </a:r>
          </a:p>
          <a:p>
            <a:r>
              <a:rPr lang="en-US" sz="2000" dirty="0"/>
              <a:t>Used in many studies for wearable robotics</a:t>
            </a:r>
          </a:p>
          <a:p>
            <a:r>
              <a:rPr lang="en-US" sz="2000" dirty="0"/>
              <a:t>Applications in rehabilitation and industrial lifting</a:t>
            </a:r>
          </a:p>
          <a:p>
            <a:r>
              <a:rPr lang="en-US" sz="2000" dirty="0"/>
              <a:t>High power-to-weight ratio</a:t>
            </a:r>
          </a:p>
          <a:p>
            <a:r>
              <a:rPr lang="en-US" sz="2000" dirty="0"/>
              <a:t>Challenges: speed and precise control</a:t>
            </a:r>
            <a:endParaRPr lang="en-IN" sz="2000" dirty="0"/>
          </a:p>
        </p:txBody>
      </p:sp>
      <p:pic>
        <p:nvPicPr>
          <p:cNvPr id="6" name="Picture 5">
            <a:extLst>
              <a:ext uri="{FF2B5EF4-FFF2-40B4-BE49-F238E27FC236}">
                <a16:creationId xmlns:a16="http://schemas.microsoft.com/office/drawing/2014/main" id="{3D87860F-253C-36A6-6CDE-10A9B0A2DA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5" y="3883742"/>
            <a:ext cx="4101142" cy="2556387"/>
          </a:xfrm>
          <a:prstGeom prst="rect">
            <a:avLst/>
          </a:prstGeom>
        </p:spPr>
      </p:pic>
    </p:spTree>
    <p:extLst>
      <p:ext uri="{BB962C8B-B14F-4D97-AF65-F5344CB8AC3E}">
        <p14:creationId xmlns:p14="http://schemas.microsoft.com/office/powerpoint/2010/main" val="4060355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3164-E376-200C-C91F-9576611D2AD8}"/>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37AF1EE6-2AD2-322A-90A0-B4EE382C2C1B}"/>
              </a:ext>
            </a:extLst>
          </p:cNvPr>
          <p:cNvSpPr>
            <a:spLocks noGrp="1"/>
          </p:cNvSpPr>
          <p:nvPr>
            <p:ph idx="1"/>
          </p:nvPr>
        </p:nvSpPr>
        <p:spPr>
          <a:xfrm>
            <a:off x="677334" y="1356853"/>
            <a:ext cx="8596668" cy="4684510"/>
          </a:xfrm>
        </p:spPr>
        <p:txBody>
          <a:bodyPr>
            <a:normAutofit/>
          </a:bodyPr>
          <a:lstStyle/>
          <a:p>
            <a:pPr marL="0" indent="0">
              <a:buNone/>
            </a:pPr>
            <a:r>
              <a:rPr lang="en-IN" sz="2000" dirty="0"/>
              <a:t>1. </a:t>
            </a:r>
            <a:r>
              <a:rPr lang="en-IN" sz="2000" b="1" dirty="0"/>
              <a:t>Design of Frame </a:t>
            </a:r>
            <a:r>
              <a:rPr lang="en-IN" sz="2000" dirty="0"/>
              <a:t>– </a:t>
            </a:r>
            <a:r>
              <a:rPr lang="en-US" sz="2000" dirty="0"/>
              <a:t>Focused on making the structure </a:t>
            </a:r>
            <a:r>
              <a:rPr lang="en-US" sz="2000" b="1" dirty="0"/>
              <a:t>lightweight and              </a:t>
            </a:r>
          </a:p>
          <a:p>
            <a:pPr marL="0" indent="0">
              <a:buNone/>
            </a:pPr>
            <a:r>
              <a:rPr lang="en-US" sz="2000" b="1" dirty="0"/>
              <a:t>    wearable</a:t>
            </a:r>
            <a:r>
              <a:rPr lang="en-US" sz="2000" dirty="0"/>
              <a:t> for user comfort and ease of movement.</a:t>
            </a:r>
            <a:endParaRPr lang="en-IN" sz="2000" dirty="0"/>
          </a:p>
          <a:p>
            <a:pPr marL="0" indent="0">
              <a:buNone/>
            </a:pPr>
            <a:r>
              <a:rPr lang="en-IN" sz="2000" dirty="0"/>
              <a:t>2. </a:t>
            </a:r>
            <a:r>
              <a:rPr lang="en-IN" sz="2000" b="1" dirty="0"/>
              <a:t>McKibben Muscle Placement </a:t>
            </a:r>
            <a:r>
              <a:rPr lang="en-IN" sz="2000" dirty="0"/>
              <a:t>– </a:t>
            </a:r>
            <a:r>
              <a:rPr lang="en-US" sz="2000" dirty="0"/>
              <a:t>Ensures that artificial muscles are  </a:t>
            </a:r>
          </a:p>
          <a:p>
            <a:pPr marL="0" indent="0">
              <a:buNone/>
            </a:pPr>
            <a:r>
              <a:rPr lang="en-US" sz="2000" b="1" dirty="0"/>
              <a:t>    aligned with human muscles</a:t>
            </a:r>
            <a:r>
              <a:rPr lang="en-US" sz="2000" dirty="0"/>
              <a:t> to mimic natural movement.</a:t>
            </a:r>
            <a:endParaRPr lang="en-IN" sz="2000" dirty="0"/>
          </a:p>
          <a:p>
            <a:pPr marL="0" indent="0">
              <a:buNone/>
            </a:pPr>
            <a:r>
              <a:rPr lang="en-IN" sz="2000" dirty="0"/>
              <a:t>3. </a:t>
            </a:r>
            <a:r>
              <a:rPr lang="en-IN" sz="2000" b="1" dirty="0"/>
              <a:t>Air Supply System </a:t>
            </a:r>
            <a:r>
              <a:rPr lang="en-IN" sz="2000" dirty="0"/>
              <a:t>– </a:t>
            </a:r>
            <a:r>
              <a:rPr lang="en-US" sz="2000" dirty="0"/>
              <a:t>Involves components like </a:t>
            </a:r>
            <a:r>
              <a:rPr lang="en-US" sz="2000" b="1" dirty="0"/>
              <a:t>compressors, valves, </a:t>
            </a:r>
          </a:p>
          <a:p>
            <a:pPr marL="0" indent="0">
              <a:buNone/>
            </a:pPr>
            <a:r>
              <a:rPr lang="en-US" sz="2000" b="1" dirty="0"/>
              <a:t>    and tubing</a:t>
            </a:r>
            <a:r>
              <a:rPr lang="en-US" sz="2000" dirty="0"/>
              <a:t> to power the pneumatic muscles.</a:t>
            </a:r>
            <a:endParaRPr lang="en-IN" sz="2000" dirty="0"/>
          </a:p>
          <a:p>
            <a:pPr marL="0" indent="0">
              <a:buNone/>
            </a:pPr>
            <a:r>
              <a:rPr lang="en-IN" sz="2000" dirty="0"/>
              <a:t>4.</a:t>
            </a:r>
            <a:r>
              <a:rPr lang="en-US" sz="2000" dirty="0"/>
              <a:t> </a:t>
            </a:r>
            <a:r>
              <a:rPr lang="en-US" sz="2000" b="1" dirty="0"/>
              <a:t>Testing &amp; Feedback </a:t>
            </a:r>
            <a:r>
              <a:rPr lang="en-US" sz="2000" dirty="0"/>
              <a:t>– After building the exoskeleton, it should be </a:t>
            </a:r>
          </a:p>
          <a:p>
            <a:pPr marL="0" indent="0">
              <a:buNone/>
            </a:pPr>
            <a:r>
              <a:rPr lang="en-US" sz="2000" dirty="0"/>
              <a:t>    tested by users to check how well it works. </a:t>
            </a:r>
            <a:endParaRPr lang="en-IN" sz="2000" dirty="0"/>
          </a:p>
        </p:txBody>
      </p:sp>
      <p:pic>
        <p:nvPicPr>
          <p:cNvPr id="6" name="Picture 5">
            <a:extLst>
              <a:ext uri="{FF2B5EF4-FFF2-40B4-BE49-F238E27FC236}">
                <a16:creationId xmlns:a16="http://schemas.microsoft.com/office/drawing/2014/main" id="{15DFCDF5-5394-D06D-F49F-37812D2C4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4822463"/>
            <a:ext cx="3178002" cy="1786037"/>
          </a:xfrm>
          <a:prstGeom prst="rect">
            <a:avLst/>
          </a:prstGeom>
        </p:spPr>
      </p:pic>
      <p:pic>
        <p:nvPicPr>
          <p:cNvPr id="9" name="Picture 8">
            <a:extLst>
              <a:ext uri="{FF2B5EF4-FFF2-40B4-BE49-F238E27FC236}">
                <a16:creationId xmlns:a16="http://schemas.microsoft.com/office/drawing/2014/main" id="{8FAB6532-B145-201F-D31D-CD96F82832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446" y="4822463"/>
            <a:ext cx="2684206" cy="1892968"/>
          </a:xfrm>
          <a:prstGeom prst="rect">
            <a:avLst/>
          </a:prstGeom>
        </p:spPr>
      </p:pic>
      <p:pic>
        <p:nvPicPr>
          <p:cNvPr id="12" name="Picture 11">
            <a:extLst>
              <a:ext uri="{FF2B5EF4-FFF2-40B4-BE49-F238E27FC236}">
                <a16:creationId xmlns:a16="http://schemas.microsoft.com/office/drawing/2014/main" id="{CA78FACD-0351-B304-9B73-7FE09F8CE2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9582" y="4864374"/>
            <a:ext cx="2608490" cy="1803119"/>
          </a:xfrm>
          <a:prstGeom prst="rect">
            <a:avLst/>
          </a:prstGeom>
        </p:spPr>
      </p:pic>
    </p:spTree>
    <p:extLst>
      <p:ext uri="{BB962C8B-B14F-4D97-AF65-F5344CB8AC3E}">
        <p14:creationId xmlns:p14="http://schemas.microsoft.com/office/powerpoint/2010/main" val="1939992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50B70-24D0-C297-B622-D451046E1A3D}"/>
              </a:ext>
            </a:extLst>
          </p:cNvPr>
          <p:cNvSpPr>
            <a:spLocks noGrp="1"/>
          </p:cNvSpPr>
          <p:nvPr>
            <p:ph type="title"/>
          </p:nvPr>
        </p:nvSpPr>
        <p:spPr/>
        <p:txBody>
          <a:bodyPr/>
          <a:lstStyle/>
          <a:p>
            <a:r>
              <a:rPr lang="en-IN" dirty="0"/>
              <a:t>Working Principle</a:t>
            </a:r>
          </a:p>
        </p:txBody>
      </p:sp>
      <p:sp>
        <p:nvSpPr>
          <p:cNvPr id="3" name="Content Placeholder 2">
            <a:extLst>
              <a:ext uri="{FF2B5EF4-FFF2-40B4-BE49-F238E27FC236}">
                <a16:creationId xmlns:a16="http://schemas.microsoft.com/office/drawing/2014/main" id="{E6106673-BEC9-5445-8CD7-5CDF4E86522C}"/>
              </a:ext>
            </a:extLst>
          </p:cNvPr>
          <p:cNvSpPr>
            <a:spLocks noGrp="1"/>
          </p:cNvSpPr>
          <p:nvPr>
            <p:ph idx="1"/>
          </p:nvPr>
        </p:nvSpPr>
        <p:spPr>
          <a:xfrm>
            <a:off x="677334" y="1474839"/>
            <a:ext cx="8596668" cy="4566523"/>
          </a:xfrm>
        </p:spPr>
        <p:txBody>
          <a:bodyPr>
            <a:normAutofit/>
          </a:bodyPr>
          <a:lstStyle/>
          <a:p>
            <a:r>
              <a:rPr lang="en-US" sz="2000" b="0" i="0" u="none" strike="noStrike" baseline="0" dirty="0">
                <a:solidFill>
                  <a:srgbClr val="000000"/>
                </a:solidFill>
              </a:rPr>
              <a:t>A pneumatically powered exoskeleton arm uses compressed air to actuate pneumatic artificial muscle, which then move the arm's joints, allowing the wearer to lift and manipulate objects with increased strength and ease. </a:t>
            </a:r>
          </a:p>
          <a:p>
            <a:r>
              <a:rPr lang="en-US" sz="2000" b="1" i="0" u="none" strike="noStrike" baseline="0" dirty="0">
                <a:solidFill>
                  <a:srgbClr val="000000"/>
                </a:solidFill>
              </a:rPr>
              <a:t>Compressed Air Source</a:t>
            </a:r>
            <a:r>
              <a:rPr lang="en-US" sz="2000" b="0" i="0" u="none" strike="noStrike" baseline="0" dirty="0">
                <a:solidFill>
                  <a:srgbClr val="000000"/>
                </a:solidFill>
              </a:rPr>
              <a:t>: A compressor provides the compressed air that powers the exoskeleton. </a:t>
            </a:r>
            <a:endParaRPr lang="en-IN" sz="2000" dirty="0"/>
          </a:p>
        </p:txBody>
      </p:sp>
      <p:pic>
        <p:nvPicPr>
          <p:cNvPr id="6" name="Picture 5">
            <a:extLst>
              <a:ext uri="{FF2B5EF4-FFF2-40B4-BE49-F238E27FC236}">
                <a16:creationId xmlns:a16="http://schemas.microsoft.com/office/drawing/2014/main" id="{B9C3D117-02C1-11CC-FD41-20511F902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650" y="3814916"/>
            <a:ext cx="2872619" cy="2050025"/>
          </a:xfrm>
          <a:prstGeom prst="rect">
            <a:avLst/>
          </a:prstGeom>
        </p:spPr>
      </p:pic>
      <p:pic>
        <p:nvPicPr>
          <p:cNvPr id="9" name="Picture 8">
            <a:extLst>
              <a:ext uri="{FF2B5EF4-FFF2-40B4-BE49-F238E27FC236}">
                <a16:creationId xmlns:a16="http://schemas.microsoft.com/office/drawing/2014/main" id="{A4F4CE5B-130A-9673-00EA-5099A942F4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9045" y="3814916"/>
            <a:ext cx="3500284" cy="2050025"/>
          </a:xfrm>
          <a:prstGeom prst="rect">
            <a:avLst/>
          </a:prstGeom>
        </p:spPr>
      </p:pic>
    </p:spTree>
    <p:extLst>
      <p:ext uri="{BB962C8B-B14F-4D97-AF65-F5344CB8AC3E}">
        <p14:creationId xmlns:p14="http://schemas.microsoft.com/office/powerpoint/2010/main" val="3365298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F867CA-8978-4D6E-E707-6F243C72B426}"/>
              </a:ext>
            </a:extLst>
          </p:cNvPr>
          <p:cNvSpPr>
            <a:spLocks noGrp="1"/>
          </p:cNvSpPr>
          <p:nvPr>
            <p:ph idx="1"/>
          </p:nvPr>
        </p:nvSpPr>
        <p:spPr>
          <a:xfrm>
            <a:off x="442452" y="432619"/>
            <a:ext cx="8831550" cy="5608744"/>
          </a:xfrm>
        </p:spPr>
        <p:txBody>
          <a:bodyPr>
            <a:normAutofit/>
          </a:bodyPr>
          <a:lstStyle/>
          <a:p>
            <a:pPr algn="l"/>
            <a:r>
              <a:rPr lang="en-US" sz="2000" b="1" i="0" u="none" strike="noStrike" baseline="0" dirty="0"/>
              <a:t>Pneumatic artificial muscle (Contractor type) : </a:t>
            </a:r>
            <a:r>
              <a:rPr lang="en-US" sz="2000" b="0" i="0" u="none" strike="noStrike" baseline="0" dirty="0"/>
              <a:t>also known</a:t>
            </a:r>
          </a:p>
          <a:p>
            <a:pPr marL="0" indent="0" algn="l">
              <a:buNone/>
            </a:pPr>
            <a:r>
              <a:rPr lang="en-US" sz="2000" b="0" i="0" u="none" strike="noStrike" baseline="0" dirty="0"/>
              <a:t>    as McKibben muscles, are lightweight, flexible actuators</a:t>
            </a:r>
          </a:p>
          <a:p>
            <a:pPr marL="0" indent="0" algn="l">
              <a:buNone/>
            </a:pPr>
            <a:r>
              <a:rPr lang="en-US" sz="2000" b="0" i="0" u="none" strike="noStrike" baseline="0" dirty="0"/>
              <a:t>    mimicking biological muscles, using pressurized air to generate</a:t>
            </a:r>
          </a:p>
          <a:p>
            <a:pPr marL="0" indent="0" algn="l">
              <a:buNone/>
            </a:pPr>
            <a:r>
              <a:rPr lang="en-IN" sz="2000" b="0" i="0" u="none" strike="noStrike" baseline="0" dirty="0"/>
              <a:t>    force and motion.</a:t>
            </a:r>
          </a:p>
          <a:p>
            <a:pPr algn="l"/>
            <a:r>
              <a:rPr lang="en-US" sz="2000" b="1" i="0" u="none" strike="noStrike" baseline="0" dirty="0"/>
              <a:t>Exoskeleton </a:t>
            </a:r>
            <a:r>
              <a:rPr lang="en-US" sz="2000" b="0" i="0" u="none" strike="noStrike" baseline="0" dirty="0"/>
              <a:t>: To amplify human physical capacities and assist</a:t>
            </a:r>
          </a:p>
          <a:p>
            <a:pPr marL="0" indent="0" algn="l">
              <a:buNone/>
            </a:pPr>
            <a:r>
              <a:rPr lang="en-US" sz="2000" b="0" i="0" u="none" strike="noStrike" baseline="0" dirty="0"/>
              <a:t>    with tasks by providing mechanical power and support, allowing</a:t>
            </a:r>
          </a:p>
          <a:p>
            <a:pPr marL="0" indent="0" algn="l">
              <a:buNone/>
            </a:pPr>
            <a:r>
              <a:rPr lang="en-US" sz="2000" b="0" i="0" u="none" strike="noStrike" baseline="0" dirty="0"/>
              <a:t>    users to perform actions that would otherwise be difficult .</a:t>
            </a:r>
            <a:endParaRPr lang="en-IN" sz="2000" b="0" i="0" u="none" strike="noStrike" baseline="0" dirty="0"/>
          </a:p>
          <a:p>
            <a:pPr marL="0" indent="0" algn="l">
              <a:buNone/>
            </a:pPr>
            <a:endParaRPr lang="en-IN" sz="2000" dirty="0"/>
          </a:p>
        </p:txBody>
      </p:sp>
      <p:pic>
        <p:nvPicPr>
          <p:cNvPr id="9" name="Picture 8">
            <a:extLst>
              <a:ext uri="{FF2B5EF4-FFF2-40B4-BE49-F238E27FC236}">
                <a16:creationId xmlns:a16="http://schemas.microsoft.com/office/drawing/2014/main" id="{8E40AB42-5F59-211A-1DF1-680FD38EC57C}"/>
              </a:ext>
            </a:extLst>
          </p:cNvPr>
          <p:cNvPicPr>
            <a:picLocks noChangeAspect="1"/>
          </p:cNvPicPr>
          <p:nvPr/>
        </p:nvPicPr>
        <p:blipFill>
          <a:blip r:embed="rId2"/>
          <a:stretch>
            <a:fillRect/>
          </a:stretch>
        </p:blipFill>
        <p:spPr>
          <a:xfrm>
            <a:off x="5168865" y="3511736"/>
            <a:ext cx="4587638" cy="2331922"/>
          </a:xfrm>
          <a:prstGeom prst="rect">
            <a:avLst/>
          </a:prstGeom>
        </p:spPr>
      </p:pic>
      <p:pic>
        <p:nvPicPr>
          <p:cNvPr id="11" name="Picture 10">
            <a:extLst>
              <a:ext uri="{FF2B5EF4-FFF2-40B4-BE49-F238E27FC236}">
                <a16:creationId xmlns:a16="http://schemas.microsoft.com/office/drawing/2014/main" id="{7D303F4C-0C2F-87F0-0EA0-96332A7B33B2}"/>
              </a:ext>
            </a:extLst>
          </p:cNvPr>
          <p:cNvPicPr>
            <a:picLocks noChangeAspect="1"/>
          </p:cNvPicPr>
          <p:nvPr/>
        </p:nvPicPr>
        <p:blipFill>
          <a:blip r:embed="rId3"/>
          <a:stretch>
            <a:fillRect/>
          </a:stretch>
        </p:blipFill>
        <p:spPr>
          <a:xfrm>
            <a:off x="1059779" y="3637935"/>
            <a:ext cx="3170195" cy="2045109"/>
          </a:xfrm>
          <a:prstGeom prst="rect">
            <a:avLst/>
          </a:prstGeom>
        </p:spPr>
      </p:pic>
    </p:spTree>
    <p:extLst>
      <p:ext uri="{BB962C8B-B14F-4D97-AF65-F5344CB8AC3E}">
        <p14:creationId xmlns:p14="http://schemas.microsoft.com/office/powerpoint/2010/main" val="133830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48EB4-6A62-7207-E50D-9F9AA5E104A0}"/>
              </a:ext>
            </a:extLst>
          </p:cNvPr>
          <p:cNvSpPr>
            <a:spLocks noGrp="1"/>
          </p:cNvSpPr>
          <p:nvPr>
            <p:ph type="title"/>
          </p:nvPr>
        </p:nvSpPr>
        <p:spPr/>
        <p:txBody>
          <a:bodyPr/>
          <a:lstStyle/>
          <a:p>
            <a:r>
              <a:rPr lang="en-IN" dirty="0"/>
              <a:t>Results and Testing</a:t>
            </a:r>
          </a:p>
        </p:txBody>
      </p:sp>
      <p:sp>
        <p:nvSpPr>
          <p:cNvPr id="3" name="Content Placeholder 2">
            <a:extLst>
              <a:ext uri="{FF2B5EF4-FFF2-40B4-BE49-F238E27FC236}">
                <a16:creationId xmlns:a16="http://schemas.microsoft.com/office/drawing/2014/main" id="{200D7A18-DB17-147F-9CF4-5D15FDE4AA65}"/>
              </a:ext>
            </a:extLst>
          </p:cNvPr>
          <p:cNvSpPr>
            <a:spLocks noGrp="1"/>
          </p:cNvSpPr>
          <p:nvPr>
            <p:ph idx="1"/>
          </p:nvPr>
        </p:nvSpPr>
        <p:spPr>
          <a:xfrm>
            <a:off x="677334" y="1396181"/>
            <a:ext cx="8596668" cy="4645182"/>
          </a:xfrm>
        </p:spPr>
        <p:txBody>
          <a:bodyPr>
            <a:normAutofit/>
          </a:bodyPr>
          <a:lstStyle/>
          <a:p>
            <a:r>
              <a:rPr lang="en-US" sz="2000" dirty="0"/>
              <a:t>Improved lifting capability</a:t>
            </a:r>
          </a:p>
          <a:p>
            <a:r>
              <a:rPr lang="en-US" sz="2000" dirty="0"/>
              <a:t>Reduced muscle strain</a:t>
            </a:r>
          </a:p>
          <a:p>
            <a:r>
              <a:rPr lang="en-US" sz="2000" dirty="0"/>
              <a:t>Comfortable for the user</a:t>
            </a:r>
          </a:p>
          <a:p>
            <a:r>
              <a:rPr lang="en-US" sz="2000" dirty="0"/>
              <a:t>Smooth and controlled motion</a:t>
            </a:r>
            <a:endParaRPr lang="en-IN" sz="2000" dirty="0"/>
          </a:p>
        </p:txBody>
      </p:sp>
    </p:spTree>
    <p:extLst>
      <p:ext uri="{BB962C8B-B14F-4D97-AF65-F5344CB8AC3E}">
        <p14:creationId xmlns:p14="http://schemas.microsoft.com/office/powerpoint/2010/main" val="2839307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8E4FE-312F-9E55-CC2F-337FECC1B76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1BD8EAB-FD13-CB36-5B6E-05BEF47AA9F8}"/>
              </a:ext>
            </a:extLst>
          </p:cNvPr>
          <p:cNvSpPr>
            <a:spLocks noGrp="1"/>
          </p:cNvSpPr>
          <p:nvPr>
            <p:ph idx="1"/>
          </p:nvPr>
        </p:nvSpPr>
        <p:spPr>
          <a:xfrm>
            <a:off x="677334" y="1455175"/>
            <a:ext cx="8596668" cy="1973826"/>
          </a:xfrm>
        </p:spPr>
        <p:txBody>
          <a:bodyPr>
            <a:normAutofit fontScale="25000" lnSpcReduction="20000"/>
          </a:bodyPr>
          <a:lstStyle/>
          <a:p>
            <a:pPr algn="l"/>
            <a:r>
              <a:rPr lang="en-US" sz="8000" b="0" i="0" u="none" strike="noStrike" baseline="0" dirty="0"/>
              <a:t>The exoskeleton arm proves to be an excellent assist</a:t>
            </a:r>
          </a:p>
          <a:p>
            <a:pPr marL="0" indent="0" algn="l">
              <a:buNone/>
            </a:pPr>
            <a:r>
              <a:rPr lang="en-US" sz="8000" b="0" i="0" u="none" strike="noStrike" baseline="0" dirty="0"/>
              <a:t>    tool for the physically weak individuals.</a:t>
            </a:r>
          </a:p>
          <a:p>
            <a:pPr algn="l"/>
            <a:r>
              <a:rPr lang="en-US" sz="8000" b="0" i="0" u="none" strike="noStrike" baseline="0" dirty="0"/>
              <a:t>The exoskeleton arm is just the beginning of a potential</a:t>
            </a:r>
          </a:p>
          <a:p>
            <a:pPr marL="0" indent="0" algn="l">
              <a:buNone/>
            </a:pPr>
            <a:r>
              <a:rPr lang="en-US" sz="8000" b="0" i="0" u="none" strike="noStrike" baseline="0" dirty="0"/>
              <a:t>     power enhancing exoskeleton suit which is the</a:t>
            </a:r>
          </a:p>
          <a:p>
            <a:pPr marL="0" indent="0" algn="l">
              <a:buNone/>
            </a:pPr>
            <a:r>
              <a:rPr lang="en-IN" sz="8000" b="0" i="0" u="none" strike="noStrike" baseline="0" dirty="0"/>
              <a:t>     technology of the future</a:t>
            </a:r>
          </a:p>
          <a:p>
            <a:pPr algn="l"/>
            <a:r>
              <a:rPr lang="en-US" sz="8000" b="0" i="0" u="none" strike="noStrike" baseline="0" dirty="0"/>
              <a:t>The fabricated pneumatically powered Human</a:t>
            </a:r>
          </a:p>
          <a:p>
            <a:pPr marL="0" indent="0" algn="l">
              <a:buNone/>
            </a:pPr>
            <a:r>
              <a:rPr lang="en-US" sz="8000" b="0" i="0" u="none" strike="noStrike" baseline="0" dirty="0"/>
              <a:t>    Exoskeleton arm is economical (costing under Rs.</a:t>
            </a:r>
          </a:p>
          <a:p>
            <a:pPr marL="0" indent="0" algn="l">
              <a:buNone/>
            </a:pPr>
            <a:r>
              <a:rPr lang="en-US" sz="8000" b="0" i="0" u="none" strike="noStrike" baseline="0" dirty="0"/>
              <a:t>    12,000), aesthetic, reliable, portable and ergonomic.</a:t>
            </a:r>
            <a:endParaRPr lang="en-US" sz="8000" dirty="0"/>
          </a:p>
          <a:p>
            <a:endParaRPr lang="en-IN" sz="2000" dirty="0"/>
          </a:p>
        </p:txBody>
      </p:sp>
    </p:spTree>
    <p:extLst>
      <p:ext uri="{BB962C8B-B14F-4D97-AF65-F5344CB8AC3E}">
        <p14:creationId xmlns:p14="http://schemas.microsoft.com/office/powerpoint/2010/main" val="21402312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151</TotalTime>
  <Words>642</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CanvaSans-Regular</vt:lpstr>
      <vt:lpstr>Trebuchet MS</vt:lpstr>
      <vt:lpstr>Wingdings 3</vt:lpstr>
      <vt:lpstr>Facet</vt:lpstr>
      <vt:lpstr>Exoskeleton Arm using McKibben Muscle Actuator</vt:lpstr>
      <vt:lpstr>Introduction</vt:lpstr>
      <vt:lpstr>Objectives</vt:lpstr>
      <vt:lpstr>Literature Summary</vt:lpstr>
      <vt:lpstr>Methodology</vt:lpstr>
      <vt:lpstr>Working Principle</vt:lpstr>
      <vt:lpstr>PowerPoint Presentation</vt:lpstr>
      <vt:lpstr>Results and Testing</vt:lpstr>
      <vt:lpstr>Conclusion</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Rajendra Singh</dc:creator>
  <cp:lastModifiedBy>Rajendra Singh</cp:lastModifiedBy>
  <cp:revision>5</cp:revision>
  <dcterms:created xsi:type="dcterms:W3CDTF">2025-04-30T13:38:17Z</dcterms:created>
  <dcterms:modified xsi:type="dcterms:W3CDTF">2025-05-01T02:36:38Z</dcterms:modified>
</cp:coreProperties>
</file>