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47" r:id="rId8"/>
    <p:sldId id="537" r:id="rId9"/>
    <p:sldId id="546" r:id="rId10"/>
    <p:sldId id="538" r:id="rId11"/>
    <p:sldId id="549" r:id="rId12"/>
    <p:sldId id="550" r:id="rId13"/>
    <p:sldId id="539" r:id="rId14"/>
    <p:sldId id="548" r:id="rId15"/>
    <p:sldId id="543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" TargetMode="External"/><Relationship Id="rId2" Type="http://schemas.openxmlformats.org/officeDocument/2006/relationships/hyperlink" Target="https://docs.langchain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ssemblyai.com/" TargetMode="External"/><Relationship Id="rId4" Type="http://schemas.openxmlformats.org/officeDocument/2006/relationships/hyperlink" Target="https://docs.streamlit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SmartGist</a:t>
            </a:r>
            <a:r>
              <a:rPr lang="en-US" dirty="0"/>
              <a:t> - AI Powered Multi Summarizer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 Bhavani Shankar – N200561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232535"/>
            <a:ext cx="8878824" cy="1069848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DC41C1-4FD9-A162-CF10-D2F5B22595D4}"/>
              </a:ext>
            </a:extLst>
          </p:cNvPr>
          <p:cNvSpPr txBox="1"/>
          <p:nvPr/>
        </p:nvSpPr>
        <p:spPr>
          <a:xfrm>
            <a:off x="1333500" y="2471988"/>
            <a:ext cx="10141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chemeClr val="bg1"/>
                </a:solidFill>
              </a:rPr>
              <a:t>SmartGist</a:t>
            </a:r>
            <a:r>
              <a:rPr lang="en-US" sz="2400" b="1" dirty="0">
                <a:solidFill>
                  <a:schemeClr val="bg1"/>
                </a:solidFill>
              </a:rPr>
              <a:t> provides a generalized summarization platform for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all common document types.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Integrating </a:t>
            </a:r>
            <a:r>
              <a:rPr lang="en-US" sz="2400" b="1" dirty="0" err="1">
                <a:solidFill>
                  <a:schemeClr val="bg1"/>
                </a:solidFill>
              </a:rPr>
              <a:t>LangChain</a:t>
            </a:r>
            <a:r>
              <a:rPr lang="en-US" sz="2400" b="1" dirty="0">
                <a:solidFill>
                  <a:schemeClr val="bg1"/>
                </a:solidFill>
              </a:rPr>
              <a:t> and Google GenAI ensured scalability and simplicity.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Open-source and user-friendly UI via </a:t>
            </a:r>
            <a:r>
              <a:rPr lang="en-US" sz="2400" b="1" dirty="0" err="1">
                <a:solidFill>
                  <a:schemeClr val="bg1"/>
                </a:solidFill>
              </a:rPr>
              <a:t>Streamlit</a:t>
            </a:r>
            <a:r>
              <a:rPr lang="en-US" sz="2400" b="1" dirty="0">
                <a:solidFill>
                  <a:schemeClr val="bg1"/>
                </a:solidFill>
              </a:rPr>
              <a:t> for real-time usage.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DE71-BF7A-3473-1C92-135F227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A597-8A66-9A88-9F96-C57825EF27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E14C4F-502D-B93F-B065-1D3F848BF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4634" y="2093727"/>
            <a:ext cx="88338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Add support for multi-language summarization.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Integration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HuggingFace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Transformers for offline        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Customize summary length, tone, and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Mobile App/Browser Extension for quick access.</a:t>
            </a:r>
          </a:p>
        </p:txBody>
      </p:sp>
    </p:spTree>
    <p:extLst>
      <p:ext uri="{BB962C8B-B14F-4D97-AF65-F5344CB8AC3E}">
        <p14:creationId xmlns:p14="http://schemas.microsoft.com/office/powerpoint/2010/main" val="249807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352424"/>
            <a:ext cx="7735824" cy="717423"/>
          </a:xfrm>
        </p:spPr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C761B7-B139-E3F3-02C5-A372CEBFE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75660" y="1369488"/>
            <a:ext cx="937814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Krish Naik: “Complete Generative AI Course with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Huggingface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”,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54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Documentation: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https://docs.langchain.com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Google Generative AI API: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https://ai.google.dev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Docs: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4"/>
              </a:rPr>
              <a:t>https://docs.streamlit.io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AssemblyAI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API: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5"/>
              </a:rPr>
              <a:t>https://www.assemblyai.com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YouTubeTranscript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API &amp;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loaders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 Bhavani Shankar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N200561​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ea typeface="Calibri" panose="020F0502020204030204"/>
                <a:cs typeface="Segoe UI Light" panose="020B0502040204020203" pitchFamily="34" charset="0"/>
              </a:rPr>
              <a:t>n200561@rguktn.ac.in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10334966" cy="3282696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SmartGist</a:t>
            </a:r>
            <a:r>
              <a:rPr lang="en-IN" dirty="0"/>
              <a:t> is a multimodal AI summarizer that intelligently condenses content from various input sources such as text files, PDFs, audio, YouTube videos, research papers, web pages, and Wikipedia. Leveraging </a:t>
            </a:r>
            <a:r>
              <a:rPr lang="en-IN" dirty="0" err="1"/>
              <a:t>LangChain</a:t>
            </a:r>
            <a:r>
              <a:rPr lang="en-IN" dirty="0"/>
              <a:t>, Google Generative AI, and </a:t>
            </a:r>
            <a:r>
              <a:rPr lang="en-IN" dirty="0" err="1"/>
              <a:t>Streamlit</a:t>
            </a:r>
            <a:r>
              <a:rPr lang="en-IN" dirty="0"/>
              <a:t>, it automates summarization using a refined LLM-driven pipeline. This tool enhances productivity and knowledge consumption with wide applicability in research, education, and content management.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45766"/>
            <a:ext cx="7735824" cy="7167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520" y="1491916"/>
            <a:ext cx="8193024" cy="3326972"/>
          </a:xfrm>
        </p:spPr>
        <p:txBody>
          <a:bodyPr/>
          <a:lstStyle/>
          <a:p>
            <a:pPr algn="l">
              <a:buNone/>
            </a:pPr>
            <a:r>
              <a:rPr lang="en-US" b="1" dirty="0" err="1"/>
              <a:t>i</a:t>
            </a:r>
            <a:r>
              <a:rPr lang="en-US" b="1" dirty="0"/>
              <a:t>. Motivation for the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Growing information overload from diverse formats (text, video, audio, web).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Manual summarization is time-consuming and inconsistent.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Need for a unified, AI-powered tool for rapid and high-quality summaries.</a:t>
            </a:r>
          </a:p>
          <a:p>
            <a:pPr algn="l"/>
            <a:endParaRPr lang="en-US" dirty="0"/>
          </a:p>
          <a:p>
            <a:pPr algn="l">
              <a:buNone/>
            </a:pPr>
            <a:r>
              <a:rPr lang="en-US" b="1" dirty="0"/>
              <a:t>ii. Real-world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Assisting researchers and students in literature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Enhancing productivity for professionals handling large documents.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Auto-summarizing meetings, lectures, and webinars.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BC7F4-D30F-3F16-8EA1-240E6FE0F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E620D-03C6-C384-1F0F-1AC38213D6B9}"/>
              </a:ext>
            </a:extLst>
          </p:cNvPr>
          <p:cNvSpPr txBox="1"/>
          <p:nvPr/>
        </p:nvSpPr>
        <p:spPr>
          <a:xfrm>
            <a:off x="1200150" y="47198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ii. Research Gaps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Lack of unified summarization across modalities.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Limited control over summarization style and depth.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Scarce open-source tools with full flexibility.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252653-4F60-6459-0DFB-DD1FD305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61067"/>
              </p:ext>
            </p:extLst>
          </p:nvPr>
        </p:nvGraphicFramePr>
        <p:xfrm>
          <a:off x="1247775" y="1344930"/>
          <a:ext cx="8588883" cy="312724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862961">
                  <a:extLst>
                    <a:ext uri="{9D8B030D-6E8A-4147-A177-3AD203B41FA5}">
                      <a16:colId xmlns:a16="http://schemas.microsoft.com/office/drawing/2014/main" val="3536291916"/>
                    </a:ext>
                  </a:extLst>
                </a:gridCol>
                <a:gridCol w="2862961">
                  <a:extLst>
                    <a:ext uri="{9D8B030D-6E8A-4147-A177-3AD203B41FA5}">
                      <a16:colId xmlns:a16="http://schemas.microsoft.com/office/drawing/2014/main" val="3777492705"/>
                    </a:ext>
                  </a:extLst>
                </a:gridCol>
                <a:gridCol w="2862961">
                  <a:extLst>
                    <a:ext uri="{9D8B030D-6E8A-4147-A177-3AD203B41FA5}">
                      <a16:colId xmlns:a16="http://schemas.microsoft.com/office/drawing/2014/main" val="3755986958"/>
                    </a:ext>
                  </a:extLst>
                </a:gridCol>
              </a:tblGrid>
              <a:tr h="78181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Input Support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chemeClr val="tx1"/>
                          </a:solidFill>
                        </a:rPr>
                        <a:t>Limitation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420602"/>
                  </a:ext>
                </a:extLst>
              </a:tr>
              <a:tr h="78181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SMMRY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Text-only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No multimedia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61306"/>
                  </a:ext>
                </a:extLst>
              </a:tr>
              <a:tr h="781812">
                <a:tc>
                  <a:txBody>
                    <a:bodyPr/>
                    <a:lstStyle/>
                    <a:p>
                      <a:r>
                        <a:rPr lang="en-IN" sz="1800" b="1" dirty="0" err="1">
                          <a:solidFill>
                            <a:schemeClr val="tx1"/>
                          </a:solidFill>
                        </a:rPr>
                        <a:t>Scholarcy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PDFs &amp; articles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chemeClr val="tx1"/>
                          </a:solidFill>
                        </a:rPr>
                        <a:t>Limited free usage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38390"/>
                  </a:ext>
                </a:extLst>
              </a:tr>
              <a:tr h="781812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Otter.ai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Audio transcripts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No document/web support</a:t>
                      </a:r>
                    </a:p>
                  </a:txBody>
                  <a:tcPr anchor="ctr">
                    <a:solidFill>
                      <a:schemeClr val="accent5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950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BA94FF-B78C-EB00-D929-DEC35C570BFE}"/>
              </a:ext>
            </a:extLst>
          </p:cNvPr>
          <p:cNvSpPr txBox="1"/>
          <p:nvPr/>
        </p:nvSpPr>
        <p:spPr>
          <a:xfrm>
            <a:off x="1200150" y="566928"/>
            <a:ext cx="1066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all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j-ea"/>
                <a:cs typeface="+mj-cs"/>
              </a:rPr>
              <a:t>Related Works / Existing Works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06884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6317" y="113919"/>
            <a:ext cx="7763256" cy="733806"/>
          </a:xfrm>
        </p:spPr>
        <p:txBody>
          <a:bodyPr/>
          <a:lstStyle/>
          <a:p>
            <a:r>
              <a:rPr lang="en-IN" dirty="0"/>
              <a:t>Proposed Method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87387-493A-C10B-970F-EDFC144FB016}"/>
              </a:ext>
            </a:extLst>
          </p:cNvPr>
          <p:cNvSpPr txBox="1"/>
          <p:nvPr/>
        </p:nvSpPr>
        <p:spPr>
          <a:xfrm>
            <a:off x="3298693" y="1145773"/>
            <a:ext cx="68532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User Input →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├── Text / PDF Loader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├── Audio Loader (</a:t>
            </a:r>
            <a:r>
              <a:rPr lang="en-IN" sz="2400" b="1" dirty="0" err="1">
                <a:solidFill>
                  <a:schemeClr val="bg1"/>
                </a:solidFill>
              </a:rPr>
              <a:t>AssemblyAI</a:t>
            </a:r>
            <a:r>
              <a:rPr lang="en-IN" sz="2400" b="1" dirty="0">
                <a:solidFill>
                  <a:schemeClr val="bg1"/>
                </a:solidFill>
              </a:rPr>
              <a:t>)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├── YouTube Transcript API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├── Web Scraper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├── </a:t>
            </a:r>
            <a:r>
              <a:rPr lang="en-IN" sz="2400" b="1" dirty="0" err="1">
                <a:solidFill>
                  <a:schemeClr val="bg1"/>
                </a:solidFill>
              </a:rPr>
              <a:t>ArXiv</a:t>
            </a:r>
            <a:r>
              <a:rPr lang="en-IN" sz="2400" b="1" dirty="0">
                <a:solidFill>
                  <a:schemeClr val="bg1"/>
                </a:solidFill>
              </a:rPr>
              <a:t> Paper Loader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└── Wikipedia Loader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              ↓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Document Processing (Recursive Chunking)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              ↓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Summarization Chain (LLM + </a:t>
            </a:r>
            <a:r>
              <a:rPr lang="en-IN" sz="2400" b="1" dirty="0" err="1">
                <a:solidFill>
                  <a:schemeClr val="bg1"/>
                </a:solidFill>
              </a:rPr>
              <a:t>LangChain</a:t>
            </a:r>
            <a:r>
              <a:rPr lang="en-IN" sz="2400" b="1" dirty="0">
                <a:solidFill>
                  <a:schemeClr val="bg1"/>
                </a:solidFill>
              </a:rPr>
              <a:t> Refine)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                  ↓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Summary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FF3D-8113-3B61-86BD-45D615AECC26}"/>
              </a:ext>
            </a:extLst>
          </p:cNvPr>
          <p:cNvSpPr txBox="1"/>
          <p:nvPr/>
        </p:nvSpPr>
        <p:spPr>
          <a:xfrm>
            <a:off x="285750" y="822608"/>
            <a:ext cx="256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i.FlowChart</a:t>
            </a:r>
            <a:r>
              <a:rPr lang="en-US" sz="3600" b="1" dirty="0">
                <a:solidFill>
                  <a:schemeClr val="bg1"/>
                </a:solidFill>
              </a:rPr>
              <a:t> :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321564"/>
            <a:ext cx="8878824" cy="704088"/>
          </a:xfrm>
        </p:spPr>
        <p:txBody>
          <a:bodyPr/>
          <a:lstStyle/>
          <a:p>
            <a:r>
              <a:rPr lang="en-IN" dirty="0"/>
              <a:t>Proposed Method (contd.)</a:t>
            </a:r>
            <a:endParaRPr 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A2500EB-21CE-5AE2-6CA7-146868B4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1010263"/>
            <a:ext cx="828674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</a:rPr>
              <a:t>ii. Explanation of Flowchart Components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Input Handling: </a:t>
            </a:r>
            <a:r>
              <a:rPr lang="en-IN" b="1" dirty="0" err="1">
                <a:solidFill>
                  <a:schemeClr val="bg1"/>
                </a:solidFill>
              </a:rPr>
              <a:t>Streamlit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err="1">
                <a:solidFill>
                  <a:schemeClr val="bg1"/>
                </a:solidFill>
              </a:rPr>
              <a:t>chat_input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accepts text and multiple file formats.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Document Loaders: Handles each type using appropriate </a:t>
            </a:r>
            <a:r>
              <a:rPr lang="en-US" b="1" dirty="0" err="1">
                <a:solidFill>
                  <a:schemeClr val="bg1"/>
                </a:solidFill>
              </a:rPr>
              <a:t>LangChain</a:t>
            </a:r>
            <a:r>
              <a:rPr lang="en-US" b="1" dirty="0">
                <a:solidFill>
                  <a:schemeClr val="bg1"/>
                </a:solidFill>
              </a:rPr>
              <a:t> loaders.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Chunking: Uses  </a:t>
            </a:r>
            <a:r>
              <a:rPr lang="en-IN" b="1" dirty="0" err="1">
                <a:solidFill>
                  <a:schemeClr val="bg1"/>
                </a:solidFill>
              </a:rPr>
              <a:t>RecursiveCharacterTextSplitter</a:t>
            </a:r>
            <a:r>
              <a:rPr lang="en-IN" b="1" dirty="0">
                <a:solidFill>
                  <a:schemeClr val="bg1"/>
                </a:solidFill>
              </a:rPr>
              <a:t> for manageable input to LLMs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Summarization: Uses refine chain method with </a:t>
            </a:r>
            <a:r>
              <a:rPr lang="en-US" b="1" dirty="0" err="1">
                <a:solidFill>
                  <a:schemeClr val="bg1"/>
                </a:solidFill>
              </a:rPr>
              <a:t>GoogleGenerativeAI</a:t>
            </a:r>
            <a:r>
              <a:rPr lang="en-US" b="1" dirty="0">
                <a:solidFill>
                  <a:schemeClr val="bg1"/>
                </a:solidFill>
              </a:rPr>
              <a:t> model</a:t>
            </a:r>
            <a:endParaRPr lang="en-IN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UI Output: Displays output summary interactively in </a:t>
            </a:r>
            <a:r>
              <a:rPr lang="en-US" b="1" dirty="0" err="1">
                <a:solidFill>
                  <a:schemeClr val="bg1"/>
                </a:solidFill>
              </a:rPr>
              <a:t>Streamlit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C85C1-11D0-777C-BB32-A09E529E603C}"/>
              </a:ext>
            </a:extLst>
          </p:cNvPr>
          <p:cNvSpPr txBox="1"/>
          <p:nvPr/>
        </p:nvSpPr>
        <p:spPr>
          <a:xfrm>
            <a:off x="1952626" y="2952750"/>
            <a:ext cx="828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iii. Algorithm (Pseudo Code)</a:t>
            </a:r>
          </a:p>
          <a:p>
            <a:r>
              <a:rPr lang="en-IN" b="1" dirty="0">
                <a:solidFill>
                  <a:schemeClr val="bg1"/>
                </a:solidFill>
              </a:rPr>
              <a:t>Input = </a:t>
            </a:r>
            <a:r>
              <a:rPr lang="en-IN" b="1" dirty="0" err="1">
                <a:solidFill>
                  <a:schemeClr val="bg1"/>
                </a:solidFill>
              </a:rPr>
              <a:t>user_uploaded_file</a:t>
            </a:r>
            <a:r>
              <a:rPr lang="en-IN" b="1" dirty="0">
                <a:solidFill>
                  <a:schemeClr val="bg1"/>
                </a:solidFill>
              </a:rPr>
              <a:t> or URL</a:t>
            </a:r>
          </a:p>
          <a:p>
            <a:r>
              <a:rPr lang="en-IN" b="1" dirty="0">
                <a:solidFill>
                  <a:schemeClr val="bg1"/>
                </a:solidFill>
              </a:rPr>
              <a:t>if type == PDF:</a:t>
            </a:r>
          </a:p>
          <a:p>
            <a:r>
              <a:rPr lang="en-IN" b="1" dirty="0">
                <a:solidFill>
                  <a:schemeClr val="bg1"/>
                </a:solidFill>
              </a:rPr>
              <a:t>    loader = </a:t>
            </a:r>
            <a:r>
              <a:rPr lang="en-IN" b="1" dirty="0" err="1">
                <a:solidFill>
                  <a:schemeClr val="bg1"/>
                </a:solidFill>
              </a:rPr>
              <a:t>PyPDFLoader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 err="1">
                <a:solidFill>
                  <a:schemeClr val="bg1"/>
                </a:solidFill>
              </a:rPr>
              <a:t>elif</a:t>
            </a:r>
            <a:r>
              <a:rPr lang="en-IN" b="1" dirty="0">
                <a:solidFill>
                  <a:schemeClr val="bg1"/>
                </a:solidFill>
              </a:rPr>
              <a:t> type == Audio:</a:t>
            </a:r>
          </a:p>
          <a:p>
            <a:r>
              <a:rPr lang="en-IN" b="1" dirty="0">
                <a:solidFill>
                  <a:schemeClr val="bg1"/>
                </a:solidFill>
              </a:rPr>
              <a:t>    loader = </a:t>
            </a:r>
            <a:r>
              <a:rPr lang="en-IN" b="1" dirty="0" err="1">
                <a:solidFill>
                  <a:schemeClr val="bg1"/>
                </a:solidFill>
              </a:rPr>
              <a:t>AssemblyAIAudioTranscriptLoader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...</a:t>
            </a:r>
          </a:p>
          <a:p>
            <a:r>
              <a:rPr lang="en-IN" b="1" dirty="0">
                <a:solidFill>
                  <a:schemeClr val="bg1"/>
                </a:solidFill>
              </a:rPr>
              <a:t>docs = </a:t>
            </a:r>
            <a:r>
              <a:rPr lang="en-IN" b="1" dirty="0" err="1">
                <a:solidFill>
                  <a:schemeClr val="bg1"/>
                </a:solidFill>
              </a:rPr>
              <a:t>loader.load_and_split</a:t>
            </a:r>
            <a:r>
              <a:rPr lang="en-IN" b="1" dirty="0">
                <a:solidFill>
                  <a:schemeClr val="bg1"/>
                </a:solidFill>
              </a:rPr>
              <a:t>()</a:t>
            </a:r>
          </a:p>
          <a:p>
            <a:r>
              <a:rPr lang="en-IN" b="1" dirty="0">
                <a:solidFill>
                  <a:schemeClr val="bg1"/>
                </a:solidFill>
              </a:rPr>
              <a:t>chunks = </a:t>
            </a:r>
            <a:r>
              <a:rPr lang="en-IN" b="1" dirty="0" err="1">
                <a:solidFill>
                  <a:schemeClr val="bg1"/>
                </a:solidFill>
              </a:rPr>
              <a:t>RecursiveCharacterTextSplitter.split_documents</a:t>
            </a:r>
            <a:r>
              <a:rPr lang="en-IN" b="1" dirty="0">
                <a:solidFill>
                  <a:schemeClr val="bg1"/>
                </a:solidFill>
              </a:rPr>
              <a:t>(docs)</a:t>
            </a:r>
          </a:p>
          <a:p>
            <a:r>
              <a:rPr lang="en-IN" b="1" dirty="0">
                <a:solidFill>
                  <a:schemeClr val="bg1"/>
                </a:solidFill>
              </a:rPr>
              <a:t>summary = </a:t>
            </a:r>
            <a:r>
              <a:rPr lang="en-IN" b="1" dirty="0" err="1">
                <a:solidFill>
                  <a:schemeClr val="bg1"/>
                </a:solidFill>
              </a:rPr>
              <a:t>load_summarize_chain</a:t>
            </a:r>
            <a:r>
              <a:rPr lang="en-IN" b="1" dirty="0">
                <a:solidFill>
                  <a:schemeClr val="bg1"/>
                </a:solidFill>
              </a:rPr>
              <a:t>(</a:t>
            </a:r>
            <a:r>
              <a:rPr lang="en-IN" b="1" dirty="0" err="1">
                <a:solidFill>
                  <a:schemeClr val="bg1"/>
                </a:solidFill>
              </a:rPr>
              <a:t>llm</a:t>
            </a:r>
            <a:r>
              <a:rPr lang="en-IN" b="1" dirty="0">
                <a:solidFill>
                  <a:schemeClr val="bg1"/>
                </a:solidFill>
              </a:rPr>
              <a:t>, </a:t>
            </a:r>
            <a:r>
              <a:rPr lang="en-IN" b="1" dirty="0" err="1">
                <a:solidFill>
                  <a:schemeClr val="bg1"/>
                </a:solidFill>
              </a:rPr>
              <a:t>chain_type</a:t>
            </a:r>
            <a:r>
              <a:rPr lang="en-IN" b="1" dirty="0">
                <a:solidFill>
                  <a:schemeClr val="bg1"/>
                </a:solidFill>
              </a:rPr>
              <a:t>="refine").run(chunks)</a:t>
            </a:r>
          </a:p>
          <a:p>
            <a:r>
              <a:rPr lang="en-IN" b="1" dirty="0">
                <a:solidFill>
                  <a:schemeClr val="bg1"/>
                </a:solidFill>
              </a:rPr>
              <a:t>display(summary)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Experimental Setup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336" y="2331720"/>
            <a:ext cx="3621024" cy="493776"/>
          </a:xfrm>
        </p:spPr>
        <p:txBody>
          <a:bodyPr/>
          <a:lstStyle/>
          <a:p>
            <a:r>
              <a:rPr lang="en-IN" sz="2000" dirty="0" err="1"/>
              <a:t>i</a:t>
            </a:r>
            <a:r>
              <a:rPr lang="en-IN" sz="2000" dirty="0"/>
              <a:t>. Technologies/Libraries Used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5336" y="2825496"/>
            <a:ext cx="3621024" cy="2578608"/>
          </a:xfrm>
        </p:spPr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, </a:t>
            </a:r>
            <a:r>
              <a:rPr lang="en-IN" dirty="0" err="1"/>
              <a:t>Streamlit</a:t>
            </a:r>
            <a:r>
              <a:rPr lang="en-IN" dirty="0"/>
              <a:t>, </a:t>
            </a:r>
            <a:r>
              <a:rPr lang="en-IN" dirty="0" err="1"/>
              <a:t>GoogleGenerativeAI</a:t>
            </a:r>
            <a:r>
              <a:rPr lang="en-IN" dirty="0"/>
              <a:t> </a:t>
            </a:r>
          </a:p>
          <a:p>
            <a:r>
              <a:rPr lang="en-IN" dirty="0"/>
              <a:t>Document loaders: PDF, Audio, Web, YouTube, </a:t>
            </a:r>
            <a:r>
              <a:rPr lang="en-IN" dirty="0" err="1"/>
              <a:t>Arxiv</a:t>
            </a:r>
            <a:r>
              <a:rPr lang="en-IN" dirty="0"/>
              <a:t>, Wikipedia </a:t>
            </a:r>
          </a:p>
          <a:p>
            <a:r>
              <a:rPr lang="en-IN" dirty="0" err="1"/>
              <a:t>AssemblyAI</a:t>
            </a:r>
            <a:r>
              <a:rPr lang="en-IN" dirty="0"/>
              <a:t> API, </a:t>
            </a:r>
            <a:r>
              <a:rPr lang="en-IN" dirty="0" err="1"/>
              <a:t>YouTubeTranscript</a:t>
            </a:r>
            <a:r>
              <a:rPr lang="en-IN" dirty="0"/>
              <a:t> API </a:t>
            </a: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ii. Datasets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fixed datasets; accepts real-world inputs from users via file/URL.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A3AA6-1A52-1AD8-731E-2EBB2E6B645A}"/>
              </a:ext>
            </a:extLst>
          </p:cNvPr>
          <p:cNvSpPr txBox="1"/>
          <p:nvPr/>
        </p:nvSpPr>
        <p:spPr>
          <a:xfrm>
            <a:off x="5599197" y="3657600"/>
            <a:ext cx="356309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iii. System Hardware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Laptop: HP Victus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dirty="0">
                <a:solidFill>
                  <a:schemeClr val="bg1"/>
                </a:solidFill>
              </a:rPr>
              <a:t>GPU: NVIDIA GeForce RTX 2050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RAM: 16 GB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5AEC9-FDAD-2E9E-1E2A-F9A4FCF3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A846C-2565-8072-EAAE-B4D84B93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0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C00632-3689-C05C-6C14-1E617BD5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73E22-8C77-B655-E613-A1CD787C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9EE87-DB74-F16A-4C75-8B287341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111</TotalTime>
  <Words>653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SmartGist - AI Powered Multi Summarizer</vt:lpstr>
      <vt:lpstr>Abstract</vt:lpstr>
      <vt:lpstr>INTRODUCTION</vt:lpstr>
      <vt:lpstr>PowerPoint Presentation</vt:lpstr>
      <vt:lpstr>Proposed Method</vt:lpstr>
      <vt:lpstr>Proposed Method (contd.)</vt:lpstr>
      <vt:lpstr>Experimental Setup</vt:lpstr>
      <vt:lpstr>PowerPoint Presentation</vt:lpstr>
      <vt:lpstr>PowerPoint Presentation</vt:lpstr>
      <vt:lpstr>Conclusions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Shankar</dc:creator>
  <cp:lastModifiedBy>Bhavani Shankar</cp:lastModifiedBy>
  <cp:revision>4</cp:revision>
  <dcterms:created xsi:type="dcterms:W3CDTF">2025-07-29T16:16:51Z</dcterms:created>
  <dcterms:modified xsi:type="dcterms:W3CDTF">2025-07-30T03:55:30Z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