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tableStyles" Target="tableStyles.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91" name=""/>
        <p:cNvGrpSpPr/>
        <p:nvPr/>
      </p:nvGrpSpPr>
      <p:grpSpPr>
        <a:xfrm>
          <a:off x="0" y="0"/>
          <a:ext cx="0" cy="0"/>
          <a:chOff x="0" y="0"/>
          <a:chExt cx="0" cy="0"/>
        </a:xfrm>
      </p:grpSpPr>
      <p:sp>
        <p:nvSpPr>
          <p:cNvPr id="104880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80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80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80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0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1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811"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9" name=""/>
        <p:cNvGrpSpPr/>
        <p:nvPr/>
      </p:nvGrpSpPr>
      <p:grpSpPr>
        <a:xfrm>
          <a:off x="0" y="0"/>
          <a:ext cx="0" cy="0"/>
          <a:chOff x="0" y="0"/>
          <a:chExt cx="0" cy="0"/>
        </a:xfrm>
      </p:grpSpPr>
      <p:sp>
        <p:nvSpPr>
          <p:cNvPr id="1048747"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48"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4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0" name="文本框"/>
          <p:cNvSpPr>
            <a:spLocks noGrp="1"/>
          </p:cNvSpPr>
          <p:nvPr>
            <p:ph type="ftr" sz="quarter" idx="11"/>
          </p:nvPr>
        </p:nvSpPr>
        <p:spPr/>
        <p:txBody>
          <a:bodyPr/>
          <a:p>
            <a:endParaRPr altLang="en-US" lang="zh-CN"/>
          </a:p>
        </p:txBody>
      </p:sp>
      <p:sp>
        <p:nvSpPr>
          <p:cNvPr id="104875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7" name=""/>
        <p:cNvGrpSpPr/>
        <p:nvPr/>
      </p:nvGrpSpPr>
      <p:grpSpPr>
        <a:xfrm>
          <a:off x="0" y="0"/>
          <a:ext cx="0" cy="0"/>
          <a:chOff x="0" y="0"/>
          <a:chExt cx="0" cy="0"/>
        </a:xfrm>
      </p:grpSpPr>
      <p:sp>
        <p:nvSpPr>
          <p:cNvPr id="1048788" name="文本框"/>
          <p:cNvSpPr>
            <a:spLocks noGrp="1"/>
          </p:cNvSpPr>
          <p:nvPr>
            <p:ph type="title"/>
          </p:nvPr>
        </p:nvSpPr>
        <p:spPr/>
        <p:txBody>
          <a:bodyPr/>
          <a:p>
            <a:r>
              <a:rPr altLang="en-US" lang="zh-CN" smtClean="0"/>
              <a:t>单击此处编辑母版标题样式</a:t>
            </a:r>
            <a:endParaRPr altLang="en-US" lang="zh-CN"/>
          </a:p>
        </p:txBody>
      </p:sp>
      <p:sp>
        <p:nvSpPr>
          <p:cNvPr id="1048789"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1" name="文本框"/>
          <p:cNvSpPr>
            <a:spLocks noGrp="1"/>
          </p:cNvSpPr>
          <p:nvPr>
            <p:ph type="ftr" sz="quarter" idx="11"/>
          </p:nvPr>
        </p:nvSpPr>
        <p:spPr/>
        <p:txBody>
          <a:bodyPr/>
          <a:p>
            <a:endParaRPr altLang="en-US" lang="zh-CN"/>
          </a:p>
        </p:txBody>
      </p:sp>
      <p:sp>
        <p:nvSpPr>
          <p:cNvPr id="104879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81" name=""/>
        <p:cNvGrpSpPr/>
        <p:nvPr/>
      </p:nvGrpSpPr>
      <p:grpSpPr>
        <a:xfrm>
          <a:off x="0" y="0"/>
          <a:ext cx="0" cy="0"/>
          <a:chOff x="0" y="0"/>
          <a:chExt cx="0" cy="0"/>
        </a:xfrm>
      </p:grpSpPr>
      <p:sp>
        <p:nvSpPr>
          <p:cNvPr id="1048756"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57"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9" name="文本框"/>
          <p:cNvSpPr>
            <a:spLocks noGrp="1"/>
          </p:cNvSpPr>
          <p:nvPr>
            <p:ph type="ftr" sz="quarter" idx="11"/>
          </p:nvPr>
        </p:nvSpPr>
        <p:spPr/>
        <p:txBody>
          <a:bodyPr/>
          <a:p>
            <a:endParaRPr altLang="en-US" lang="zh-CN"/>
          </a:p>
        </p:txBody>
      </p:sp>
      <p:sp>
        <p:nvSpPr>
          <p:cNvPr id="104876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5" name=""/>
        <p:cNvGrpSpPr/>
        <p:nvPr/>
      </p:nvGrpSpPr>
      <p:grpSpPr>
        <a:xfrm>
          <a:off x="0" y="0"/>
          <a:ext cx="0" cy="0"/>
          <a:chOff x="0" y="0"/>
          <a:chExt cx="0" cy="0"/>
        </a:xfrm>
      </p:grpSpPr>
      <p:sp>
        <p:nvSpPr>
          <p:cNvPr id="104859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7"/>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9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8"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8"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44" name=""/>
        <p:cNvGrpSpPr/>
        <p:nvPr/>
      </p:nvGrpSpPr>
      <p:grpSpPr>
        <a:xfrm>
          <a:off x="0" y="0"/>
          <a:ext cx="0" cy="0"/>
          <a:chOff x="0" y="0"/>
          <a:chExt cx="0" cy="0"/>
        </a:xfrm>
      </p:grpSpPr>
      <p:sp>
        <p:nvSpPr>
          <p:cNvPr id="1048612"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7"/>
                </a:lnTo>
              </a:path>
            </a:pathLst>
          </a:custGeom>
          <a:noFill/>
          <a:ln w="9525" cap="flat" cmpd="sng">
            <a:solidFill>
              <a:srgbClr val="5FCAEE"/>
            </a:solidFill>
            <a:prstDash val="solid"/>
            <a:round/>
          </a:ln>
        </p:spPr>
      </p:sp>
      <p:sp>
        <p:nvSpPr>
          <p:cNvPr id="1048613"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14"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5" name="曲线"/>
          <p:cNvSpPr/>
          <p:nvPr/>
        </p:nvSpPr>
        <p:spPr>
          <a:xfrm rot="0">
            <a:off x="9602878" y="0"/>
            <a:ext cx="2589528"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16"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17"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1048618"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19" name="曲线"/>
          <p:cNvSpPr/>
          <p:nvPr/>
        </p:nvSpPr>
        <p:spPr>
          <a:xfrm rot="0">
            <a:off x="10936247" y="0"/>
            <a:ext cx="1256028"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0"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2"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3"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4"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5"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6" name=""/>
        <p:cNvGrpSpPr/>
        <p:nvPr/>
      </p:nvGrpSpPr>
      <p:grpSpPr>
        <a:xfrm>
          <a:off x="0" y="0"/>
          <a:ext cx="0" cy="0"/>
          <a:chOff x="0" y="0"/>
          <a:chExt cx="0" cy="0"/>
        </a:xfrm>
      </p:grpSpPr>
      <p:sp>
        <p:nvSpPr>
          <p:cNvPr id="1048783" name="文本框"/>
          <p:cNvSpPr>
            <a:spLocks noGrp="1"/>
          </p:cNvSpPr>
          <p:nvPr>
            <p:ph type="title"/>
          </p:nvPr>
        </p:nvSpPr>
        <p:spPr/>
        <p:txBody>
          <a:bodyPr/>
          <a:p>
            <a:r>
              <a:rPr altLang="en-US" lang="zh-CN" smtClean="0"/>
              <a:t>单击此处编辑母版标题样式</a:t>
            </a:r>
            <a:endParaRPr altLang="en-US" lang="zh-CN"/>
          </a:p>
        </p:txBody>
      </p:sp>
      <p:sp>
        <p:nvSpPr>
          <p:cNvPr id="1048784"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6" name="文本框"/>
          <p:cNvSpPr>
            <a:spLocks noGrp="1"/>
          </p:cNvSpPr>
          <p:nvPr>
            <p:ph type="ftr" sz="quarter" idx="11"/>
          </p:nvPr>
        </p:nvSpPr>
        <p:spPr/>
        <p:txBody>
          <a:bodyPr/>
          <a:p>
            <a:endParaRPr altLang="en-US" lang="zh-CN"/>
          </a:p>
        </p:txBody>
      </p:sp>
      <p:sp>
        <p:nvSpPr>
          <p:cNvPr id="104878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83" name=""/>
        <p:cNvGrpSpPr/>
        <p:nvPr/>
      </p:nvGrpSpPr>
      <p:grpSpPr>
        <a:xfrm>
          <a:off x="0" y="0"/>
          <a:ext cx="0" cy="0"/>
          <a:chOff x="0" y="0"/>
          <a:chExt cx="0" cy="0"/>
        </a:xfrm>
      </p:grpSpPr>
      <p:sp>
        <p:nvSpPr>
          <p:cNvPr id="1048767"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68"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6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0" name="文本框"/>
          <p:cNvSpPr>
            <a:spLocks noGrp="1"/>
          </p:cNvSpPr>
          <p:nvPr>
            <p:ph type="ftr" sz="quarter" idx="11"/>
          </p:nvPr>
        </p:nvSpPr>
        <p:spPr/>
        <p:txBody>
          <a:bodyPr/>
          <a:p>
            <a:endParaRPr altLang="en-US" lang="zh-CN"/>
          </a:p>
        </p:txBody>
      </p:sp>
      <p:sp>
        <p:nvSpPr>
          <p:cNvPr id="104877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8" name=""/>
        <p:cNvGrpSpPr/>
        <p:nvPr/>
      </p:nvGrpSpPr>
      <p:grpSpPr>
        <a:xfrm>
          <a:off x="0" y="0"/>
          <a:ext cx="0" cy="0"/>
          <a:chOff x="0" y="0"/>
          <a:chExt cx="0" cy="0"/>
        </a:xfrm>
      </p:grpSpPr>
      <p:sp>
        <p:nvSpPr>
          <p:cNvPr id="1048793" name="文本框"/>
          <p:cNvSpPr>
            <a:spLocks noGrp="1"/>
          </p:cNvSpPr>
          <p:nvPr>
            <p:ph type="title"/>
          </p:nvPr>
        </p:nvSpPr>
        <p:spPr/>
        <p:txBody>
          <a:bodyPr/>
          <a:p>
            <a:r>
              <a:rPr altLang="en-US" lang="zh-CN" smtClean="0"/>
              <a:t>单击此处编辑母版标题样式</a:t>
            </a:r>
            <a:endParaRPr altLang="en-US" lang="zh-CN"/>
          </a:p>
        </p:txBody>
      </p:sp>
      <p:sp>
        <p:nvSpPr>
          <p:cNvPr id="1048794"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5"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7" name="文本框"/>
          <p:cNvSpPr>
            <a:spLocks noGrp="1"/>
          </p:cNvSpPr>
          <p:nvPr>
            <p:ph type="ftr" sz="quarter" idx="11"/>
          </p:nvPr>
        </p:nvSpPr>
        <p:spPr/>
        <p:txBody>
          <a:bodyPr/>
          <a:p>
            <a:endParaRPr altLang="en-US" lang="zh-CN"/>
          </a:p>
        </p:txBody>
      </p:sp>
      <p:sp>
        <p:nvSpPr>
          <p:cNvPr id="104879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84" name=""/>
        <p:cNvGrpSpPr/>
        <p:nvPr/>
      </p:nvGrpSpPr>
      <p:grpSpPr>
        <a:xfrm>
          <a:off x="0" y="0"/>
          <a:ext cx="0" cy="0"/>
          <a:chOff x="0" y="0"/>
          <a:chExt cx="0" cy="0"/>
        </a:xfrm>
      </p:grpSpPr>
      <p:sp>
        <p:nvSpPr>
          <p:cNvPr id="1048772" name="文本框"/>
          <p:cNvSpPr>
            <a:spLocks noGrp="1"/>
          </p:cNvSpPr>
          <p:nvPr>
            <p:ph type="title"/>
          </p:nvPr>
        </p:nvSpPr>
        <p:spPr/>
        <p:txBody>
          <a:bodyPr/>
          <a:p>
            <a:r>
              <a:rPr altLang="en-US" lang="zh-CN" smtClean="0"/>
              <a:t>单击此处编辑母版标题样式</a:t>
            </a:r>
            <a:endParaRPr altLang="en-US" lang="zh-CN"/>
          </a:p>
        </p:txBody>
      </p:sp>
      <p:sp>
        <p:nvSpPr>
          <p:cNvPr id="1048773"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5"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8" name="文本框"/>
          <p:cNvSpPr>
            <a:spLocks noGrp="1"/>
          </p:cNvSpPr>
          <p:nvPr>
            <p:ph type="ftr" sz="quarter" idx="11"/>
          </p:nvPr>
        </p:nvSpPr>
        <p:spPr/>
        <p:txBody>
          <a:bodyPr/>
          <a:p>
            <a:endParaRPr altLang="en-US" lang="zh-CN"/>
          </a:p>
        </p:txBody>
      </p:sp>
      <p:sp>
        <p:nvSpPr>
          <p:cNvPr id="104877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80" name=""/>
        <p:cNvGrpSpPr/>
        <p:nvPr/>
      </p:nvGrpSpPr>
      <p:grpSpPr>
        <a:xfrm>
          <a:off x="0" y="0"/>
          <a:ext cx="0" cy="0"/>
          <a:chOff x="0" y="0"/>
          <a:chExt cx="0" cy="0"/>
        </a:xfrm>
      </p:grpSpPr>
      <p:sp>
        <p:nvSpPr>
          <p:cNvPr id="1048752" name="文本框"/>
          <p:cNvSpPr>
            <a:spLocks noGrp="1"/>
          </p:cNvSpPr>
          <p:nvPr>
            <p:ph type="title"/>
          </p:nvPr>
        </p:nvSpPr>
        <p:spPr/>
        <p:txBody>
          <a:bodyPr/>
          <a:p>
            <a:r>
              <a:rPr altLang="en-US" lang="zh-CN" smtClean="0"/>
              <a:t>单击此处编辑母版标题样式</a:t>
            </a:r>
            <a:endParaRPr altLang="en-US" lang="zh-CN"/>
          </a:p>
        </p:txBody>
      </p:sp>
      <p:sp>
        <p:nvSpPr>
          <p:cNvPr id="104875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4" name="文本框"/>
          <p:cNvSpPr>
            <a:spLocks noGrp="1"/>
          </p:cNvSpPr>
          <p:nvPr>
            <p:ph type="ftr" sz="quarter" idx="11"/>
          </p:nvPr>
        </p:nvSpPr>
        <p:spPr/>
        <p:txBody>
          <a:bodyPr/>
          <a:p>
            <a:endParaRPr altLang="en-US" lang="zh-CN"/>
          </a:p>
        </p:txBody>
      </p:sp>
      <p:sp>
        <p:nvSpPr>
          <p:cNvPr id="104875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5" name=""/>
        <p:cNvGrpSpPr/>
        <p:nvPr/>
      </p:nvGrpSpPr>
      <p:grpSpPr>
        <a:xfrm>
          <a:off x="0" y="0"/>
          <a:ext cx="0" cy="0"/>
          <a:chOff x="0" y="0"/>
          <a:chExt cx="0" cy="0"/>
        </a:xfrm>
      </p:grpSpPr>
      <p:sp>
        <p:nvSpPr>
          <p:cNvPr id="104878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1" name="文本框"/>
          <p:cNvSpPr>
            <a:spLocks noGrp="1"/>
          </p:cNvSpPr>
          <p:nvPr>
            <p:ph type="ftr" sz="quarter" idx="11"/>
          </p:nvPr>
        </p:nvSpPr>
        <p:spPr/>
        <p:txBody>
          <a:bodyPr/>
          <a:p>
            <a:endParaRPr altLang="en-US" lang="zh-CN"/>
          </a:p>
        </p:txBody>
      </p:sp>
      <p:sp>
        <p:nvSpPr>
          <p:cNvPr id="104878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9" name=""/>
        <p:cNvGrpSpPr/>
        <p:nvPr/>
      </p:nvGrpSpPr>
      <p:grpSpPr>
        <a:xfrm>
          <a:off x="0" y="0"/>
          <a:ext cx="0" cy="0"/>
          <a:chOff x="0" y="0"/>
          <a:chExt cx="0" cy="0"/>
        </a:xfrm>
      </p:grpSpPr>
      <p:sp>
        <p:nvSpPr>
          <p:cNvPr id="1048799"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800"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1"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0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3" name="文本框"/>
          <p:cNvSpPr>
            <a:spLocks noGrp="1"/>
          </p:cNvSpPr>
          <p:nvPr>
            <p:ph type="ftr" sz="quarter" idx="11"/>
          </p:nvPr>
        </p:nvSpPr>
        <p:spPr/>
        <p:txBody>
          <a:bodyPr/>
          <a:p>
            <a:endParaRPr altLang="en-US" lang="zh-CN"/>
          </a:p>
        </p:txBody>
      </p:sp>
      <p:sp>
        <p:nvSpPr>
          <p:cNvPr id="104880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82" name=""/>
        <p:cNvGrpSpPr/>
        <p:nvPr/>
      </p:nvGrpSpPr>
      <p:grpSpPr>
        <a:xfrm>
          <a:off x="0" y="0"/>
          <a:ext cx="0" cy="0"/>
          <a:chOff x="0" y="0"/>
          <a:chExt cx="0" cy="0"/>
        </a:xfrm>
      </p:grpSpPr>
      <p:sp>
        <p:nvSpPr>
          <p:cNvPr id="1048761"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62"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63"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6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5" name="文本框"/>
          <p:cNvSpPr>
            <a:spLocks noGrp="1"/>
          </p:cNvSpPr>
          <p:nvPr>
            <p:ph type="ftr" sz="quarter" idx="11"/>
          </p:nvPr>
        </p:nvSpPr>
        <p:spPr/>
        <p:txBody>
          <a:bodyPr/>
          <a:p>
            <a:endParaRPr altLang="en-US" lang="zh-CN"/>
          </a:p>
        </p:txBody>
      </p:sp>
      <p:sp>
        <p:nvSpPr>
          <p:cNvPr id="104876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1" name=""/>
        <p:cNvGrpSpPr/>
        <p:nvPr/>
      </p:nvGrpSpPr>
      <p:grpSpPr>
        <a:xfrm>
          <a:off x="0" y="0"/>
          <a:ext cx="0" cy="0"/>
          <a:chOff x="0" y="0"/>
          <a:chExt cx="0" cy="0"/>
        </a:xfrm>
      </p:grpSpPr>
      <p:sp>
        <p:nvSpPr>
          <p:cNvPr id="104857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7"/>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7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8"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8"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8"/>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4/3/2024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6" name=""/>
        <p:cNvGrpSpPr/>
        <p:nvPr/>
      </p:nvGrpSpPr>
      <p:grpSpPr>
        <a:xfrm>
          <a:off x="0" y="0"/>
          <a:ext cx="0" cy="0"/>
          <a:chOff x="0" y="0"/>
          <a:chExt cx="0" cy="0"/>
        </a:xfrm>
      </p:grpSpPr>
      <p:grpSp>
        <p:nvGrpSpPr>
          <p:cNvPr id="27" name="组合"/>
          <p:cNvGrpSpPr/>
          <p:nvPr/>
        </p:nvGrpSpPr>
        <p:grpSpPr>
          <a:xfrm>
            <a:off x="742949" y="1104900"/>
            <a:ext cx="1743076" cy="1333498"/>
            <a:chOff x="742949" y="1104900"/>
            <a:chExt cx="1743076" cy="1333498"/>
          </a:xfrm>
        </p:grpSpPr>
        <p:sp>
          <p:nvSpPr>
            <p:cNvPr id="1048606" name="曲线"/>
            <p:cNvSpPr/>
            <p:nvPr/>
          </p:nvSpPr>
          <p:spPr>
            <a:xfrm rot="0">
              <a:off x="742949" y="1381124"/>
              <a:ext cx="1228724" cy="1057274"/>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600" y="10801"/>
                  </a:lnTo>
                  <a:lnTo>
                    <a:pt x="16954" y="0"/>
                  </a:lnTo>
                  <a:close/>
                </a:path>
              </a:pathLst>
            </a:custGeom>
            <a:solidFill>
              <a:srgbClr val="5FCAEE"/>
            </a:solidFill>
            <a:ln cap="flat" cmpd="sng">
              <a:noFill/>
              <a:prstDash val="solid"/>
              <a:miter/>
            </a:ln>
          </p:spPr>
        </p:sp>
        <p:sp>
          <p:nvSpPr>
            <p:cNvPr id="1048607" name="曲线"/>
            <p:cNvSpPr/>
            <p:nvPr/>
          </p:nvSpPr>
          <p:spPr>
            <a:xfrm rot="0">
              <a:off x="1838325" y="1104900"/>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4"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1447800" y="2971799"/>
            <a:ext cx="8077200" cy="1489709"/>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0" cap="none" sz="4400" i="0" kern="0" lang="en-US" spc="15" strike="noStrike" u="none">
                <a:solidFill>
                  <a:schemeClr val="tx1"/>
                </a:solidFill>
                <a:latin typeface="Trebuchet MS" pitchFamily="0" charset="0"/>
                <a:ea typeface="宋体" pitchFamily="0" charset="0"/>
                <a:cs typeface="Trebuchet MS" pitchFamily="0" charset="0"/>
              </a:rPr>
              <a:t>C</a:t>
            </a:r>
            <a:r>
              <a:rPr altLang="zh-CN" baseline="0" b="0" cap="none" sz="4400" i="0" kern="0" lang="en-US" spc="15" strike="noStrike" u="none">
                <a:solidFill>
                  <a:schemeClr val="tx1"/>
                </a:solidFill>
                <a:latin typeface="Trebuchet MS" pitchFamily="0" charset="0"/>
                <a:ea typeface="宋体" pitchFamily="0" charset="0"/>
                <a:cs typeface="Trebuchet MS" pitchFamily="0" charset="0"/>
              </a:rPr>
              <a:t>H</a:t>
            </a:r>
            <a:r>
              <a:rPr altLang="zh-CN" baseline="0" b="0" cap="none" sz="4400" i="0" kern="0" lang="en-US" spc="15" strike="noStrike" u="none">
                <a:solidFill>
                  <a:schemeClr val="tx1"/>
                </a:solidFill>
                <a:latin typeface="Trebuchet MS" pitchFamily="0" charset="0"/>
                <a:ea typeface="宋体" pitchFamily="0" charset="0"/>
                <a:cs typeface="Trebuchet MS" pitchFamily="0" charset="0"/>
              </a:rPr>
              <a:t>A</a:t>
            </a:r>
            <a:r>
              <a:rPr altLang="zh-CN" baseline="0" b="0" cap="none" sz="4400" i="0" kern="0" lang="en-US" spc="15" strike="noStrike" u="none">
                <a:solidFill>
                  <a:schemeClr val="tx1"/>
                </a:solidFill>
                <a:latin typeface="Trebuchet MS" pitchFamily="0" charset="0"/>
                <a:ea typeface="宋体" pitchFamily="0" charset="0"/>
                <a:cs typeface="Trebuchet MS" pitchFamily="0" charset="0"/>
              </a:rPr>
              <a:t>N</a:t>
            </a:r>
            <a:r>
              <a:rPr altLang="zh-CN" baseline="0" b="0" cap="none" sz="4400" i="0" kern="0" lang="en-US" spc="15" strike="noStrike" u="none">
                <a:solidFill>
                  <a:schemeClr val="tx1"/>
                </a:solidFill>
                <a:latin typeface="Trebuchet MS" pitchFamily="0" charset="0"/>
                <a:ea typeface="宋体" pitchFamily="0" charset="0"/>
                <a:cs typeface="Trebuchet MS" pitchFamily="0" charset="0"/>
              </a:rPr>
              <a:t>D</a:t>
            </a:r>
            <a:r>
              <a:rPr altLang="zh-CN" baseline="0" b="0" cap="none" sz="4400" i="0" kern="0" lang="en-US" spc="15" strike="noStrike" u="none">
                <a:solidFill>
                  <a:schemeClr val="tx1"/>
                </a:solidFill>
                <a:latin typeface="Trebuchet MS" pitchFamily="0" charset="0"/>
                <a:ea typeface="宋体" pitchFamily="0" charset="0"/>
                <a:cs typeface="Trebuchet MS" pitchFamily="0" charset="0"/>
              </a:rPr>
              <a:t>U</a:t>
            </a:r>
            <a:r>
              <a:rPr altLang="zh-CN" baseline="0" b="0" cap="none" sz="4400" i="0" kern="0" lang="en-US" spc="15" strike="noStrike" u="none">
                <a:solidFill>
                  <a:schemeClr val="tx1"/>
                </a:solidFill>
                <a:latin typeface="Trebuchet MS" pitchFamily="0" charset="0"/>
                <a:ea typeface="宋体" pitchFamily="0" charset="0"/>
                <a:cs typeface="Trebuchet MS" pitchFamily="0" charset="0"/>
              </a:rPr>
              <a:t>R</a:t>
            </a:r>
            <a:r>
              <a:rPr altLang="zh-CN" baseline="0" b="0" cap="none" sz="4400" i="0" kern="0" lang="en-US" spc="15" strike="noStrike" u="none">
                <a:solidFill>
                  <a:schemeClr val="tx1"/>
                </a:solidFill>
                <a:latin typeface="Trebuchet MS" pitchFamily="0" charset="0"/>
                <a:ea typeface="宋体" pitchFamily="0" charset="0"/>
                <a:cs typeface="Trebuchet MS" pitchFamily="0" charset="0"/>
              </a:rPr>
              <a:t>U</a:t>
            </a:r>
            <a:r>
              <a:rPr altLang="zh-CN" baseline="0" b="0" cap="none" sz="4400" i="0" kern="0" lang="en-US" spc="15" strike="noStrike" u="none">
                <a:solidFill>
                  <a:schemeClr val="tx1"/>
                </a:solidFill>
                <a:latin typeface="Trebuchet MS" pitchFamily="0" charset="0"/>
                <a:ea typeface="宋体" pitchFamily="0" charset="0"/>
                <a:cs typeface="Trebuchet MS" pitchFamily="0" charset="0"/>
              </a:rPr>
              <a:t> </a:t>
            </a:r>
            <a:r>
              <a:rPr altLang="zh-CN" baseline="0" b="0" cap="none" sz="4400" i="0" kern="0" lang="en-US" spc="15" strike="noStrike" u="none">
                <a:solidFill>
                  <a:schemeClr val="tx1"/>
                </a:solidFill>
                <a:latin typeface="Trebuchet MS" pitchFamily="0" charset="0"/>
                <a:ea typeface="宋体" pitchFamily="0" charset="0"/>
                <a:cs typeface="Trebuchet MS" pitchFamily="0" charset="0"/>
              </a:rPr>
              <a:t>P</a:t>
            </a:r>
            <a:br>
              <a:rPr altLang="zh-CN" baseline="0" b="0" cap="none" sz="4400" i="0" kern="0" lang="en-US" spc="15" strike="noStrike" u="none">
                <a:solidFill>
                  <a:schemeClr val="tx1"/>
                </a:solidFill>
                <a:latin typeface="Trebuchet MS" pitchFamily="0" charset="0"/>
                <a:ea typeface="宋体" pitchFamily="0" charset="0"/>
                <a:cs typeface="Trebuchet MS" pitchFamily="0" charset="0"/>
              </a:rPr>
            </a:br>
            <a:r>
              <a:rPr altLang="zh-CN" baseline="0" b="0" cap="none" sz="4400" i="0" kern="0" lang="en-US" spc="15" strike="noStrike" u="none">
                <a:solidFill>
                  <a:schemeClr val="tx1"/>
                </a:solidFill>
                <a:latin typeface="Trebuchet MS" pitchFamily="0" charset="0"/>
                <a:ea typeface="宋体" pitchFamily="0" charset="0"/>
                <a:cs typeface="Trebuchet MS" pitchFamily="0" charset="0"/>
              </a:rPr>
              <a:t> </a:t>
            </a:r>
            <a:r>
              <a:rPr altLang="zh-CN" baseline="0" b="0" cap="none" sz="4400" i="0" kern="0" lang="en-US" spc="15" strike="noStrike" u="none">
                <a:solidFill>
                  <a:schemeClr val="tx1"/>
                </a:solidFill>
                <a:latin typeface="Trebuchet MS" pitchFamily="0" charset="0"/>
                <a:ea typeface="宋体" pitchFamily="0" charset="0"/>
                <a:cs typeface="Trebuchet MS" pitchFamily="0" charset="0"/>
              </a:rPr>
              <a:t> </a:t>
            </a:r>
            <a:r>
              <a:rPr altLang="zh-CN" baseline="0" b="0" cap="none" sz="4400" i="0" kern="0" lang="en-US" spc="15" strike="noStrike" u="none">
                <a:solidFill>
                  <a:schemeClr val="tx1"/>
                </a:solidFill>
                <a:latin typeface="Trebuchet MS" pitchFamily="0" charset="0"/>
                <a:ea typeface="宋体" pitchFamily="0" charset="0"/>
                <a:cs typeface="Trebuchet MS" pitchFamily="0" charset="0"/>
              </a:rPr>
              <a:t> </a:t>
            </a:r>
            <a:r>
              <a:rPr altLang="zh-CN" baseline="0" b="0" cap="none" sz="4400" i="0" kern="0" lang="en-US" spc="15" strike="noStrike" u="none">
                <a:solidFill>
                  <a:schemeClr val="tx1"/>
                </a:solidFill>
                <a:latin typeface="Trebuchet MS" pitchFamily="0" charset="0"/>
                <a:ea typeface="宋体" pitchFamily="0" charset="0"/>
                <a:cs typeface="Trebuchet MS" pitchFamily="0" charset="0"/>
              </a:rPr>
              <a:t>P</a:t>
            </a:r>
            <a:r>
              <a:rPr altLang="zh-CN" baseline="0" b="0" cap="none" sz="4400" i="0" kern="0" lang="en-US" spc="15" strike="noStrike" u="none">
                <a:solidFill>
                  <a:schemeClr val="tx1"/>
                </a:solidFill>
                <a:latin typeface="Trebuchet MS" pitchFamily="0" charset="0"/>
                <a:ea typeface="宋体" pitchFamily="0" charset="0"/>
                <a:cs typeface="Trebuchet MS" pitchFamily="0" charset="0"/>
              </a:rPr>
              <a:t>R</a:t>
            </a:r>
            <a:r>
              <a:rPr altLang="zh-CN" baseline="0" b="0" cap="none" sz="4400" i="0" kern="0" lang="en-US" spc="15" strike="noStrike" u="none">
                <a:solidFill>
                  <a:schemeClr val="tx1"/>
                </a:solidFill>
                <a:latin typeface="Trebuchet MS" pitchFamily="0" charset="0"/>
                <a:ea typeface="宋体" pitchFamily="0" charset="0"/>
                <a:cs typeface="Trebuchet MS" pitchFamily="0" charset="0"/>
              </a:rPr>
              <a:t>O</a:t>
            </a:r>
            <a:r>
              <a:rPr altLang="zh-CN" baseline="0" b="0" cap="none" sz="4400" i="0" kern="0" lang="en-US" spc="15" strike="noStrike" u="none">
                <a:solidFill>
                  <a:schemeClr val="tx1"/>
                </a:solidFill>
                <a:latin typeface="Trebuchet MS" pitchFamily="0" charset="0"/>
                <a:ea typeface="宋体" pitchFamily="0" charset="0"/>
                <a:cs typeface="Trebuchet MS" pitchFamily="0" charset="0"/>
              </a:rPr>
              <a:t>J</a:t>
            </a:r>
            <a:r>
              <a:rPr altLang="zh-CN" baseline="0" b="0" cap="none" sz="4400" i="0" kern="0" lang="en-US" spc="15" strike="noStrike" u="none">
                <a:solidFill>
                  <a:schemeClr val="tx1"/>
                </a:solidFill>
                <a:latin typeface="Trebuchet MS" pitchFamily="0" charset="0"/>
                <a:ea typeface="宋体" pitchFamily="0" charset="0"/>
                <a:cs typeface="Trebuchet MS" pitchFamily="0" charset="0"/>
              </a:rPr>
              <a:t>E</a:t>
            </a:r>
            <a:r>
              <a:rPr altLang="zh-CN" baseline="0" b="0" cap="none" sz="4400" i="0" kern="0" lang="en-US" spc="15" strike="noStrike" u="none">
                <a:solidFill>
                  <a:schemeClr val="tx1"/>
                </a:solidFill>
                <a:latin typeface="Trebuchet MS" pitchFamily="0" charset="0"/>
                <a:ea typeface="宋体" pitchFamily="0" charset="0"/>
                <a:cs typeface="Trebuchet MS" pitchFamily="0" charset="0"/>
              </a:rPr>
              <a:t>C</a:t>
            </a:r>
            <a:r>
              <a:rPr altLang="zh-CN" baseline="0" b="0" cap="none" sz="4400" i="0" kern="0" lang="en-US" spc="15" strike="noStrike" u="none">
                <a:solidFill>
                  <a:schemeClr val="tx1"/>
                </a:solidFill>
                <a:latin typeface="Trebuchet MS" pitchFamily="0" charset="0"/>
                <a:ea typeface="宋体" pitchFamily="0" charset="0"/>
                <a:cs typeface="Trebuchet MS" pitchFamily="0" charset="0"/>
              </a:rPr>
              <a:t>T</a:t>
            </a:r>
            <a:endParaRPr altLang="en-US" baseline="0" b="0" cap="none" sz="44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cstate="print"/>
          <a:stretch>
            <a:fillRect/>
          </a:stretch>
        </p:blipFill>
        <p:spPr>
          <a:xfrm rot="0">
            <a:off x="676275" y="6467475"/>
            <a:ext cx="2143125" cy="200023"/>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sp>
        <p:nvSpPr>
          <p:cNvPr id="1048699"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0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2"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70" name="图片"/>
          <p:cNvPicPr>
            <a:picLocks/>
          </p:cNvPicPr>
          <p:nvPr/>
        </p:nvPicPr>
        <p:blipFill>
          <a:blip xmlns:r="http://schemas.openxmlformats.org/officeDocument/2006/relationships" cstate="print"/>
          <a:stretch>
            <a:fillRect/>
          </a:stretch>
        </p:blipFill>
        <p:spPr>
          <a:xfrm rot="0">
            <a:off x="1666874" y="6467475"/>
            <a:ext cx="76200" cy="177799"/>
          </a:xfrm>
          <a:prstGeom prst="rect"/>
          <a:noFill/>
          <a:ln w="12700" cap="flat" cmpd="sng">
            <a:noFill/>
            <a:prstDash val="solid"/>
            <a:miter/>
          </a:ln>
        </p:spPr>
      </p:pic>
      <p:sp>
        <p:nvSpPr>
          <p:cNvPr id="1048703" name="文本框"/>
          <p:cNvSpPr>
            <a:spLocks noGrp="1"/>
          </p:cNvSpPr>
          <p:nvPr>
            <p:ph type="title"/>
          </p:nvPr>
        </p:nvSpPr>
        <p:spPr>
          <a:xfrm rot="0">
            <a:off x="381000" y="762000"/>
            <a:ext cx="4572000" cy="813433"/>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DISCRIMINATOR</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04"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05" name="矩形"/>
          <p:cNvSpPr/>
          <p:nvPr/>
        </p:nvSpPr>
        <p:spPr>
          <a:xfrm rot="0">
            <a:off x="683259" y="6111875"/>
            <a:ext cx="1230630" cy="3467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0" cap="none" sz="2000" i="0" kern="1200" lang="en-US" spc="20" strike="noStrike" u="heavy">
                <a:solidFill>
                  <a:srgbClr val="006FC0"/>
                </a:solidFill>
                <a:uFill>
                  <a:solidFill>
                    <a:srgbClr val="006FC0"/>
                  </a:solidFill>
                </a:uFill>
                <a:latin typeface="Trebuchet MS" pitchFamily="0" charset="0"/>
                <a:ea typeface="宋体" pitchFamily="0" charset="0"/>
                <a:cs typeface="Trebuchet MS" pitchFamily="0" charset="0"/>
              </a:rPr>
              <a:t>Demo</a:t>
            </a:r>
            <a:r>
              <a:rPr altLang="zh-CN" baseline="0" b="0" cap="none" sz="2000" i="0" kern="1200" lang="en-US" spc="-130" strike="noStrike" u="heavy">
                <a:solidFill>
                  <a:srgbClr val="006FC0"/>
                </a:solidFill>
                <a:uFill>
                  <a:solidFill>
                    <a:srgbClr val="006FC0"/>
                  </a:solidFill>
                </a:uFill>
                <a:latin typeface="Trebuchet MS" pitchFamily="0" charset="0"/>
                <a:ea typeface="宋体" pitchFamily="0" charset="0"/>
                <a:cs typeface="Trebuchet MS" pitchFamily="0" charset="0"/>
              </a:rPr>
              <a:t> </a:t>
            </a:r>
            <a:r>
              <a:rPr altLang="zh-CN" baseline="0" b="0" cap="none" sz="2000" i="0" kern="1200" lang="en-US" spc="25" strike="noStrike" u="heavy">
                <a:solidFill>
                  <a:srgbClr val="006FC0"/>
                </a:solidFill>
                <a:uFill>
                  <a:solidFill>
                    <a:srgbClr val="006FC0"/>
                  </a:solidFill>
                </a:uFill>
                <a:latin typeface="Trebuchet MS" pitchFamily="0" charset="0"/>
                <a:ea typeface="宋体" pitchFamily="0" charset="0"/>
                <a:cs typeface="Trebuchet MS" pitchFamily="0" charset="0"/>
              </a:rPr>
              <a:t>Link</a:t>
            </a:r>
            <a:endParaRPr altLang="en-US" baseline="0" b="0" cap="none" sz="20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06" name="矩形"/>
          <p:cNvSpPr/>
          <p:nvPr/>
        </p:nvSpPr>
        <p:spPr>
          <a:xfrm rot="0">
            <a:off x="685800" y="2057400"/>
            <a:ext cx="8458200" cy="1082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Arial" pitchFamily="34" charset="0"/>
                <a:ea typeface="宋体" pitchFamily="0" charset="0"/>
                <a:cs typeface="Arial" pitchFamily="34" charset="0"/>
              </a:rPr>
              <a:t>The discriminator in a Generative Adversarial Network (GAN) is a neural network that learns to distinguish between real data and data generated by the generator</a:t>
            </a:r>
            <a:endParaRPr altLang="en-US" baseline="0" b="0" cap="none" sz="2000" i="0" kern="1200" lang="zh-CN" spc="0" strike="noStrike" u="none">
              <a:solidFill>
                <a:schemeClr val="tx1"/>
              </a:solidFill>
              <a:latin typeface="Calibri" pitchFamily="0" charset="0"/>
              <a:ea typeface="宋体" pitchFamily="0" charset="0"/>
              <a:cs typeface="Calibri" pitchFamily="0" charset="0"/>
            </a:endParaRPr>
          </a:p>
        </p:txBody>
      </p:sp>
      <p:sp>
        <p:nvSpPr>
          <p:cNvPr id="1048707" name="矩形"/>
          <p:cNvSpPr/>
          <p:nvPr/>
        </p:nvSpPr>
        <p:spPr>
          <a:xfrm rot="0">
            <a:off x="685800" y="3276600"/>
            <a:ext cx="8458200" cy="751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Clr>
                <a:schemeClr val="tx1"/>
              </a:buClr>
              <a:buFont typeface="Wingdings" pitchFamily="2" charset="2"/>
              <a:buChar char="q"/>
            </a:pPr>
            <a:r>
              <a:rPr altLang="zh-CN" baseline="0" b="0" cap="none" sz="2000" i="0" kern="1200" lang="en-US" spc="0" strike="noStrike" u="none">
                <a:solidFill>
                  <a:schemeClr val="tx1"/>
                </a:solidFill>
                <a:latin typeface="Arial" pitchFamily="34" charset="0"/>
                <a:ea typeface="宋体" pitchFamily="0" charset="0"/>
                <a:cs typeface="Arial" pitchFamily="34" charset="0"/>
              </a:rPr>
              <a:t>It takes input data, either real or generated, and produces a binary output indicating whether the input is real or fake.</a:t>
            </a:r>
            <a:endParaRPr altLang="en-US" baseline="0" b="0" cap="none" sz="2000" i="0" kern="1200" lang="zh-CN" spc="0" strike="noStrike" u="none">
              <a:solidFill>
                <a:schemeClr val="tx1"/>
              </a:solidFill>
              <a:latin typeface="Arial" pitchFamily="34" charset="0"/>
              <a:ea typeface="宋体" pitchFamily="0"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0" name=""/>
        <p:cNvGrpSpPr/>
        <p:nvPr/>
      </p:nvGrpSpPr>
      <p:grpSpPr>
        <a:xfrm>
          <a:off x="0" y="0"/>
          <a:ext cx="0" cy="0"/>
          <a:chOff x="0" y="0"/>
          <a:chExt cx="0" cy="0"/>
        </a:xfrm>
      </p:grpSpPr>
      <p:sp>
        <p:nvSpPr>
          <p:cNvPr id="1048708" name="文本框"/>
          <p:cNvSpPr>
            <a:spLocks noGrp="1"/>
          </p:cNvSpPr>
          <p:nvPr>
            <p:ph type="title"/>
          </p:nvPr>
        </p:nvSpPr>
        <p:spPr>
          <a:xfrm rot="0">
            <a:off x="755332" y="385444"/>
            <a:ext cx="10681335" cy="8915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PROBLEM STATEMENT</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09" name="矩形"/>
          <p:cNvSpPr/>
          <p:nvPr/>
        </p:nvSpPr>
        <p:spPr>
          <a:xfrm rot="0">
            <a:off x="838200" y="1676400"/>
            <a:ext cx="6096000" cy="4053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1" kern="1200" lang="en-US" spc="0" strike="noStrike" u="none">
                <a:solidFill>
                  <a:schemeClr val="tx1"/>
                </a:solidFill>
                <a:latin typeface="Calibri" pitchFamily="0" charset="0"/>
                <a:ea typeface="宋体" pitchFamily="0" charset="0"/>
                <a:cs typeface="Calibri" pitchFamily="0" charset="0"/>
              </a:rPr>
              <a:t> </a:t>
            </a:r>
            <a:endParaRPr altLang="zh-CN" baseline="0" b="0" cap="none" sz="1800" i="1"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1" kern="1200" lang="en-US" spc="0" strike="noStrike" u="none">
                <a:solidFill>
                  <a:schemeClr val="tx1"/>
                </a:solidFill>
                <a:latin typeface="Calibri" pitchFamily="0" charset="0"/>
                <a:ea typeface="宋体" pitchFamily="0" charset="0"/>
                <a:cs typeface="Calibri" pitchFamily="0" charset="0"/>
              </a:rPr>
              <a:t>            </a:t>
            </a:r>
            <a:r>
              <a:rPr altLang="zh-CN" baseline="0" b="0" cap="none" sz="1800" i="1" kern="1200" lang="en-US" spc="0" strike="noStrike" u="none">
                <a:solidFill>
                  <a:schemeClr val="tx1"/>
                </a:solidFill>
                <a:latin typeface="Arial" pitchFamily="34" charset="0"/>
                <a:ea typeface="宋体" pitchFamily="0" charset="0"/>
                <a:cs typeface="Arial" pitchFamily="34" charset="0"/>
              </a:rPr>
              <a:t>"Inefficient handwritten text recognition persists due to the scarcity of diverse datasets and the complexity of individual writing styles. To address this, leveraging Generative Adversarial Networks (GANs) offers a promising avenue. Our project aims to harness GANs to generate realistic handwritten characters, facilitating data augmentation for improved model training. By bridging the gap between synthetic and real-world handwritten samples, our approach seeks to enhance the accuracy and robustness of handwritten text recognition systems. Through this research, we aim to revolutionize handwritten text processing, enabling more efficient and accurate recognition across various applications and industries.</a:t>
            </a:r>
            <a:r>
              <a:rPr altLang="zh-CN" baseline="0" b="0" cap="none" sz="1800" i="0" kern="1200" lang="en-US" spc="0" strike="noStrike" u="none">
                <a:solidFill>
                  <a:schemeClr val="tx1"/>
                </a:solidFill>
                <a:latin typeface="Arial" pitchFamily="34" charset="0"/>
                <a:ea typeface="宋体" pitchFamily="0" charset="0"/>
                <a:cs typeface="Arial" pitchFamily="34" charset="0"/>
              </a:rPr>
              <a:t>"</a:t>
            </a:r>
            <a:endParaRPr altLang="en-US" baseline="0" b="0" cap="none" sz="1800" i="0" kern="1200" lang="zh-CN" spc="0" strike="noStrike" u="none">
              <a:solidFill>
                <a:schemeClr val="tx1"/>
              </a:solidFill>
              <a:latin typeface="Arial" pitchFamily="34" charset="0"/>
              <a:ea typeface="宋体" pitchFamily="0" charset="0"/>
              <a:cs typeface="Arial" pitchFamily="34" charset="0"/>
            </a:endParaRPr>
          </a:p>
        </p:txBody>
      </p:sp>
      <p:pic>
        <p:nvPicPr>
          <p:cNvPr id="2097171" name="图片"/>
          <p:cNvPicPr>
            <a:picLocks/>
          </p:cNvPicPr>
          <p:nvPr/>
        </p:nvPicPr>
        <p:blipFill>
          <a:blip xmlns:r="http://schemas.openxmlformats.org/officeDocument/2006/relationships" cstate="print"/>
          <a:stretch>
            <a:fillRect/>
          </a:stretch>
        </p:blipFill>
        <p:spPr>
          <a:xfrm rot="0">
            <a:off x="7543800" y="2286000"/>
            <a:ext cx="2695574" cy="3248025"/>
          </a:xfrm>
          <a:prstGeom prst="rect"/>
          <a:noFill/>
          <a:ln w="12700" cap="flat" cmpd="sng">
            <a:noFill/>
            <a:prstDash val="solid"/>
            <a:miter/>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10" name="文本框"/>
          <p:cNvSpPr>
            <a:spLocks noGrp="1"/>
          </p:cNvSpPr>
          <p:nvPr>
            <p:ph type="title"/>
          </p:nvPr>
        </p:nvSpPr>
        <p:spPr>
          <a:xfrm rot="0">
            <a:off x="228600" y="762000"/>
            <a:ext cx="10681335" cy="891539"/>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1" kern="0" lang="en-US" spc="0" strike="noStrike" u="sng">
                <a:solidFill>
                  <a:srgbClr val="292C48"/>
                </a:solidFill>
                <a:effectLst>
                  <a:outerShdw algn="tl" blurRad="38100" dir="2700000" dist="38100" sx="100000" sy="100000">
                    <a:srgbClr val="000000">
                      <a:alpha val="43000"/>
                    </a:srgbClr>
                  </a:outerShdw>
                </a:effectLst>
                <a:latin typeface="Trebuchet MS" pitchFamily="0" charset="0"/>
                <a:ea typeface="宋体" pitchFamily="0" charset="0"/>
                <a:cs typeface="Trebuchet MS" pitchFamily="0" charset="0"/>
              </a:rPr>
              <a:t>PROPOSED SYSTEM:</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11" name="矩形"/>
          <p:cNvSpPr/>
          <p:nvPr/>
        </p:nvSpPr>
        <p:spPr>
          <a:xfrm rot="0">
            <a:off x="838200" y="1752599"/>
            <a:ext cx="6096000" cy="3749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 </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1" kern="1200" lang="en-US" spc="0" strike="noStrike" u="none">
                <a:solidFill>
                  <a:schemeClr val="tx1"/>
                </a:solidFill>
                <a:latin typeface="Söhne" pitchFamily="0" charset="0"/>
                <a:ea typeface="宋体" pitchFamily="0" charset="0"/>
                <a:cs typeface="Calibri" pitchFamily="0" charset="0"/>
              </a:rPr>
              <a:t>                  </a:t>
            </a:r>
            <a:r>
              <a:rPr altLang="zh-CN" baseline="0" b="0" cap="none" sz="1800" i="1" kern="1200" lang="en-US" spc="0" strike="noStrike" u="none">
                <a:solidFill>
                  <a:schemeClr val="tx1"/>
                </a:solidFill>
                <a:latin typeface="Arial" pitchFamily="34" charset="0"/>
                <a:ea typeface="宋体" pitchFamily="0" charset="0"/>
                <a:cs typeface="Arial" pitchFamily="34" charset="0"/>
              </a:rPr>
              <a:t>P</a:t>
            </a:r>
            <a:r>
              <a:rPr altLang="zh-CN" baseline="0" b="0" cap="none" sz="1800" i="1" kern="1200" lang="en-US" spc="0" strike="noStrike" u="none">
                <a:solidFill>
                  <a:schemeClr val="tx1"/>
                </a:solidFill>
                <a:latin typeface="Arial" pitchFamily="34" charset="0"/>
                <a:ea typeface="宋体" pitchFamily="0" charset="0"/>
                <a:cs typeface="Arial" pitchFamily="34" charset="0"/>
              </a:rPr>
              <a:t>roposed system involves the development of a Handwritten Text Generation Model using Generative Adversarial Networks (GANs). This system aims to address the challenge of generating realistic handwritten characters to augment training datasets for handwritten text recognition tasks. The GAN architecture will consist of a generator network trained to produce synthetic handwritten characters and a discriminator network trained to distinguish between real and synthetic samples. The model will be trained on a diverse dataset of handwritten characters to ensure the generation of realistic and diverse handwritten text samples</a:t>
            </a:r>
            <a:r>
              <a:rPr altLang="zh-CN" baseline="0" b="0" cap="none" sz="1800" i="1" kern="1200" lang="en-US" spc="0" strike="noStrike" u="none">
                <a:solidFill>
                  <a:srgbClr val="0D0D0D"/>
                </a:solidFill>
                <a:latin typeface="Arial" pitchFamily="34" charset="0"/>
                <a:ea typeface="宋体" pitchFamily="0" charset="0"/>
                <a:cs typeface="Arial" pitchFamily="34" charset="0"/>
              </a:rPr>
              <a:t>.</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pic>
        <p:nvPicPr>
          <p:cNvPr id="2097172" name="图片"/>
          <p:cNvPicPr>
            <a:picLocks/>
          </p:cNvPicPr>
          <p:nvPr/>
        </p:nvPicPr>
        <p:blipFill>
          <a:blip xmlns:r="http://schemas.openxmlformats.org/officeDocument/2006/relationships" cstate="print"/>
          <a:stretch>
            <a:fillRect/>
          </a:stretch>
        </p:blipFill>
        <p:spPr>
          <a:xfrm rot="0">
            <a:off x="8305800" y="2438400"/>
            <a:ext cx="2466973" cy="3419475"/>
          </a:xfrm>
          <a:prstGeom prst="rect"/>
          <a:noFill/>
          <a:ln w="12700" cap="flat" cmpd="sng">
            <a:noFill/>
            <a:prstDash val="solid"/>
            <a:miter/>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2" name=""/>
        <p:cNvGrpSpPr/>
        <p:nvPr/>
      </p:nvGrpSpPr>
      <p:grpSpPr>
        <a:xfrm>
          <a:off x="0" y="0"/>
          <a:ext cx="0" cy="0"/>
          <a:chOff x="0" y="0"/>
          <a:chExt cx="0" cy="0"/>
        </a:xfrm>
      </p:grpSpPr>
      <p:sp>
        <p:nvSpPr>
          <p:cNvPr id="1048712" name="文本框"/>
          <p:cNvSpPr>
            <a:spLocks noGrp="1"/>
          </p:cNvSpPr>
          <p:nvPr>
            <p:ph type="title"/>
          </p:nvPr>
        </p:nvSpPr>
        <p:spPr>
          <a:xfrm rot="0">
            <a:off x="755332" y="385444"/>
            <a:ext cx="10681335" cy="891539"/>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1" kern="0" lang="en-US" spc="0" strike="noStrike" u="sng">
                <a:solidFill>
                  <a:srgbClr val="292C48"/>
                </a:solidFill>
                <a:effectLst>
                  <a:outerShdw algn="tl" blurRad="38100" dir="2700000" dist="38100" sx="100000" sy="100000">
                    <a:srgbClr val="000000">
                      <a:alpha val="43000"/>
                    </a:srgbClr>
                  </a:outerShdw>
                </a:effectLst>
                <a:latin typeface="Trebuchet MS" pitchFamily="0" charset="0"/>
                <a:ea typeface="宋体" pitchFamily="0" charset="0"/>
                <a:cs typeface="Trebuchet MS" pitchFamily="0" charset="0"/>
              </a:rPr>
              <a:t>PROPOSED SOLUTION</a:t>
            </a:r>
            <a:r>
              <a:rPr altLang="zh-CN" baseline="0" b="1" cap="none" sz="4800" i="1" kern="0" lang="en-US" spc="0" strike="noStrike" u="sng">
                <a:solidFill>
                  <a:schemeClr val="tx1"/>
                </a:solidFill>
                <a:latin typeface="Trebuchet MS" pitchFamily="0" charset="0"/>
                <a:ea typeface="宋体" pitchFamily="0" charset="0"/>
                <a:cs typeface="Trebuchet MS" pitchFamily="0" charset="0"/>
              </a:rPr>
              <a:t>:</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13" name="矩形"/>
          <p:cNvSpPr/>
          <p:nvPr/>
        </p:nvSpPr>
        <p:spPr>
          <a:xfrm rot="0">
            <a:off x="609600" y="1371600"/>
            <a:ext cx="8077200" cy="2072640"/>
          </a:xfrm>
          <a:prstGeom prst="rect"/>
          <a:noFill/>
          <a:ln w="12700" cap="flat" cmpd="sng">
            <a:noFill/>
            <a:prstDash val="solid"/>
            <a:miter/>
          </a:ln>
        </p:spPr>
        <p:txBody>
          <a:bodyPr anchor="t" anchorCtr="0" bIns="45720" lIns="91440" rIns="91440" tIns="45720" vert="horz" wrap="square">
            <a:prstTxWarp prst="textNoShape"/>
            <a:spAutoFit/>
          </a:bodyPr>
          <a:p>
            <a:pPr algn="l" indent="0" lvl="1" marL="457200">
              <a:lnSpc>
                <a:spcPct val="100000"/>
              </a:lnSpc>
              <a:spcBef>
                <a:spcPts val="0"/>
              </a:spcBef>
              <a:spcAft>
                <a:spcPts val="0"/>
              </a:spcAft>
              <a:buClrTx/>
              <a:buAutoNum type="arabicPeriod"/>
            </a:pPr>
            <a:r>
              <a:rPr altLang="zh-CN" baseline="0" b="1" cap="none" sz="2000" i="1" kern="1200" lang="en-US" spc="0" strike="noStrike" u="none">
                <a:solidFill>
                  <a:srgbClr val="0D0D0D"/>
                </a:solidFill>
                <a:latin typeface="Arial" pitchFamily="34" charset="0"/>
                <a:ea typeface="宋体" pitchFamily="0" charset="0"/>
                <a:cs typeface="Arial" pitchFamily="34" charset="0"/>
              </a:rPr>
              <a:t>Problem solution</a:t>
            </a:r>
            <a:r>
              <a:rPr altLang="zh-CN" baseline="0" b="1" cap="none" sz="2000" i="1" kern="1200" lang="en-US" spc="0" strike="noStrike" u="none">
                <a:solidFill>
                  <a:srgbClr val="0D0D0D"/>
                </a:solidFill>
                <a:latin typeface="Arial" pitchFamily="34" charset="0"/>
                <a:ea typeface="宋体" pitchFamily="0" charset="0"/>
                <a:cs typeface="Arial" pitchFamily="34" charset="0"/>
              </a:rPr>
              <a:t>:</a:t>
            </a:r>
            <a:endParaRPr altLang="zh-CN" baseline="0" b="0" cap="none" sz="2000" i="1" kern="1200" lang="en-US" spc="0" strike="noStrike" u="none">
              <a:solidFill>
                <a:srgbClr val="0D0D0D"/>
              </a:solidFill>
              <a:latin typeface="Arial" pitchFamily="34" charset="0"/>
              <a:ea typeface="宋体" pitchFamily="0" charset="0"/>
              <a:cs typeface="Arial" pitchFamily="34" charset="0"/>
            </a:endParaRPr>
          </a:p>
          <a:p>
            <a:pPr algn="l" indent="0" lvl="2" marL="914400">
              <a:lnSpc>
                <a:spcPct val="100000"/>
              </a:lnSpc>
              <a:spcBef>
                <a:spcPts val="0"/>
              </a:spcBef>
              <a:spcAft>
                <a:spcPts val="0"/>
              </a:spcAft>
              <a:buNone/>
            </a:pPr>
            <a:r>
              <a:rPr altLang="zh-CN" baseline="0" b="0" cap="none" sz="2000" i="1" kern="1200" lang="en-US" spc="0" strike="noStrike" u="none">
                <a:solidFill>
                  <a:srgbClr val="0D0D0D"/>
                </a:solidFill>
                <a:latin typeface="Arial" pitchFamily="34" charset="0"/>
                <a:ea typeface="宋体" pitchFamily="0" charset="0"/>
                <a:cs typeface="Arial" pitchFamily="34" charset="0"/>
              </a:rPr>
              <a:t>      </a:t>
            </a:r>
            <a:endParaRPr altLang="zh-CN" baseline="0" b="0" cap="none" sz="2000" i="1" kern="1200" lang="en-US" spc="0" strike="noStrike" u="none">
              <a:solidFill>
                <a:srgbClr val="0D0D0D"/>
              </a:solidFill>
              <a:latin typeface="Arial" pitchFamily="34" charset="0"/>
              <a:ea typeface="宋体" pitchFamily="0" charset="0"/>
              <a:cs typeface="Arial" pitchFamily="34" charset="0"/>
            </a:endParaRPr>
          </a:p>
          <a:p>
            <a:pPr algn="l" indent="0" lvl="2" marL="914400">
              <a:lnSpc>
                <a:spcPct val="100000"/>
              </a:lnSpc>
              <a:spcBef>
                <a:spcPts val="0"/>
              </a:spcBef>
              <a:spcAft>
                <a:spcPts val="0"/>
              </a:spcAft>
              <a:buNone/>
            </a:pPr>
            <a:r>
              <a:rPr altLang="zh-CN" baseline="0" b="0" cap="none" sz="2000" i="1" kern="1200" lang="en-US" spc="0" strike="noStrike" u="none">
                <a:solidFill>
                  <a:srgbClr val="0D0D0D"/>
                </a:solidFill>
                <a:latin typeface="Arial" pitchFamily="34" charset="0"/>
                <a:ea typeface="宋体" pitchFamily="0" charset="0"/>
                <a:cs typeface="Arial" pitchFamily="34" charset="0"/>
              </a:rPr>
              <a:t>      </a:t>
            </a:r>
            <a:r>
              <a:rPr altLang="zh-CN" baseline="0" b="0" cap="none" sz="2000" i="1" kern="1200" lang="en-US" spc="0" strike="noStrike" u="none">
                <a:solidFill>
                  <a:srgbClr val="0D0D0D"/>
                </a:solidFill>
                <a:latin typeface="Arial" pitchFamily="34" charset="0"/>
                <a:ea typeface="宋体" pitchFamily="0" charset="0"/>
                <a:cs typeface="Arial" pitchFamily="34" charset="0"/>
              </a:rPr>
              <a:t> Introduce the problem of handwritten text recognition, highlighting challenges such as variability in handwriting styles and limited annotated data.</a:t>
            </a:r>
            <a:endParaRPr altLang="zh-CN" baseline="0" b="0" cap="none" sz="2000" i="1" kern="1200" lang="en-US" spc="0" strike="noStrike" u="none">
              <a:solidFill>
                <a:srgbClr val="0D0D0D"/>
              </a:solidFill>
              <a:latin typeface="Arial" pitchFamily="34" charset="0"/>
              <a:ea typeface="宋体" pitchFamily="0" charset="0"/>
              <a:cs typeface="Arial" pitchFamily="34" charset="0"/>
            </a:endParaRPr>
          </a:p>
          <a:p>
            <a:pPr algn="l" indent="0" lvl="2" marL="914400">
              <a:lnSpc>
                <a:spcPct val="100000"/>
              </a:lnSpc>
              <a:spcBef>
                <a:spcPts val="0"/>
              </a:spcBef>
              <a:spcAft>
                <a:spcPts val="0"/>
              </a:spcAft>
              <a:buNone/>
            </a:pPr>
            <a:endParaRPr altLang="en-US" baseline="0" b="0" cap="none" sz="2000" i="1" kern="1200" lang="zh-CN" spc="0" strike="noStrike" u="none">
              <a:solidFill>
                <a:srgbClr val="0D0D0D"/>
              </a:solidFill>
              <a:latin typeface="Arial" pitchFamily="34" charset="0"/>
              <a:ea typeface="宋体" pitchFamily="0" charset="0"/>
              <a:cs typeface="Arial" pitchFamily="34" charset="0"/>
            </a:endParaRPr>
          </a:p>
        </p:txBody>
      </p:sp>
      <p:sp>
        <p:nvSpPr>
          <p:cNvPr id="1048714" name="矩形"/>
          <p:cNvSpPr/>
          <p:nvPr/>
        </p:nvSpPr>
        <p:spPr>
          <a:xfrm rot="0">
            <a:off x="914400" y="2971799"/>
            <a:ext cx="7467600" cy="16154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ClrTx/>
              <a:buAutoNum type="arabicPeriod"/>
            </a:pPr>
            <a:r>
              <a:rPr altLang="zh-CN" baseline="0" b="1" cap="none" sz="1800" i="1" kern="1200" lang="en-US" spc="0" strike="noStrike" u="none">
                <a:solidFill>
                  <a:srgbClr val="0D0D0D"/>
                </a:solidFill>
                <a:latin typeface="Arial" pitchFamily="34" charset="0"/>
                <a:ea typeface="宋体" pitchFamily="0" charset="0"/>
                <a:cs typeface="Arial" pitchFamily="34" charset="0"/>
              </a:rPr>
              <a:t>Overview of GANs:</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0" cap="none" sz="1800" i="1" kern="1200" lang="en-US" spc="0" strike="noStrike" u="none">
                <a:solidFill>
                  <a:srgbClr val="0D0D0D"/>
                </a:solidFill>
                <a:latin typeface="Arial" pitchFamily="34" charset="0"/>
                <a:ea typeface="宋体" pitchFamily="0" charset="0"/>
                <a:cs typeface="Arial" pitchFamily="34" charset="0"/>
              </a:rPr>
              <a:t>           </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0" cap="none" sz="1800" i="1" kern="1200" lang="en-US" spc="0" strike="noStrike" u="none">
                <a:solidFill>
                  <a:srgbClr val="0D0D0D"/>
                </a:solidFill>
                <a:latin typeface="Arial" pitchFamily="34" charset="0"/>
                <a:ea typeface="宋体" pitchFamily="0" charset="0"/>
                <a:cs typeface="Arial" pitchFamily="34" charset="0"/>
              </a:rPr>
              <a:t>            </a:t>
            </a:r>
            <a:r>
              <a:rPr altLang="zh-CN" baseline="0" b="0" cap="none" sz="1800" i="1" kern="1200" lang="en-US" spc="0" strike="noStrike" u="none">
                <a:solidFill>
                  <a:srgbClr val="0D0D0D"/>
                </a:solidFill>
                <a:latin typeface="Arial" pitchFamily="34" charset="0"/>
                <a:ea typeface="宋体" pitchFamily="0" charset="0"/>
                <a:cs typeface="Arial" pitchFamily="34" charset="0"/>
              </a:rPr>
              <a:t>Provide an overview of Generative Adversarial Networks (GANs), explaining how they consist of two neural networks, a generator, and a discriminator, competing against each other to generate realistic data.</a:t>
            </a:r>
            <a:endParaRPr altLang="en-US" baseline="0" b="0" cap="none" sz="1800" i="1" kern="1200" lang="zh-CN" spc="0" strike="noStrike" u="none">
              <a:solidFill>
                <a:srgbClr val="0D0D0D"/>
              </a:solidFill>
              <a:latin typeface="Arial" pitchFamily="34" charset="0"/>
              <a:ea typeface="宋体" pitchFamily="0" charset="0"/>
              <a:cs typeface="Arial" pitchFamily="34" charset="0"/>
            </a:endParaRPr>
          </a:p>
        </p:txBody>
      </p:sp>
      <p:sp>
        <p:nvSpPr>
          <p:cNvPr id="1048715" name="矩形"/>
          <p:cNvSpPr/>
          <p:nvPr/>
        </p:nvSpPr>
        <p:spPr>
          <a:xfrm rot="0">
            <a:off x="990600" y="4876800"/>
            <a:ext cx="6096000" cy="1615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3.Data Collection and Preprocessing:</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0" cap="none" sz="1800" i="1" kern="1200" lang="en-US" spc="0" strike="noStrike" u="none">
                <a:solidFill>
                  <a:srgbClr val="0D0D0D"/>
                </a:solidFill>
                <a:latin typeface="Arial" pitchFamily="34" charset="0"/>
                <a:ea typeface="宋体" pitchFamily="0" charset="0"/>
                <a:cs typeface="Arial" pitchFamily="34" charset="0"/>
              </a:rPr>
              <a:t>           </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0" cap="none" sz="1800" i="1" kern="1200" lang="en-US" spc="0" strike="noStrike" u="none">
                <a:solidFill>
                  <a:srgbClr val="0D0D0D"/>
                </a:solidFill>
                <a:latin typeface="Arial" pitchFamily="34" charset="0"/>
                <a:ea typeface="宋体" pitchFamily="0" charset="0"/>
                <a:cs typeface="Arial" pitchFamily="34" charset="0"/>
              </a:rPr>
              <a:t>           </a:t>
            </a:r>
            <a:r>
              <a:rPr altLang="zh-CN" baseline="0" b="0" cap="none" sz="1800" i="1" kern="1200" lang="en-US" spc="0" strike="noStrike" u="none">
                <a:solidFill>
                  <a:srgbClr val="0D0D0D"/>
                </a:solidFill>
                <a:latin typeface="Arial" pitchFamily="34" charset="0"/>
                <a:ea typeface="宋体" pitchFamily="0" charset="0"/>
                <a:cs typeface="Arial" pitchFamily="34" charset="0"/>
              </a:rPr>
              <a:t>Discuss the importance of collecting a diverse dataset of handwritten characters and preprocessing steps such as normalization and augmentation to improve model performance</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3" name=""/>
        <p:cNvGrpSpPr/>
        <p:nvPr/>
      </p:nvGrpSpPr>
      <p:grpSpPr>
        <a:xfrm>
          <a:off x="0" y="0"/>
          <a:ext cx="0" cy="0"/>
          <a:chOff x="0" y="0"/>
          <a:chExt cx="0" cy="0"/>
        </a:xfrm>
      </p:grpSpPr>
      <p:sp>
        <p:nvSpPr>
          <p:cNvPr id="1048716" name="文本框"/>
          <p:cNvSpPr>
            <a:spLocks noGrp="1"/>
          </p:cNvSpPr>
          <p:nvPr>
            <p:ph type="title"/>
          </p:nvPr>
        </p:nvSpPr>
        <p:spPr>
          <a:xfrm rot="0">
            <a:off x="-685800" y="304800"/>
            <a:ext cx="10681335" cy="8915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          </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17" name="矩形"/>
          <p:cNvSpPr/>
          <p:nvPr/>
        </p:nvSpPr>
        <p:spPr>
          <a:xfrm rot="0">
            <a:off x="533400" y="838200"/>
            <a:ext cx="9067800" cy="3406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1" cap="none" sz="1600" i="1" kern="1200" lang="en-US" spc="0" strike="noStrike" u="none">
              <a:solidFill>
                <a:srgbClr val="0D0D0D"/>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4.GAN Architecture Design:</a:t>
            </a:r>
            <a:endParaRPr altLang="zh-CN" baseline="0" b="1"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a:t>
            </a:r>
            <a:r>
              <a:rPr altLang="zh-CN" baseline="0" b="0" cap="none" sz="1800" i="1" kern="1200" lang="en-US" spc="0" strike="noStrike" u="none">
                <a:solidFill>
                  <a:srgbClr val="0D0D0D"/>
                </a:solidFill>
                <a:latin typeface="Arial" pitchFamily="34" charset="0"/>
                <a:ea typeface="宋体" pitchFamily="0" charset="0"/>
                <a:cs typeface="Arial" pitchFamily="34" charset="0"/>
              </a:rPr>
              <a:t>Detail the architecture of the GAN model, including the generator responsible for generating synthetic handwritten characters and the discriminator trained to distinguish between real and synthetic samples.</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5.Training Process:</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0" cap="none" sz="1800" i="1" kern="1200" lang="en-US" spc="0" strike="noStrike" u="none">
                <a:solidFill>
                  <a:srgbClr val="0D0D0D"/>
                </a:solidFill>
                <a:latin typeface="Arial" pitchFamily="34" charset="0"/>
                <a:ea typeface="宋体" pitchFamily="0"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pic>
        <p:nvPicPr>
          <p:cNvPr id="2097173" name="图片"/>
          <p:cNvPicPr>
            <a:picLocks/>
          </p:cNvPicPr>
          <p:nvPr/>
        </p:nvPicPr>
        <p:blipFill>
          <a:blip xmlns:r="http://schemas.openxmlformats.org/officeDocument/2006/relationships" cstate="print"/>
          <a:stretch>
            <a:fillRect/>
          </a:stretch>
        </p:blipFill>
        <p:spPr>
          <a:xfrm rot="0">
            <a:off x="9067800" y="3438525"/>
            <a:ext cx="2466975" cy="3419475"/>
          </a:xfrm>
          <a:prstGeom prst="rect"/>
          <a:noFill/>
          <a:ln w="12700" cap="flat" cmpd="sng">
            <a:noFill/>
            <a:prstDash val="solid"/>
            <a:miter/>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18" name="文本框"/>
          <p:cNvSpPr>
            <a:spLocks noGrp="1"/>
          </p:cNvSpPr>
          <p:nvPr>
            <p:ph type="title"/>
          </p:nvPr>
        </p:nvSpPr>
        <p:spPr>
          <a:xfrm rot="0">
            <a:off x="755332" y="385444"/>
            <a:ext cx="10681335" cy="8915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     </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19" name="矩形"/>
          <p:cNvSpPr/>
          <p:nvPr/>
        </p:nvSpPr>
        <p:spPr>
          <a:xfrm rot="0">
            <a:off x="1143000" y="1305342"/>
            <a:ext cx="8000999" cy="3749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1" cap="none" sz="1800" i="1" kern="1200" lang="en-US" spc="0" strike="noStrike" u="none">
              <a:solidFill>
                <a:srgbClr val="0D0D0D"/>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6.Training Process:</a:t>
            </a:r>
            <a:endParaRPr altLang="zh-CN" baseline="0" b="1"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a:t>
            </a:r>
            <a:r>
              <a:rPr altLang="zh-CN" baseline="0" b="0" cap="none" sz="1800" i="1" kern="1200" lang="en-US" spc="0" strike="noStrike" u="none">
                <a:solidFill>
                  <a:srgbClr val="0D0D0D"/>
                </a:solidFill>
                <a:latin typeface="Arial" pitchFamily="34" charset="0"/>
                <a:ea typeface="宋体" pitchFamily="0"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7.Evaluation and Validation:</a:t>
            </a:r>
            <a:endParaRPr altLang="zh-CN" baseline="0" b="1"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a:t>
            </a:r>
            <a:r>
              <a:rPr altLang="zh-CN" baseline="0" b="0" cap="none" sz="1800" i="1" kern="1200" lang="en-US" spc="0" strike="noStrike" u="none">
                <a:solidFill>
                  <a:srgbClr val="0D0D0D"/>
                </a:solidFill>
                <a:latin typeface="Arial" pitchFamily="34" charset="0"/>
                <a:ea typeface="宋体" pitchFamily="0" charset="0"/>
                <a:cs typeface="Arial" pitchFamily="34" charset="0"/>
              </a:rPr>
              <a:t>Discuss evaluation metrics such as visual inspection of generated samples, quantitative measures of similarity to real data, and feedback from human evaluators to validate the performance of the trained GAN model.</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pic>
        <p:nvPicPr>
          <p:cNvPr id="2097174" name="图片"/>
          <p:cNvPicPr>
            <a:picLocks/>
          </p:cNvPicPr>
          <p:nvPr/>
        </p:nvPicPr>
        <p:blipFill>
          <a:blip xmlns:r="http://schemas.openxmlformats.org/officeDocument/2006/relationships" cstate="print"/>
          <a:stretch>
            <a:fillRect/>
          </a:stretch>
        </p:blipFill>
        <p:spPr>
          <a:xfrm rot="0">
            <a:off x="9220200" y="3352800"/>
            <a:ext cx="2695574" cy="3248023"/>
          </a:xfrm>
          <a:prstGeom prst="rect"/>
          <a:noFill/>
          <a:ln w="12700" cap="flat" cmpd="sng">
            <a:noFill/>
            <a:prstDash val="solid"/>
            <a:miter/>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5" name=""/>
        <p:cNvGrpSpPr/>
        <p:nvPr/>
      </p:nvGrpSpPr>
      <p:grpSpPr>
        <a:xfrm>
          <a:off x="0" y="0"/>
          <a:ext cx="0" cy="0"/>
          <a:chOff x="0" y="0"/>
          <a:chExt cx="0" cy="0"/>
        </a:xfrm>
      </p:grpSpPr>
      <p:sp>
        <p:nvSpPr>
          <p:cNvPr id="1048720" name="文本框"/>
          <p:cNvSpPr>
            <a:spLocks noGrp="1"/>
          </p:cNvSpPr>
          <p:nvPr>
            <p:ph type="title"/>
          </p:nvPr>
        </p:nvSpPr>
        <p:spPr>
          <a:xfrm rot="0">
            <a:off x="755332" y="385444"/>
            <a:ext cx="10681335" cy="8915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      </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21" name="矩形"/>
          <p:cNvSpPr/>
          <p:nvPr/>
        </p:nvSpPr>
        <p:spPr>
          <a:xfrm rot="0">
            <a:off x="381000" y="1295399"/>
            <a:ext cx="8763000" cy="3046988"/>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12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200" i="0" kern="1200" lang="en-US" spc="0" strike="noStrike" u="none">
                <a:solidFill>
                  <a:schemeClr val="tx1"/>
                </a:solidFill>
                <a:latin typeface="Calibri" pitchFamily="0" charset="0"/>
                <a:ea typeface="宋体" pitchFamily="0" charset="0"/>
                <a:cs typeface="Calibri" pitchFamily="0" charset="0"/>
              </a:rPr>
              <a:t> </a:t>
            </a:r>
            <a:r>
              <a:rPr altLang="zh-CN" baseline="0" b="1" cap="none" sz="1800" i="0" kern="1200" lang="en-US" spc="0" strike="noStrike" u="none">
                <a:solidFill>
                  <a:schemeClr val="tx1"/>
                </a:solidFill>
                <a:latin typeface="Calibri" pitchFamily="0" charset="0"/>
                <a:ea typeface="宋体" pitchFamily="0" charset="0"/>
                <a:cs typeface="Calibri" pitchFamily="0" charset="0"/>
              </a:rPr>
              <a:t>8.</a:t>
            </a:r>
            <a:r>
              <a:rPr altLang="zh-CN" baseline="0" b="1" cap="none" sz="1800" i="1" kern="1200" lang="en-US" spc="0" strike="noStrike" u="none">
                <a:solidFill>
                  <a:srgbClr val="0D0D0D"/>
                </a:solidFill>
                <a:latin typeface="Calibri" pitchFamily="0" charset="0"/>
                <a:ea typeface="宋体" pitchFamily="0" charset="0"/>
                <a:cs typeface="Calibri" pitchFamily="0" charset="0"/>
              </a:rPr>
              <a:t>Integration with Handwritten Recognition Systems:</a:t>
            </a:r>
            <a:endParaRPr altLang="zh-CN" baseline="0" b="1" cap="none" sz="1800" i="1" kern="1200" lang="en-US" spc="0" strike="noStrike" u="none">
              <a:solidFill>
                <a:srgbClr val="0D0D0D"/>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Calibri" pitchFamily="0" charset="0"/>
                <a:ea typeface="宋体" pitchFamily="0" charset="0"/>
                <a:cs typeface="Calibri" pitchFamily="0" charset="0"/>
              </a:rPr>
              <a:t>	</a:t>
            </a:r>
            <a:r>
              <a:rPr altLang="zh-CN" baseline="0" b="0" cap="none" sz="1800" i="1" kern="1200" lang="en-US" spc="0" strike="noStrike" u="none">
                <a:solidFill>
                  <a:srgbClr val="0D0D0D"/>
                </a:solidFill>
                <a:latin typeface="Calibri" pitchFamily="0" charset="0"/>
                <a:ea typeface="宋体" pitchFamily="0" charset="0"/>
                <a:cs typeface="Calibri" pitchFamily="0" charset="0"/>
              </a:rPr>
              <a:t>Explore how the generated handwritten characters can be integrated into existing recognition systems to augment training data, improving the system's accuracy and robustness.</a:t>
            </a:r>
            <a:endParaRPr altLang="zh-CN" baseline="0" b="0" cap="none" sz="1800" i="1" kern="1200" lang="en-US" spc="0" strike="noStrike" u="none">
              <a:solidFill>
                <a:srgbClr val="0D0D0D"/>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0" cap="none" sz="1800" i="1" kern="1200" lang="en-US" spc="0" strike="noStrike" u="none">
              <a:solidFill>
                <a:srgbClr val="0D0D0D"/>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Calibri" pitchFamily="0" charset="0"/>
                <a:ea typeface="宋体" pitchFamily="0" charset="0"/>
                <a:cs typeface="Calibri" pitchFamily="0" charset="0"/>
              </a:rPr>
              <a:t>9.Benefits and Applications:</a:t>
            </a:r>
            <a:endParaRPr altLang="zh-CN" baseline="0" b="0" cap="none" sz="1800" i="1" kern="1200" lang="en-US" spc="0" strike="noStrike" u="none">
              <a:solidFill>
                <a:srgbClr val="0D0D0D"/>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1" kern="1200" lang="en-US" spc="0" strike="noStrike" u="none">
                <a:solidFill>
                  <a:srgbClr val="0D0D0D"/>
                </a:solidFill>
                <a:latin typeface="Calibri" pitchFamily="0" charset="0"/>
                <a:ea typeface="宋体" pitchFamily="0" charset="0"/>
                <a:cs typeface="Calibri" pitchFamily="0" charset="0"/>
              </a:rPr>
              <a:t>	Highlight the benefits of using GANs for generating synthetic handwritten data, including improved model generalization, reduced data annotation costs, and enhanced performance in applications such as document digitization and signature verification.</a:t>
            </a:r>
            <a:endParaRPr altLang="zh-CN" baseline="0" b="0" cap="none" sz="1800" i="1" kern="1200" lang="en-US" spc="0" strike="noStrike" u="none">
              <a:solidFill>
                <a:srgbClr val="0D0D0D"/>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6" name=""/>
        <p:cNvGrpSpPr/>
        <p:nvPr/>
      </p:nvGrpSpPr>
      <p:grpSpPr>
        <a:xfrm>
          <a:off x="0" y="0"/>
          <a:ext cx="0" cy="0"/>
          <a:chOff x="0" y="0"/>
          <a:chExt cx="0" cy="0"/>
        </a:xfrm>
      </p:grpSpPr>
      <p:sp>
        <p:nvSpPr>
          <p:cNvPr id="1048722" name="文本框"/>
          <p:cNvSpPr>
            <a:spLocks noGrp="1"/>
          </p:cNvSpPr>
          <p:nvPr>
            <p:ph type="title"/>
          </p:nvPr>
        </p:nvSpPr>
        <p:spPr>
          <a:xfrm rot="0">
            <a:off x="755332" y="385444"/>
            <a:ext cx="10681335" cy="891539"/>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1" kern="0" lang="en-US" spc="0" strike="noStrike" u="sng">
                <a:solidFill>
                  <a:srgbClr val="292C48"/>
                </a:solidFill>
                <a:effectLst>
                  <a:outerShdw algn="tl" blurRad="38100" dir="2700000" dist="38100" sx="100000" sy="100000">
                    <a:srgbClr val="000000">
                      <a:alpha val="43000"/>
                    </a:srgbClr>
                  </a:outerShdw>
                </a:effectLst>
                <a:latin typeface="Trebuchet MS" pitchFamily="0" charset="0"/>
                <a:ea typeface="宋体" pitchFamily="0" charset="0"/>
                <a:cs typeface="Trebuchet MS" pitchFamily="0" charset="0"/>
              </a:rPr>
              <a:t>SYSTEM APPROACH:</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23" name="矩形"/>
          <p:cNvSpPr/>
          <p:nvPr/>
        </p:nvSpPr>
        <p:spPr>
          <a:xfrm rot="0">
            <a:off x="304800" y="2057400"/>
            <a:ext cx="8610600" cy="2707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1" cap="none" sz="2000" i="1" kern="1200" lang="en-US" spc="0" strike="noStrike" u="sng">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000" i="1" kern="1200" lang="en-US" spc="0" strike="noStrike" u="sng">
                <a:solidFill>
                  <a:schemeClr val="tx1"/>
                </a:solidFill>
                <a:latin typeface="Arial" pitchFamily="34" charset="0"/>
                <a:ea typeface="宋体" pitchFamily="0" charset="0"/>
                <a:cs typeface="Arial" pitchFamily="34" charset="0"/>
              </a:rPr>
              <a:t>Hardware Requirements:</a:t>
            </a:r>
            <a:endParaRPr altLang="zh-CN" baseline="0" b="1" cap="none" sz="2000" i="1" kern="1200" lang="en-US" spc="0" strike="noStrike" u="sng">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Arial" pitchFamily="34" charset="0"/>
              <a:buChar char="•"/>
            </a:pPr>
            <a:r>
              <a:rPr altLang="zh-CN" baseline="0" b="0" cap="none" sz="2000" i="1" kern="1200" lang="en-US" spc="0" strike="noStrike" u="none">
                <a:solidFill>
                  <a:srgbClr val="0D0D0D"/>
                </a:solidFill>
                <a:latin typeface="Arial" pitchFamily="34" charset="0"/>
                <a:ea typeface="宋体" pitchFamily="0" charset="0"/>
                <a:cs typeface="Arial" pitchFamily="34" charset="0"/>
              </a:rPr>
              <a:t>High-performance CPU or CPU cluster.</a:t>
            </a:r>
            <a:endParaRPr altLang="zh-CN" baseline="0" b="0" cap="none" sz="20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Arial" pitchFamily="34" charset="0"/>
              <a:buChar char="•"/>
            </a:pPr>
            <a:r>
              <a:rPr altLang="zh-CN" baseline="0" b="0" cap="none" sz="2000" i="1" kern="1200" lang="en-US" spc="0" strike="noStrike" u="none">
                <a:solidFill>
                  <a:srgbClr val="0D0D0D"/>
                </a:solidFill>
                <a:latin typeface="Arial" pitchFamily="34" charset="0"/>
                <a:ea typeface="宋体" pitchFamily="0" charset="0"/>
                <a:cs typeface="Arial" pitchFamily="34" charset="0"/>
              </a:rPr>
              <a:t>GPU accelerator with CUDA support for deep learning computations.</a:t>
            </a:r>
            <a:endParaRPr altLang="zh-CN" baseline="0" b="0" cap="none" sz="20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Arial" pitchFamily="34" charset="0"/>
              <a:buChar char="•"/>
            </a:pPr>
            <a:r>
              <a:rPr altLang="zh-CN" baseline="0" b="0" cap="none" sz="2000" i="1" kern="1200" lang="en-US" spc="0" strike="noStrike" u="none">
                <a:solidFill>
                  <a:srgbClr val="0D0D0D"/>
                </a:solidFill>
                <a:latin typeface="Arial" pitchFamily="34" charset="0"/>
                <a:ea typeface="宋体" pitchFamily="0" charset="0"/>
                <a:cs typeface="Arial" pitchFamily="34" charset="0"/>
              </a:rPr>
              <a:t>Sufficient RAM and storage capacity.</a:t>
            </a:r>
            <a:endParaRPr altLang="zh-CN" baseline="0" b="0" cap="none" sz="20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Arial" pitchFamily="34" charset="0"/>
              <a:buChar char="•"/>
            </a:pPr>
            <a:r>
              <a:rPr altLang="zh-CN" baseline="0" b="0" cap="none" sz="2000" i="1" kern="1200" lang="en-US" spc="0" strike="noStrike" u="none">
                <a:solidFill>
                  <a:srgbClr val="0D0D0D"/>
                </a:solidFill>
                <a:latin typeface="Arial" pitchFamily="34" charset="0"/>
                <a:ea typeface="宋体" pitchFamily="0" charset="0"/>
                <a:cs typeface="Arial" pitchFamily="34" charset="0"/>
              </a:rPr>
              <a:t>Fast storage for efficient data access.</a:t>
            </a:r>
            <a:endParaRPr altLang="zh-CN" baseline="0" b="0" cap="none" sz="20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Arial" pitchFamily="34" charset="0"/>
              <a:buChar char="•"/>
            </a:pPr>
            <a:r>
              <a:rPr altLang="zh-CN" baseline="0" b="0" cap="none" sz="2000" i="1" kern="1200" lang="en-US" spc="0" strike="noStrike" u="none">
                <a:solidFill>
                  <a:srgbClr val="0D0D0D"/>
                </a:solidFill>
                <a:latin typeface="Arial" pitchFamily="34" charset="0"/>
                <a:ea typeface="宋体" pitchFamily="0" charset="0"/>
                <a:cs typeface="Arial" pitchFamily="34" charset="0"/>
              </a:rPr>
              <a:t>High-speed networking infrastructure for data transfer</a:t>
            </a:r>
            <a:r>
              <a:rPr altLang="zh-CN" baseline="0" b="0" cap="none" sz="2000" i="0" kern="1200" lang="en-US" spc="0" strike="noStrike" u="none">
                <a:solidFill>
                  <a:srgbClr val="0D0D0D"/>
                </a:solidFill>
                <a:latin typeface="Arial" pitchFamily="34" charset="0"/>
                <a:ea typeface="宋体" pitchFamily="0" charset="0"/>
                <a:cs typeface="Arial" pitchFamily="34" charset="0"/>
              </a:rPr>
              <a:t>.</a:t>
            </a:r>
            <a:endParaRPr altLang="zh-CN" baseline="0" b="0" cap="none" sz="2000" i="0"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Arial" pitchFamily="34" charset="0"/>
              <a:ea typeface="宋体" pitchFamily="0" charset="0"/>
              <a:cs typeface="Arial" pitchFamily="34" charset="0"/>
            </a:endParaRPr>
          </a:p>
        </p:txBody>
      </p:sp>
      <p:grpSp>
        <p:nvGrpSpPr>
          <p:cNvPr id="67" name="组合"/>
          <p:cNvGrpSpPr/>
          <p:nvPr/>
        </p:nvGrpSpPr>
        <p:grpSpPr>
          <a:xfrm>
            <a:off x="8991600" y="2971799"/>
            <a:ext cx="2762247" cy="3257549"/>
            <a:chOff x="8991600" y="2971799"/>
            <a:chExt cx="2762247" cy="3257549"/>
          </a:xfrm>
        </p:grpSpPr>
        <p:sp>
          <p:nvSpPr>
            <p:cNvPr id="1048724" name="曲线"/>
            <p:cNvSpPr/>
            <p:nvPr/>
          </p:nvSpPr>
          <p:spPr>
            <a:xfrm rot="0">
              <a:off x="10353676" y="5400675"/>
              <a:ext cx="457197"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048725" name="曲线"/>
            <p:cNvSpPr/>
            <p:nvPr/>
          </p:nvSpPr>
          <p:spPr>
            <a:xfrm rot="0">
              <a:off x="10353676" y="5934074"/>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598"/>
                  </a:lnTo>
                  <a:lnTo>
                    <a:pt x="21600" y="21598"/>
                  </a:lnTo>
                  <a:lnTo>
                    <a:pt x="21600" y="0"/>
                  </a:lnTo>
                  <a:close/>
                </a:path>
              </a:pathLst>
            </a:custGeom>
            <a:solidFill>
              <a:srgbClr val="2D936B"/>
            </a:solidFill>
            <a:ln cap="flat" cmpd="sng">
              <a:noFill/>
              <a:prstDash val="solid"/>
              <a:miter/>
            </a:ln>
          </p:spPr>
        </p:sp>
        <p:pic>
          <p:nvPicPr>
            <p:cNvPr id="2097175" name="图片"/>
            <p:cNvPicPr>
              <a:picLocks/>
            </p:cNvPicPr>
            <p:nvPr/>
          </p:nvPicPr>
          <p:blipFill>
            <a:blip xmlns:r="http://schemas.openxmlformats.org/officeDocument/2006/relationships" cstate="print"/>
            <a:stretch>
              <a:fillRect/>
            </a:stretch>
          </p:blipFill>
          <p:spPr>
            <a:xfrm rot="0">
              <a:off x="8991600" y="2971799"/>
              <a:ext cx="2762247" cy="3257549"/>
            </a:xfrm>
            <a:prstGeom prst="rect"/>
            <a:noFill/>
            <a:ln w="12700" cap="flat" cmpd="sng">
              <a:noFill/>
              <a:prstDash val="solid"/>
              <a:miter/>
            </a:ln>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8" name=""/>
        <p:cNvGrpSpPr/>
        <p:nvPr/>
      </p:nvGrpSpPr>
      <p:grpSpPr>
        <a:xfrm>
          <a:off x="0" y="0"/>
          <a:ext cx="0" cy="0"/>
          <a:chOff x="0" y="0"/>
          <a:chExt cx="0" cy="0"/>
        </a:xfrm>
      </p:grpSpPr>
      <p:sp>
        <p:nvSpPr>
          <p:cNvPr id="1048726" name="文本框"/>
          <p:cNvSpPr>
            <a:spLocks noGrp="1"/>
          </p:cNvSpPr>
          <p:nvPr>
            <p:ph type="title"/>
          </p:nvPr>
        </p:nvSpPr>
        <p:spPr>
          <a:xfrm rot="0">
            <a:off x="755332" y="385444"/>
            <a:ext cx="10681335" cy="8915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1" kern="0" lang="en-US" spc="0" strike="noStrike" u="sng">
                <a:solidFill>
                  <a:srgbClr val="292C48"/>
                </a:solidFill>
                <a:effectLst>
                  <a:outerShdw algn="tl" blurRad="38100" dir="2700000" dist="38100" sx="100000" sy="100000">
                    <a:srgbClr val="000000">
                      <a:alpha val="43000"/>
                    </a:srgbClr>
                  </a:outerShdw>
                </a:effectLst>
                <a:latin typeface="Trebuchet MS" pitchFamily="0" charset="0"/>
                <a:ea typeface="宋体" pitchFamily="0" charset="0"/>
                <a:cs typeface="Trebuchet MS" pitchFamily="0" charset="0"/>
              </a:rPr>
              <a:t>SYSTEM APPROACH:</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27" name="矩形"/>
          <p:cNvSpPr/>
          <p:nvPr/>
        </p:nvSpPr>
        <p:spPr>
          <a:xfrm rot="0">
            <a:off x="1066800" y="1676400"/>
            <a:ext cx="8077200" cy="3139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1" cap="none" sz="1800" i="1" kern="1200" lang="en-US" spc="0" strike="noStrike" u="sng">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1" kern="1200" lang="en-US" spc="0" strike="noStrike" u="sng">
                <a:solidFill>
                  <a:schemeClr val="tx1"/>
                </a:solidFill>
                <a:latin typeface="Arial" pitchFamily="34" charset="0"/>
                <a:ea typeface="宋体" pitchFamily="0" charset="0"/>
                <a:cs typeface="Arial" pitchFamily="34" charset="0"/>
              </a:rPr>
              <a:t>Software Requirements:</a:t>
            </a:r>
            <a:endParaRPr altLang="zh-CN" baseline="0" b="1" cap="none" sz="1800" i="1" kern="1200" lang="en-US" spc="0" strike="noStrike" u="sng">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a:t>
            </a:r>
            <a:r>
              <a:rPr altLang="zh-CN" baseline="0" b="0" cap="none" sz="1800" i="1" kern="1200" lang="en-US" spc="0" strike="noStrike" u="none">
                <a:solidFill>
                  <a:srgbClr val="0D0D0D"/>
                </a:solidFill>
                <a:latin typeface="Arial" pitchFamily="34" charset="0"/>
                <a:ea typeface="宋体" pitchFamily="0" charset="0"/>
                <a:cs typeface="Arial" pitchFamily="34" charset="0"/>
              </a:rPr>
              <a:t>  </a:t>
            </a:r>
            <a:r>
              <a:rPr altLang="zh-CN" baseline="0" b="0" cap="none" sz="1800" i="1" kern="1200" lang="en-US" spc="0" strike="noStrike" u="none">
                <a:solidFill>
                  <a:srgbClr val="0D0D0D"/>
                </a:solidFill>
                <a:latin typeface="Arial" pitchFamily="34" charset="0"/>
                <a:ea typeface="宋体" pitchFamily="0" charset="0"/>
                <a:cs typeface="Arial" pitchFamily="34" charset="0"/>
              </a:rPr>
              <a:t>TensorFlow</a:t>
            </a:r>
            <a:r>
              <a:rPr altLang="zh-CN" baseline="0" b="0" cap="none" sz="1800" i="1" kern="1200" lang="en-US" spc="0" strike="noStrike" u="none">
                <a:solidFill>
                  <a:srgbClr val="0D0D0D"/>
                </a:solidFill>
                <a:latin typeface="Arial" pitchFamily="34" charset="0"/>
                <a:ea typeface="宋体" pitchFamily="0" charset="0"/>
                <a:cs typeface="Arial" pitchFamily="34" charset="0"/>
              </a:rPr>
              <a:t> or </a:t>
            </a:r>
            <a:r>
              <a:rPr altLang="zh-CN" baseline="0" b="0" cap="none" sz="1800" i="1" kern="1200" lang="en-US" spc="0" strike="noStrike" u="none">
                <a:solidFill>
                  <a:srgbClr val="0D0D0D"/>
                </a:solidFill>
                <a:latin typeface="Arial" pitchFamily="34" charset="0"/>
                <a:ea typeface="宋体" pitchFamily="0" charset="0"/>
                <a:cs typeface="Arial" pitchFamily="34" charset="0"/>
              </a:rPr>
              <a:t>PyTorch</a:t>
            </a:r>
            <a:r>
              <a:rPr altLang="zh-CN" baseline="0" b="0" cap="none" sz="1800" i="1" kern="1200" lang="en-US" spc="0" strike="noStrike" u="none">
                <a:solidFill>
                  <a:srgbClr val="0D0D0D"/>
                </a:solidFill>
                <a:latin typeface="Arial" pitchFamily="34" charset="0"/>
                <a:ea typeface="宋体" pitchFamily="0" charset="0"/>
                <a:cs typeface="Arial" pitchFamily="34" charset="0"/>
              </a:rPr>
              <a:t> for GAN implementation.</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Arial" pitchFamily="34" charset="0"/>
              <a:buChar char="•"/>
            </a:pPr>
            <a:r>
              <a:rPr altLang="zh-CN" baseline="0" b="0" cap="none" sz="1800" i="1" kern="1200" lang="en-US" spc="0" strike="noStrike" u="none">
                <a:solidFill>
                  <a:srgbClr val="0D0D0D"/>
                </a:solidFill>
                <a:latin typeface="Arial" pitchFamily="34" charset="0"/>
                <a:ea typeface="宋体" pitchFamily="0" charset="0"/>
                <a:cs typeface="Arial" pitchFamily="34" charset="0"/>
              </a:rPr>
              <a:t>Python programming language for scripting.</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Arial" pitchFamily="34" charset="0"/>
              <a:buChar char="•"/>
            </a:pPr>
            <a:r>
              <a:rPr altLang="zh-CN" baseline="0" b="0" cap="none" sz="1800" i="1" kern="1200" lang="en-US" spc="0" strike="noStrike" u="none">
                <a:solidFill>
                  <a:srgbClr val="0D0D0D"/>
                </a:solidFill>
                <a:latin typeface="Arial" pitchFamily="34" charset="0"/>
                <a:ea typeface="宋体" pitchFamily="0" charset="0"/>
                <a:cs typeface="Arial" pitchFamily="34" charset="0"/>
              </a:rPr>
              <a:t>CUDA Toolkit and </a:t>
            </a:r>
            <a:r>
              <a:rPr altLang="zh-CN" baseline="0" b="0" cap="none" sz="1800" i="1" kern="1200" lang="en-US" spc="0" strike="noStrike" u="none">
                <a:solidFill>
                  <a:srgbClr val="0D0D0D"/>
                </a:solidFill>
                <a:latin typeface="Arial" pitchFamily="34" charset="0"/>
                <a:ea typeface="宋体" pitchFamily="0" charset="0"/>
                <a:cs typeface="Arial" pitchFamily="34" charset="0"/>
              </a:rPr>
              <a:t>cuDNN</a:t>
            </a:r>
            <a:r>
              <a:rPr altLang="zh-CN" baseline="0" b="0" cap="none" sz="1800" i="1" kern="1200" lang="en-US" spc="0" strike="noStrike" u="none">
                <a:solidFill>
                  <a:srgbClr val="0D0D0D"/>
                </a:solidFill>
                <a:latin typeface="Arial" pitchFamily="34" charset="0"/>
                <a:ea typeface="宋体" pitchFamily="0" charset="0"/>
                <a:cs typeface="Arial" pitchFamily="34" charset="0"/>
              </a:rPr>
              <a:t> library for GPU acceleration.</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Arial" pitchFamily="34" charset="0"/>
              <a:buChar char="•"/>
            </a:pPr>
            <a:r>
              <a:rPr altLang="zh-CN" baseline="0" b="0" cap="none" sz="1800" i="1" kern="1200" lang="en-US" spc="0" strike="noStrike" u="none">
                <a:solidFill>
                  <a:srgbClr val="0D0D0D"/>
                </a:solidFill>
                <a:latin typeface="Arial" pitchFamily="34" charset="0"/>
                <a:ea typeface="宋体" pitchFamily="0" charset="0"/>
                <a:cs typeface="Arial" pitchFamily="34" charset="0"/>
              </a:rPr>
              <a:t>Development environment such as </a:t>
            </a:r>
            <a:r>
              <a:rPr altLang="zh-CN" baseline="0" b="0" cap="none" sz="1800" i="1" kern="1200" lang="en-US" spc="0" strike="noStrike" u="none">
                <a:solidFill>
                  <a:srgbClr val="0D0D0D"/>
                </a:solidFill>
                <a:latin typeface="Arial" pitchFamily="34" charset="0"/>
                <a:ea typeface="宋体" pitchFamily="0" charset="0"/>
                <a:cs typeface="Arial" pitchFamily="34" charset="0"/>
              </a:rPr>
              <a:t>PyCharm</a:t>
            </a:r>
            <a:r>
              <a:rPr altLang="zh-CN" baseline="0" b="0" cap="none" sz="1800" i="1" kern="1200" lang="en-US" spc="0" strike="noStrike" u="none">
                <a:solidFill>
                  <a:srgbClr val="0D0D0D"/>
                </a:solidFill>
                <a:latin typeface="Arial" pitchFamily="34" charset="0"/>
                <a:ea typeface="宋体" pitchFamily="0" charset="0"/>
                <a:cs typeface="Arial" pitchFamily="34" charset="0"/>
              </a:rPr>
              <a:t> or </a:t>
            </a:r>
            <a:r>
              <a:rPr altLang="zh-CN" baseline="0" b="0" cap="none" sz="1800" i="1" kern="1200" lang="en-US" spc="0" strike="noStrike" u="none">
                <a:solidFill>
                  <a:srgbClr val="0D0D0D"/>
                </a:solidFill>
                <a:latin typeface="Arial" pitchFamily="34" charset="0"/>
                <a:ea typeface="宋体" pitchFamily="0" charset="0"/>
                <a:cs typeface="Arial" pitchFamily="34" charset="0"/>
              </a:rPr>
              <a:t>Jupyter</a:t>
            </a:r>
            <a:r>
              <a:rPr altLang="zh-CN" baseline="0" b="0" cap="none" sz="1800" i="1" kern="1200" lang="en-US" spc="0" strike="noStrike" u="none">
                <a:solidFill>
                  <a:srgbClr val="0D0D0D"/>
                </a:solidFill>
                <a:latin typeface="Arial" pitchFamily="34" charset="0"/>
                <a:ea typeface="宋体" pitchFamily="0" charset="0"/>
                <a:cs typeface="Arial" pitchFamily="34" charset="0"/>
              </a:rPr>
              <a:t> Notebook.</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Arial" pitchFamily="34" charset="0"/>
              <a:buChar char="•"/>
            </a:pPr>
            <a:r>
              <a:rPr altLang="zh-CN" baseline="0" b="0" cap="none" sz="1800" i="1" kern="1200" lang="en-US" spc="0" strike="noStrike" u="none">
                <a:solidFill>
                  <a:srgbClr val="0D0D0D"/>
                </a:solidFill>
                <a:latin typeface="Arial" pitchFamily="34" charset="0"/>
                <a:ea typeface="宋体" pitchFamily="0" charset="0"/>
                <a:cs typeface="Arial" pitchFamily="34" charset="0"/>
              </a:rPr>
              <a:t>Version control with Git and collaboration platforms like </a:t>
            </a:r>
            <a:r>
              <a:rPr altLang="zh-CN" baseline="0" b="0" cap="none" sz="1800" i="1" kern="1200" lang="en-US" spc="0" strike="noStrike" u="none">
                <a:solidFill>
                  <a:srgbClr val="0D0D0D"/>
                </a:solidFill>
                <a:latin typeface="Arial" pitchFamily="34" charset="0"/>
                <a:ea typeface="宋体" pitchFamily="0" charset="0"/>
                <a:cs typeface="Arial" pitchFamily="34" charset="0"/>
              </a:rPr>
              <a:t>GitHub</a:t>
            </a:r>
            <a:r>
              <a:rPr altLang="zh-CN" baseline="0" b="0" cap="none" sz="1800" i="1" kern="1200" lang="en-US" spc="0" strike="noStrike" u="none">
                <a:solidFill>
                  <a:srgbClr val="0D0D0D"/>
                </a:solidFill>
                <a:latin typeface="Arial" pitchFamily="34" charset="0"/>
                <a:ea typeface="宋体" pitchFamily="0" charset="0"/>
                <a:cs typeface="Arial" pitchFamily="34" charset="0"/>
              </a:rPr>
              <a:t>.</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Arial" pitchFamily="34" charset="0"/>
              <a:buChar char="•"/>
            </a:pPr>
            <a:r>
              <a:rPr altLang="zh-CN" baseline="0" b="0" cap="none" sz="1800" i="1" kern="1200" lang="en-US" spc="0" strike="noStrike" u="none">
                <a:solidFill>
                  <a:srgbClr val="0D0D0D"/>
                </a:solidFill>
                <a:latin typeface="Arial" pitchFamily="34" charset="0"/>
                <a:ea typeface="宋体" pitchFamily="0" charset="0"/>
                <a:cs typeface="Arial" pitchFamily="34" charset="0"/>
              </a:rPr>
              <a:t>Containerization with </a:t>
            </a:r>
            <a:r>
              <a:rPr altLang="zh-CN" baseline="0" b="0" cap="none" sz="1800" i="1" kern="1200" lang="en-US" spc="0" strike="noStrike" u="none">
                <a:solidFill>
                  <a:srgbClr val="0D0D0D"/>
                </a:solidFill>
                <a:latin typeface="Arial" pitchFamily="34" charset="0"/>
                <a:ea typeface="宋体" pitchFamily="0" charset="0"/>
                <a:cs typeface="Arial" pitchFamily="34" charset="0"/>
              </a:rPr>
              <a:t>Docker</a:t>
            </a:r>
            <a:r>
              <a:rPr altLang="zh-CN" baseline="0" b="0" cap="none" sz="1800" i="1" kern="1200" lang="en-US" spc="0" strike="noStrike" u="none">
                <a:solidFill>
                  <a:srgbClr val="0D0D0D"/>
                </a:solidFill>
                <a:latin typeface="Arial" pitchFamily="34" charset="0"/>
                <a:ea typeface="宋体" pitchFamily="0" charset="0"/>
                <a:cs typeface="Arial" pitchFamily="34" charset="0"/>
              </a:rPr>
              <a:t> for environment management.</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Arial" pitchFamily="34" charset="0"/>
              <a:buChar char="•"/>
            </a:pPr>
            <a:r>
              <a:rPr altLang="zh-CN" baseline="0" b="0" cap="none" sz="1800" i="1" kern="1200" lang="en-US" spc="0" strike="noStrike" u="none">
                <a:solidFill>
                  <a:srgbClr val="0D0D0D"/>
                </a:solidFill>
                <a:latin typeface="Arial" pitchFamily="34" charset="0"/>
                <a:ea typeface="宋体" pitchFamily="0" charset="0"/>
                <a:cs typeface="Arial" pitchFamily="34" charset="0"/>
              </a:rPr>
              <a:t>Testing tools like </a:t>
            </a:r>
            <a:r>
              <a:rPr altLang="zh-CN" baseline="0" b="0" cap="none" sz="1800" i="1" kern="1200" lang="en-US" spc="0" strike="noStrike" u="none">
                <a:solidFill>
                  <a:srgbClr val="0D0D0D"/>
                </a:solidFill>
                <a:latin typeface="Arial" pitchFamily="34" charset="0"/>
                <a:ea typeface="宋体" pitchFamily="0" charset="0"/>
                <a:cs typeface="Arial" pitchFamily="34" charset="0"/>
              </a:rPr>
              <a:t>PyTest</a:t>
            </a:r>
            <a:r>
              <a:rPr altLang="zh-CN" baseline="0" b="0" cap="none" sz="1800" i="1" kern="1200" lang="en-US" spc="0" strike="noStrike" u="none">
                <a:solidFill>
                  <a:srgbClr val="0D0D0D"/>
                </a:solidFill>
                <a:latin typeface="Arial" pitchFamily="34" charset="0"/>
                <a:ea typeface="宋体" pitchFamily="0" charset="0"/>
                <a:cs typeface="Arial" pitchFamily="34" charset="0"/>
              </a:rPr>
              <a:t> and visualization libraries for monitoring and analysis.</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Arial" pitchFamily="34" charset="0"/>
              <a:ea typeface="宋体" pitchFamily="0"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9" name=""/>
        <p:cNvGrpSpPr/>
        <p:nvPr/>
      </p:nvGrpSpPr>
      <p:grpSpPr>
        <a:xfrm>
          <a:off x="0" y="0"/>
          <a:ext cx="0" cy="0"/>
          <a:chOff x="0" y="0"/>
          <a:chExt cx="0" cy="0"/>
        </a:xfrm>
      </p:grpSpPr>
      <p:sp>
        <p:nvSpPr>
          <p:cNvPr id="1048728" name="文本框"/>
          <p:cNvSpPr>
            <a:spLocks noGrp="1"/>
          </p:cNvSpPr>
          <p:nvPr>
            <p:ph type="title"/>
          </p:nvPr>
        </p:nvSpPr>
        <p:spPr>
          <a:xfrm rot="0">
            <a:off x="755332" y="385444"/>
            <a:ext cx="10681335" cy="891539"/>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1" kern="0" lang="en-US" spc="0" strike="noStrike" u="sng">
                <a:solidFill>
                  <a:srgbClr val="292C48"/>
                </a:solidFill>
                <a:effectLst>
                  <a:outerShdw algn="tl" blurRad="38100" dir="2700000" dist="38100" sx="100000" sy="100000">
                    <a:srgbClr val="000000">
                      <a:alpha val="43000"/>
                    </a:srgbClr>
                  </a:outerShdw>
                </a:effectLst>
                <a:latin typeface="Trebuchet MS" pitchFamily="0" charset="0"/>
                <a:ea typeface="宋体" pitchFamily="0" charset="0"/>
                <a:cs typeface="Trebuchet MS" pitchFamily="0" charset="0"/>
              </a:rPr>
              <a:t>ALGORITHM:</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29" name="矩形"/>
          <p:cNvSpPr/>
          <p:nvPr/>
        </p:nvSpPr>
        <p:spPr>
          <a:xfrm rot="0">
            <a:off x="1219200" y="1295399"/>
            <a:ext cx="7924800" cy="4053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1800" i="1" kern="1200" lang="en-US" spc="0" strike="noStrike" u="none">
              <a:solidFill>
                <a:srgbClr val="0D0D0D"/>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1" kern="1200" lang="en-US" spc="0" strike="noStrike" u="none">
                <a:solidFill>
                  <a:srgbClr val="0D0D0D"/>
                </a:solidFill>
                <a:latin typeface="Arial" pitchFamily="34" charset="0"/>
                <a:ea typeface="宋体" pitchFamily="0" charset="0"/>
                <a:cs typeface="Arial" pitchFamily="34" charset="0"/>
              </a:rPr>
              <a:t>Here's a concise algorithm for a Handwritten Model using GAN:</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1</a:t>
            </a:r>
            <a:r>
              <a:rPr altLang="zh-CN" baseline="0" b="0" cap="none" sz="1800" i="1" kern="1200" lang="en-US" spc="0" strike="noStrike" u="none">
                <a:solidFill>
                  <a:srgbClr val="0D0D0D"/>
                </a:solidFill>
                <a:latin typeface="Arial" pitchFamily="34" charset="0"/>
                <a:ea typeface="宋体" pitchFamily="0" charset="0"/>
                <a:cs typeface="Arial" pitchFamily="34" charset="0"/>
              </a:rPr>
              <a:t>.</a:t>
            </a:r>
            <a:r>
              <a:rPr altLang="zh-CN" baseline="0" b="1" cap="none" sz="1800" i="1" kern="1200" lang="en-US" spc="0" strike="noStrike" u="none">
                <a:solidFill>
                  <a:srgbClr val="0D0D0D"/>
                </a:solidFill>
                <a:latin typeface="Arial" pitchFamily="34" charset="0"/>
                <a:ea typeface="宋体" pitchFamily="0" charset="0"/>
                <a:cs typeface="Arial" pitchFamily="34" charset="0"/>
              </a:rPr>
              <a:t>Initialize Parameters: </a:t>
            </a:r>
            <a:r>
              <a:rPr altLang="zh-CN" baseline="0" b="0" cap="none" sz="1800" i="1" kern="1200" lang="en-US" spc="0" strike="noStrike" u="none">
                <a:solidFill>
                  <a:srgbClr val="0D0D0D"/>
                </a:solidFill>
                <a:latin typeface="Arial" pitchFamily="34" charset="0"/>
                <a:ea typeface="宋体" pitchFamily="0" charset="0"/>
                <a:cs typeface="Arial" pitchFamily="34" charset="0"/>
              </a:rPr>
              <a:t>Set </a:t>
            </a:r>
            <a:r>
              <a:rPr altLang="zh-CN" baseline="0" b="0" cap="none" sz="1800" i="1" kern="1200" lang="en-US" spc="0" strike="noStrike" u="none">
                <a:solidFill>
                  <a:srgbClr val="0D0D0D"/>
                </a:solidFill>
                <a:latin typeface="Arial" pitchFamily="34" charset="0"/>
                <a:ea typeface="宋体" pitchFamily="0" charset="0"/>
                <a:cs typeface="Arial" pitchFamily="34" charset="0"/>
              </a:rPr>
              <a:t>hyperparameters</a:t>
            </a:r>
            <a:r>
              <a:rPr altLang="zh-CN" baseline="0" b="0" cap="none" sz="1800" i="1" kern="1200" lang="en-US" spc="0" strike="noStrike" u="none">
                <a:solidFill>
                  <a:srgbClr val="0D0D0D"/>
                </a:solidFill>
                <a:latin typeface="Arial" pitchFamily="34" charset="0"/>
                <a:ea typeface="宋体" pitchFamily="0" charset="0"/>
                <a:cs typeface="Arial" pitchFamily="34" charset="0"/>
              </a:rPr>
              <a:t> and define network architectures for generator and discriminator.</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2.Data Pre-processing: </a:t>
            </a:r>
            <a:r>
              <a:rPr altLang="zh-CN" baseline="0" b="0" cap="none" sz="1800" i="1" kern="1200" lang="en-US" spc="0" strike="noStrike" u="none">
                <a:solidFill>
                  <a:srgbClr val="0D0D0D"/>
                </a:solidFill>
                <a:latin typeface="Arial" pitchFamily="34" charset="0"/>
                <a:ea typeface="宋体" pitchFamily="0" charset="0"/>
                <a:cs typeface="Arial" pitchFamily="34" charset="0"/>
              </a:rPr>
              <a:t>Normalize and augment handwritten character images.</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3.Define Generator and Discriminator: </a:t>
            </a:r>
            <a:r>
              <a:rPr altLang="zh-CN" baseline="0" b="0" cap="none" sz="1800" i="1" kern="1200" lang="en-US" spc="0" strike="noStrike" u="none">
                <a:solidFill>
                  <a:srgbClr val="0D0D0D"/>
                </a:solidFill>
                <a:latin typeface="Arial" pitchFamily="34" charset="0"/>
                <a:ea typeface="宋体" pitchFamily="0" charset="0"/>
                <a:cs typeface="Arial" pitchFamily="34" charset="0"/>
              </a:rPr>
              <a:t>Implement generator to produce synthetic handwritten characters. Implement discriminator to classify real vs. synthetic characters.</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zh-CN" baseline="0" b="0" cap="none" sz="1800" i="1" kern="1200" lang="en-US" spc="0" strike="noStrike" u="none">
              <a:solidFill>
                <a:srgbClr val="0D0D0D"/>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45" name=""/>
        <p:cNvGrpSpPr/>
        <p:nvPr/>
      </p:nvGrpSpPr>
      <p:grpSpPr>
        <a:xfrm>
          <a:off x="0" y="0"/>
          <a:ext cx="0" cy="0"/>
          <a:chOff x="0" y="0"/>
          <a:chExt cx="0" cy="0"/>
        </a:xfrm>
      </p:grpSpPr>
      <p:sp>
        <p:nvSpPr>
          <p:cNvPr id="1048626" name="曲线"/>
          <p:cNvSpPr/>
          <p:nvPr/>
        </p:nvSpPr>
        <p:spPr>
          <a:xfrm rot="0">
            <a:off x="0" y="838527"/>
            <a:ext cx="12192000" cy="5790467"/>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txBody>
          <a:bodyPr anchor="ctr" anchorCtr="1" bIns="0" lIns="0" rIns="0" tIns="0" vert="horz" wrap="square">
            <a:prstTxWarp prst="textNoShape"/>
          </a:bodyPr>
          <a:p>
            <a:pPr algn="l" indent="0" marL="0">
              <a:lnSpc>
                <a:spcPct val="100000"/>
              </a:lnSpc>
              <a:spcBef>
                <a:spcPts val="0"/>
              </a:spcBef>
              <a:spcAft>
                <a:spcPts val="0"/>
              </a:spcAft>
              <a:buNone/>
            </a:pPr>
            <a:r>
              <a:rPr altLang="zh-CN" baseline="0" b="1" cap="none" sz="3800" i="1" kern="1200" lang="en-US" spc="0" strike="noStrike" u="none">
                <a:solidFill>
                  <a:srgbClr val="2A1F43"/>
                </a:solidFill>
                <a:latin typeface="Algerian" pitchFamily="82" charset="0"/>
                <a:ea typeface="宋体" pitchFamily="0" charset="0"/>
                <a:cs typeface="Arabic Typesetting" pitchFamily="66" charset="-78"/>
              </a:rPr>
              <a:t>HAND WRITTEN  DIGIT RECOGNITION USING</a:t>
            </a:r>
            <a:endParaRPr altLang="zh-CN" baseline="0" b="1" cap="none" sz="3800" i="1" kern="1200" lang="en-US" spc="0" strike="noStrike" u="none">
              <a:solidFill>
                <a:srgbClr val="2A1F43"/>
              </a:solidFill>
              <a:latin typeface="Algerian" pitchFamily="82" charset="0"/>
              <a:ea typeface="宋体" pitchFamily="0" charset="0"/>
              <a:cs typeface="Arabic Typesetting" pitchFamily="66" charset="-78"/>
            </a:endParaRPr>
          </a:p>
          <a:p>
            <a:pPr algn="l" indent="0" marL="0">
              <a:lnSpc>
                <a:spcPct val="100000"/>
              </a:lnSpc>
              <a:spcBef>
                <a:spcPts val="0"/>
              </a:spcBef>
              <a:spcAft>
                <a:spcPts val="0"/>
              </a:spcAft>
              <a:buNone/>
            </a:pPr>
            <a:r>
              <a:rPr altLang="zh-CN" baseline="0" b="1" cap="none" sz="3800" i="1" kern="1200" lang="en-US" spc="0" strike="noStrike" u="none">
                <a:solidFill>
                  <a:srgbClr val="2A1F43"/>
                </a:solidFill>
                <a:latin typeface="Algerian" pitchFamily="82" charset="0"/>
                <a:ea typeface="宋体" pitchFamily="0" charset="0"/>
                <a:cs typeface="Arabic Typesetting" pitchFamily="66" charset="-78"/>
              </a:rPr>
              <a:t>    GENERATIVE  ADVERSARIAL NETWORK </a:t>
            </a:r>
            <a:endParaRPr altLang="en-US" baseline="0" b="1" cap="none" sz="3800" i="1" kern="1200" lang="zh-CN" spc="0" strike="noStrike" u="none">
              <a:solidFill>
                <a:srgbClr val="2A1F43"/>
              </a:solidFill>
              <a:latin typeface="Algerian" pitchFamily="82" charset="0"/>
              <a:ea typeface="宋体" pitchFamily="0" charset="0"/>
              <a:cs typeface="Arabic Typesetting" pitchFamily="66" charset="-78"/>
            </a:endParaRPr>
          </a:p>
        </p:txBody>
      </p:sp>
      <p:grpSp>
        <p:nvGrpSpPr>
          <p:cNvPr id="46" name="组合"/>
          <p:cNvGrpSpPr/>
          <p:nvPr/>
        </p:nvGrpSpPr>
        <p:grpSpPr>
          <a:xfrm>
            <a:off x="7448612" y="0"/>
            <a:ext cx="4743794" cy="6858466"/>
            <a:chOff x="7448612" y="0"/>
            <a:chExt cx="4743794" cy="6858466"/>
          </a:xfrm>
        </p:grpSpPr>
        <p:sp>
          <p:nvSpPr>
            <p:cNvPr id="1048627"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7"/>
                  </a:lnTo>
                </a:path>
              </a:pathLst>
            </a:custGeom>
            <a:noFill/>
            <a:ln w="9525" cap="flat" cmpd="sng">
              <a:solidFill>
                <a:srgbClr val="5FCAEE"/>
              </a:solidFill>
              <a:prstDash val="solid"/>
              <a:round/>
            </a:ln>
          </p:spPr>
        </p:sp>
        <p:sp>
          <p:nvSpPr>
            <p:cNvPr id="1048628"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29"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0" name="曲线"/>
            <p:cNvSpPr/>
            <p:nvPr/>
          </p:nvSpPr>
          <p:spPr>
            <a:xfrm rot="0">
              <a:off x="9602878" y="0"/>
              <a:ext cx="2589528"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1"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2"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1048633"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34" name="曲线"/>
            <p:cNvSpPr/>
            <p:nvPr/>
          </p:nvSpPr>
          <p:spPr>
            <a:xfrm rot="0">
              <a:off x="10936247" y="0"/>
              <a:ext cx="1256028"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5"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36"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37"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38"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3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0" name="文本框"/>
          <p:cNvSpPr>
            <a:spLocks noGrp="1"/>
          </p:cNvSpPr>
          <p:nvPr>
            <p:ph type="title"/>
          </p:nvPr>
        </p:nvSpPr>
        <p:spPr>
          <a:xfrm rot="0">
            <a:off x="739774" y="829626"/>
            <a:ext cx="3909695" cy="7150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47"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cstate="print"/>
            <a:stretch>
              <a:fillRect/>
            </a:stretch>
          </p:blipFill>
          <p:spPr>
            <a:xfrm rot="0">
              <a:off x="676275" y="6467475"/>
              <a:ext cx="2143125" cy="200023"/>
            </a:xfrm>
            <a:prstGeom prst="rect"/>
            <a:noFill/>
            <a:ln w="12700" cap="flat" cmpd="sng">
              <a:noFill/>
              <a:prstDash val="solid"/>
              <a:miter/>
            </a:ln>
          </p:spPr>
        </p:pic>
        <p:pic>
          <p:nvPicPr>
            <p:cNvPr id="2097154" name="图片"/>
            <p:cNvPicPr>
              <a:picLocks/>
            </p:cNvPicPr>
            <p:nvPr/>
          </p:nvPicPr>
          <p:blipFill>
            <a:blip xmlns:r="http://schemas.openxmlformats.org/officeDocument/2006/relationships" cstate="print"/>
            <a:stretch>
              <a:fillRect/>
            </a:stretch>
          </p:blipFill>
          <p:spPr>
            <a:xfrm rot="0">
              <a:off x="466725" y="6410325"/>
              <a:ext cx="3705224" cy="295275"/>
            </a:xfrm>
            <a:prstGeom prst="rect"/>
            <a:noFill/>
            <a:ln w="12700" cap="flat" cmpd="sng">
              <a:noFill/>
              <a:prstDash val="solid"/>
              <a:miter/>
            </a:ln>
          </p:spPr>
        </p:pic>
      </p:grpSp>
      <p:sp>
        <p:nvSpPr>
          <p:cNvPr id="1048641" name="矩形"/>
          <p:cNvSpPr/>
          <p:nvPr/>
        </p:nvSpPr>
        <p:spPr>
          <a:xfrm rot="0">
            <a:off x="739774" y="6473336"/>
            <a:ext cx="1798954" cy="168909"/>
          </a:xfrm>
          <a:prstGeom prst="rect"/>
          <a:noFill/>
          <a:ln w="12700" cap="flat" cmpd="sng">
            <a:noFill/>
            <a:prstDash val="solid"/>
            <a:miter/>
          </a:ln>
        </p:spPr>
        <p:txBody>
          <a:bodyPr anchor="t" anchorCtr="0" bIns="0" lIns="0" rIns="0" tIns="6985" vert="horz" wrap="square">
            <a:prstTxWarp prst="textNoShape"/>
            <a:spAutoFit/>
          </a:bodyPr>
          <a:p>
            <a:pPr algn="l" indent="0" marL="12700">
              <a:lnSpc>
                <a:spcPct val="100000"/>
              </a:lnSpc>
              <a:spcBef>
                <a:spcPts val="55"/>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42"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730" name="文本框"/>
          <p:cNvSpPr>
            <a:spLocks noGrp="1"/>
          </p:cNvSpPr>
          <p:nvPr>
            <p:ph type="title"/>
          </p:nvPr>
        </p:nvSpPr>
        <p:spPr>
          <a:xfrm rot="0">
            <a:off x="755332" y="385444"/>
            <a:ext cx="10681335" cy="8915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     </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31" name="矩形"/>
          <p:cNvSpPr/>
          <p:nvPr/>
        </p:nvSpPr>
        <p:spPr>
          <a:xfrm rot="0">
            <a:off x="914400" y="1720840"/>
            <a:ext cx="8229600" cy="3139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1" cap="none" sz="1800" i="1" kern="1200" lang="en-US" spc="0" strike="noStrike" u="none">
              <a:solidFill>
                <a:srgbClr val="0D0D0D"/>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Calibri" pitchFamily="0" charset="0"/>
                <a:ea typeface="宋体" pitchFamily="0" charset="0"/>
                <a:cs typeface="Calibri" pitchFamily="0" charset="0"/>
              </a:rPr>
              <a:t>	</a:t>
            </a:r>
            <a:r>
              <a:rPr altLang="zh-CN" baseline="0" b="1" cap="none" sz="1800" i="1" kern="1200" lang="en-US" spc="0" strike="noStrike" u="none">
                <a:solidFill>
                  <a:srgbClr val="0D0D0D"/>
                </a:solidFill>
                <a:latin typeface="Arial" pitchFamily="34" charset="0"/>
                <a:ea typeface="宋体" pitchFamily="0" charset="0"/>
                <a:cs typeface="Arial" pitchFamily="34" charset="0"/>
              </a:rPr>
              <a:t>4.Training Loop: </a:t>
            </a:r>
            <a:r>
              <a:rPr altLang="zh-CN" baseline="0" b="0" cap="none" sz="1800" i="1" kern="1200" lang="en-US" spc="0" strike="noStrike" u="none">
                <a:solidFill>
                  <a:srgbClr val="0D0D0D"/>
                </a:solidFill>
                <a:latin typeface="Arial" pitchFamily="34" charset="0"/>
                <a:ea typeface="宋体" pitchFamily="0" charset="0"/>
                <a:cs typeface="Arial" pitchFamily="34" charset="0"/>
              </a:rPr>
              <a:t>Train discriminator to distinguish real from synthetic </a:t>
            </a:r>
            <a:r>
              <a:rPr altLang="zh-CN" baseline="0" b="0" cap="none" sz="1800" i="1" kern="1200" lang="en-US" spc="0" strike="noStrike" u="none">
                <a:solidFill>
                  <a:srgbClr val="0D0D0D"/>
                </a:solidFill>
                <a:latin typeface="Arial" pitchFamily="34" charset="0"/>
                <a:ea typeface="宋体" pitchFamily="0" charset="0"/>
                <a:cs typeface="Arial" pitchFamily="34" charset="0"/>
              </a:rPr>
              <a:t>characters.Train</a:t>
            </a:r>
            <a:r>
              <a:rPr altLang="zh-CN" baseline="0" b="0" cap="none" sz="1800" i="1" kern="1200" lang="en-US" spc="0" strike="noStrike" u="none">
                <a:solidFill>
                  <a:srgbClr val="0D0D0D"/>
                </a:solidFill>
                <a:latin typeface="Arial" pitchFamily="34" charset="0"/>
                <a:ea typeface="宋体" pitchFamily="0" charset="0"/>
                <a:cs typeface="Arial" pitchFamily="34" charset="0"/>
              </a:rPr>
              <a:t> generator to fool discriminator into producing realistic characters.</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5.Evaluation: </a:t>
            </a:r>
            <a:r>
              <a:rPr altLang="zh-CN" baseline="0" b="0" cap="none" sz="1800" i="1" kern="1200" lang="en-US" spc="0" strike="noStrike" u="none">
                <a:solidFill>
                  <a:srgbClr val="0D0D0D"/>
                </a:solidFill>
                <a:latin typeface="Arial" pitchFamily="34" charset="0"/>
                <a:ea typeface="宋体" pitchFamily="0" charset="0"/>
                <a:cs typeface="Arial" pitchFamily="34" charset="0"/>
              </a:rPr>
              <a:t>Assess generated characters using evaluation </a:t>
            </a:r>
            <a:r>
              <a:rPr altLang="zh-CN" baseline="0" b="0" cap="none" sz="1800" i="1" kern="1200" lang="en-US" spc="0" strike="noStrike" u="none">
                <a:solidFill>
                  <a:srgbClr val="0D0D0D"/>
                </a:solidFill>
                <a:latin typeface="Arial" pitchFamily="34" charset="0"/>
                <a:ea typeface="宋体" pitchFamily="0" charset="0"/>
                <a:cs typeface="Arial" pitchFamily="34" charset="0"/>
              </a:rPr>
              <a:t>metrics.Fine</a:t>
            </a:r>
            <a:r>
              <a:rPr altLang="zh-CN" baseline="0" b="0" cap="none" sz="1800" i="1" kern="1200" lang="en-US" spc="0" strike="noStrike" u="none">
                <a:solidFill>
                  <a:srgbClr val="0D0D0D"/>
                </a:solidFill>
                <a:latin typeface="Arial" pitchFamily="34" charset="0"/>
                <a:ea typeface="宋体" pitchFamily="0" charset="0"/>
                <a:cs typeface="Arial" pitchFamily="34" charset="0"/>
              </a:rPr>
              <a:t>-tune model if necessary.</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6.Integration with Recognition System (Optional): </a:t>
            </a:r>
            <a:r>
              <a:rPr altLang="zh-CN" baseline="0" b="0" cap="none" sz="1800" i="1" kern="1200" lang="en-US" spc="0" strike="noStrike" u="none">
                <a:solidFill>
                  <a:srgbClr val="0D0D0D"/>
                </a:solidFill>
                <a:latin typeface="Arial" pitchFamily="34" charset="0"/>
                <a:ea typeface="宋体" pitchFamily="0" charset="0"/>
                <a:cs typeface="Arial" pitchFamily="34" charset="0"/>
              </a:rPr>
              <a:t>Integrate generated characters with recognition system for training data augmentation</a:t>
            </a:r>
            <a:r>
              <a:rPr altLang="zh-CN" baseline="0" b="0" cap="none" sz="1800" i="0" kern="1200" lang="en-US" spc="0" strike="noStrike" u="none">
                <a:solidFill>
                  <a:srgbClr val="0D0D0D"/>
                </a:solidFill>
                <a:latin typeface="Arial" pitchFamily="34" charset="0"/>
                <a:ea typeface="宋体" pitchFamily="0" charset="0"/>
                <a:cs typeface="Arial" pitchFamily="34" charset="0"/>
              </a:rPr>
              <a:t>.</a:t>
            </a:r>
            <a:endParaRPr altLang="zh-CN" baseline="0" b="0" cap="none" sz="1800" i="0"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grpSp>
        <p:nvGrpSpPr>
          <p:cNvPr id="71" name="组合"/>
          <p:cNvGrpSpPr/>
          <p:nvPr/>
        </p:nvGrpSpPr>
        <p:grpSpPr>
          <a:xfrm>
            <a:off x="8991600" y="2971799"/>
            <a:ext cx="2762247" cy="3257549"/>
            <a:chOff x="8991600" y="2971799"/>
            <a:chExt cx="2762247" cy="3257549"/>
          </a:xfrm>
        </p:grpSpPr>
        <p:sp>
          <p:nvSpPr>
            <p:cNvPr id="1048732" name="曲线"/>
            <p:cNvSpPr/>
            <p:nvPr/>
          </p:nvSpPr>
          <p:spPr>
            <a:xfrm rot="0">
              <a:off x="10353676" y="5400675"/>
              <a:ext cx="457197"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048733" name="曲线"/>
            <p:cNvSpPr/>
            <p:nvPr/>
          </p:nvSpPr>
          <p:spPr>
            <a:xfrm rot="0">
              <a:off x="10353676" y="5934074"/>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598"/>
                  </a:lnTo>
                  <a:lnTo>
                    <a:pt x="21600" y="21598"/>
                  </a:lnTo>
                  <a:lnTo>
                    <a:pt x="21600" y="0"/>
                  </a:lnTo>
                  <a:close/>
                </a:path>
              </a:pathLst>
            </a:custGeom>
            <a:solidFill>
              <a:srgbClr val="2D936B"/>
            </a:solidFill>
            <a:ln cap="flat" cmpd="sng">
              <a:noFill/>
              <a:prstDash val="solid"/>
              <a:miter/>
            </a:ln>
          </p:spPr>
        </p:sp>
        <p:pic>
          <p:nvPicPr>
            <p:cNvPr id="2097176" name="图片"/>
            <p:cNvPicPr>
              <a:picLocks/>
            </p:cNvPicPr>
            <p:nvPr/>
          </p:nvPicPr>
          <p:blipFill>
            <a:blip xmlns:r="http://schemas.openxmlformats.org/officeDocument/2006/relationships" cstate="print"/>
            <a:stretch>
              <a:fillRect/>
            </a:stretch>
          </p:blipFill>
          <p:spPr>
            <a:xfrm rot="0">
              <a:off x="8991600" y="2971799"/>
              <a:ext cx="2762247" cy="3257549"/>
            </a:xfrm>
            <a:prstGeom prst="rect"/>
            <a:noFill/>
            <a:ln w="12700" cap="flat" cmpd="sng">
              <a:noFill/>
              <a:prstDash val="solid"/>
              <a:miter/>
            </a:ln>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2" name=""/>
        <p:cNvGrpSpPr/>
        <p:nvPr/>
      </p:nvGrpSpPr>
      <p:grpSpPr>
        <a:xfrm>
          <a:off x="0" y="0"/>
          <a:ext cx="0" cy="0"/>
          <a:chOff x="0" y="0"/>
          <a:chExt cx="0" cy="0"/>
        </a:xfrm>
      </p:grpSpPr>
      <p:sp>
        <p:nvSpPr>
          <p:cNvPr id="1048734" name="文本框"/>
          <p:cNvSpPr>
            <a:spLocks noGrp="1"/>
          </p:cNvSpPr>
          <p:nvPr>
            <p:ph type="title"/>
          </p:nvPr>
        </p:nvSpPr>
        <p:spPr>
          <a:xfrm rot="0">
            <a:off x="755332" y="385444"/>
            <a:ext cx="10681335" cy="891539"/>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1" kern="0" lang="en-US" spc="0" strike="noStrike" u="sng">
                <a:solidFill>
                  <a:srgbClr val="292C48"/>
                </a:solidFill>
                <a:effectLst>
                  <a:outerShdw algn="tl" blurRad="38100" dir="2700000" dist="38100" sx="100000" sy="100000">
                    <a:srgbClr val="000000">
                      <a:alpha val="43000"/>
                    </a:srgbClr>
                  </a:outerShdw>
                </a:effectLst>
                <a:latin typeface="Trebuchet MS" pitchFamily="0" charset="0"/>
                <a:ea typeface="宋体" pitchFamily="0" charset="0"/>
                <a:cs typeface="Trebuchet MS" pitchFamily="0" charset="0"/>
              </a:rPr>
              <a:t>DEPLOYMENT:</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35" name="矩形"/>
          <p:cNvSpPr/>
          <p:nvPr/>
        </p:nvSpPr>
        <p:spPr>
          <a:xfrm rot="0">
            <a:off x="1066800" y="1397675"/>
            <a:ext cx="8077200" cy="376809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ClrTx/>
              <a:buAutoNum type="arabicPeriod"/>
            </a:pPr>
            <a:endParaRPr altLang="zh-CN" baseline="0" b="1" cap="none" sz="1800" i="1" kern="1200" lang="en-US" spc="0" strike="noStrike" u="none">
              <a:solidFill>
                <a:srgbClr val="0D0D0D"/>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a:t>
            </a:r>
            <a:r>
              <a:rPr altLang="zh-CN" baseline="0" b="1" cap="none" sz="1850" i="1" kern="1200" lang="en-US" spc="0" strike="noStrike" u="none">
                <a:solidFill>
                  <a:srgbClr val="0D0D0D"/>
                </a:solidFill>
                <a:latin typeface="Arial" pitchFamily="34" charset="0"/>
                <a:ea typeface="宋体" pitchFamily="0" charset="0"/>
                <a:cs typeface="Arial" pitchFamily="34" charset="0"/>
              </a:rPr>
              <a:t>1. Model Training:</a:t>
            </a:r>
            <a:endParaRPr altLang="zh-CN" baseline="0" b="0" cap="none" sz="1850" i="1" kern="1200" lang="en-US" spc="0" strike="noStrike" u="none">
              <a:solidFill>
                <a:srgbClr val="0D0D0D"/>
              </a:solidFill>
              <a:latin typeface="Arial" pitchFamily="34" charset="0"/>
              <a:ea typeface="宋体" pitchFamily="0" charset="0"/>
              <a:cs typeface="Arial" pitchFamily="34" charset="0"/>
            </a:endParaRPr>
          </a:p>
          <a:p>
            <a:pPr algn="l" indent="0" lvl="1" marL="457200">
              <a:lnSpc>
                <a:spcPct val="100000"/>
              </a:lnSpc>
              <a:spcBef>
                <a:spcPts val="0"/>
              </a:spcBef>
              <a:spcAft>
                <a:spcPts val="0"/>
              </a:spcAft>
              <a:buNone/>
            </a:pPr>
            <a:r>
              <a:rPr altLang="zh-CN" baseline="0" b="0" cap="none" sz="1850" i="1" kern="1200" lang="en-US" spc="0" strike="noStrike" u="none">
                <a:solidFill>
                  <a:srgbClr val="0D0D0D"/>
                </a:solidFill>
                <a:latin typeface="Arial" pitchFamily="34" charset="0"/>
                <a:ea typeface="宋体" pitchFamily="0" charset="0"/>
                <a:cs typeface="Arial" pitchFamily="34" charset="0"/>
              </a:rPr>
              <a:t> 	Train the GAN model on a high-performance computing (HPC) system using GPUs for accelerated training.</a:t>
            </a:r>
            <a:endParaRPr altLang="zh-CN" baseline="0" b="0" cap="none" sz="1850" i="1" kern="1200" lang="en-US" spc="0" strike="noStrike" u="none">
              <a:solidFill>
                <a:srgbClr val="0D0D0D"/>
              </a:solidFill>
              <a:latin typeface="Arial" pitchFamily="34" charset="0"/>
              <a:ea typeface="宋体" pitchFamily="0" charset="0"/>
              <a:cs typeface="Arial" pitchFamily="34" charset="0"/>
            </a:endParaRPr>
          </a:p>
          <a:p>
            <a:pPr algn="l" indent="0" lvl="1" marL="457200">
              <a:lnSpc>
                <a:spcPct val="100000"/>
              </a:lnSpc>
              <a:spcBef>
                <a:spcPts val="0"/>
              </a:spcBef>
              <a:spcAft>
                <a:spcPts val="0"/>
              </a:spcAft>
              <a:buNone/>
            </a:pPr>
            <a:endParaRPr altLang="zh-CN" baseline="0" b="0" cap="none" sz="185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0" cap="none" sz="1850" i="1" kern="1200" lang="en-US" spc="0" strike="noStrike" u="none">
                <a:solidFill>
                  <a:srgbClr val="0D0D0D"/>
                </a:solidFill>
                <a:latin typeface="Arial" pitchFamily="34" charset="0"/>
                <a:ea typeface="宋体" pitchFamily="0" charset="0"/>
                <a:cs typeface="Arial" pitchFamily="34" charset="0"/>
              </a:rPr>
              <a:t>  	 2. </a:t>
            </a:r>
            <a:r>
              <a:rPr altLang="zh-CN" baseline="0" b="1" cap="none" sz="1850" i="1" kern="1200" lang="en-US" spc="0" strike="noStrike" u="none">
                <a:solidFill>
                  <a:srgbClr val="0D0D0D"/>
                </a:solidFill>
                <a:latin typeface="Arial" pitchFamily="34" charset="0"/>
                <a:ea typeface="宋体" pitchFamily="0" charset="0"/>
                <a:cs typeface="Arial" pitchFamily="34" charset="0"/>
              </a:rPr>
              <a:t>Model Optimization:</a:t>
            </a:r>
            <a:endParaRPr altLang="zh-CN" baseline="0" b="0" cap="none" sz="1850" i="1" kern="1200" lang="en-US" spc="0" strike="noStrike" u="none">
              <a:solidFill>
                <a:srgbClr val="0D0D0D"/>
              </a:solidFill>
              <a:latin typeface="Arial" pitchFamily="34" charset="0"/>
              <a:ea typeface="宋体" pitchFamily="0" charset="0"/>
              <a:cs typeface="Arial" pitchFamily="34" charset="0"/>
            </a:endParaRPr>
          </a:p>
          <a:p>
            <a:pPr algn="l" indent="0" lvl="1" marL="457200">
              <a:lnSpc>
                <a:spcPct val="100000"/>
              </a:lnSpc>
              <a:spcBef>
                <a:spcPts val="0"/>
              </a:spcBef>
              <a:spcAft>
                <a:spcPts val="0"/>
              </a:spcAft>
              <a:buNone/>
            </a:pPr>
            <a:r>
              <a:rPr altLang="zh-CN" baseline="0" b="0" cap="none" sz="1850" i="1" kern="1200" lang="en-US" spc="0" strike="noStrike" u="none">
                <a:solidFill>
                  <a:srgbClr val="0D0D0D"/>
                </a:solidFill>
                <a:latin typeface="Arial" pitchFamily="34" charset="0"/>
                <a:ea typeface="宋体" pitchFamily="0" charset="0"/>
                <a:cs typeface="Arial" pitchFamily="34" charset="0"/>
              </a:rPr>
              <a:t> 	Optimize the trained model for inference speed and resource efficiency.</a:t>
            </a:r>
            <a:endParaRPr altLang="zh-CN" baseline="0" b="0" cap="none" sz="1850" i="1" kern="1200" lang="en-US" spc="0" strike="noStrike" u="none">
              <a:solidFill>
                <a:srgbClr val="0D0D0D"/>
              </a:solidFill>
              <a:latin typeface="Arial" pitchFamily="34" charset="0"/>
              <a:ea typeface="宋体" pitchFamily="0" charset="0"/>
              <a:cs typeface="Arial" pitchFamily="34" charset="0"/>
            </a:endParaRPr>
          </a:p>
          <a:p>
            <a:pPr algn="l" indent="0" lvl="1" marL="457200">
              <a:lnSpc>
                <a:spcPct val="100000"/>
              </a:lnSpc>
              <a:spcBef>
                <a:spcPts val="0"/>
              </a:spcBef>
              <a:spcAft>
                <a:spcPts val="0"/>
              </a:spcAft>
              <a:buNone/>
            </a:pPr>
            <a:endParaRPr altLang="zh-CN" baseline="0" b="0" cap="none" sz="185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0" cap="none" sz="1850" i="1" kern="1200" lang="en-US" spc="0" strike="noStrike" u="none">
                <a:solidFill>
                  <a:srgbClr val="0D0D0D"/>
                </a:solidFill>
                <a:latin typeface="Arial" pitchFamily="34" charset="0"/>
                <a:ea typeface="宋体" pitchFamily="0" charset="0"/>
                <a:cs typeface="Arial" pitchFamily="34" charset="0"/>
              </a:rPr>
              <a:t>	3.</a:t>
            </a:r>
            <a:r>
              <a:rPr altLang="zh-CN" baseline="0" b="1" cap="none" sz="1850" i="1" kern="1200" lang="en-US" spc="0" strike="noStrike" u="none">
                <a:solidFill>
                  <a:srgbClr val="0D0D0D"/>
                </a:solidFill>
                <a:latin typeface="Arial" pitchFamily="34" charset="0"/>
                <a:ea typeface="宋体" pitchFamily="0" charset="0"/>
                <a:cs typeface="Arial" pitchFamily="34" charset="0"/>
              </a:rPr>
              <a:t>Containerization:</a:t>
            </a:r>
            <a:endParaRPr altLang="zh-CN" baseline="0" b="0" cap="none" sz="1850" i="1" kern="1200" lang="en-US" spc="0" strike="noStrike" u="none">
              <a:solidFill>
                <a:srgbClr val="0D0D0D"/>
              </a:solidFill>
              <a:latin typeface="Arial" pitchFamily="34" charset="0"/>
              <a:ea typeface="宋体" pitchFamily="0" charset="0"/>
              <a:cs typeface="Arial" pitchFamily="34" charset="0"/>
            </a:endParaRPr>
          </a:p>
          <a:p>
            <a:pPr algn="l" indent="0" lvl="1" marL="457200">
              <a:lnSpc>
                <a:spcPct val="100000"/>
              </a:lnSpc>
              <a:spcBef>
                <a:spcPts val="0"/>
              </a:spcBef>
              <a:spcAft>
                <a:spcPts val="0"/>
              </a:spcAft>
              <a:buNone/>
            </a:pPr>
            <a:r>
              <a:rPr altLang="zh-CN" baseline="0" b="0" cap="none" sz="1850" i="1" kern="1200" lang="en-US" spc="0" strike="noStrike" u="none">
                <a:solidFill>
                  <a:srgbClr val="0D0D0D"/>
                </a:solidFill>
                <a:latin typeface="Arial" pitchFamily="34" charset="0"/>
                <a:ea typeface="宋体" pitchFamily="0" charset="0"/>
                <a:cs typeface="Arial" pitchFamily="34" charset="0"/>
              </a:rPr>
              <a:t> 	Package the optimized model into a </a:t>
            </a:r>
            <a:r>
              <a:rPr altLang="zh-CN" baseline="0" b="0" cap="none" sz="1850" i="1" kern="1200" lang="en-US" spc="0" strike="noStrike" u="none">
                <a:solidFill>
                  <a:srgbClr val="0D0D0D"/>
                </a:solidFill>
                <a:latin typeface="Arial" pitchFamily="34" charset="0"/>
                <a:ea typeface="宋体" pitchFamily="0" charset="0"/>
                <a:cs typeface="Arial" pitchFamily="34" charset="0"/>
              </a:rPr>
              <a:t>Docker</a:t>
            </a:r>
            <a:r>
              <a:rPr altLang="zh-CN" baseline="0" b="0" cap="none" sz="1850" i="1" kern="1200" lang="en-US" spc="0" strike="noStrike" u="none">
                <a:solidFill>
                  <a:srgbClr val="0D0D0D"/>
                </a:solidFill>
                <a:latin typeface="Arial" pitchFamily="34" charset="0"/>
                <a:ea typeface="宋体" pitchFamily="0" charset="0"/>
                <a:cs typeface="Arial" pitchFamily="34" charset="0"/>
              </a:rPr>
              <a:t> container for easy deployment and portability.</a:t>
            </a:r>
            <a:endParaRPr altLang="zh-CN" baseline="0" b="0" cap="none" sz="185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3" name=""/>
        <p:cNvGrpSpPr/>
        <p:nvPr/>
      </p:nvGrpSpPr>
      <p:grpSpPr>
        <a:xfrm>
          <a:off x="0" y="0"/>
          <a:ext cx="0" cy="0"/>
          <a:chOff x="0" y="0"/>
          <a:chExt cx="0" cy="0"/>
        </a:xfrm>
      </p:grpSpPr>
      <p:sp>
        <p:nvSpPr>
          <p:cNvPr id="1048736" name="文本框"/>
          <p:cNvSpPr>
            <a:spLocks noGrp="1"/>
          </p:cNvSpPr>
          <p:nvPr>
            <p:ph type="title"/>
          </p:nvPr>
        </p:nvSpPr>
        <p:spPr>
          <a:xfrm rot="0">
            <a:off x="755332" y="385444"/>
            <a:ext cx="10681335" cy="8915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     </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grpSp>
        <p:nvGrpSpPr>
          <p:cNvPr id="74" name="组合"/>
          <p:cNvGrpSpPr/>
          <p:nvPr/>
        </p:nvGrpSpPr>
        <p:grpSpPr>
          <a:xfrm>
            <a:off x="8991600" y="2971799"/>
            <a:ext cx="2762247" cy="3257549"/>
            <a:chOff x="8991600" y="2971799"/>
            <a:chExt cx="2762247" cy="3257549"/>
          </a:xfrm>
        </p:grpSpPr>
        <p:sp>
          <p:nvSpPr>
            <p:cNvPr id="1048737" name="曲线"/>
            <p:cNvSpPr/>
            <p:nvPr/>
          </p:nvSpPr>
          <p:spPr>
            <a:xfrm rot="0">
              <a:off x="10353676" y="5400675"/>
              <a:ext cx="457197"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048738" name="曲线"/>
            <p:cNvSpPr/>
            <p:nvPr/>
          </p:nvSpPr>
          <p:spPr>
            <a:xfrm rot="0">
              <a:off x="10353676" y="5934074"/>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598"/>
                  </a:lnTo>
                  <a:lnTo>
                    <a:pt x="21600" y="21598"/>
                  </a:lnTo>
                  <a:lnTo>
                    <a:pt x="21600" y="0"/>
                  </a:lnTo>
                  <a:close/>
                </a:path>
              </a:pathLst>
            </a:custGeom>
            <a:solidFill>
              <a:srgbClr val="2D936B"/>
            </a:solidFill>
            <a:ln cap="flat" cmpd="sng">
              <a:noFill/>
              <a:prstDash val="solid"/>
              <a:miter/>
            </a:ln>
          </p:spPr>
        </p:sp>
        <p:pic>
          <p:nvPicPr>
            <p:cNvPr id="2097177" name="图片"/>
            <p:cNvPicPr>
              <a:picLocks/>
            </p:cNvPicPr>
            <p:nvPr/>
          </p:nvPicPr>
          <p:blipFill>
            <a:blip xmlns:r="http://schemas.openxmlformats.org/officeDocument/2006/relationships" cstate="print"/>
            <a:stretch>
              <a:fillRect/>
            </a:stretch>
          </p:blipFill>
          <p:spPr>
            <a:xfrm rot="0">
              <a:off x="8991600" y="2971799"/>
              <a:ext cx="2762247" cy="3257549"/>
            </a:xfrm>
            <a:prstGeom prst="rect"/>
            <a:noFill/>
            <a:ln w="12700" cap="flat" cmpd="sng">
              <a:noFill/>
              <a:prstDash val="solid"/>
              <a:miter/>
            </a:ln>
          </p:spPr>
        </p:pic>
      </p:grpSp>
      <p:sp>
        <p:nvSpPr>
          <p:cNvPr id="1048739" name="矩形"/>
          <p:cNvSpPr/>
          <p:nvPr/>
        </p:nvSpPr>
        <p:spPr>
          <a:xfrm rot="0">
            <a:off x="685800" y="1066801"/>
            <a:ext cx="8458200" cy="4053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1" cap="none" sz="1800" i="1" kern="1200" lang="en-US" spc="0" strike="noStrike" u="none">
              <a:solidFill>
                <a:srgbClr val="0D0D0D"/>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4.Deployment Platform:</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0" cap="none" sz="1800" i="1" kern="1200" lang="en-US" spc="0" strike="noStrike" u="none">
                <a:solidFill>
                  <a:srgbClr val="0D0D0D"/>
                </a:solidFill>
                <a:latin typeface="Arial" pitchFamily="34" charset="0"/>
                <a:ea typeface="宋体" pitchFamily="0" charset="0"/>
                <a:cs typeface="Arial" pitchFamily="34" charset="0"/>
              </a:rPr>
              <a:t>	Choose a deployment platform such as cloud services (e.g., AWS, Azure) or on-premises servers.</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5.Scalability Considerations:</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0" cap="none" sz="1800" i="1" kern="1200" lang="en-US" spc="0" strike="noStrike" u="none">
                <a:solidFill>
                  <a:srgbClr val="0D0D0D"/>
                </a:solidFill>
                <a:latin typeface="Arial" pitchFamily="34" charset="0"/>
                <a:ea typeface="宋体" pitchFamily="0" charset="0"/>
                <a:cs typeface="Arial" pitchFamily="34" charset="0"/>
              </a:rPr>
              <a:t>	 Ensure the deployment infrastructure can handle varying workloads and scale horizontally if needed.</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6.API Integration (Optional):</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0" cap="none" sz="1800" i="1" kern="1200" lang="en-US" spc="0" strike="noStrike" u="none">
                <a:solidFill>
                  <a:srgbClr val="0D0D0D"/>
                </a:solidFill>
                <a:latin typeface="Arial" pitchFamily="34" charset="0"/>
                <a:ea typeface="宋体" pitchFamily="0" charset="0"/>
                <a:cs typeface="Arial" pitchFamily="34" charset="0"/>
              </a:rPr>
              <a:t>	Expose the GAN model through an API for seamless integration with other systems or applications.</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5" name=""/>
        <p:cNvGrpSpPr/>
        <p:nvPr/>
      </p:nvGrpSpPr>
      <p:grpSpPr>
        <a:xfrm>
          <a:off x="0" y="0"/>
          <a:ext cx="0" cy="0"/>
          <a:chOff x="0" y="0"/>
          <a:chExt cx="0" cy="0"/>
        </a:xfrm>
      </p:grpSpPr>
      <p:sp>
        <p:nvSpPr>
          <p:cNvPr id="1048740" name="文本框"/>
          <p:cNvSpPr>
            <a:spLocks noGrp="1"/>
          </p:cNvSpPr>
          <p:nvPr>
            <p:ph type="title"/>
          </p:nvPr>
        </p:nvSpPr>
        <p:spPr>
          <a:xfrm rot="0">
            <a:off x="755332" y="385444"/>
            <a:ext cx="10681335" cy="8915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    </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41" name="矩形"/>
          <p:cNvSpPr/>
          <p:nvPr/>
        </p:nvSpPr>
        <p:spPr>
          <a:xfrm rot="0">
            <a:off x="838200" y="1313036"/>
            <a:ext cx="8305800" cy="4041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1" cap="none" sz="1700" i="1" kern="1200" lang="en-US" spc="0" strike="noStrike" u="none">
              <a:solidFill>
                <a:srgbClr val="0D0D0D"/>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7.Monitoring and Maintenance:</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0" cap="none" sz="1800" i="1" kern="1200" lang="en-US" spc="0" strike="noStrike" u="none">
                <a:solidFill>
                  <a:srgbClr val="0D0D0D"/>
                </a:solidFill>
                <a:latin typeface="Arial" pitchFamily="34" charset="0"/>
                <a:ea typeface="宋体" pitchFamily="0" charset="0"/>
                <a:cs typeface="Arial" pitchFamily="34" charset="0"/>
              </a:rPr>
              <a:t>       Implement monitoring tools to track model performance and resource utilization. Regularly update the deployed model with improvements or new versions as needed.</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8.Security Considerations:</a:t>
            </a:r>
            <a:endParaRPr altLang="zh-CN" baseline="0" b="1"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0" cap="none" sz="1800" i="1" kern="1200" lang="en-US" spc="0" strike="noStrike" u="none">
                <a:solidFill>
                  <a:srgbClr val="0D0D0D"/>
                </a:solidFill>
                <a:latin typeface="Arial" pitchFamily="34" charset="0"/>
                <a:ea typeface="宋体" pitchFamily="0" charset="0"/>
                <a:cs typeface="Arial" pitchFamily="34" charset="0"/>
              </a:rPr>
              <a:t>      Implement security measures such as access control and encryption to protect the deployed model and data.</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a:t>
            </a:r>
            <a:endParaRPr altLang="zh-CN" baseline="0" b="1"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9.Testing and Validation:</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0" cap="none" sz="1800" i="1" kern="1200" lang="en-US" spc="0" strike="noStrike" u="none">
                <a:solidFill>
                  <a:srgbClr val="0D0D0D"/>
                </a:solidFill>
                <a:latin typeface="Arial" pitchFamily="34" charset="0"/>
                <a:ea typeface="宋体" pitchFamily="0" charset="0"/>
                <a:cs typeface="Arial" pitchFamily="34" charset="0"/>
              </a:rPr>
              <a:t>	Conduct thorough testing to ensure the deployed model performs as expected in a production environment.</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pic>
        <p:nvPicPr>
          <p:cNvPr id="2097178" name="图片"/>
          <p:cNvPicPr>
            <a:picLocks/>
          </p:cNvPicPr>
          <p:nvPr/>
        </p:nvPicPr>
        <p:blipFill>
          <a:blip xmlns:r="http://schemas.openxmlformats.org/officeDocument/2006/relationships" cstate="print"/>
          <a:stretch>
            <a:fillRect/>
          </a:stretch>
        </p:blipFill>
        <p:spPr>
          <a:xfrm rot="0">
            <a:off x="9067800" y="3438525"/>
            <a:ext cx="2466975" cy="3419475"/>
          </a:xfrm>
          <a:prstGeom prst="rect"/>
          <a:noFill/>
          <a:ln w="12700" cap="flat" cmpd="sng">
            <a:noFill/>
            <a:prstDash val="solid"/>
            <a:miter/>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6" name=""/>
        <p:cNvGrpSpPr/>
        <p:nvPr/>
      </p:nvGrpSpPr>
      <p:grpSpPr>
        <a:xfrm>
          <a:off x="0" y="0"/>
          <a:ext cx="0" cy="0"/>
          <a:chOff x="0" y="0"/>
          <a:chExt cx="0" cy="0"/>
        </a:xfrm>
      </p:grpSpPr>
      <p:sp>
        <p:nvSpPr>
          <p:cNvPr id="1048742" name="文本框"/>
          <p:cNvSpPr>
            <a:spLocks noGrp="1"/>
          </p:cNvSpPr>
          <p:nvPr>
            <p:ph type="title"/>
          </p:nvPr>
        </p:nvSpPr>
        <p:spPr>
          <a:xfrm rot="0">
            <a:off x="755332" y="385444"/>
            <a:ext cx="10681335" cy="8915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    </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43" name="矩形"/>
          <p:cNvSpPr/>
          <p:nvPr/>
        </p:nvSpPr>
        <p:spPr>
          <a:xfrm rot="0">
            <a:off x="219074" y="778190"/>
            <a:ext cx="10515600" cy="533400"/>
          </a:xfrm>
          <a:prstGeom prst="rect"/>
          <a:noFill/>
          <a:ln w="12700" cap="flat" cmpd="sng">
            <a:noFill/>
            <a:prstDash val="solid"/>
            <a:miter/>
          </a:ln>
        </p:spPr>
        <p:txBody>
          <a:bodyPr anchor="t" anchorCtr="0" bIns="0" lIns="0" rIns="0" tIns="0" vert="horz" wrap="square">
            <a:prstTxWarp prst="textNoShape"/>
            <a:spAutoFit/>
          </a:bodyPr>
          <a:p>
            <a:pPr algn="l" eaLnBrk="1" fontAlgn="auto" hangingPunct="1" indent="0" latinLnBrk="0" marL="0">
              <a:lnSpc>
                <a:spcPct val="100000"/>
              </a:lnSpc>
              <a:spcBef>
                <a:spcPts val="0"/>
              </a:spcBef>
              <a:spcAft>
                <a:spcPts val="0"/>
              </a:spcAft>
              <a:buNone/>
            </a:pPr>
            <a:r>
              <a:rPr altLang="zh-CN" baseline="0" b="1" cap="none" sz="3200" i="1" kern="0" lang="en-US" spc="0" strike="noStrike" u="none">
                <a:solidFill>
                  <a:srgbClr val="292C48"/>
                </a:solidFill>
                <a:effectLst>
                  <a:outerShdw algn="tl" blurRad="38100" dir="2700000" dist="38100" sx="100000" sy="100000">
                    <a:srgbClr val="000000">
                      <a:alpha val="43000"/>
                    </a:srgbClr>
                  </a:outerShdw>
                </a:effectLst>
                <a:latin typeface="Trebuchet MS" pitchFamily="0" charset="0"/>
                <a:ea typeface="宋体" pitchFamily="0" charset="0"/>
                <a:cs typeface="Trebuchet MS" pitchFamily="0" charset="0"/>
              </a:rPr>
              <a:t>RESULT:</a:t>
            </a:r>
            <a:endParaRPr altLang="en-US" baseline="0" b="1" cap="none" sz="3200" i="1" kern="0" lang="zh-CN" spc="0" strike="noStrike" u="none">
              <a:solidFill>
                <a:srgbClr val="292C48"/>
              </a:solidFill>
              <a:effectLst>
                <a:outerShdw algn="tl" blurRad="38100" dir="2700000" dist="38100" sx="100000" sy="100000">
                  <a:srgbClr val="000000">
                    <a:alpha val="43000"/>
                  </a:srgbClr>
                </a:outerShdw>
              </a:effectLst>
              <a:latin typeface="Trebuchet MS" pitchFamily="0" charset="0"/>
              <a:ea typeface="宋体" pitchFamily="0" charset="0"/>
              <a:cs typeface="Trebuchet MS" pitchFamily="0" charset="0"/>
            </a:endParaRPr>
          </a:p>
        </p:txBody>
      </p:sp>
      <p:pic>
        <p:nvPicPr>
          <p:cNvPr id="2097179" name="图片"/>
          <p:cNvPicPr>
            <a:picLocks noChangeAspect="1"/>
          </p:cNvPicPr>
          <p:nvPr/>
        </p:nvPicPr>
        <p:blipFill>
          <a:blip xmlns:r="http://schemas.openxmlformats.org/officeDocument/2006/relationships" cstate="print"/>
          <a:stretch>
            <a:fillRect/>
          </a:stretch>
        </p:blipFill>
        <p:spPr>
          <a:xfrm rot="0">
            <a:off x="228600" y="1524000"/>
            <a:ext cx="10186279" cy="4750115"/>
          </a:xfrm>
          <a:prstGeom prst="rect"/>
          <a:noFill/>
          <a:ln w="12700" cap="flat" cmpd="sng">
            <a:noFill/>
            <a:prstDash val="solid"/>
            <a:miter/>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7" name=""/>
        <p:cNvGrpSpPr/>
        <p:nvPr/>
      </p:nvGrpSpPr>
      <p:grpSpPr>
        <a:xfrm>
          <a:off x="0" y="0"/>
          <a:ext cx="0" cy="0"/>
          <a:chOff x="0" y="0"/>
          <a:chExt cx="0" cy="0"/>
        </a:xfrm>
      </p:grpSpPr>
      <p:sp>
        <p:nvSpPr>
          <p:cNvPr id="1048744" name="文本框"/>
          <p:cNvSpPr>
            <a:spLocks noGrp="1"/>
          </p:cNvSpPr>
          <p:nvPr>
            <p:ph type="title"/>
          </p:nvPr>
        </p:nvSpPr>
        <p:spPr>
          <a:xfrm rot="0">
            <a:off x="755332" y="385444"/>
            <a:ext cx="10681335" cy="8915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RESULT:</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80" name="图片"/>
          <p:cNvPicPr>
            <a:picLocks noChangeAspect="1"/>
          </p:cNvPicPr>
          <p:nvPr/>
        </p:nvPicPr>
        <p:blipFill>
          <a:blip xmlns:r="http://schemas.openxmlformats.org/officeDocument/2006/relationships" cstate="print"/>
          <a:stretch>
            <a:fillRect/>
          </a:stretch>
        </p:blipFill>
        <p:spPr>
          <a:xfrm rot="0">
            <a:off x="2244010" y="1624519"/>
            <a:ext cx="7703983" cy="4387072"/>
          </a:xfrm>
          <a:prstGeom prst="rect"/>
          <a:noFill/>
          <a:ln w="12700" cap="flat" cmpd="sng">
            <a:noFill/>
            <a:prstDash val="solid"/>
            <a:miter/>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8" name=""/>
        <p:cNvGrpSpPr/>
        <p:nvPr/>
      </p:nvGrpSpPr>
      <p:grpSpPr>
        <a:xfrm>
          <a:off x="0" y="0"/>
          <a:ext cx="0" cy="0"/>
          <a:chOff x="0" y="0"/>
          <a:chExt cx="0" cy="0"/>
        </a:xfrm>
      </p:grpSpPr>
      <p:sp>
        <p:nvSpPr>
          <p:cNvPr id="1048745" name="文本框"/>
          <p:cNvSpPr>
            <a:spLocks noGrp="1"/>
          </p:cNvSpPr>
          <p:nvPr>
            <p:ph type="title"/>
          </p:nvPr>
        </p:nvSpPr>
        <p:spPr>
          <a:xfrm rot="0">
            <a:off x="755332" y="385444"/>
            <a:ext cx="10681335" cy="8915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CONCLUSION: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46" name="矩形"/>
          <p:cNvSpPr/>
          <p:nvPr/>
        </p:nvSpPr>
        <p:spPr>
          <a:xfrm rot="0">
            <a:off x="990600" y="1676400"/>
            <a:ext cx="8000999" cy="34061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600" i="0" kern="1200" lang="en-US" spc="0" strike="noStrike" u="none">
                <a:solidFill>
                  <a:srgbClr val="0D0D0D"/>
                </a:solidFill>
                <a:latin typeface="Calibri" pitchFamily="0" charset="0"/>
                <a:ea typeface="宋体" pitchFamily="0" charset="0"/>
                <a:cs typeface="Calibri" pitchFamily="0" charset="0"/>
              </a:rPr>
              <a:t> 	</a:t>
            </a:r>
            <a:endParaRPr altLang="zh-CN" baseline="0" b="0" cap="none" sz="1600" i="0" kern="1200" lang="en-US" spc="0" strike="noStrike" u="none">
              <a:solidFill>
                <a:srgbClr val="0D0D0D"/>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1" kern="1200" lang="en-US" spc="0" strike="noStrike" u="none">
                <a:solidFill>
                  <a:srgbClr val="0D0D0D"/>
                </a:solidFill>
                <a:latin typeface="Arial" pitchFamily="34" charset="0"/>
                <a:ea typeface="宋体" pitchFamily="0" charset="0"/>
                <a:cs typeface="Arial" pitchFamily="34" charset="0"/>
              </a:rPr>
              <a:t>	In conclusion, the use of Generative Adversarial Networks (GANs) for handwritten model generation offers promising advancements in the field of handwriting recognition. By leveraging GANs, we can generate realistic synthetic handwritten characters, thereby augmenting training datasets and improving the accuracy and robustness of recognition systems. Despite challenges such as data variability and model optimization, the deployment of GAN-based handwritten models holds immense potential in various applications, including document digitization, signature verification, and language translation. With continued research and refinement, GANs have the capability to revolutionize handwritten text processing, paving the way for more efficient and accurate recognition across diverse handwriting styles and languages.</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48" name=""/>
        <p:cNvGrpSpPr/>
        <p:nvPr/>
      </p:nvGrpSpPr>
      <p:grpSpPr>
        <a:xfrm>
          <a:off x="0" y="0"/>
          <a:ext cx="0" cy="0"/>
          <a:chOff x="0" y="0"/>
          <a:chExt cx="0" cy="0"/>
        </a:xfrm>
      </p:grpSpPr>
      <p:sp>
        <p:nvSpPr>
          <p:cNvPr id="1048643"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txBody>
          <a:bodyPr anchor="ctr" anchorCtr="1" bIns="0" lIns="0" rIns="0" tIns="0" vert="horz" wrap="square">
            <a:prstTxWarp prst="textNoShape"/>
          </a:bodyPr>
          <a:p>
            <a:pPr algn="l" indent="0" marL="0">
              <a:lnSpc>
                <a:spcPct val="100000"/>
              </a:lnSpc>
              <a:spcBef>
                <a:spcPts val="0"/>
              </a:spcBef>
              <a:spcAft>
                <a:spcPts val="0"/>
              </a:spcAft>
              <a:buFont typeface="Wingdings" pitchFamily="2" charset="2"/>
              <a:buChar char="q"/>
            </a:pPr>
            <a:r>
              <a:rPr altLang="zh-CN" baseline="0" b="0" cap="none" sz="1800" i="0" kern="1200" lang="en-US" spc="0" strike="noStrike" u="none">
                <a:solidFill>
                  <a:schemeClr val="tx1"/>
                </a:solidFill>
                <a:latin typeface="Arial" pitchFamily="34" charset="0"/>
                <a:ea typeface="宋体" pitchFamily="0" charset="0"/>
                <a:cs typeface="Arial" pitchFamily="34" charset="0"/>
              </a:rPr>
              <a:t> Objective</a:t>
            </a:r>
            <a:endParaRPr altLang="zh-CN" baseline="0" b="0" cap="none" sz="18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q"/>
            </a:pPr>
            <a:r>
              <a:rPr altLang="zh-CN" baseline="0" b="0" cap="none" sz="1800" i="0" kern="1200" lang="en-US" spc="0" strike="noStrike" u="none">
                <a:solidFill>
                  <a:schemeClr val="tx1"/>
                </a:solidFill>
                <a:latin typeface="Arial" pitchFamily="34" charset="0"/>
                <a:ea typeface="宋体" pitchFamily="0" charset="0"/>
                <a:cs typeface="Arial" pitchFamily="34" charset="0"/>
              </a:rPr>
              <a:t> Real time application</a:t>
            </a:r>
            <a:endParaRPr altLang="zh-CN" baseline="0" b="0" cap="none" sz="18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q"/>
            </a:pPr>
            <a:r>
              <a:rPr altLang="zh-CN" baseline="0" b="0" cap="none" sz="1800" i="0" kern="1200" lang="en-US" spc="0" strike="noStrike" u="none">
                <a:solidFill>
                  <a:schemeClr val="tx1"/>
                </a:solidFill>
                <a:latin typeface="Arial" pitchFamily="34" charset="0"/>
                <a:ea typeface="宋体" pitchFamily="0" charset="0"/>
                <a:cs typeface="Arial" pitchFamily="34" charset="0"/>
              </a:rPr>
              <a:t> Generator and discriminator</a:t>
            </a:r>
            <a:endParaRPr altLang="zh-CN" baseline="0" b="0" cap="none" sz="18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q"/>
            </a:pPr>
            <a:r>
              <a:rPr altLang="zh-CN" baseline="0" b="0" cap="none" sz="1800" i="1" kern="1200" lang="en-US" spc="0" strike="noStrike" u="none">
                <a:solidFill>
                  <a:schemeClr val="tx1"/>
                </a:solidFill>
                <a:latin typeface="Arial" pitchFamily="34" charset="0"/>
                <a:ea typeface="宋体" pitchFamily="0" charset="0"/>
                <a:cs typeface="Arial" pitchFamily="34" charset="0"/>
              </a:rPr>
              <a:t> Problem Statement</a:t>
            </a:r>
            <a:endParaRPr altLang="zh-CN" baseline="0" b="0" cap="none" sz="1800" i="1"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q"/>
            </a:pPr>
            <a:r>
              <a:rPr altLang="zh-CN" baseline="0" b="0" cap="none" sz="1800" i="0" kern="1200" lang="en-US" spc="0" strike="noStrike" u="none">
                <a:solidFill>
                  <a:schemeClr val="tx1"/>
                </a:solidFill>
                <a:latin typeface="Arial" pitchFamily="34" charset="0"/>
                <a:ea typeface="宋体" pitchFamily="0" charset="0"/>
                <a:cs typeface="Arial" pitchFamily="34" charset="0"/>
              </a:rPr>
              <a:t>Generative Adversarial Network</a:t>
            </a:r>
            <a:endParaRPr altLang="zh-CN" baseline="0" b="0" cap="none" sz="18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q"/>
            </a:pPr>
            <a:r>
              <a:rPr altLang="zh-CN" baseline="0" b="1" cap="none" sz="1800" i="1" kern="1200" lang="en-US" spc="0" strike="noStrike" u="none">
                <a:solidFill>
                  <a:schemeClr val="tx1"/>
                </a:solidFill>
                <a:latin typeface="Arial" pitchFamily="34" charset="0"/>
                <a:ea typeface="宋体" pitchFamily="0" charset="0"/>
                <a:cs typeface="Arial" pitchFamily="34" charset="0"/>
              </a:rPr>
              <a:t> </a:t>
            </a:r>
            <a:r>
              <a:rPr altLang="zh-CN" baseline="0" b="0" cap="none" sz="1800" i="1" kern="1200" lang="en-US" spc="0" strike="noStrike" u="none">
                <a:solidFill>
                  <a:schemeClr val="tx1"/>
                </a:solidFill>
                <a:latin typeface="Arial" pitchFamily="34" charset="0"/>
                <a:ea typeface="宋体" pitchFamily="0" charset="0"/>
                <a:cs typeface="Arial" pitchFamily="34" charset="0"/>
              </a:rPr>
              <a:t>Proposed System/Solution</a:t>
            </a:r>
            <a:endParaRPr altLang="zh-CN" baseline="0" b="0" cap="none" sz="1800" i="1"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q"/>
            </a:pPr>
            <a:r>
              <a:rPr altLang="zh-CN" baseline="0" b="1" cap="none" sz="1800" i="1" kern="1200" lang="en-US" spc="0" strike="noStrike" u="none">
                <a:solidFill>
                  <a:schemeClr val="tx1"/>
                </a:solidFill>
                <a:latin typeface="Arial" pitchFamily="34" charset="0"/>
                <a:ea typeface="宋体" pitchFamily="0" charset="0"/>
                <a:cs typeface="Arial" pitchFamily="34" charset="0"/>
              </a:rPr>
              <a:t> </a:t>
            </a:r>
            <a:r>
              <a:rPr altLang="zh-CN" baseline="0" b="0" cap="none" sz="1800" i="1" kern="1200" lang="en-US" spc="0" strike="noStrike" u="none">
                <a:solidFill>
                  <a:schemeClr val="tx1"/>
                </a:solidFill>
                <a:latin typeface="Arial" pitchFamily="34" charset="0"/>
                <a:ea typeface="宋体" pitchFamily="0" charset="0"/>
                <a:cs typeface="Arial" pitchFamily="34" charset="0"/>
              </a:rPr>
              <a:t>System Development Approach</a:t>
            </a:r>
            <a:endParaRPr altLang="zh-CN" baseline="0" b="0" cap="none" sz="1800" i="1"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q"/>
            </a:pPr>
            <a:r>
              <a:rPr altLang="zh-CN" baseline="0" b="1" cap="none" sz="1800" i="1" kern="1200" lang="en-US" spc="0" strike="noStrike" u="none">
                <a:solidFill>
                  <a:schemeClr val="tx1"/>
                </a:solidFill>
                <a:latin typeface="Arial" pitchFamily="34" charset="0"/>
                <a:ea typeface="宋体" pitchFamily="0" charset="0"/>
                <a:cs typeface="Arial" pitchFamily="34" charset="0"/>
              </a:rPr>
              <a:t> </a:t>
            </a:r>
            <a:r>
              <a:rPr altLang="zh-CN" baseline="0" b="0" cap="none" sz="1800" i="1" kern="1200" lang="en-US" spc="0" strike="noStrike" u="none">
                <a:solidFill>
                  <a:schemeClr val="tx1"/>
                </a:solidFill>
                <a:latin typeface="Arial" pitchFamily="34" charset="0"/>
                <a:ea typeface="宋体" pitchFamily="0" charset="0"/>
                <a:cs typeface="Arial" pitchFamily="34" charset="0"/>
              </a:rPr>
              <a:t>Algorithm and Deployment</a:t>
            </a:r>
            <a:endParaRPr altLang="zh-CN" baseline="0" b="0" cap="none" sz="1800" i="1"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q"/>
            </a:pPr>
            <a:r>
              <a:rPr altLang="zh-CN" baseline="0" b="0" cap="none" sz="1800" i="1" kern="1200" lang="en-US" spc="0" strike="noStrike" u="none">
                <a:solidFill>
                  <a:schemeClr val="tx1"/>
                </a:solidFill>
                <a:latin typeface="Arial" pitchFamily="34" charset="0"/>
                <a:ea typeface="宋体" pitchFamily="0" charset="0"/>
                <a:cs typeface="Arial" pitchFamily="34" charset="0"/>
              </a:rPr>
              <a:t> Result</a:t>
            </a:r>
            <a:endParaRPr altLang="zh-CN" baseline="0" b="0" cap="none" sz="1800" i="1"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q"/>
            </a:pPr>
            <a:r>
              <a:rPr altLang="zh-CN" baseline="0" b="0" cap="none" sz="1800" i="1" kern="1200" lang="en-US" spc="0" strike="noStrike" u="none">
                <a:solidFill>
                  <a:schemeClr val="tx1"/>
                </a:solidFill>
                <a:latin typeface="Arial" pitchFamily="34" charset="0"/>
                <a:ea typeface="宋体" pitchFamily="0" charset="0"/>
                <a:cs typeface="Arial" pitchFamily="34" charset="0"/>
              </a:rPr>
              <a:t> Conclusion</a:t>
            </a:r>
            <a:endParaRPr altLang="zh-CN" baseline="0" b="0" cap="none" sz="1800" i="1"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q"/>
            </a:pPr>
            <a:r>
              <a:rPr altLang="zh-CN" baseline="0" b="0" cap="none" sz="1800" i="1" kern="1200" lang="en-US" spc="0" strike="noStrike" u="none">
                <a:solidFill>
                  <a:schemeClr val="tx1"/>
                </a:solidFill>
                <a:latin typeface="Arial" pitchFamily="34" charset="0"/>
                <a:ea typeface="宋体" pitchFamily="0" charset="0"/>
                <a:cs typeface="Arial" pitchFamily="34" charset="0"/>
              </a:rPr>
              <a:t> References</a:t>
            </a:r>
            <a:endParaRPr altLang="en-US" baseline="0" b="0" cap="none" sz="1800" i="1" kern="1200" lang="zh-CN" spc="0" strike="noStrike" u="none">
              <a:solidFill>
                <a:schemeClr val="tx1"/>
              </a:solidFill>
              <a:latin typeface="Arial" pitchFamily="34" charset="0"/>
              <a:ea typeface="宋体" pitchFamily="0" charset="0"/>
              <a:cs typeface="Arial" pitchFamily="34" charset="0"/>
            </a:endParaRPr>
          </a:p>
        </p:txBody>
      </p:sp>
      <p:grpSp>
        <p:nvGrpSpPr>
          <p:cNvPr id="49" name="组合"/>
          <p:cNvGrpSpPr/>
          <p:nvPr/>
        </p:nvGrpSpPr>
        <p:grpSpPr>
          <a:xfrm>
            <a:off x="7448612" y="0"/>
            <a:ext cx="4743794" cy="6858466"/>
            <a:chOff x="7448612" y="0"/>
            <a:chExt cx="4743794" cy="6858466"/>
          </a:xfrm>
        </p:grpSpPr>
        <p:sp>
          <p:nvSpPr>
            <p:cNvPr id="1048644"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7"/>
                  </a:lnTo>
                </a:path>
              </a:pathLst>
            </a:custGeom>
            <a:noFill/>
            <a:ln w="9525" cap="flat" cmpd="sng">
              <a:solidFill>
                <a:srgbClr val="5FCAEE"/>
              </a:solidFill>
              <a:prstDash val="solid"/>
              <a:round/>
            </a:ln>
          </p:spPr>
        </p:sp>
        <p:sp>
          <p:nvSpPr>
            <p:cNvPr id="1048645"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46"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47" name="曲线"/>
            <p:cNvSpPr/>
            <p:nvPr/>
          </p:nvSpPr>
          <p:spPr>
            <a:xfrm rot="0">
              <a:off x="9602878" y="0"/>
              <a:ext cx="2589528"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48"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49"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1048650"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51" name="曲线"/>
            <p:cNvSpPr/>
            <p:nvPr/>
          </p:nvSpPr>
          <p:spPr>
            <a:xfrm rot="0">
              <a:off x="10936247" y="0"/>
              <a:ext cx="1256028"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2"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53"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54"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55"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ap="flat" cmpd="sng">
            <a:noFill/>
            <a:prstDash val="solid"/>
            <a:miter/>
          </a:ln>
        </p:spPr>
      </p:sp>
      <p:sp>
        <p:nvSpPr>
          <p:cNvPr id="1048656"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cstate="print"/>
          <a:stretch>
            <a:fillRect/>
          </a:stretch>
        </p:blipFill>
        <p:spPr>
          <a:xfrm rot="0">
            <a:off x="10687050" y="6134100"/>
            <a:ext cx="247648" cy="247650"/>
          </a:xfrm>
          <a:prstGeom prst="rect"/>
          <a:noFill/>
          <a:ln w="12700" cap="flat" cmpd="sng">
            <a:noFill/>
            <a:prstDash val="solid"/>
            <a:miter/>
          </a:ln>
        </p:spPr>
      </p:pic>
      <p:grpSp>
        <p:nvGrpSpPr>
          <p:cNvPr id="50" name="组合"/>
          <p:cNvGrpSpPr/>
          <p:nvPr/>
        </p:nvGrpSpPr>
        <p:grpSpPr>
          <a:xfrm>
            <a:off x="47625" y="3819523"/>
            <a:ext cx="4124324" cy="3009896"/>
            <a:chOff x="47625" y="3819523"/>
            <a:chExt cx="4124324" cy="3009896"/>
          </a:xfrm>
        </p:grpSpPr>
        <p:pic>
          <p:nvPicPr>
            <p:cNvPr id="2097156" name="图片"/>
            <p:cNvPicPr>
              <a:picLocks/>
            </p:cNvPicPr>
            <p:nvPr/>
          </p:nvPicPr>
          <p:blipFill>
            <a:blip xmlns:r="http://schemas.openxmlformats.org/officeDocument/2006/relationships"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cstate="print"/>
            <a:stretch>
              <a:fillRect/>
            </a:stretch>
          </p:blipFill>
          <p:spPr>
            <a:xfrm rot="0">
              <a:off x="47625" y="3819523"/>
              <a:ext cx="1733550" cy="3009896"/>
            </a:xfrm>
            <a:prstGeom prst="rect"/>
            <a:noFill/>
            <a:ln w="12700" cap="flat" cmpd="sng">
              <a:noFill/>
              <a:prstDash val="solid"/>
              <a:miter/>
            </a:ln>
          </p:spPr>
        </p:pic>
      </p:grpSp>
      <p:sp>
        <p:nvSpPr>
          <p:cNvPr id="1048657" name="文本框"/>
          <p:cNvSpPr>
            <a:spLocks noGrp="1"/>
          </p:cNvSpPr>
          <p:nvPr>
            <p:ph type="title"/>
          </p:nvPr>
        </p:nvSpPr>
        <p:spPr>
          <a:xfrm rot="0">
            <a:off x="739774" y="445387"/>
            <a:ext cx="2689225" cy="8134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OUTLINE</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58"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1" name=""/>
        <p:cNvGrpSpPr/>
        <p:nvPr/>
      </p:nvGrpSpPr>
      <p:grpSpPr>
        <a:xfrm>
          <a:off x="0" y="0"/>
          <a:ext cx="0" cy="0"/>
          <a:chOff x="0" y="0"/>
          <a:chExt cx="0" cy="0"/>
        </a:xfrm>
      </p:grpSpPr>
      <p:grpSp>
        <p:nvGrpSpPr>
          <p:cNvPr id="52" name="组合"/>
          <p:cNvGrpSpPr/>
          <p:nvPr/>
        </p:nvGrpSpPr>
        <p:grpSpPr>
          <a:xfrm>
            <a:off x="8991600" y="2971799"/>
            <a:ext cx="2762247" cy="3257549"/>
            <a:chOff x="8991600" y="2971799"/>
            <a:chExt cx="2762247" cy="3257549"/>
          </a:xfrm>
        </p:grpSpPr>
        <p:sp>
          <p:nvSpPr>
            <p:cNvPr id="1048659" name="曲线"/>
            <p:cNvSpPr/>
            <p:nvPr/>
          </p:nvSpPr>
          <p:spPr>
            <a:xfrm rot="0">
              <a:off x="10353676" y="5400675"/>
              <a:ext cx="457197"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048660" name="曲线"/>
            <p:cNvSpPr/>
            <p:nvPr/>
          </p:nvSpPr>
          <p:spPr>
            <a:xfrm rot="0">
              <a:off x="10353676" y="5934074"/>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598"/>
                  </a:lnTo>
                  <a:lnTo>
                    <a:pt x="21600" y="21598"/>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cstate="print"/>
            <a:stretch>
              <a:fillRect/>
            </a:stretch>
          </p:blipFill>
          <p:spPr>
            <a:xfrm rot="0">
              <a:off x="8991600" y="2971799"/>
              <a:ext cx="2762247" cy="3257549"/>
            </a:xfrm>
            <a:prstGeom prst="rect"/>
            <a:noFill/>
            <a:ln w="12700" cap="flat" cmpd="sng">
              <a:noFill/>
              <a:prstDash val="solid"/>
              <a:miter/>
            </a:ln>
          </p:spPr>
        </p:pic>
      </p:grpSp>
      <p:sp>
        <p:nvSpPr>
          <p:cNvPr id="104866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62" name="文本框"/>
          <p:cNvSpPr>
            <a:spLocks noGrp="1"/>
          </p:cNvSpPr>
          <p:nvPr>
            <p:ph type="title"/>
          </p:nvPr>
        </p:nvSpPr>
        <p:spPr>
          <a:xfrm rot="0">
            <a:off x="228600" y="304800"/>
            <a:ext cx="7166928" cy="5499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3200" i="0" kern="0" lang="en-US" spc="0" strike="noStrike" u="none">
                <a:solidFill>
                  <a:schemeClr val="tx1"/>
                </a:solidFill>
                <a:latin typeface="Trebuchet MS" pitchFamily="0" charset="0"/>
                <a:ea typeface="宋体" pitchFamily="0" charset="0"/>
                <a:cs typeface="Trebuchet MS" pitchFamily="0" charset="0"/>
              </a:rPr>
              <a:t>GENERATIVE ADVERSARIAL NETWORK </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cstate="print"/>
          <a:stretch>
            <a:fillRect/>
          </a:stretch>
        </p:blipFill>
        <p:spPr>
          <a:xfrm rot="0">
            <a:off x="676275" y="6467475"/>
            <a:ext cx="2143125" cy="200023"/>
          </a:xfrm>
          <a:prstGeom prst="rect"/>
          <a:noFill/>
          <a:ln w="12700" cap="flat" cmpd="sng">
            <a:noFill/>
            <a:prstDash val="solid"/>
            <a:miter/>
          </a:ln>
        </p:spPr>
      </p:pic>
      <p:sp>
        <p:nvSpPr>
          <p:cNvPr id="1048663" name="矩形"/>
          <p:cNvSpPr/>
          <p:nvPr/>
        </p:nvSpPr>
        <p:spPr>
          <a:xfrm rot="0">
            <a:off x="739774" y="6473336"/>
            <a:ext cx="1798954" cy="168909"/>
          </a:xfrm>
          <a:prstGeom prst="rect"/>
          <a:noFill/>
          <a:ln w="12700" cap="flat" cmpd="sng">
            <a:noFill/>
            <a:prstDash val="solid"/>
            <a:miter/>
          </a:ln>
        </p:spPr>
        <p:txBody>
          <a:bodyPr anchor="t" anchorCtr="0" bIns="0" lIns="0" rIns="0" tIns="6985" vert="horz" wrap="square">
            <a:prstTxWarp prst="textNoShape"/>
            <a:spAutoFit/>
          </a:bodyPr>
          <a:p>
            <a:pPr algn="l" indent="0" marL="12700">
              <a:lnSpc>
                <a:spcPct val="100000"/>
              </a:lnSpc>
              <a:spcBef>
                <a:spcPts val="55"/>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4"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5" name="矩形"/>
          <p:cNvSpPr/>
          <p:nvPr/>
        </p:nvSpPr>
        <p:spPr>
          <a:xfrm rot="0">
            <a:off x="1447800" y="1195575"/>
            <a:ext cx="6096000" cy="4879340"/>
          </a:xfrm>
          <a:prstGeom prst="rect"/>
          <a:noFill/>
          <a:ln w="12700" cap="flat" cmpd="sng">
            <a:solidFill>
              <a:srgbClr val="FFFFFF"/>
            </a:solidFill>
            <a:prstDash val="solid"/>
            <a:round/>
          </a:ln>
        </p:spPr>
        <p:txBody>
          <a:bodyPr anchor="ctr" anchorCtr="0" bIns="45720" lIns="0" rIns="0" tIns="45720" vert="horz" wrap="square">
            <a:prstTxWarp prst="textNoShape"/>
            <a:spAutoFit/>
          </a:bodyPr>
          <a:p>
            <a:pPr algn="l" indent="0" lvl="2" marL="914400">
              <a:lnSpc>
                <a:spcPct val="100000"/>
              </a:lnSpc>
              <a:spcBef>
                <a:spcPts val="0"/>
              </a:spcBef>
              <a:spcAft>
                <a:spcPts val="0"/>
              </a:spcAft>
              <a:buNone/>
            </a:pPr>
            <a:r>
              <a:rPr altLang="zh-CN" baseline="0" b="0" cap="none" sz="2200" i="0" kern="1200" lang="en-US" spc="0" strike="noStrike" u="none">
                <a:solidFill>
                  <a:schemeClr val="tx1"/>
                </a:solidFill>
                <a:latin typeface="Arial" pitchFamily="34" charset="0"/>
                <a:ea typeface="宋体" pitchFamily="0" charset="0"/>
                <a:cs typeface="Arial" pitchFamily="34" charset="0"/>
              </a:rPr>
              <a:t> A Generative Adversarial Network (GAN) is a class of machine learning frameworks introduced by Ian </a:t>
            </a:r>
            <a:r>
              <a:rPr altLang="zh-CN" baseline="0" b="0" cap="none" sz="2200" i="0" kern="1200" lang="en-US" spc="0" strike="noStrike" u="none">
                <a:solidFill>
                  <a:schemeClr val="tx1"/>
                </a:solidFill>
                <a:latin typeface="Arial" pitchFamily="34" charset="0"/>
                <a:ea typeface="宋体" pitchFamily="0" charset="0"/>
                <a:cs typeface="Arial" pitchFamily="34" charset="0"/>
              </a:rPr>
              <a:t>Goodfellow</a:t>
            </a:r>
            <a:r>
              <a:rPr altLang="zh-CN" baseline="0" b="0" cap="none" sz="2200" i="0" kern="1200" lang="en-US" spc="0" strike="noStrike" u="none">
                <a:solidFill>
                  <a:schemeClr val="tx1"/>
                </a:solidFill>
                <a:latin typeface="Arial" pitchFamily="34" charset="0"/>
                <a:ea typeface="宋体" pitchFamily="0" charset="0"/>
                <a:cs typeface="Arial" pitchFamily="34" charset="0"/>
              </a:rPr>
              <a:t> and his colleagues in 2014. </a:t>
            </a:r>
            <a:endParaRPr altLang="zh-CN" baseline="0" b="0" cap="none" sz="2200" i="0" kern="1200" lang="en-US" spc="0" strike="noStrike" u="none">
              <a:solidFill>
                <a:schemeClr val="tx1"/>
              </a:solidFill>
              <a:latin typeface="Arial" pitchFamily="34" charset="0"/>
              <a:ea typeface="宋体" pitchFamily="0" charset="0"/>
              <a:cs typeface="Arial" pitchFamily="34" charset="0"/>
            </a:endParaRPr>
          </a:p>
          <a:p>
            <a:pPr algn="l" indent="0" lvl="2" marL="914400">
              <a:lnSpc>
                <a:spcPct val="100000"/>
              </a:lnSpc>
              <a:spcBef>
                <a:spcPts val="0"/>
              </a:spcBef>
              <a:spcAft>
                <a:spcPts val="0"/>
              </a:spcAft>
              <a:buNone/>
            </a:pPr>
            <a:endParaRPr altLang="zh-CN" baseline="0" b="0" cap="none" sz="2200" i="0" kern="1200" lang="en-US" spc="0" strike="noStrike" u="none">
              <a:solidFill>
                <a:schemeClr val="tx1"/>
              </a:solidFill>
              <a:latin typeface="Arial" pitchFamily="34" charset="0"/>
              <a:ea typeface="宋体" pitchFamily="0" charset="0"/>
              <a:cs typeface="Arial" pitchFamily="34" charset="0"/>
            </a:endParaRPr>
          </a:p>
          <a:p>
            <a:pPr algn="l" indent="0" lvl="2" marL="914400">
              <a:lnSpc>
                <a:spcPct val="100000"/>
              </a:lnSpc>
              <a:spcBef>
                <a:spcPts val="0"/>
              </a:spcBef>
              <a:spcAft>
                <a:spcPts val="0"/>
              </a:spcAft>
              <a:buFont typeface="Wingdings" pitchFamily="2" charset="2"/>
              <a:buChar char="§"/>
            </a:pPr>
            <a:r>
              <a:rPr altLang="zh-CN" baseline="0" b="0" cap="none" sz="2200" i="0" kern="1200" lang="en-US" spc="0" strike="noStrike" u="none">
                <a:solidFill>
                  <a:schemeClr val="tx1"/>
                </a:solidFill>
                <a:latin typeface="Arial" pitchFamily="34" charset="0"/>
                <a:ea typeface="宋体" pitchFamily="0" charset="0"/>
                <a:cs typeface="Arial" pitchFamily="34" charset="0"/>
              </a:rPr>
              <a:t> GANs are composed of two neural networks, a generator and a discriminator, which are trained simultaneously through adversarial training.</a:t>
            </a:r>
            <a:endParaRPr altLang="zh-CN" baseline="0" b="0" cap="none" sz="2200" i="0" kern="1200" lang="en-US" spc="0" strike="noStrike" u="none">
              <a:solidFill>
                <a:schemeClr val="tx1"/>
              </a:solidFill>
              <a:latin typeface="Arial" pitchFamily="34" charset="0"/>
              <a:ea typeface="宋体" pitchFamily="0" charset="0"/>
              <a:cs typeface="Arial" pitchFamily="34" charset="0"/>
            </a:endParaRPr>
          </a:p>
          <a:p>
            <a:pPr algn="l" indent="0" lvl="2" marL="914400">
              <a:lnSpc>
                <a:spcPct val="100000"/>
              </a:lnSpc>
              <a:spcBef>
                <a:spcPts val="0"/>
              </a:spcBef>
              <a:spcAft>
                <a:spcPts val="0"/>
              </a:spcAft>
              <a:buNone/>
            </a:pPr>
            <a:endParaRPr altLang="zh-CN" baseline="0" b="0" cap="none" sz="2200" i="0" kern="1200" lang="en-US" spc="0" strike="noStrike" u="none">
              <a:solidFill>
                <a:schemeClr val="tx1"/>
              </a:solidFill>
              <a:latin typeface="Arial" pitchFamily="34" charset="0"/>
              <a:ea typeface="宋体" pitchFamily="0" charset="0"/>
              <a:cs typeface="Arial" pitchFamily="34" charset="0"/>
            </a:endParaRPr>
          </a:p>
          <a:p>
            <a:pPr algn="l" indent="0" lvl="2" marL="914400">
              <a:lnSpc>
                <a:spcPct val="100000"/>
              </a:lnSpc>
              <a:spcBef>
                <a:spcPts val="0"/>
              </a:spcBef>
              <a:spcAft>
                <a:spcPts val="0"/>
              </a:spcAft>
              <a:buFont typeface="Wingdings" pitchFamily="2" charset="2"/>
              <a:buChar char="§"/>
            </a:pPr>
            <a:r>
              <a:rPr altLang="zh-CN" baseline="0" b="0" cap="none" sz="2200" i="0" kern="1200" lang="en-US" spc="0" strike="noStrike" u="none">
                <a:solidFill>
                  <a:schemeClr val="tx1"/>
                </a:solidFill>
                <a:latin typeface="Calibri" pitchFamily="0" charset="0"/>
                <a:ea typeface="宋体" pitchFamily="0" charset="0"/>
                <a:cs typeface="Calibri" pitchFamily="0" charset="0"/>
              </a:rPr>
              <a:t> </a:t>
            </a:r>
            <a:r>
              <a:rPr altLang="zh-CN" baseline="0" b="0" cap="none" sz="2200" i="0" kern="1200" lang="en-US" spc="0" strike="noStrike" u="none">
                <a:solidFill>
                  <a:schemeClr val="tx1"/>
                </a:solidFill>
                <a:latin typeface="Arial" pitchFamily="34" charset="0"/>
                <a:ea typeface="宋体" pitchFamily="0" charset="0"/>
                <a:cs typeface="Arial" pitchFamily="34" charset="0"/>
              </a:rPr>
              <a:t>GANs have been used for a variety of applications, including image generation, style transfer, super-resolution, and more.</a:t>
            </a:r>
            <a:endParaRPr altLang="en-US" baseline="0" b="0" cap="none" sz="2200" i="0" kern="1200" lang="zh-CN" spc="0" strike="noStrike" u="none">
              <a:solidFill>
                <a:schemeClr val="tx1"/>
              </a:solidFill>
              <a:latin typeface="Arial" pitchFamily="34" charset="0"/>
              <a:ea typeface="宋体" pitchFamily="0"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3" name=""/>
        <p:cNvGrpSpPr/>
        <p:nvPr/>
      </p:nvGrpSpPr>
      <p:grpSpPr>
        <a:xfrm>
          <a:off x="0" y="0"/>
          <a:ext cx="0" cy="0"/>
          <a:chOff x="0" y="0"/>
          <a:chExt cx="0" cy="0"/>
        </a:xfrm>
      </p:grpSpPr>
      <p:grpSp>
        <p:nvGrpSpPr>
          <p:cNvPr id="54" name="组合"/>
          <p:cNvGrpSpPr/>
          <p:nvPr/>
        </p:nvGrpSpPr>
        <p:grpSpPr>
          <a:xfrm>
            <a:off x="9296400" y="2438400"/>
            <a:ext cx="3533774" cy="3810000"/>
            <a:chOff x="9296400" y="2438400"/>
            <a:chExt cx="3533774" cy="3810000"/>
          </a:xfrm>
        </p:grpSpPr>
        <p:sp>
          <p:nvSpPr>
            <p:cNvPr id="1048666" name="曲线"/>
            <p:cNvSpPr/>
            <p:nvPr/>
          </p:nvSpPr>
          <p:spPr>
            <a:xfrm rot="0">
              <a:off x="9991725" y="5153025"/>
              <a:ext cx="457197" cy="457198"/>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67" name="曲线"/>
            <p:cNvSpPr/>
            <p:nvPr/>
          </p:nvSpPr>
          <p:spPr>
            <a:xfrm rot="0">
              <a:off x="9991725" y="5686424"/>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cstate="print"/>
            <a:stretch>
              <a:fillRect/>
            </a:stretch>
          </p:blipFill>
          <p:spPr>
            <a:xfrm rot="0">
              <a:off x="9296400" y="2438400"/>
              <a:ext cx="3533774" cy="3810000"/>
            </a:xfrm>
            <a:prstGeom prst="rect"/>
            <a:noFill/>
            <a:ln w="12700" cap="flat" cmpd="sng">
              <a:noFill/>
              <a:prstDash val="solid"/>
              <a:miter/>
            </a:ln>
          </p:spPr>
        </p:pic>
      </p:grpSp>
      <p:sp>
        <p:nvSpPr>
          <p:cNvPr id="1048668"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69" name="文本框"/>
          <p:cNvSpPr>
            <a:spLocks noGrp="1"/>
          </p:cNvSpPr>
          <p:nvPr>
            <p:ph type="title"/>
          </p:nvPr>
        </p:nvSpPr>
        <p:spPr>
          <a:xfrm rot="0">
            <a:off x="739774" y="829626"/>
            <a:ext cx="5263514" cy="7150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0" strike="noStrike" u="none">
                <a:solidFill>
                  <a:schemeClr val="tx1"/>
                </a:solidFill>
                <a:latin typeface="Trebuchet MS" pitchFamily="0" charset="0"/>
                <a:ea typeface="宋体" pitchFamily="0" charset="0"/>
                <a:cs typeface="Trebuchet MS" pitchFamily="0" charset="0"/>
              </a:rPr>
              <a:t>GAN ARCHITECTURE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cstate="print"/>
          <a:stretch>
            <a:fillRect/>
          </a:stretch>
        </p:blipFill>
        <p:spPr>
          <a:xfrm rot="0">
            <a:off x="676275" y="6467475"/>
            <a:ext cx="2143125" cy="200023"/>
          </a:xfrm>
          <a:prstGeom prst="rect"/>
          <a:noFill/>
          <a:ln w="12700" cap="flat" cmpd="sng">
            <a:noFill/>
            <a:prstDash val="solid"/>
            <a:miter/>
          </a:ln>
        </p:spPr>
      </p:pic>
      <p:sp>
        <p:nvSpPr>
          <p:cNvPr id="1048670" name="矩形"/>
          <p:cNvSpPr/>
          <p:nvPr/>
        </p:nvSpPr>
        <p:spPr>
          <a:xfrm rot="0">
            <a:off x="739774" y="6473336"/>
            <a:ext cx="1798954" cy="168909"/>
          </a:xfrm>
          <a:prstGeom prst="rect"/>
          <a:noFill/>
          <a:ln w="12700" cap="flat" cmpd="sng">
            <a:noFill/>
            <a:prstDash val="solid"/>
            <a:miter/>
          </a:ln>
        </p:spPr>
        <p:txBody>
          <a:bodyPr anchor="t" anchorCtr="0" bIns="0" lIns="0" rIns="0" tIns="6985" vert="horz" wrap="square">
            <a:prstTxWarp prst="textNoShape"/>
            <a:spAutoFit/>
          </a:bodyPr>
          <a:p>
            <a:pPr algn="l" indent="0" marL="12700">
              <a:lnSpc>
                <a:spcPct val="100000"/>
              </a:lnSpc>
              <a:spcBef>
                <a:spcPts val="55"/>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71"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62" name="图片" descr="WhatsApp Image 2024-03-29 at 8.44.35 PM.jpeg"/>
          <p:cNvPicPr>
            <a:picLocks noChangeAspect="1"/>
          </p:cNvPicPr>
          <p:nvPr/>
        </p:nvPicPr>
        <p:blipFill>
          <a:blip xmlns:r="http://schemas.openxmlformats.org/officeDocument/2006/relationships" cstate="print"/>
          <a:stretch>
            <a:fillRect/>
          </a:stretch>
        </p:blipFill>
        <p:spPr>
          <a:xfrm rot="0">
            <a:off x="914400" y="1676400"/>
            <a:ext cx="8530046" cy="3853541"/>
          </a:xfrm>
          <a:prstGeom prst="rect"/>
          <a:noFill/>
          <a:ln w="12700" cap="flat" cmpd="sng">
            <a:noFill/>
            <a:prstDash val="solid"/>
            <a:miter/>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sp>
        <p:nvSpPr>
          <p:cNvPr id="104867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75" name="文本框"/>
          <p:cNvSpPr>
            <a:spLocks noGrp="1"/>
          </p:cNvSpPr>
          <p:nvPr>
            <p:ph type="title"/>
          </p:nvPr>
        </p:nvSpPr>
        <p:spPr>
          <a:xfrm rot="0">
            <a:off x="699452" y="891793"/>
            <a:ext cx="5014595" cy="5499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0" strike="noStrike" u="none">
                <a:solidFill>
                  <a:schemeClr val="tx1"/>
                </a:solidFill>
                <a:latin typeface="Trebuchet MS" pitchFamily="0" charset="0"/>
                <a:ea typeface="宋体" pitchFamily="0" charset="0"/>
                <a:cs typeface="Trebuchet MS" pitchFamily="0" charset="0"/>
              </a:rPr>
              <a:t>OBJECTIVE</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3" name="图片"/>
          <p:cNvPicPr>
            <a:picLocks/>
          </p:cNvPicPr>
          <p:nvPr/>
        </p:nvPicPr>
        <p:blipFill>
          <a:blip xmlns:r="http://schemas.openxmlformats.org/officeDocument/2006/relationships" cstate="print"/>
          <a:stretch>
            <a:fillRect/>
          </a:stretch>
        </p:blipFill>
        <p:spPr>
          <a:xfrm rot="0">
            <a:off x="723900" y="6172200"/>
            <a:ext cx="2181225" cy="485775"/>
          </a:xfrm>
          <a:prstGeom prst="rect"/>
          <a:noFill/>
          <a:ln w="12700" cap="flat" cmpd="sng">
            <a:noFill/>
            <a:prstDash val="solid"/>
            <a:miter/>
          </a:ln>
        </p:spPr>
      </p:pic>
      <p:sp>
        <p:nvSpPr>
          <p:cNvPr id="1048676" name="矩形"/>
          <p:cNvSpPr/>
          <p:nvPr/>
        </p:nvSpPr>
        <p:spPr>
          <a:xfrm rot="0">
            <a:off x="739774" y="6473336"/>
            <a:ext cx="1798954" cy="168909"/>
          </a:xfrm>
          <a:prstGeom prst="rect"/>
          <a:noFill/>
          <a:ln w="12700" cap="flat" cmpd="sng">
            <a:noFill/>
            <a:prstDash val="solid"/>
            <a:miter/>
          </a:ln>
        </p:spPr>
        <p:txBody>
          <a:bodyPr anchor="t" anchorCtr="0" bIns="0" lIns="0" rIns="0" tIns="6985" vert="horz" wrap="square">
            <a:prstTxWarp prst="textNoShape"/>
            <a:spAutoFit/>
          </a:bodyPr>
          <a:p>
            <a:pPr algn="l" indent="0" marL="12700">
              <a:lnSpc>
                <a:spcPct val="100000"/>
              </a:lnSpc>
              <a:spcBef>
                <a:spcPts val="55"/>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77"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8" name="矩形"/>
          <p:cNvSpPr/>
          <p:nvPr/>
        </p:nvSpPr>
        <p:spPr>
          <a:xfrm rot="0">
            <a:off x="1219200" y="1981200"/>
            <a:ext cx="7315200" cy="3393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Arial" pitchFamily="34" charset="0"/>
                <a:ea typeface="宋体" pitchFamily="0" charset="0"/>
                <a:cs typeface="Arial" pitchFamily="34" charset="0"/>
              </a:rPr>
              <a:t>The main objective of a Generative Adversarial Network (GAN) is to generate new data that is similar to a given dataset.</a:t>
            </a:r>
            <a:endParaRPr altLang="zh-CN" baseline="0" b="0" cap="none" sz="20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Arial" pitchFamily="34" charset="0"/>
                <a:ea typeface="宋体" pitchFamily="0" charset="0"/>
                <a:cs typeface="Arial" pitchFamily="34" charset="0"/>
              </a:rPr>
              <a:t> GANs consist of two neural networks, a generator and a discriminator, which are trained simultaneously in a competitive manner. </a:t>
            </a:r>
            <a:endParaRPr altLang="zh-CN" baseline="0" b="0" cap="none" sz="20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Arial" pitchFamily="34" charset="0"/>
                <a:ea typeface="宋体" pitchFamily="0" charset="0"/>
                <a:cs typeface="Arial" pitchFamily="34" charset="0"/>
              </a:rPr>
              <a:t>The generator learns to produce data that is indistinguishable from the real data, while the discriminator learns to differentiate between real data and data generated by the generator. </a:t>
            </a:r>
            <a:endParaRPr altLang="zh-CN" baseline="0" b="0" cap="none" sz="20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Arial" pitchFamily="34" charset="0"/>
                <a:ea typeface="宋体" pitchFamily="0" charset="0"/>
                <a:cs typeface="Arial" pitchFamily="34" charset="0"/>
              </a:rPr>
              <a:t>Through this adversarial process, the generator improves its ability to create realistic data, leading to the generation of high-quality synthetic data.</a:t>
            </a:r>
            <a:endParaRPr altLang="en-US" baseline="0" b="0" cap="none" sz="2000" i="0" kern="1200" lang="zh-CN" spc="0" strike="noStrike" u="none">
              <a:solidFill>
                <a:schemeClr val="tx1"/>
              </a:solidFill>
              <a:latin typeface="Arial" pitchFamily="34" charset="0"/>
              <a:ea typeface="宋体" pitchFamily="0"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6" name=""/>
        <p:cNvGrpSpPr/>
        <p:nvPr/>
      </p:nvGrpSpPr>
      <p:grpSpPr>
        <a:xfrm>
          <a:off x="0" y="0"/>
          <a:ext cx="0" cy="0"/>
          <a:chOff x="0" y="0"/>
          <a:chExt cx="0" cy="0"/>
        </a:xfrm>
      </p:grpSpPr>
      <p:pic>
        <p:nvPicPr>
          <p:cNvPr id="2097164" name="图片"/>
          <p:cNvPicPr>
            <a:picLocks/>
          </p:cNvPicPr>
          <p:nvPr/>
        </p:nvPicPr>
        <p:blipFill>
          <a:blip xmlns:r="http://schemas.openxmlformats.org/officeDocument/2006/relationships" cstate="print"/>
          <a:stretch>
            <a:fillRect/>
          </a:stretch>
        </p:blipFill>
        <p:spPr>
          <a:xfrm rot="0">
            <a:off x="7010399" y="2057400"/>
            <a:ext cx="2695574" cy="3248025"/>
          </a:xfrm>
          <a:prstGeom prst="rect"/>
          <a:noFill/>
          <a:ln w="12700" cap="flat" cmpd="sng">
            <a:noFill/>
            <a:prstDash val="solid"/>
            <a:miter/>
          </a:ln>
        </p:spPr>
      </p:pic>
      <p:sp>
        <p:nvSpPr>
          <p:cNvPr id="104867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0"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82" name="文本框"/>
          <p:cNvSpPr>
            <a:spLocks noGrp="1"/>
          </p:cNvSpPr>
          <p:nvPr>
            <p:ph type="title"/>
          </p:nvPr>
        </p:nvSpPr>
        <p:spPr>
          <a:xfrm rot="0">
            <a:off x="558165" y="857885"/>
            <a:ext cx="9763125" cy="6102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REAL TIME APPLICATION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5" name="图片"/>
          <p:cNvPicPr>
            <a:picLocks/>
          </p:cNvPicPr>
          <p:nvPr/>
        </p:nvPicPr>
        <p:blipFill>
          <a:blip xmlns:r="http://schemas.openxmlformats.org/officeDocument/2006/relationships" cstate="print"/>
          <a:stretch>
            <a:fillRect/>
          </a:stretch>
        </p:blipFill>
        <p:spPr>
          <a:xfrm rot="0">
            <a:off x="676275" y="6467475"/>
            <a:ext cx="2143125" cy="200023"/>
          </a:xfrm>
          <a:prstGeom prst="rect"/>
          <a:noFill/>
          <a:ln w="12700" cap="flat" cmpd="sng">
            <a:noFill/>
            <a:prstDash val="solid"/>
            <a:miter/>
          </a:ln>
        </p:spPr>
      </p:pic>
      <p:sp>
        <p:nvSpPr>
          <p:cNvPr id="1048683" name="矩形"/>
          <p:cNvSpPr/>
          <p:nvPr/>
        </p:nvSpPr>
        <p:spPr>
          <a:xfrm rot="0">
            <a:off x="739774" y="6473336"/>
            <a:ext cx="1798954" cy="168909"/>
          </a:xfrm>
          <a:prstGeom prst="rect"/>
          <a:noFill/>
          <a:ln w="12700" cap="flat" cmpd="sng">
            <a:noFill/>
            <a:prstDash val="solid"/>
            <a:miter/>
          </a:ln>
        </p:spPr>
        <p:txBody>
          <a:bodyPr anchor="t" anchorCtr="0" bIns="0" lIns="0" rIns="0" tIns="6985" vert="horz" wrap="square">
            <a:prstTxWarp prst="textNoShape"/>
            <a:spAutoFit/>
          </a:bodyPr>
          <a:p>
            <a:pPr algn="l" indent="0" marL="12700">
              <a:lnSpc>
                <a:spcPct val="100000"/>
              </a:lnSpc>
              <a:spcBef>
                <a:spcPts val="55"/>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84"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5" name="矩形"/>
          <p:cNvSpPr/>
          <p:nvPr/>
        </p:nvSpPr>
        <p:spPr>
          <a:xfrm rot="0">
            <a:off x="1676400" y="1905000"/>
            <a:ext cx="4419599" cy="2733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Clr>
                <a:schemeClr val="tx1"/>
              </a:buClr>
              <a:buFont typeface="Wingdings" pitchFamily="2" charset="2"/>
              <a:buChar char="Ø"/>
            </a:pPr>
            <a:r>
              <a:rPr altLang="zh-CN" baseline="0" b="0" cap="none" sz="2000" i="0" kern="1200" lang="en-US" spc="0" strike="noStrike" u="none">
                <a:solidFill>
                  <a:schemeClr val="tx1"/>
                </a:solidFill>
                <a:latin typeface="Arial" pitchFamily="34" charset="0"/>
                <a:ea typeface="宋体" pitchFamily="0" charset="0"/>
                <a:cs typeface="Arial" pitchFamily="34" charset="0"/>
              </a:rPr>
              <a:t>Image Editing and Augmentation*</a:t>
            </a:r>
            <a:endParaRPr altLang="zh-CN" baseline="0" b="0" cap="none" sz="20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Clr>
                <a:schemeClr val="tx1"/>
              </a:buClr>
              <a:buFont typeface="Wingdings" pitchFamily="2" charset="2"/>
              <a:buChar char="Ø"/>
            </a:pPr>
            <a:r>
              <a:rPr altLang="zh-CN" baseline="0" b="0" cap="none" sz="2000" i="0" kern="1200" lang="en-US" spc="0" strike="noStrike" u="none">
                <a:solidFill>
                  <a:schemeClr val="tx1"/>
                </a:solidFill>
                <a:latin typeface="Arial" pitchFamily="34" charset="0"/>
                <a:ea typeface="宋体" pitchFamily="0" charset="0"/>
                <a:cs typeface="Arial" pitchFamily="34" charset="0"/>
              </a:rPr>
              <a:t>Medical Image Analysis</a:t>
            </a:r>
            <a:endParaRPr altLang="zh-CN" baseline="0" b="0" cap="none" sz="20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Arial" pitchFamily="34" charset="0"/>
                <a:ea typeface="宋体" pitchFamily="0" charset="0"/>
                <a:cs typeface="Arial" pitchFamily="34" charset="0"/>
              </a:rPr>
              <a:t>Text-to-Image Synthesis</a:t>
            </a:r>
            <a:endParaRPr altLang="zh-CN" baseline="0" b="0" cap="none" sz="20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Arial" pitchFamily="34" charset="0"/>
                <a:ea typeface="宋体" pitchFamily="0" charset="0"/>
                <a:cs typeface="Arial" pitchFamily="34" charset="0"/>
              </a:rPr>
              <a:t>Drug Discovery</a:t>
            </a:r>
            <a:endParaRPr altLang="zh-CN" baseline="0" b="0" cap="none" sz="20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Arial" pitchFamily="34" charset="0"/>
                <a:ea typeface="宋体" pitchFamily="0" charset="0"/>
                <a:cs typeface="Arial" pitchFamily="34" charset="0"/>
              </a:rPr>
              <a:t>Video Generation and Prediction</a:t>
            </a:r>
            <a:endParaRPr altLang="zh-CN" baseline="0" b="0" cap="none" sz="20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Arial" pitchFamily="34" charset="0"/>
                <a:ea typeface="宋体" pitchFamily="0" charset="0"/>
                <a:cs typeface="Arial" pitchFamily="34" charset="0"/>
              </a:rPr>
              <a:t>Anomaly Detection</a:t>
            </a:r>
            <a:endParaRPr altLang="zh-CN" baseline="0" b="0" cap="none" sz="20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Arial" pitchFamily="34" charset="0"/>
                <a:ea typeface="宋体" pitchFamily="0" charset="0"/>
                <a:cs typeface="Arial" pitchFamily="34" charset="0"/>
              </a:rPr>
              <a:t>Style Transfer in Fashion</a:t>
            </a:r>
            <a:endParaRPr altLang="zh-CN" baseline="0" b="0" cap="none" sz="20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Arial" pitchFamily="34" charset="0"/>
                <a:ea typeface="宋体" pitchFamily="0" charset="0"/>
                <a:cs typeface="Arial" pitchFamily="34" charset="0"/>
              </a:rPr>
              <a:t>Image Generation</a:t>
            </a:r>
            <a:endParaRPr altLang="en-US" baseline="0" b="0" cap="none" sz="2000" i="0" kern="1200" lang="zh-CN" spc="0" strike="noStrike" u="none">
              <a:solidFill>
                <a:schemeClr val="tx1"/>
              </a:solidFill>
              <a:latin typeface="Arial" pitchFamily="34" charset="0"/>
              <a:ea typeface="宋体" pitchFamily="0"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7" name=""/>
        <p:cNvGrpSpPr/>
        <p:nvPr/>
      </p:nvGrpSpPr>
      <p:grpSpPr>
        <a:xfrm>
          <a:off x="0" y="0"/>
          <a:ext cx="0" cy="0"/>
          <a:chOff x="0" y="0"/>
          <a:chExt cx="0" cy="0"/>
        </a:xfrm>
      </p:grpSpPr>
      <p:sp>
        <p:nvSpPr>
          <p:cNvPr id="1048686"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87"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8"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cstate="print"/>
          <a:stretch>
            <a:fillRect/>
          </a:stretch>
        </p:blipFill>
        <p:spPr>
          <a:xfrm rot="0">
            <a:off x="9220200" y="3200400"/>
            <a:ext cx="2466975" cy="3419475"/>
          </a:xfrm>
          <a:prstGeom prst="rect"/>
          <a:noFill/>
          <a:ln w="12700" cap="flat" cmpd="sng">
            <a:noFill/>
            <a:prstDash val="solid"/>
            <a:miter/>
          </a:ln>
        </p:spPr>
      </p:pic>
      <p:sp>
        <p:nvSpPr>
          <p:cNvPr id="1048690" name="文本框"/>
          <p:cNvSpPr>
            <a:spLocks noGrp="1"/>
          </p:cNvSpPr>
          <p:nvPr>
            <p:ph type="title"/>
          </p:nvPr>
        </p:nvSpPr>
        <p:spPr>
          <a:xfrm rot="0">
            <a:off x="152400" y="609600"/>
            <a:ext cx="4800600" cy="715009"/>
          </a:xfrm>
          <a:prstGeom prst="rect"/>
          <a:noFill/>
          <a:ln w="12700" cap="flat" cmpd="sng">
            <a:noFill/>
            <a:prstDash val="solid"/>
            <a:miter/>
          </a:ln>
        </p:spPr>
        <p:txBody>
          <a:bodyPr anchor="t" anchorCtr="0" bIns="0" lIns="0" rIns="0" tIns="16510" vert="horz" wrap="square">
            <a:prstTxWarp prst="textNoShape"/>
            <a:spAutoFit/>
          </a:bodyPr>
          <a:p>
            <a:pPr algn="ctr" indent="0" marL="12700">
              <a:lnSpc>
                <a:spcPct val="100000"/>
              </a:lnSpc>
              <a:spcBef>
                <a:spcPts val="130"/>
              </a:spcBef>
              <a:spcAft>
                <a:spcPts val="0"/>
              </a:spcAft>
              <a:buNone/>
            </a:pPr>
            <a:r>
              <a:rPr altLang="zh-CN" baseline="0" b="1" cap="none" sz="4250" i="0" kern="0" lang="en-US" spc="0" strike="noStrike" u="none">
                <a:solidFill>
                  <a:schemeClr val="tx1"/>
                </a:solidFill>
                <a:latin typeface="Trebuchet MS" pitchFamily="0" charset="0"/>
                <a:ea typeface="宋体" pitchFamily="0" charset="0"/>
                <a:cs typeface="Trebuchet MS" pitchFamily="0" charset="0"/>
              </a:rPr>
              <a:t>GENERATOR</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691"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8</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92" name="矩形"/>
          <p:cNvSpPr/>
          <p:nvPr/>
        </p:nvSpPr>
        <p:spPr>
          <a:xfrm rot="0">
            <a:off x="1219200" y="2057400"/>
            <a:ext cx="7010399" cy="2402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Clr>
                <a:schemeClr val="tx1"/>
              </a:buClr>
              <a:buFont typeface="Arial" pitchFamily="34" charset="0"/>
              <a:buChar char="●"/>
            </a:pPr>
            <a:r>
              <a:rPr altLang="zh-CN" baseline="0" b="0" cap="none" sz="2000" i="0" kern="1200" lang="en-US" spc="0" strike="noStrike" u="none">
                <a:solidFill>
                  <a:schemeClr val="tx1"/>
                </a:solidFill>
                <a:latin typeface="Arial" pitchFamily="34" charset="0"/>
                <a:ea typeface="宋体" pitchFamily="0" charset="0"/>
                <a:cs typeface="Arial" pitchFamily="34" charset="0"/>
              </a:rPr>
              <a:t>The generator in a Generative Adversarial Network (GAN) is a neural network that takes random noise as input and generates synthetic data samples.</a:t>
            </a:r>
            <a:endParaRPr altLang="zh-CN" baseline="0" b="0" cap="none" sz="20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Clr>
                <a:schemeClr val="tx1"/>
              </a:buClr>
              <a:buFont typeface="Trebuchet MS" pitchFamily="0" charset="0"/>
              <a:buChar char="●"/>
            </a:pPr>
            <a:endParaRPr altLang="zh-CN" baseline="0" b="0" cap="none" sz="20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Clr>
                <a:schemeClr val="tx1"/>
              </a:buClr>
              <a:buFont typeface="Trebuchet MS" pitchFamily="0" charset="0"/>
              <a:buChar char="●"/>
            </a:pPr>
            <a:r>
              <a:rPr altLang="zh-CN" baseline="0" b="0" cap="none" sz="2000" i="0" kern="1200" lang="en-US" spc="0" strike="noStrike" u="none">
                <a:solidFill>
                  <a:schemeClr val="tx1"/>
                </a:solidFill>
                <a:latin typeface="Arial" pitchFamily="34" charset="0"/>
                <a:ea typeface="宋体" pitchFamily="0" charset="0"/>
                <a:cs typeface="Arial" pitchFamily="34" charset="0"/>
              </a:rPr>
              <a:t> It learns to map this noise to the data distribution of the training set, effectively creating new data that is similar to the real data. </a:t>
            </a:r>
            <a:endParaRPr altLang="en-US" baseline="0" b="0" cap="none" sz="2000" i="0" kern="1200" lang="zh-CN" spc="0" strike="noStrike" u="none">
              <a:solidFill>
                <a:schemeClr val="tx1"/>
              </a:solidFill>
              <a:latin typeface="Arial" pitchFamily="34" charset="0"/>
              <a:ea typeface="宋体" pitchFamily="0" charset="0"/>
              <a:cs typeface="Arial" pitchFamily="34" charset="0"/>
            </a:endParaRPr>
          </a:p>
        </p:txBody>
      </p:sp>
      <p:pic>
        <p:nvPicPr>
          <p:cNvPr id="2097167" name="图片"/>
          <p:cNvPicPr>
            <a:picLocks/>
          </p:cNvPicPr>
          <p:nvPr/>
        </p:nvPicPr>
        <p:blipFill>
          <a:blip xmlns:r="http://schemas.openxmlformats.org/officeDocument/2006/relationships" cstate="print"/>
          <a:stretch>
            <a:fillRect/>
          </a:stretch>
        </p:blipFill>
        <p:spPr>
          <a:xfrm rot="0">
            <a:off x="9372600" y="3352800"/>
            <a:ext cx="2466975" cy="3419475"/>
          </a:xfrm>
          <a:prstGeom prst="rect"/>
          <a:noFill/>
          <a:ln w="12700" cap="flat" cmpd="sng">
            <a:noFill/>
            <a:prstDash val="solid"/>
            <a:miter/>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693"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94"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5"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8" name="图片"/>
          <p:cNvPicPr>
            <a:picLocks/>
          </p:cNvPicPr>
          <p:nvPr/>
        </p:nvPicPr>
        <p:blipFill>
          <a:blip xmlns:r="http://schemas.openxmlformats.org/officeDocument/2006/relationships" cstate="print"/>
          <a:stretch>
            <a:fillRect/>
          </a:stretch>
        </p:blipFill>
        <p:spPr>
          <a:xfrm rot="0">
            <a:off x="1666874" y="6467475"/>
            <a:ext cx="76200" cy="177799"/>
          </a:xfrm>
          <a:prstGeom prst="rect"/>
          <a:noFill/>
          <a:ln w="12700" cap="flat" cmpd="sng">
            <a:noFill/>
            <a:prstDash val="solid"/>
            <a:miter/>
          </a:ln>
        </p:spPr>
      </p:pic>
      <p:sp>
        <p:nvSpPr>
          <p:cNvPr id="1048697" name="矩形"/>
          <p:cNvSpPr/>
          <p:nvPr/>
        </p:nvSpPr>
        <p:spPr>
          <a:xfrm rot="0">
            <a:off x="739774" y="1367853"/>
            <a:ext cx="2811780" cy="300355"/>
          </a:xfrm>
          <a:prstGeom prst="rect"/>
          <a:noFill/>
          <a:ln w="12700" cap="flat" cmpd="sng">
            <a:noFill/>
            <a:prstDash val="solid"/>
            <a:miter/>
          </a:ln>
        </p:spPr>
      </p:sp>
      <p:sp>
        <p:nvSpPr>
          <p:cNvPr id="1048698"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pic>
        <p:nvPicPr>
          <p:cNvPr id="2097169" name="图片" descr="WhatsApp Image 2024-03-29 at 9.15.58 PM.jpeg"/>
          <p:cNvPicPr>
            <a:picLocks noChangeAspect="1"/>
          </p:cNvPicPr>
          <p:nvPr/>
        </p:nvPicPr>
        <p:blipFill>
          <a:blip xmlns:r="http://schemas.openxmlformats.org/officeDocument/2006/relationships" cstate="print"/>
          <a:stretch>
            <a:fillRect/>
          </a:stretch>
        </p:blipFill>
        <p:spPr>
          <a:xfrm rot="0">
            <a:off x="685800" y="1371600"/>
            <a:ext cx="8216537" cy="4101737"/>
          </a:xfrm>
          <a:prstGeom prst="rect"/>
          <a:noFill/>
          <a:ln w="12700" cap="flat" cmpd="sng">
            <a:noFill/>
            <a:prstDash val="solid"/>
            <a:miter/>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KISHORE R</dc:title>
  <dc:creator>RMX2030</dc:creator>
  <cp:lastModifiedBy>root</cp:lastModifiedBy>
  <dcterms:created xsi:type="dcterms:W3CDTF">2024-04-02T18:12:43Z</dcterms:created>
  <dcterms:modified xsi:type="dcterms:W3CDTF">2024-04-04T14:12:21Z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2024-04-02T16:00:00Z</vt:filetime>
  </property>
  <property fmtid="{D5CDD505-2E9C-101B-9397-08002B2CF9AE}" pid="4" name="ICV">
    <vt:lpwstr>82c9a3879a7f44978637767749d7ddfd</vt:lpwstr>
  </property>
</Properties>
</file>