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7" r:id="rId11"/>
    <p:sldId id="270" r:id="rId12"/>
    <p:sldId id="266" r:id="rId13"/>
    <p:sldId id="268" r:id="rId14"/>
    <p:sldId id="269" r:id="rId15"/>
    <p:sldId id="26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 Id="rId4" Type="http://schemas.openxmlformats.org/officeDocument/2006/relationships/chartUserShapes" Target="../drawings/drawing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Year (No of EVs)</a:t>
            </a:r>
          </a:p>
        </c:rich>
      </c:tx>
      <c:layout>
        <c:manualLayout>
          <c:xMode val="edge"/>
          <c:yMode val="edge"/>
          <c:x val="0.38999066236000812"/>
          <c:y val="0.85237652111667861"/>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4872663012456117E-2"/>
          <c:y val="4.1509774363744249E-2"/>
          <c:w val="0.92395558562992131"/>
          <c:h val="0.74639279365201816"/>
        </c:manualLayout>
      </c:layout>
      <c:barChart>
        <c:barDir val="col"/>
        <c:grouping val="clustered"/>
        <c:varyColors val="0"/>
        <c:ser>
          <c:idx val="0"/>
          <c:order val="0"/>
          <c:tx>
            <c:strRef>
              <c:f>Sheet1!$B$1</c:f>
              <c:strCache>
                <c:ptCount val="1"/>
                <c:pt idx="0">
                  <c:v>EV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Sheet1!$A$2:$A$7</c:f>
              <c:strCache>
                <c:ptCount val="5"/>
                <c:pt idx="0">
                  <c:v>2023 (500 EVs)</c:v>
                </c:pt>
                <c:pt idx="1">
                  <c:v>2024 (1,000 EVs)</c:v>
                </c:pt>
                <c:pt idx="2">
                  <c:v>2025 (5,000 EVs)</c:v>
                </c:pt>
                <c:pt idx="3">
                  <c:v>2026 (10,000 Evs)</c:v>
                </c:pt>
                <c:pt idx="4">
                  <c:v>2027 (20,000 Evs)</c:v>
                </c:pt>
              </c:strCache>
            </c:strRef>
          </c:cat>
          <c:val>
            <c:numRef>
              <c:f>Sheet1!$B$2:$B$7</c:f>
              <c:numCache>
                <c:formatCode>General</c:formatCode>
                <c:ptCount val="6"/>
                <c:pt idx="0">
                  <c:v>0.75</c:v>
                </c:pt>
                <c:pt idx="1">
                  <c:v>1.5</c:v>
                </c:pt>
                <c:pt idx="2">
                  <c:v>7.5</c:v>
                </c:pt>
                <c:pt idx="3">
                  <c:v>15</c:v>
                </c:pt>
                <c:pt idx="4">
                  <c:v>30</c:v>
                </c:pt>
              </c:numCache>
            </c:numRef>
          </c:val>
          <c:extLst>
            <c:ext xmlns:c16="http://schemas.microsoft.com/office/drawing/2014/chart" uri="{C3380CC4-5D6E-409C-BE32-E72D297353CC}">
              <c16:uniqueId val="{00000000-709C-4D6A-8375-B95CE8AE736B}"/>
            </c:ext>
          </c:extLst>
        </c:ser>
        <c:ser>
          <c:idx val="1"/>
          <c:order val="1"/>
          <c:tx>
            <c:strRef>
              <c:f>Sheet1!$C$1</c:f>
              <c:strCache>
                <c:ptCount val="1"/>
                <c:pt idx="0">
                  <c:v>SUBSCRIPTION FEE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Sheet1!$A$2:$A$7</c:f>
              <c:strCache>
                <c:ptCount val="5"/>
                <c:pt idx="0">
                  <c:v>2023 (500 EVs)</c:v>
                </c:pt>
                <c:pt idx="1">
                  <c:v>2024 (1,000 EVs)</c:v>
                </c:pt>
                <c:pt idx="2">
                  <c:v>2025 (5,000 EVs)</c:v>
                </c:pt>
                <c:pt idx="3">
                  <c:v>2026 (10,000 Evs)</c:v>
                </c:pt>
                <c:pt idx="4">
                  <c:v>2027 (20,000 Evs)</c:v>
                </c:pt>
              </c:strCache>
            </c:strRef>
          </c:cat>
          <c:val>
            <c:numRef>
              <c:f>Sheet1!$C$2:$C$7</c:f>
              <c:numCache>
                <c:formatCode>General</c:formatCode>
                <c:ptCount val="6"/>
                <c:pt idx="0">
                  <c:v>0.18</c:v>
                </c:pt>
                <c:pt idx="1">
                  <c:v>0.54</c:v>
                </c:pt>
                <c:pt idx="2">
                  <c:v>2.34</c:v>
                </c:pt>
                <c:pt idx="3">
                  <c:v>5.94</c:v>
                </c:pt>
                <c:pt idx="4">
                  <c:v>13.14</c:v>
                </c:pt>
              </c:numCache>
            </c:numRef>
          </c:val>
          <c:extLst>
            <c:ext xmlns:c16="http://schemas.microsoft.com/office/drawing/2014/chart" uri="{C3380CC4-5D6E-409C-BE32-E72D297353CC}">
              <c16:uniqueId val="{00000001-709C-4D6A-8375-B95CE8AE736B}"/>
            </c:ext>
          </c:extLst>
        </c:ser>
        <c:ser>
          <c:idx val="2"/>
          <c:order val="2"/>
          <c:tx>
            <c:strRef>
              <c:f>Sheet1!$D$1</c:f>
              <c:strCache>
                <c:ptCount val="1"/>
                <c:pt idx="0">
                  <c:v>SMARTCARD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Sheet1!$A$2:$A$7</c:f>
              <c:strCache>
                <c:ptCount val="5"/>
                <c:pt idx="0">
                  <c:v>2023 (500 EVs)</c:v>
                </c:pt>
                <c:pt idx="1">
                  <c:v>2024 (1,000 EVs)</c:v>
                </c:pt>
                <c:pt idx="2">
                  <c:v>2025 (5,000 EVs)</c:v>
                </c:pt>
                <c:pt idx="3">
                  <c:v>2026 (10,000 Evs)</c:v>
                </c:pt>
                <c:pt idx="4">
                  <c:v>2027 (20,000 Evs)</c:v>
                </c:pt>
              </c:strCache>
            </c:strRef>
          </c:cat>
          <c:val>
            <c:numRef>
              <c:f>Sheet1!$D$2:$D$7</c:f>
              <c:numCache>
                <c:formatCode>General</c:formatCode>
                <c:ptCount val="6"/>
                <c:pt idx="0">
                  <c:v>0.15</c:v>
                </c:pt>
                <c:pt idx="1">
                  <c:v>0.3</c:v>
                </c:pt>
                <c:pt idx="2">
                  <c:v>1.5</c:v>
                </c:pt>
                <c:pt idx="3">
                  <c:v>3</c:v>
                </c:pt>
                <c:pt idx="4">
                  <c:v>6</c:v>
                </c:pt>
              </c:numCache>
            </c:numRef>
          </c:val>
          <c:extLst>
            <c:ext xmlns:c16="http://schemas.microsoft.com/office/drawing/2014/chart" uri="{C3380CC4-5D6E-409C-BE32-E72D297353CC}">
              <c16:uniqueId val="{00000002-709C-4D6A-8375-B95CE8AE736B}"/>
            </c:ext>
          </c:extLst>
        </c:ser>
        <c:dLbls>
          <c:showLegendKey val="0"/>
          <c:showVal val="0"/>
          <c:showCatName val="0"/>
          <c:showSerName val="0"/>
          <c:showPercent val="0"/>
          <c:showBubbleSize val="0"/>
        </c:dLbls>
        <c:gapWidth val="100"/>
        <c:overlap val="-24"/>
        <c:axId val="1139314927"/>
        <c:axId val="1139315343"/>
      </c:barChart>
      <c:catAx>
        <c:axId val="11393149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39315343"/>
        <c:crosses val="autoZero"/>
        <c:auto val="1"/>
        <c:lblAlgn val="ctr"/>
        <c:lblOffset val="100"/>
        <c:noMultiLvlLbl val="0"/>
      </c:catAx>
      <c:valAx>
        <c:axId val="113931534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393149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038143530180915"/>
          <c:y val="0.14497607728044748"/>
          <c:w val="0.37051961125341254"/>
          <c:h val="0.61866293871560141"/>
        </c:manualLayout>
      </c:layout>
      <c:pieChart>
        <c:varyColors val="1"/>
        <c:ser>
          <c:idx val="0"/>
          <c:order val="0"/>
          <c:tx>
            <c:strRef>
              <c:f>Sheet1!$B$1</c:f>
              <c:strCache>
                <c:ptCount val="1"/>
                <c:pt idx="0">
                  <c:v>Amount used in lakhs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1660-48A2-B678-5621A2D4113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1660-48A2-B678-5621A2D4113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1660-48A2-B678-5621A2D4113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1660-48A2-B678-5621A2D4113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1660-48A2-B678-5621A2D41138}"/>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A-1660-48A2-B678-5621A2D41138}"/>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1660-48A2-B678-5621A2D41138}"/>
              </c:ext>
            </c:extLst>
          </c:dPt>
          <c:dLbls>
            <c:dLbl>
              <c:idx val="0"/>
              <c:layout>
                <c:manualLayout>
                  <c:x val="0"/>
                  <c:y val="0"/>
                </c:manualLayout>
              </c:layout>
              <c:tx>
                <c:rich>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fld id="{62D4DAAB-3AA4-4E97-857F-9D8E3062E889}" type="CATEGORYNAME">
                      <a:rPr lang="en-US"/>
                      <a:pPr>
                        <a:defRPr sz="2000">
                          <a:latin typeface="Times New Roman" panose="02020603050405020304" pitchFamily="18" charset="0"/>
                          <a:cs typeface="Times New Roman" panose="02020603050405020304" pitchFamily="18" charset="0"/>
                        </a:defRPr>
                      </a:pPr>
                      <a:t>[CATEGORY NAME]</a:t>
                    </a:fld>
                    <a:r>
                      <a:rPr lang="en-US" baseline="0" dirty="0"/>
                      <a:t>
</a:t>
                    </a:r>
                  </a:p>
                </c:rich>
              </c:tx>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660-48A2-B678-5621A2D41138}"/>
                </c:ext>
              </c:extLst>
            </c:dLbl>
            <c:dLbl>
              <c:idx val="1"/>
              <c:tx>
                <c:rich>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fld id="{60C95537-AE39-44DC-9370-6C3FD8E42AE2}" type="CATEGORYNAME">
                      <a:rPr lang="en-US"/>
                      <a:pPr>
                        <a:defRPr sz="2000">
                          <a:solidFill>
                            <a:schemeClr val="accent1"/>
                          </a:solidFill>
                          <a:latin typeface="Times New Roman" panose="02020603050405020304" pitchFamily="18" charset="0"/>
                          <a:cs typeface="Times New Roman" panose="02020603050405020304" pitchFamily="18" charset="0"/>
                        </a:defRPr>
                      </a:pPr>
                      <a:t>[CATEGORY NAME]</a:t>
                    </a:fld>
                    <a:r>
                      <a:rPr lang="en-US" baseline="0"/>
                      <a:t>
</a:t>
                    </a:r>
                  </a:p>
                </c:rich>
              </c:tx>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660-48A2-B678-5621A2D41138}"/>
                </c:ext>
              </c:extLst>
            </c:dLbl>
            <c:dLbl>
              <c:idx val="2"/>
              <c:tx>
                <c:rich>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fld id="{4E1D869D-70A0-4341-87D3-51CC2D425747}" type="CATEGORYNAME">
                      <a:rPr lang="en-US"/>
                      <a:pPr>
                        <a:defRPr sz="2000">
                          <a:solidFill>
                            <a:schemeClr val="accent1"/>
                          </a:solidFill>
                          <a:latin typeface="Times New Roman" panose="02020603050405020304" pitchFamily="18" charset="0"/>
                          <a:cs typeface="Times New Roman" panose="02020603050405020304" pitchFamily="18" charset="0"/>
                        </a:defRPr>
                      </a:pPr>
                      <a:t>[CATEGORY NAME]</a:t>
                    </a:fld>
                    <a:r>
                      <a:rPr lang="en-US" baseline="0"/>
                      <a:t>
</a:t>
                    </a:r>
                  </a:p>
                </c:rich>
              </c:tx>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660-48A2-B678-5621A2D41138}"/>
                </c:ext>
              </c:extLst>
            </c:dLbl>
            <c:dLbl>
              <c:idx val="3"/>
              <c:tx>
                <c:rich>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fld id="{A924E2E0-DF42-42F9-92F6-B2D26F200FDB}" type="CATEGORYNAME">
                      <a:rPr lang="en-US"/>
                      <a:pPr>
                        <a:defRPr sz="2000">
                          <a:solidFill>
                            <a:schemeClr val="accent1"/>
                          </a:solidFill>
                          <a:latin typeface="Times New Roman" panose="02020603050405020304" pitchFamily="18" charset="0"/>
                          <a:cs typeface="Times New Roman" panose="02020603050405020304" pitchFamily="18" charset="0"/>
                        </a:defRPr>
                      </a:pPr>
                      <a:t>[CATEGORY NAME]</a:t>
                    </a:fld>
                    <a:r>
                      <a:rPr lang="en-US" baseline="0"/>
                      <a:t>
</a:t>
                    </a:r>
                  </a:p>
                </c:rich>
              </c:tx>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660-48A2-B678-5621A2D41138}"/>
                </c:ext>
              </c:extLst>
            </c:dLbl>
            <c:dLbl>
              <c:idx val="4"/>
              <c:tx>
                <c:rich>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fld id="{D7494BF6-DF79-4F5C-9724-1BEA15B19C26}" type="CATEGORYNAME">
                      <a:rPr lang="en-US"/>
                      <a:pPr>
                        <a:defRPr sz="2000">
                          <a:solidFill>
                            <a:schemeClr val="accent1"/>
                          </a:solidFill>
                          <a:latin typeface="Times New Roman" panose="02020603050405020304" pitchFamily="18" charset="0"/>
                          <a:cs typeface="Times New Roman" panose="02020603050405020304" pitchFamily="18" charset="0"/>
                        </a:defRPr>
                      </a:pPr>
                      <a:t>[CATEGORY NAME]</a:t>
                    </a:fld>
                    <a:r>
                      <a:rPr lang="en-US" baseline="0"/>
                      <a:t>
</a:t>
                    </a:r>
                  </a:p>
                </c:rich>
              </c:tx>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1660-48A2-B678-5621A2D41138}"/>
                </c:ext>
              </c:extLst>
            </c:dLbl>
            <c:dLbl>
              <c:idx val="5"/>
              <c:tx>
                <c:rich>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fld id="{347606EA-BDFA-42C0-9DAD-7CBEED2CC4E6}" type="CATEGORYNAME">
                      <a:rPr lang="en-US"/>
                      <a:pPr>
                        <a:defRPr sz="2000">
                          <a:solidFill>
                            <a:schemeClr val="accent1"/>
                          </a:solidFill>
                          <a:latin typeface="Times New Roman" panose="02020603050405020304" pitchFamily="18" charset="0"/>
                          <a:cs typeface="Times New Roman" panose="02020603050405020304" pitchFamily="18" charset="0"/>
                        </a:defRPr>
                      </a:pPr>
                      <a:t>[CATEGORY NAME]</a:t>
                    </a:fld>
                    <a:r>
                      <a:rPr lang="en-US" baseline="0"/>
                      <a:t>
</a:t>
                    </a:r>
                  </a:p>
                </c:rich>
              </c:tx>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1660-48A2-B678-5621A2D41138}"/>
                </c:ext>
              </c:extLst>
            </c:dLbl>
            <c:dLbl>
              <c:idx val="6"/>
              <c:tx>
                <c:rich>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fld id="{B1B91EB9-C2C3-4E96-82D2-F89337A17D9A}" type="CATEGORYNAME">
                      <a:rPr lang="en-US"/>
                      <a:pPr>
                        <a:defRPr sz="2000">
                          <a:solidFill>
                            <a:schemeClr val="accent1"/>
                          </a:solidFill>
                          <a:latin typeface="Times New Roman" panose="02020603050405020304" pitchFamily="18" charset="0"/>
                          <a:cs typeface="Times New Roman" panose="02020603050405020304" pitchFamily="18" charset="0"/>
                        </a:defRPr>
                      </a:pPr>
                      <a:t>[CATEGORY NAME]</a:t>
                    </a:fld>
                    <a:r>
                      <a:rPr lang="en-US" baseline="0"/>
                      <a:t>
</a:t>
                    </a:r>
                  </a:p>
                </c:rich>
              </c:tx>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1660-48A2-B678-5621A2D41138}"/>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Sheet1!$A$2:$A$8</c:f>
              <c:strCache>
                <c:ptCount val="7"/>
                <c:pt idx="0">
                  <c:v>Design and development of MVP</c:v>
                </c:pt>
                <c:pt idx="1">
                  <c:v>R&amp;D of IOT hardware technology</c:v>
                </c:pt>
                <c:pt idx="2">
                  <c:v>WEB software development </c:v>
                </c:pt>
                <c:pt idx="3">
                  <c:v>Operations cost</c:v>
                </c:pt>
                <c:pt idx="4">
                  <c:v>Certificaion and approval </c:v>
                </c:pt>
                <c:pt idx="5">
                  <c:v>Working capital</c:v>
                </c:pt>
                <c:pt idx="6">
                  <c:v>Patent filing </c:v>
                </c:pt>
              </c:strCache>
            </c:strRef>
          </c:cat>
          <c:val>
            <c:numRef>
              <c:f>Sheet1!$B$2:$B$8</c:f>
              <c:numCache>
                <c:formatCode>General</c:formatCode>
                <c:ptCount val="7"/>
                <c:pt idx="0">
                  <c:v>3</c:v>
                </c:pt>
                <c:pt idx="1">
                  <c:v>3</c:v>
                </c:pt>
                <c:pt idx="2">
                  <c:v>2</c:v>
                </c:pt>
                <c:pt idx="3">
                  <c:v>2</c:v>
                </c:pt>
                <c:pt idx="4">
                  <c:v>2</c:v>
                </c:pt>
                <c:pt idx="5">
                  <c:v>2</c:v>
                </c:pt>
                <c:pt idx="6">
                  <c:v>1</c:v>
                </c:pt>
              </c:numCache>
            </c:numRef>
          </c:val>
          <c:extLst>
            <c:ext xmlns:c16="http://schemas.microsoft.com/office/drawing/2014/chart" uri="{C3380CC4-5D6E-409C-BE32-E72D297353CC}">
              <c16:uniqueId val="{00000000-58C5-4AAE-904A-951A71A9C568}"/>
            </c:ext>
          </c:extLst>
        </c:ser>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0.jpeg" /></Relationships>
</file>

<file path=ppt/diagrams/_rels/drawing1.xml.rels><?xml version="1.0" encoding="UTF-8" standalone="yes"?>
<Relationships xmlns="http://schemas.openxmlformats.org/package/2006/relationships"><Relationship Id="rId1" Type="http://schemas.openxmlformats.org/officeDocument/2006/relationships/image" Target="../media/image20.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BF8DC9-9D86-4D58-A694-D46DF46344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FDBE3C60-5B0C-4365-9B31-D1D12E6FB1A1}">
      <dgm:prSet custT="1"/>
      <dgm:spPr/>
      <dgm:t>
        <a:bodyPr/>
        <a:lstStyle/>
        <a:p>
          <a:pPr rtl="0"/>
          <a:r>
            <a:rPr lang="en-IN" sz="2400" u="sng" dirty="0">
              <a:latin typeface="Times New Roman" panose="02020603050405020304" pitchFamily="18" charset="0"/>
              <a:cs typeface="Times New Roman" panose="02020603050405020304" pitchFamily="18" charset="0"/>
            </a:rPr>
            <a:t>EV Specification</a:t>
          </a:r>
        </a:p>
        <a:p>
          <a:pPr rtl="0"/>
          <a:endParaRPr lang="en-IN" sz="2400" dirty="0">
            <a:latin typeface="Times New Roman" panose="02020603050405020304" pitchFamily="18" charset="0"/>
            <a:cs typeface="Times New Roman" panose="02020603050405020304" pitchFamily="18" charset="0"/>
          </a:endParaRPr>
        </a:p>
      </dgm:t>
    </dgm:pt>
    <dgm:pt modelId="{641B55C2-56BF-4E99-A2FD-14C8BAB01639}" type="parTrans" cxnId="{5360C457-DBC4-4826-9AE9-258FB8D9A74F}">
      <dgm:prSet/>
      <dgm:spPr/>
      <dgm:t>
        <a:bodyPr/>
        <a:lstStyle/>
        <a:p>
          <a:endParaRPr lang="en-US"/>
        </a:p>
      </dgm:t>
    </dgm:pt>
    <dgm:pt modelId="{57313570-B26A-4933-9037-DD0E2436E1B8}" type="sibTrans" cxnId="{5360C457-DBC4-4826-9AE9-258FB8D9A74F}">
      <dgm:prSet/>
      <dgm:spPr/>
      <dgm:t>
        <a:bodyPr/>
        <a:lstStyle/>
        <a:p>
          <a:endParaRPr lang="en-US"/>
        </a:p>
      </dgm:t>
    </dgm:pt>
    <dgm:pt modelId="{6DCBA49D-F333-4E6C-8ED3-BA4DDFC86EAD}">
      <dgm:prSet custT="1"/>
      <dgm:spPr/>
      <dgm:t>
        <a:bodyPr/>
        <a:lstStyle/>
        <a:p>
          <a:pPr rtl="0"/>
          <a:r>
            <a:rPr lang="en-IN" sz="1800" dirty="0">
              <a:latin typeface="Times New Roman" panose="02020603050405020304" pitchFamily="18" charset="0"/>
              <a:cs typeface="Times New Roman" panose="02020603050405020304" pitchFamily="18" charset="0"/>
            </a:rPr>
            <a:t>Micro-Mobility vehicle</a:t>
          </a:r>
        </a:p>
      </dgm:t>
    </dgm:pt>
    <dgm:pt modelId="{85242BEB-4837-4EB0-8FDB-F09489830579}" type="parTrans" cxnId="{08305879-C338-4012-865B-48BF868CD879}">
      <dgm:prSet/>
      <dgm:spPr/>
      <dgm:t>
        <a:bodyPr/>
        <a:lstStyle/>
        <a:p>
          <a:endParaRPr lang="en-US"/>
        </a:p>
      </dgm:t>
    </dgm:pt>
    <dgm:pt modelId="{C9F562D9-5A8F-46C9-B625-1FB62176CFAA}" type="sibTrans" cxnId="{08305879-C338-4012-865B-48BF868CD879}">
      <dgm:prSet/>
      <dgm:spPr/>
      <dgm:t>
        <a:bodyPr/>
        <a:lstStyle/>
        <a:p>
          <a:endParaRPr lang="en-US"/>
        </a:p>
      </dgm:t>
    </dgm:pt>
    <dgm:pt modelId="{563724D4-0F7B-4B21-8A8D-1CD8EF581523}">
      <dgm:prSet custT="1"/>
      <dgm:spPr/>
      <dgm:t>
        <a:bodyPr/>
        <a:lstStyle/>
        <a:p>
          <a:pPr rtl="0"/>
          <a:r>
            <a:rPr lang="en-IN" sz="1800" dirty="0">
              <a:latin typeface="Times New Roman" panose="02020603050405020304" pitchFamily="18" charset="0"/>
              <a:cs typeface="Times New Roman" panose="02020603050405020304" pitchFamily="18" charset="0"/>
            </a:rPr>
            <a:t>Designed for comfort of all age groups (unisex)</a:t>
          </a:r>
        </a:p>
      </dgm:t>
    </dgm:pt>
    <dgm:pt modelId="{AD8DBCBB-C1F7-44F9-A30C-25FB2C17928F}" type="parTrans" cxnId="{9E21CAF4-6ED3-43A1-BA9A-B11B38AFA1BA}">
      <dgm:prSet/>
      <dgm:spPr/>
      <dgm:t>
        <a:bodyPr/>
        <a:lstStyle/>
        <a:p>
          <a:endParaRPr lang="en-US"/>
        </a:p>
      </dgm:t>
    </dgm:pt>
    <dgm:pt modelId="{C80442DF-123F-463C-B01C-5DC8606FE6B9}" type="sibTrans" cxnId="{9E21CAF4-6ED3-43A1-BA9A-B11B38AFA1BA}">
      <dgm:prSet/>
      <dgm:spPr/>
      <dgm:t>
        <a:bodyPr/>
        <a:lstStyle/>
        <a:p>
          <a:endParaRPr lang="en-US"/>
        </a:p>
      </dgm:t>
    </dgm:pt>
    <dgm:pt modelId="{A4EA3D65-2D43-4DAD-BF39-891A58843B09}">
      <dgm:prSet custT="1"/>
      <dgm:spPr/>
      <dgm:t>
        <a:bodyPr/>
        <a:lstStyle/>
        <a:p>
          <a:pPr rtl="0"/>
          <a:r>
            <a:rPr lang="en-IN" sz="1800" dirty="0">
              <a:latin typeface="Times New Roman" panose="02020603050405020304" pitchFamily="18" charset="0"/>
              <a:cs typeface="Times New Roman" panose="02020603050405020304" pitchFamily="18" charset="0"/>
            </a:rPr>
            <a:t>No need of license, insurance, helmet</a:t>
          </a:r>
        </a:p>
      </dgm:t>
    </dgm:pt>
    <dgm:pt modelId="{E7D660EE-18CD-4FAF-98BC-382DEF2BC9BC}" type="parTrans" cxnId="{DD3DBBF4-9B68-4C98-BD4F-16D3D5ECA349}">
      <dgm:prSet/>
      <dgm:spPr/>
      <dgm:t>
        <a:bodyPr/>
        <a:lstStyle/>
        <a:p>
          <a:endParaRPr lang="en-US"/>
        </a:p>
      </dgm:t>
    </dgm:pt>
    <dgm:pt modelId="{78AC1705-295C-445D-B259-504D78EC905D}" type="sibTrans" cxnId="{DD3DBBF4-9B68-4C98-BD4F-16D3D5ECA349}">
      <dgm:prSet/>
      <dgm:spPr/>
      <dgm:t>
        <a:bodyPr/>
        <a:lstStyle/>
        <a:p>
          <a:endParaRPr lang="en-US"/>
        </a:p>
      </dgm:t>
    </dgm:pt>
    <dgm:pt modelId="{D1737467-226D-42DD-9EC7-AD578DCBFD96}">
      <dgm:prSet custT="1"/>
      <dgm:spPr/>
      <dgm:t>
        <a:bodyPr/>
        <a:lstStyle/>
        <a:p>
          <a:pPr rtl="0"/>
          <a:r>
            <a:rPr lang="en-IN" sz="1800" dirty="0">
              <a:latin typeface="Times New Roman" panose="02020603050405020304" pitchFamily="18" charset="0"/>
              <a:cs typeface="Times New Roman" panose="02020603050405020304" pitchFamily="18" charset="0"/>
            </a:rPr>
            <a:t>No need of vehicle registration</a:t>
          </a:r>
        </a:p>
      </dgm:t>
    </dgm:pt>
    <dgm:pt modelId="{C9A56D81-C141-49E1-BCE1-26882B6D7D62}" type="parTrans" cxnId="{B9C5802B-B76A-4EDE-910B-5EBCAFD51EC7}">
      <dgm:prSet/>
      <dgm:spPr/>
      <dgm:t>
        <a:bodyPr/>
        <a:lstStyle/>
        <a:p>
          <a:endParaRPr lang="en-US"/>
        </a:p>
      </dgm:t>
    </dgm:pt>
    <dgm:pt modelId="{C175447B-5059-4C14-AB85-DAA860EC2307}" type="sibTrans" cxnId="{B9C5802B-B76A-4EDE-910B-5EBCAFD51EC7}">
      <dgm:prSet/>
      <dgm:spPr/>
      <dgm:t>
        <a:bodyPr/>
        <a:lstStyle/>
        <a:p>
          <a:endParaRPr lang="en-US"/>
        </a:p>
      </dgm:t>
    </dgm:pt>
    <dgm:pt modelId="{0034B85C-8FF5-430C-A22B-8262F8BF8249}">
      <dgm:prSet custT="1"/>
      <dgm:spPr/>
      <dgm:t>
        <a:bodyPr/>
        <a:lstStyle/>
        <a:p>
          <a:pPr rtl="0"/>
          <a:r>
            <a:rPr lang="en-IN" sz="1800" dirty="0">
              <a:latin typeface="Times New Roman" panose="02020603050405020304" pitchFamily="18" charset="0"/>
              <a:cs typeface="Times New Roman" panose="02020603050405020304" pitchFamily="18" charset="0"/>
            </a:rPr>
            <a:t>Powered by 36v 250W Hub Motor</a:t>
          </a:r>
        </a:p>
      </dgm:t>
    </dgm:pt>
    <dgm:pt modelId="{F37FB163-B536-4B04-AA30-A03F4D16A5F7}" type="parTrans" cxnId="{678F3B7B-34AE-4CD9-9BB9-344877032BED}">
      <dgm:prSet/>
      <dgm:spPr/>
      <dgm:t>
        <a:bodyPr/>
        <a:lstStyle/>
        <a:p>
          <a:endParaRPr lang="en-US"/>
        </a:p>
      </dgm:t>
    </dgm:pt>
    <dgm:pt modelId="{244C4973-A9A1-45F7-9214-1DE91D4D619B}" type="sibTrans" cxnId="{678F3B7B-34AE-4CD9-9BB9-344877032BED}">
      <dgm:prSet/>
      <dgm:spPr/>
      <dgm:t>
        <a:bodyPr/>
        <a:lstStyle/>
        <a:p>
          <a:endParaRPr lang="en-US"/>
        </a:p>
      </dgm:t>
    </dgm:pt>
    <dgm:pt modelId="{0266D846-009B-4C35-8B74-900895F17E7A}">
      <dgm:prSet custT="1"/>
      <dgm:spPr/>
      <dgm:t>
        <a:bodyPr/>
        <a:lstStyle/>
        <a:p>
          <a:pPr rtl="0"/>
          <a:r>
            <a:rPr lang="en-IN" sz="1800" dirty="0">
              <a:latin typeface="Times New Roman" panose="02020603050405020304" pitchFamily="18" charset="0"/>
              <a:cs typeface="Times New Roman" panose="02020603050405020304" pitchFamily="18" charset="0"/>
            </a:rPr>
            <a:t>36v 18ah LFP battery pack</a:t>
          </a:r>
        </a:p>
      </dgm:t>
    </dgm:pt>
    <dgm:pt modelId="{162FE2DC-0066-4987-B12E-1415BE7E3055}" type="parTrans" cxnId="{64E57393-B03D-434B-8484-54E280749B3B}">
      <dgm:prSet/>
      <dgm:spPr/>
      <dgm:t>
        <a:bodyPr/>
        <a:lstStyle/>
        <a:p>
          <a:endParaRPr lang="en-US"/>
        </a:p>
      </dgm:t>
    </dgm:pt>
    <dgm:pt modelId="{8CCD8C3C-93D7-429E-8D5E-04AE70623EB4}" type="sibTrans" cxnId="{64E57393-B03D-434B-8484-54E280749B3B}">
      <dgm:prSet/>
      <dgm:spPr/>
      <dgm:t>
        <a:bodyPr/>
        <a:lstStyle/>
        <a:p>
          <a:endParaRPr lang="en-US"/>
        </a:p>
      </dgm:t>
    </dgm:pt>
    <dgm:pt modelId="{1E17C87B-7905-4E17-B530-EF0C531E00FB}">
      <dgm:prSet custT="1"/>
      <dgm:spPr/>
      <dgm:t>
        <a:bodyPr/>
        <a:lstStyle/>
        <a:p>
          <a:pPr rtl="0"/>
          <a:r>
            <a:rPr lang="en-IN" sz="1800" dirty="0">
              <a:latin typeface="Times New Roman" panose="02020603050405020304" pitchFamily="18" charset="0"/>
              <a:cs typeface="Times New Roman" panose="02020603050405020304" pitchFamily="18" charset="0"/>
            </a:rPr>
            <a:t>Swappable battery pack</a:t>
          </a:r>
        </a:p>
      </dgm:t>
    </dgm:pt>
    <dgm:pt modelId="{4F898F80-02BA-4FA1-9AB3-75467A4B6611}" type="parTrans" cxnId="{E8947C98-5BA1-4650-98E7-640335846D17}">
      <dgm:prSet/>
      <dgm:spPr/>
      <dgm:t>
        <a:bodyPr/>
        <a:lstStyle/>
        <a:p>
          <a:endParaRPr lang="en-US"/>
        </a:p>
      </dgm:t>
    </dgm:pt>
    <dgm:pt modelId="{EA66553D-43AB-4ED3-B635-0ADFD01F356B}" type="sibTrans" cxnId="{E8947C98-5BA1-4650-98E7-640335846D17}">
      <dgm:prSet/>
      <dgm:spPr/>
      <dgm:t>
        <a:bodyPr/>
        <a:lstStyle/>
        <a:p>
          <a:endParaRPr lang="en-US"/>
        </a:p>
      </dgm:t>
    </dgm:pt>
    <dgm:pt modelId="{C8934424-184B-47ED-A6DA-3E4628B84510}">
      <dgm:prSet custT="1"/>
      <dgm:spPr/>
      <dgm:t>
        <a:bodyPr/>
        <a:lstStyle/>
        <a:p>
          <a:pPr rtl="0"/>
          <a:r>
            <a:rPr lang="en-IN" sz="1800" dirty="0">
              <a:latin typeface="Times New Roman" panose="02020603050405020304" pitchFamily="18" charset="0"/>
              <a:cs typeface="Times New Roman" panose="02020603050405020304" pitchFamily="18" charset="0"/>
            </a:rPr>
            <a:t>Anti theft security.</a:t>
          </a:r>
        </a:p>
      </dgm:t>
    </dgm:pt>
    <dgm:pt modelId="{9B4B41C6-AE4E-442F-BFCD-7D8B3DA321DB}" type="parTrans" cxnId="{C4F734CE-91F9-46A8-8BF1-A5B2440B2539}">
      <dgm:prSet/>
      <dgm:spPr/>
      <dgm:t>
        <a:bodyPr/>
        <a:lstStyle/>
        <a:p>
          <a:endParaRPr lang="en-US"/>
        </a:p>
      </dgm:t>
    </dgm:pt>
    <dgm:pt modelId="{E3A74819-5537-4695-A77D-33486D00A532}" type="sibTrans" cxnId="{C4F734CE-91F9-46A8-8BF1-A5B2440B2539}">
      <dgm:prSet/>
      <dgm:spPr/>
      <dgm:t>
        <a:bodyPr/>
        <a:lstStyle/>
        <a:p>
          <a:endParaRPr lang="en-US"/>
        </a:p>
      </dgm:t>
    </dgm:pt>
    <dgm:pt modelId="{F8AE6CEF-9480-43C4-93DF-20AACF841840}">
      <dgm:prSet custT="1"/>
      <dgm:spPr/>
      <dgm:t>
        <a:bodyPr/>
        <a:lstStyle/>
        <a:p>
          <a:pPr rtl="0"/>
          <a:r>
            <a:rPr lang="en-IN" sz="1800" dirty="0">
              <a:latin typeface="Times New Roman" panose="02020603050405020304" pitchFamily="18" charset="0"/>
              <a:cs typeface="Times New Roman" panose="02020603050405020304" pitchFamily="18" charset="0"/>
            </a:rPr>
            <a:t>Range : 55km per charge</a:t>
          </a:r>
        </a:p>
      </dgm:t>
    </dgm:pt>
    <dgm:pt modelId="{326DA9CD-0455-4A96-AB6F-03A29A080FF3}" type="parTrans" cxnId="{52C634D1-3844-44A3-BED8-8C6D5B36ED46}">
      <dgm:prSet/>
      <dgm:spPr/>
      <dgm:t>
        <a:bodyPr/>
        <a:lstStyle/>
        <a:p>
          <a:endParaRPr lang="en-US"/>
        </a:p>
      </dgm:t>
    </dgm:pt>
    <dgm:pt modelId="{D4FDBD4F-D061-4927-8378-94A771DE57BB}" type="sibTrans" cxnId="{52C634D1-3844-44A3-BED8-8C6D5B36ED46}">
      <dgm:prSet/>
      <dgm:spPr/>
      <dgm:t>
        <a:bodyPr/>
        <a:lstStyle/>
        <a:p>
          <a:endParaRPr lang="en-US"/>
        </a:p>
      </dgm:t>
    </dgm:pt>
    <dgm:pt modelId="{940BC6B3-8D8F-425C-BDF4-470B58B9B450}">
      <dgm:prSet custT="1"/>
      <dgm:spPr/>
      <dgm:t>
        <a:bodyPr/>
        <a:lstStyle/>
        <a:p>
          <a:pPr rtl="0"/>
          <a:r>
            <a:rPr lang="en-IN" sz="1800" dirty="0">
              <a:latin typeface="Times New Roman" panose="02020603050405020304" pitchFamily="18" charset="0"/>
              <a:cs typeface="Times New Roman" panose="02020603050405020304" pitchFamily="18" charset="0"/>
            </a:rPr>
            <a:t>Max speed : 25km/hr</a:t>
          </a:r>
        </a:p>
      </dgm:t>
    </dgm:pt>
    <dgm:pt modelId="{1D25EE19-4F45-4A7C-A913-4770BFB714FA}" type="parTrans" cxnId="{8598E6BC-2843-4EF8-91FA-100772760C45}">
      <dgm:prSet/>
      <dgm:spPr/>
      <dgm:t>
        <a:bodyPr/>
        <a:lstStyle/>
        <a:p>
          <a:endParaRPr lang="en-US"/>
        </a:p>
      </dgm:t>
    </dgm:pt>
    <dgm:pt modelId="{1E8A627C-F1EA-4516-9E48-8C1D09F7226B}" type="sibTrans" cxnId="{8598E6BC-2843-4EF8-91FA-100772760C45}">
      <dgm:prSet/>
      <dgm:spPr/>
      <dgm:t>
        <a:bodyPr/>
        <a:lstStyle/>
        <a:p>
          <a:endParaRPr lang="en-US"/>
        </a:p>
      </dgm:t>
    </dgm:pt>
    <dgm:pt modelId="{D05797E5-9D99-4945-98D9-80FC0404CF53}">
      <dgm:prSet custT="1"/>
      <dgm:spPr/>
      <dgm:t>
        <a:bodyPr/>
        <a:lstStyle/>
        <a:p>
          <a:pPr rtl="0"/>
          <a:r>
            <a:rPr lang="en-IN" sz="1800" dirty="0">
              <a:latin typeface="Times New Roman" panose="02020603050405020304" pitchFamily="18" charset="0"/>
              <a:cs typeface="Times New Roman" panose="02020603050405020304" pitchFamily="18" charset="0"/>
            </a:rPr>
            <a:t>Front &amp; rear suspension for better comfort</a:t>
          </a:r>
        </a:p>
      </dgm:t>
    </dgm:pt>
    <dgm:pt modelId="{0B9A7E90-E7D3-42A0-B61B-AC5A62CA1C13}" type="parTrans" cxnId="{B0E6AE03-0599-4BF6-BDA6-BA0A493A54C9}">
      <dgm:prSet/>
      <dgm:spPr/>
      <dgm:t>
        <a:bodyPr/>
        <a:lstStyle/>
        <a:p>
          <a:endParaRPr lang="en-US"/>
        </a:p>
      </dgm:t>
    </dgm:pt>
    <dgm:pt modelId="{693B018F-C311-4B88-A3DC-D6898B7E0FE5}" type="sibTrans" cxnId="{B0E6AE03-0599-4BF6-BDA6-BA0A493A54C9}">
      <dgm:prSet/>
      <dgm:spPr/>
      <dgm:t>
        <a:bodyPr/>
        <a:lstStyle/>
        <a:p>
          <a:endParaRPr lang="en-US"/>
        </a:p>
      </dgm:t>
    </dgm:pt>
    <dgm:pt modelId="{15C5D725-7E2A-4D03-B99B-4012BF251FC0}" type="pres">
      <dgm:prSet presAssocID="{25BF8DC9-9D86-4D58-A694-D46DF4634427}" presName="linearFlow" presStyleCnt="0">
        <dgm:presLayoutVars>
          <dgm:dir/>
          <dgm:resizeHandles val="exact"/>
        </dgm:presLayoutVars>
      </dgm:prSet>
      <dgm:spPr/>
    </dgm:pt>
    <dgm:pt modelId="{CBF803C6-A8D9-4BD7-9878-23F1DF3DA73C}" type="pres">
      <dgm:prSet presAssocID="{FDBE3C60-5B0C-4365-9B31-D1D12E6FB1A1}" presName="composite" presStyleCnt="0"/>
      <dgm:spPr/>
    </dgm:pt>
    <dgm:pt modelId="{B2D4453F-9740-43A4-8A12-A9E1670E8BE4}" type="pres">
      <dgm:prSet presAssocID="{FDBE3C60-5B0C-4365-9B31-D1D12E6FB1A1}" presName="imgShp" presStyleLbl="fgImgPlace1" presStyleIdx="0" presStyleCnt="1" custScaleX="110960" custScaleY="114922" custLinFactNeighborX="3655"/>
      <dgm:spPr>
        <a:blipFill>
          <a:blip xmlns:r="http://schemas.openxmlformats.org/officeDocument/2006/relationships" r:embed="rId1">
            <a:extLst>
              <a:ext uri="{28A0092B-C50C-407E-A947-70E740481C1C}">
                <a14:useLocalDpi xmlns:a14="http://schemas.microsoft.com/office/drawing/2010/main" val="0"/>
              </a:ext>
            </a:extLst>
          </a:blip>
          <a:srcRect/>
          <a:stretch>
            <a:fillRect l="-116000" r="-116000"/>
          </a:stretch>
        </a:blipFill>
      </dgm:spPr>
    </dgm:pt>
    <dgm:pt modelId="{C83EC7C4-FB46-46EC-8E23-1BD03D4944E8}" type="pres">
      <dgm:prSet presAssocID="{FDBE3C60-5B0C-4365-9B31-D1D12E6FB1A1}" presName="txShp" presStyleLbl="node1" presStyleIdx="0" presStyleCnt="1" custScaleX="108323" custScaleY="113521">
        <dgm:presLayoutVars>
          <dgm:bulletEnabled val="1"/>
        </dgm:presLayoutVars>
      </dgm:prSet>
      <dgm:spPr/>
    </dgm:pt>
  </dgm:ptLst>
  <dgm:cxnLst>
    <dgm:cxn modelId="{B0E6AE03-0599-4BF6-BDA6-BA0A493A54C9}" srcId="{FDBE3C60-5B0C-4365-9B31-D1D12E6FB1A1}" destId="{D05797E5-9D99-4945-98D9-80FC0404CF53}" srcOrd="10" destOrd="0" parTransId="{0B9A7E90-E7D3-42A0-B61B-AC5A62CA1C13}" sibTransId="{693B018F-C311-4B88-A3DC-D6898B7E0FE5}"/>
    <dgm:cxn modelId="{A8219C19-1D72-4F53-A817-FB9A272F796B}" type="presOf" srcId="{C8934424-184B-47ED-A6DA-3E4628B84510}" destId="{C83EC7C4-FB46-46EC-8E23-1BD03D4944E8}" srcOrd="0" destOrd="8" presId="urn:microsoft.com/office/officeart/2005/8/layout/vList3"/>
    <dgm:cxn modelId="{330F9E28-9F84-4944-A38F-0C18F45DDCD6}" type="presOf" srcId="{0034B85C-8FF5-430C-A22B-8262F8BF8249}" destId="{C83EC7C4-FB46-46EC-8E23-1BD03D4944E8}" srcOrd="0" destOrd="5" presId="urn:microsoft.com/office/officeart/2005/8/layout/vList3"/>
    <dgm:cxn modelId="{B9C5802B-B76A-4EDE-910B-5EBCAFD51EC7}" srcId="{FDBE3C60-5B0C-4365-9B31-D1D12E6FB1A1}" destId="{D1737467-226D-42DD-9EC7-AD578DCBFD96}" srcOrd="3" destOrd="0" parTransId="{C9A56D81-C141-49E1-BCE1-26882B6D7D62}" sibTransId="{C175447B-5059-4C14-AB85-DAA860EC2307}"/>
    <dgm:cxn modelId="{7B7D6833-D6C9-495E-9088-FA739CC825BA}" type="presOf" srcId="{563724D4-0F7B-4B21-8A8D-1CD8EF581523}" destId="{C83EC7C4-FB46-46EC-8E23-1BD03D4944E8}" srcOrd="0" destOrd="2" presId="urn:microsoft.com/office/officeart/2005/8/layout/vList3"/>
    <dgm:cxn modelId="{4EDC8F5E-0AF3-45B6-9CAB-387A0BDA0F3D}" type="presOf" srcId="{A4EA3D65-2D43-4DAD-BF39-891A58843B09}" destId="{C83EC7C4-FB46-46EC-8E23-1BD03D4944E8}" srcOrd="0" destOrd="3" presId="urn:microsoft.com/office/officeart/2005/8/layout/vList3"/>
    <dgm:cxn modelId="{679E6144-CD72-4E4A-8826-86044270F005}" type="presOf" srcId="{FDBE3C60-5B0C-4365-9B31-D1D12E6FB1A1}" destId="{C83EC7C4-FB46-46EC-8E23-1BD03D4944E8}" srcOrd="0" destOrd="0" presId="urn:microsoft.com/office/officeart/2005/8/layout/vList3"/>
    <dgm:cxn modelId="{0BCF2846-9988-4954-AA52-42BDD0C9B5CB}" type="presOf" srcId="{D05797E5-9D99-4945-98D9-80FC0404CF53}" destId="{C83EC7C4-FB46-46EC-8E23-1BD03D4944E8}" srcOrd="0" destOrd="11" presId="urn:microsoft.com/office/officeart/2005/8/layout/vList3"/>
    <dgm:cxn modelId="{B0326B6B-4B0F-4172-8F8C-C29100EEC925}" type="presOf" srcId="{6DCBA49D-F333-4E6C-8ED3-BA4DDFC86EAD}" destId="{C83EC7C4-FB46-46EC-8E23-1BD03D4944E8}" srcOrd="0" destOrd="1" presId="urn:microsoft.com/office/officeart/2005/8/layout/vList3"/>
    <dgm:cxn modelId="{5360C457-DBC4-4826-9AE9-258FB8D9A74F}" srcId="{25BF8DC9-9D86-4D58-A694-D46DF4634427}" destId="{FDBE3C60-5B0C-4365-9B31-D1D12E6FB1A1}" srcOrd="0" destOrd="0" parTransId="{641B55C2-56BF-4E99-A2FD-14C8BAB01639}" sibTransId="{57313570-B26A-4933-9037-DD0E2436E1B8}"/>
    <dgm:cxn modelId="{08305879-C338-4012-865B-48BF868CD879}" srcId="{FDBE3C60-5B0C-4365-9B31-D1D12E6FB1A1}" destId="{6DCBA49D-F333-4E6C-8ED3-BA4DDFC86EAD}" srcOrd="0" destOrd="0" parTransId="{85242BEB-4837-4EB0-8FDB-F09489830579}" sibTransId="{C9F562D9-5A8F-46C9-B625-1FB62176CFAA}"/>
    <dgm:cxn modelId="{678F3B7B-34AE-4CD9-9BB9-344877032BED}" srcId="{FDBE3C60-5B0C-4365-9B31-D1D12E6FB1A1}" destId="{0034B85C-8FF5-430C-A22B-8262F8BF8249}" srcOrd="4" destOrd="0" parTransId="{F37FB163-B536-4B04-AA30-A03F4D16A5F7}" sibTransId="{244C4973-A9A1-45F7-9214-1DE91D4D619B}"/>
    <dgm:cxn modelId="{28DDD88A-344F-410F-B340-51ADAB742E68}" type="presOf" srcId="{F8AE6CEF-9480-43C4-93DF-20AACF841840}" destId="{C83EC7C4-FB46-46EC-8E23-1BD03D4944E8}" srcOrd="0" destOrd="9" presId="urn:microsoft.com/office/officeart/2005/8/layout/vList3"/>
    <dgm:cxn modelId="{64E57393-B03D-434B-8484-54E280749B3B}" srcId="{FDBE3C60-5B0C-4365-9B31-D1D12E6FB1A1}" destId="{0266D846-009B-4C35-8B74-900895F17E7A}" srcOrd="5" destOrd="0" parTransId="{162FE2DC-0066-4987-B12E-1415BE7E3055}" sibTransId="{8CCD8C3C-93D7-429E-8D5E-04AE70623EB4}"/>
    <dgm:cxn modelId="{E8947C98-5BA1-4650-98E7-640335846D17}" srcId="{FDBE3C60-5B0C-4365-9B31-D1D12E6FB1A1}" destId="{1E17C87B-7905-4E17-B530-EF0C531E00FB}" srcOrd="6" destOrd="0" parTransId="{4F898F80-02BA-4FA1-9AB3-75467A4B6611}" sibTransId="{EA66553D-43AB-4ED3-B635-0ADFD01F356B}"/>
    <dgm:cxn modelId="{9973729B-1D4F-4D7F-AE48-DA1AC763712B}" type="presOf" srcId="{25BF8DC9-9D86-4D58-A694-D46DF4634427}" destId="{15C5D725-7E2A-4D03-B99B-4012BF251FC0}" srcOrd="0" destOrd="0" presId="urn:microsoft.com/office/officeart/2005/8/layout/vList3"/>
    <dgm:cxn modelId="{04338D9E-4DAC-49D9-B3D6-085D045A47CA}" type="presOf" srcId="{0266D846-009B-4C35-8B74-900895F17E7A}" destId="{C83EC7C4-FB46-46EC-8E23-1BD03D4944E8}" srcOrd="0" destOrd="6" presId="urn:microsoft.com/office/officeart/2005/8/layout/vList3"/>
    <dgm:cxn modelId="{46FD3BA8-C209-4A3A-B127-5553663ABDD5}" type="presOf" srcId="{940BC6B3-8D8F-425C-BDF4-470B58B9B450}" destId="{C83EC7C4-FB46-46EC-8E23-1BD03D4944E8}" srcOrd="0" destOrd="10" presId="urn:microsoft.com/office/officeart/2005/8/layout/vList3"/>
    <dgm:cxn modelId="{7A3B1DAA-57FB-4136-B105-3DAAB11F56E8}" type="presOf" srcId="{D1737467-226D-42DD-9EC7-AD578DCBFD96}" destId="{C83EC7C4-FB46-46EC-8E23-1BD03D4944E8}" srcOrd="0" destOrd="4" presId="urn:microsoft.com/office/officeart/2005/8/layout/vList3"/>
    <dgm:cxn modelId="{8598E6BC-2843-4EF8-91FA-100772760C45}" srcId="{FDBE3C60-5B0C-4365-9B31-D1D12E6FB1A1}" destId="{940BC6B3-8D8F-425C-BDF4-470B58B9B450}" srcOrd="9" destOrd="0" parTransId="{1D25EE19-4F45-4A7C-A913-4770BFB714FA}" sibTransId="{1E8A627C-F1EA-4516-9E48-8C1D09F7226B}"/>
    <dgm:cxn modelId="{C4F734CE-91F9-46A8-8BF1-A5B2440B2539}" srcId="{FDBE3C60-5B0C-4365-9B31-D1D12E6FB1A1}" destId="{C8934424-184B-47ED-A6DA-3E4628B84510}" srcOrd="7" destOrd="0" parTransId="{9B4B41C6-AE4E-442F-BFCD-7D8B3DA321DB}" sibTransId="{E3A74819-5537-4695-A77D-33486D00A532}"/>
    <dgm:cxn modelId="{52C634D1-3844-44A3-BED8-8C6D5B36ED46}" srcId="{FDBE3C60-5B0C-4365-9B31-D1D12E6FB1A1}" destId="{F8AE6CEF-9480-43C4-93DF-20AACF841840}" srcOrd="8" destOrd="0" parTransId="{326DA9CD-0455-4A96-AB6F-03A29A080FF3}" sibTransId="{D4FDBD4F-D061-4927-8378-94A771DE57BB}"/>
    <dgm:cxn modelId="{4841D8D7-9271-44DA-8313-05F48DD3DEBC}" type="presOf" srcId="{1E17C87B-7905-4E17-B530-EF0C531E00FB}" destId="{C83EC7C4-FB46-46EC-8E23-1BD03D4944E8}" srcOrd="0" destOrd="7" presId="urn:microsoft.com/office/officeart/2005/8/layout/vList3"/>
    <dgm:cxn modelId="{DD3DBBF4-9B68-4C98-BD4F-16D3D5ECA349}" srcId="{FDBE3C60-5B0C-4365-9B31-D1D12E6FB1A1}" destId="{A4EA3D65-2D43-4DAD-BF39-891A58843B09}" srcOrd="2" destOrd="0" parTransId="{E7D660EE-18CD-4FAF-98BC-382DEF2BC9BC}" sibTransId="{78AC1705-295C-445D-B259-504D78EC905D}"/>
    <dgm:cxn modelId="{9E21CAF4-6ED3-43A1-BA9A-B11B38AFA1BA}" srcId="{FDBE3C60-5B0C-4365-9B31-D1D12E6FB1A1}" destId="{563724D4-0F7B-4B21-8A8D-1CD8EF581523}" srcOrd="1" destOrd="0" parTransId="{AD8DBCBB-C1F7-44F9-A30C-25FB2C17928F}" sibTransId="{C80442DF-123F-463C-B01C-5DC8606FE6B9}"/>
    <dgm:cxn modelId="{F116750C-2472-44D3-91E5-10FB3184BB11}" type="presParOf" srcId="{15C5D725-7E2A-4D03-B99B-4012BF251FC0}" destId="{CBF803C6-A8D9-4BD7-9878-23F1DF3DA73C}" srcOrd="0" destOrd="0" presId="urn:microsoft.com/office/officeart/2005/8/layout/vList3"/>
    <dgm:cxn modelId="{EE19762D-1FDE-4544-A974-CDC534554365}" type="presParOf" srcId="{CBF803C6-A8D9-4BD7-9878-23F1DF3DA73C}" destId="{B2D4453F-9740-43A4-8A12-A9E1670E8BE4}" srcOrd="0" destOrd="0" presId="urn:microsoft.com/office/officeart/2005/8/layout/vList3"/>
    <dgm:cxn modelId="{528D63D7-0D82-4AAF-A2BA-A5C89C0D7025}" type="presParOf" srcId="{CBF803C6-A8D9-4BD7-9878-23F1DF3DA73C}" destId="{C83EC7C4-FB46-46EC-8E23-1BD03D4944E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EC7C4-FB46-46EC-8E23-1BD03D4944E8}">
      <dsp:nvSpPr>
        <dsp:cNvPr id="0" name=""/>
        <dsp:cNvSpPr/>
      </dsp:nvSpPr>
      <dsp:spPr>
        <a:xfrm rot="10800000">
          <a:off x="2389852" y="889816"/>
          <a:ext cx="7867051" cy="414921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1764" tIns="91440" rIns="170688" bIns="91440" numCol="1" spcCol="1270" anchor="t" anchorCtr="0">
          <a:noAutofit/>
        </a:bodyPr>
        <a:lstStyle/>
        <a:p>
          <a:pPr marL="0" lvl="0" indent="0" algn="l" defTabSz="1066800" rtl="0">
            <a:lnSpc>
              <a:spcPct val="90000"/>
            </a:lnSpc>
            <a:spcBef>
              <a:spcPct val="0"/>
            </a:spcBef>
            <a:spcAft>
              <a:spcPct val="35000"/>
            </a:spcAft>
            <a:buNone/>
          </a:pPr>
          <a:r>
            <a:rPr lang="en-IN" sz="2400" u="sng" kern="1200" dirty="0">
              <a:latin typeface="Times New Roman" panose="02020603050405020304" pitchFamily="18" charset="0"/>
              <a:cs typeface="Times New Roman" panose="02020603050405020304" pitchFamily="18" charset="0"/>
            </a:rPr>
            <a:t>EV Specification</a:t>
          </a:r>
        </a:p>
        <a:p>
          <a:pPr marL="0" lvl="0" indent="0" algn="l" defTabSz="1066800" rtl="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Micro-Mobility vehicle</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Designed for comfort of all age groups (unisex)</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No need of license, insurance, helmet</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No need of vehicle registration</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Powered by 36v 250W Hub Motor</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36v 18ah LFP battery pack</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Swappable battery pack</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Anti theft security.</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Range : 55km per charge</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Max speed : 25km/hr</a:t>
          </a:r>
        </a:p>
        <a:p>
          <a:pPr marL="171450" lvl="1" indent="-171450" algn="l" defTabSz="800100" rtl="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Front &amp; rear suspension for better comfort</a:t>
          </a:r>
        </a:p>
      </dsp:txBody>
      <dsp:txXfrm rot="10800000">
        <a:off x="3427156" y="889816"/>
        <a:ext cx="6829747" cy="4149218"/>
      </dsp:txXfrm>
    </dsp:sp>
    <dsp:sp modelId="{B2D4453F-9740-43A4-8A12-A9E1670E8BE4}">
      <dsp:nvSpPr>
        <dsp:cNvPr id="0" name=""/>
        <dsp:cNvSpPr/>
      </dsp:nvSpPr>
      <dsp:spPr>
        <a:xfrm>
          <a:off x="797869" y="864213"/>
          <a:ext cx="4055613" cy="42004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6000" r="-1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image" Target="../media/image26.png" /></Relationships>
</file>

<file path=ppt/drawings/drawing1.xml><?xml version="1.0" encoding="utf-8"?>
<c:userShapes xmlns:c="http://schemas.openxmlformats.org/drawingml/2006/chart">
  <cdr:relSizeAnchor xmlns:cdr="http://schemas.openxmlformats.org/drawingml/2006/chartDrawing">
    <cdr:from>
      <cdr:x>0.5</cdr:x>
      <cdr:y>0.25031</cdr:y>
    </cdr:from>
    <cdr:to>
      <cdr:x>0.57592</cdr:x>
      <cdr:y>0.31812</cdr:y>
    </cdr:to>
    <cdr:sp macro="" textlink="">
      <cdr:nvSpPr>
        <cdr:cNvPr id="2" name="TextBox 1"/>
        <cdr:cNvSpPr txBox="1"/>
      </cdr:nvSpPr>
      <cdr:spPr>
        <a:xfrm xmlns:a="http://schemas.openxmlformats.org/drawingml/2006/main">
          <a:off x="5367240" y="1320799"/>
          <a:ext cx="815008" cy="35780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600" b="1" dirty="0">
              <a:solidFill>
                <a:schemeClr val="bg1"/>
              </a:solidFill>
              <a:latin typeface="Times New Roman" panose="02020603050405020304" pitchFamily="18" charset="0"/>
              <a:cs typeface="Times New Roman" panose="02020603050405020304" pitchFamily="18" charset="0"/>
            </a:rPr>
            <a:t>3 lakhs</a:t>
          </a:r>
        </a:p>
      </cdr:txBody>
    </cdr:sp>
  </cdr:relSizeAnchor>
  <cdr:relSizeAnchor xmlns:cdr="http://schemas.openxmlformats.org/drawingml/2006/chartDrawing">
    <cdr:from>
      <cdr:x>0.52314</cdr:x>
      <cdr:y>0.45956</cdr:y>
    </cdr:from>
    <cdr:to>
      <cdr:x>0.60151</cdr:x>
      <cdr:y>0.54044</cdr:y>
    </cdr:to>
    <cdr:pic>
      <cdr:nvPicPr>
        <cdr:cNvPr id="3" name="chart">
          <a:extLst xmlns:a="http://schemas.openxmlformats.org/drawingml/2006/main">
            <a:ext uri="{FF2B5EF4-FFF2-40B4-BE49-F238E27FC236}">
              <a16:creationId xmlns:a16="http://schemas.microsoft.com/office/drawing/2014/main" id="{A3E9F621-BC2F-E64C-BA34-DCF0CA9BA4F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615609" y="2424908"/>
          <a:ext cx="841321" cy="426757"/>
        </a:xfrm>
        <a:prstGeom xmlns:a="http://schemas.openxmlformats.org/drawingml/2006/main" prst="rect">
          <a:avLst/>
        </a:prstGeom>
      </cdr:spPr>
    </cdr:pic>
  </cdr:relSizeAnchor>
  <cdr:relSizeAnchor xmlns:cdr="http://schemas.openxmlformats.org/drawingml/2006/chartDrawing">
    <cdr:from>
      <cdr:x>0.3778</cdr:x>
      <cdr:y>0.57803</cdr:y>
    </cdr:from>
    <cdr:to>
      <cdr:x>0.45835</cdr:x>
      <cdr:y>0.64773</cdr:y>
    </cdr:to>
    <cdr:sp macro="" textlink="">
      <cdr:nvSpPr>
        <cdr:cNvPr id="6" name="TextBox 5"/>
        <cdr:cNvSpPr txBox="1"/>
      </cdr:nvSpPr>
      <cdr:spPr>
        <a:xfrm xmlns:a="http://schemas.openxmlformats.org/drawingml/2006/main">
          <a:off x="4055497" y="3050038"/>
          <a:ext cx="864705" cy="36774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600" b="1" dirty="0">
              <a:solidFill>
                <a:schemeClr val="bg1"/>
              </a:solidFill>
              <a:latin typeface="Times New Roman" panose="02020603050405020304" pitchFamily="18" charset="0"/>
              <a:cs typeface="Times New Roman" panose="02020603050405020304" pitchFamily="18" charset="0"/>
            </a:rPr>
            <a:t>2 lakhs</a:t>
          </a:r>
        </a:p>
      </cdr:txBody>
    </cdr:sp>
  </cdr:relSizeAnchor>
  <cdr:relSizeAnchor xmlns:cdr="http://schemas.openxmlformats.org/drawingml/2006/chartDrawing">
    <cdr:from>
      <cdr:x>0.46271</cdr:x>
      <cdr:y>0.6189</cdr:y>
    </cdr:from>
    <cdr:to>
      <cdr:x>0.53729</cdr:x>
      <cdr:y>0.68504</cdr:y>
    </cdr:to>
    <cdr:sp macro="" textlink="">
      <cdr:nvSpPr>
        <cdr:cNvPr id="7" name="TextBox 1"/>
        <cdr:cNvSpPr txBox="1"/>
      </cdr:nvSpPr>
      <cdr:spPr>
        <a:xfrm xmlns:a="http://schemas.openxmlformats.org/drawingml/2006/main" flipH="1">
          <a:off x="4966914" y="3265670"/>
          <a:ext cx="800652" cy="34897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sz="1600" b="1" dirty="0">
              <a:solidFill>
                <a:schemeClr val="bg1"/>
              </a:solidFill>
              <a:latin typeface="Times New Roman" panose="02020603050405020304" pitchFamily="18" charset="0"/>
              <a:cs typeface="Times New Roman" panose="02020603050405020304" pitchFamily="18" charset="0"/>
            </a:rPr>
            <a:t>2 lakhs</a:t>
          </a:r>
        </a:p>
      </cdr:txBody>
    </cdr:sp>
  </cdr:relSizeAnchor>
  <cdr:relSizeAnchor xmlns:cdr="http://schemas.openxmlformats.org/drawingml/2006/chartDrawing">
    <cdr:from>
      <cdr:x>0.3599</cdr:x>
      <cdr:y>0.25469</cdr:y>
    </cdr:from>
    <cdr:to>
      <cdr:x>0.43777</cdr:x>
      <cdr:y>0.31342</cdr:y>
    </cdr:to>
    <cdr:sp macro="" textlink="">
      <cdr:nvSpPr>
        <cdr:cNvPr id="8" name="TextBox 1"/>
        <cdr:cNvSpPr txBox="1"/>
      </cdr:nvSpPr>
      <cdr:spPr>
        <a:xfrm xmlns:a="http://schemas.openxmlformats.org/drawingml/2006/main">
          <a:off x="3863378" y="1343879"/>
          <a:ext cx="835861" cy="30989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sz="1600" b="1" dirty="0">
              <a:solidFill>
                <a:schemeClr val="bg1"/>
              </a:solidFill>
              <a:latin typeface="Times New Roman" panose="02020603050405020304" pitchFamily="18" charset="0"/>
              <a:cs typeface="Times New Roman" panose="02020603050405020304" pitchFamily="18" charset="0"/>
            </a:rPr>
            <a:t>2 lakhs</a:t>
          </a:r>
        </a:p>
      </cdr:txBody>
    </cdr:sp>
  </cdr:relSizeAnchor>
  <cdr:relSizeAnchor xmlns:cdr="http://schemas.openxmlformats.org/drawingml/2006/chartDrawing">
    <cdr:from>
      <cdr:x>0.42564</cdr:x>
      <cdr:y>0.17832</cdr:y>
    </cdr:from>
    <cdr:to>
      <cdr:x>0.5</cdr:x>
      <cdr:y>0.23266</cdr:y>
    </cdr:to>
    <cdr:sp macro="" textlink="">
      <cdr:nvSpPr>
        <cdr:cNvPr id="9" name="TextBox 8"/>
        <cdr:cNvSpPr txBox="1"/>
      </cdr:nvSpPr>
      <cdr:spPr>
        <a:xfrm xmlns:a="http://schemas.openxmlformats.org/drawingml/2006/main">
          <a:off x="4569077" y="940924"/>
          <a:ext cx="798163" cy="2867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200" b="1" dirty="0">
              <a:solidFill>
                <a:schemeClr val="bg1"/>
              </a:solidFill>
            </a:rPr>
            <a:t>1 Lakh</a:t>
          </a:r>
        </a:p>
      </cdr:txBody>
    </cdr:sp>
  </cdr:relSizeAnchor>
  <cdr:relSizeAnchor xmlns:cdr="http://schemas.openxmlformats.org/drawingml/2006/chartDrawing">
    <cdr:from>
      <cdr:x>0.34073</cdr:x>
      <cdr:y>0.43675</cdr:y>
    </cdr:from>
    <cdr:to>
      <cdr:x>0.41911</cdr:x>
      <cdr:y>0.51762</cdr:y>
    </cdr:to>
    <cdr:pic>
      <cdr:nvPicPr>
        <cdr:cNvPr id="10" name="chart">
          <a:extLst xmlns:a="http://schemas.openxmlformats.org/drawingml/2006/main">
            <a:ext uri="{FF2B5EF4-FFF2-40B4-BE49-F238E27FC236}">
              <a16:creationId xmlns:a16="http://schemas.microsoft.com/office/drawing/2014/main" id="{1050427A-456C-4440-A445-D6BEDF2D9E0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3657600" y="2304520"/>
          <a:ext cx="841321" cy="426757"/>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776B1C8-717F-43C3-9075-3DED0AA42411}"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397028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76B1C8-717F-43C3-9075-3DED0AA42411}"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382539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76B1C8-717F-43C3-9075-3DED0AA42411}"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274861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76B1C8-717F-43C3-9075-3DED0AA42411}"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13165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76B1C8-717F-43C3-9075-3DED0AA42411}"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148352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776B1C8-717F-43C3-9075-3DED0AA4241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403158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776B1C8-717F-43C3-9075-3DED0AA42411}"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40852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776B1C8-717F-43C3-9075-3DED0AA42411}"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252808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B1C8-717F-43C3-9075-3DED0AA42411}"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237174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76B1C8-717F-43C3-9075-3DED0AA4241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286930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76B1C8-717F-43C3-9075-3DED0AA42411}"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28B67-F580-48D0-BA99-AA107F7772E8}" type="slidenum">
              <a:rPr lang="en-IN" smtClean="0"/>
              <a:t>‹#›</a:t>
            </a:fld>
            <a:endParaRPr lang="en-IN"/>
          </a:p>
        </p:txBody>
      </p:sp>
    </p:spTree>
    <p:extLst>
      <p:ext uri="{BB962C8B-B14F-4D97-AF65-F5344CB8AC3E}">
        <p14:creationId xmlns:p14="http://schemas.microsoft.com/office/powerpoint/2010/main" val="40241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6B1C8-717F-43C3-9075-3DED0AA42411}" type="datetimeFigureOut">
              <a:rPr lang="en-IN" smtClean="0"/>
              <a:t>08-04-2022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8B67-F580-48D0-BA99-AA107F7772E8}" type="slidenum">
              <a:rPr lang="en-IN" smtClean="0"/>
              <a:t>‹#›</a:t>
            </a:fld>
            <a:endParaRPr lang="en-IN"/>
          </a:p>
        </p:txBody>
      </p:sp>
    </p:spTree>
    <p:extLst>
      <p:ext uri="{BB962C8B-B14F-4D97-AF65-F5344CB8AC3E}">
        <p14:creationId xmlns:p14="http://schemas.microsoft.com/office/powerpoint/2010/main" val="359192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20.jpeg" /><Relationship Id="rId7" Type="http://schemas.openxmlformats.org/officeDocument/2006/relationships/image" Target="../media/image24.jpeg" /><Relationship Id="rId2" Type="http://schemas.openxmlformats.org/officeDocument/2006/relationships/image" Target="../media/image19.jpeg" /><Relationship Id="rId1" Type="http://schemas.openxmlformats.org/officeDocument/2006/relationships/slideLayout" Target="../slideLayouts/slideLayout6.xml" /><Relationship Id="rId6" Type="http://schemas.openxmlformats.org/officeDocument/2006/relationships/image" Target="../media/image23.jpeg" /><Relationship Id="rId5" Type="http://schemas.openxmlformats.org/officeDocument/2006/relationships/image" Target="../media/image22.jpeg" /><Relationship Id="rId4" Type="http://schemas.openxmlformats.org/officeDocument/2006/relationships/image" Target="../media/image21.jpeg"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6.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8" Type="http://schemas.openxmlformats.org/officeDocument/2006/relationships/image" Target="../media/image10.png" /><Relationship Id="rId13" Type="http://schemas.openxmlformats.org/officeDocument/2006/relationships/image" Target="../media/image15.png" /><Relationship Id="rId3" Type="http://schemas.openxmlformats.org/officeDocument/2006/relationships/image" Target="../media/image5.svg" /><Relationship Id="rId7" Type="http://schemas.openxmlformats.org/officeDocument/2006/relationships/image" Target="../media/image9.png" /><Relationship Id="rId12" Type="http://schemas.openxmlformats.org/officeDocument/2006/relationships/image" Target="../media/image14.svg" /><Relationship Id="rId2" Type="http://schemas.openxmlformats.org/officeDocument/2006/relationships/image" Target="../media/image4.png" /><Relationship Id="rId16" Type="http://schemas.openxmlformats.org/officeDocument/2006/relationships/image" Target="../media/image18.png" /><Relationship Id="rId1" Type="http://schemas.openxmlformats.org/officeDocument/2006/relationships/slideLayout" Target="../slideLayouts/slideLayout7.xml" /><Relationship Id="rId6" Type="http://schemas.openxmlformats.org/officeDocument/2006/relationships/image" Target="../media/image8.png" /><Relationship Id="rId11" Type="http://schemas.openxmlformats.org/officeDocument/2006/relationships/image" Target="../media/image13.png" /><Relationship Id="rId5" Type="http://schemas.openxmlformats.org/officeDocument/2006/relationships/image" Target="../media/image7.png" /><Relationship Id="rId15" Type="http://schemas.openxmlformats.org/officeDocument/2006/relationships/image" Target="../media/image17.png" /><Relationship Id="rId10" Type="http://schemas.openxmlformats.org/officeDocument/2006/relationships/image" Target="../media/image12.png" /><Relationship Id="rId4" Type="http://schemas.openxmlformats.org/officeDocument/2006/relationships/image" Target="../media/image6.png" /><Relationship Id="rId9" Type="http://schemas.openxmlformats.org/officeDocument/2006/relationships/image" Target="../media/image11.png" /><Relationship Id="rId14" Type="http://schemas.openxmlformats.org/officeDocument/2006/relationships/image" Target="../media/image1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 y="1122363"/>
            <a:ext cx="12149690" cy="4867422"/>
          </a:xfrm>
          <a:prstGeom prst="rect">
            <a:avLst/>
          </a:prstGeom>
        </p:spPr>
      </p:pic>
    </p:spTree>
    <p:extLst>
      <p:ext uri="{BB962C8B-B14F-4D97-AF65-F5344CB8AC3E}">
        <p14:creationId xmlns:p14="http://schemas.microsoft.com/office/powerpoint/2010/main" val="1045953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390" t="17307" r="13710" b="49153"/>
          <a:stretch/>
        </p:blipFill>
        <p:spPr>
          <a:xfrm>
            <a:off x="8099635" y="1283842"/>
            <a:ext cx="2362551" cy="241506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4053" t="-371" r="38377" b="371"/>
          <a:stretch/>
        </p:blipFill>
        <p:spPr>
          <a:xfrm>
            <a:off x="1228082" y="1283842"/>
            <a:ext cx="2307599" cy="2415061"/>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3119" r="8168"/>
          <a:stretch/>
        </p:blipFill>
        <p:spPr>
          <a:xfrm>
            <a:off x="4667106" y="1283842"/>
            <a:ext cx="2301103" cy="2414712"/>
          </a:xfrm>
          <a:prstGeom prst="rect">
            <a:avLst/>
          </a:prstGeom>
        </p:spPr>
      </p:pic>
      <p:sp>
        <p:nvSpPr>
          <p:cNvPr id="6" name="Title 5"/>
          <p:cNvSpPr>
            <a:spLocks noGrp="1"/>
          </p:cNvSpPr>
          <p:nvPr>
            <p:ph type="title"/>
          </p:nvPr>
        </p:nvSpPr>
        <p:spPr>
          <a:xfrm>
            <a:off x="855134" y="271989"/>
            <a:ext cx="10515600" cy="786342"/>
          </a:xfrm>
        </p:spPr>
        <p:txBody>
          <a:bodyPr/>
          <a:lstStyle/>
          <a:p>
            <a:pPr algn="ctr"/>
            <a:r>
              <a:rPr lang="en-IN" b="1" dirty="0">
                <a:latin typeface="Times New Roman" panose="02020603050405020304" pitchFamily="18" charset="0"/>
                <a:cs typeface="Times New Roman" panose="02020603050405020304" pitchFamily="18" charset="0"/>
              </a:rPr>
              <a:t>Basic Developed Prototype</a:t>
            </a:r>
          </a:p>
        </p:txBody>
      </p:sp>
      <p:pic>
        <p:nvPicPr>
          <p:cNvPr id="17" name="Picture 16"/>
          <p:cNvPicPr>
            <a:picLocks noChangeAspect="1"/>
          </p:cNvPicPr>
          <p:nvPr/>
        </p:nvPicPr>
        <p:blipFill rotWithShape="1">
          <a:blip r:embed="rId5" cstate="print">
            <a:extLst>
              <a:ext uri="{28A0092B-C50C-407E-A947-70E740481C1C}">
                <a14:useLocalDpi xmlns:a14="http://schemas.microsoft.com/office/drawing/2010/main" val="0"/>
              </a:ext>
            </a:extLst>
          </a:blip>
          <a:srcRect l="5867" t="7323" r="5692" b="3370"/>
          <a:stretch/>
        </p:blipFill>
        <p:spPr>
          <a:xfrm>
            <a:off x="1228082" y="4185503"/>
            <a:ext cx="2307599" cy="2478954"/>
          </a:xfrm>
          <a:prstGeom prst="rect">
            <a:avLst/>
          </a:prstGeom>
        </p:spPr>
      </p:pic>
      <p:pic>
        <p:nvPicPr>
          <p:cNvPr id="22" name="Picture 21"/>
          <p:cNvPicPr>
            <a:picLocks noChangeAspect="1"/>
          </p:cNvPicPr>
          <p:nvPr/>
        </p:nvPicPr>
        <p:blipFill rotWithShape="1">
          <a:blip r:embed="rId6" cstate="print">
            <a:extLst>
              <a:ext uri="{28A0092B-C50C-407E-A947-70E740481C1C}">
                <a14:useLocalDpi xmlns:a14="http://schemas.microsoft.com/office/drawing/2010/main" val="0"/>
              </a:ext>
            </a:extLst>
          </a:blip>
          <a:srcRect t="28551" b="24493"/>
          <a:stretch/>
        </p:blipFill>
        <p:spPr>
          <a:xfrm>
            <a:off x="3750317" y="4590386"/>
            <a:ext cx="4134682" cy="1440045"/>
          </a:xfrm>
          <a:prstGeom prst="rect">
            <a:avLst/>
          </a:prstGeom>
        </p:spPr>
      </p:pic>
      <p:pic>
        <p:nvPicPr>
          <p:cNvPr id="23" name="Picture 22"/>
          <p:cNvPicPr>
            <a:picLocks noChangeAspect="1"/>
          </p:cNvPicPr>
          <p:nvPr/>
        </p:nvPicPr>
        <p:blipFill rotWithShape="1">
          <a:blip r:embed="rId7" cstate="print">
            <a:extLst>
              <a:ext uri="{28A0092B-C50C-407E-A947-70E740481C1C}">
                <a14:useLocalDpi xmlns:a14="http://schemas.microsoft.com/office/drawing/2010/main" val="0"/>
              </a:ext>
            </a:extLst>
          </a:blip>
          <a:srcRect t="15389" b="7764"/>
          <a:stretch/>
        </p:blipFill>
        <p:spPr>
          <a:xfrm>
            <a:off x="8099635" y="4185501"/>
            <a:ext cx="3903522" cy="2249813"/>
          </a:xfrm>
          <a:prstGeom prst="rect">
            <a:avLst/>
          </a:prstGeom>
          <a:solidFill>
            <a:schemeClr val="bg1">
              <a:lumMod val="75000"/>
            </a:schemeClr>
          </a:solidFill>
          <a:ln>
            <a:solidFill>
              <a:srgbClr val="BDBEBB"/>
            </a:solidFill>
          </a:ln>
        </p:spPr>
      </p:pic>
    </p:spTree>
    <p:extLst>
      <p:ext uri="{BB962C8B-B14F-4D97-AF65-F5344CB8AC3E}">
        <p14:creationId xmlns:p14="http://schemas.microsoft.com/office/powerpoint/2010/main" val="66025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530" y="242502"/>
            <a:ext cx="6535994" cy="780049"/>
          </a:xfrm>
        </p:spPr>
        <p:txBody>
          <a:bodyPr/>
          <a:lstStyle/>
          <a:p>
            <a:r>
              <a:rPr lang="en-IN" b="1" dirty="0">
                <a:latin typeface="Times New Roman" panose="02020603050405020304" pitchFamily="18" charset="0"/>
                <a:cs typeface="Times New Roman" panose="02020603050405020304" pitchFamily="18" charset="0"/>
              </a:rPr>
              <a:t>Technical Details</a:t>
            </a:r>
          </a:p>
        </p:txBody>
      </p:sp>
      <p:graphicFrame>
        <p:nvGraphicFramePr>
          <p:cNvPr id="12" name="Diagram 11"/>
          <p:cNvGraphicFramePr/>
          <p:nvPr>
            <p:extLst>
              <p:ext uri="{D42A27DB-BD31-4B8C-83A1-F6EECF244321}">
                <p14:modId xmlns:p14="http://schemas.microsoft.com/office/powerpoint/2010/main" val="533338154"/>
              </p:ext>
            </p:extLst>
          </p:nvPr>
        </p:nvGraphicFramePr>
        <p:xfrm>
          <a:off x="798871" y="1061889"/>
          <a:ext cx="10921182" cy="5928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6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5" y="2240504"/>
            <a:ext cx="11770634" cy="2652008"/>
          </a:xfrm>
          <a:prstGeom prst="rect">
            <a:avLst/>
          </a:prstGeom>
          <a:ln>
            <a:solidFill>
              <a:schemeClr val="tx1"/>
            </a:solidFill>
          </a:ln>
        </p:spPr>
      </p:pic>
      <p:sp>
        <p:nvSpPr>
          <p:cNvPr id="8" name="Title 7"/>
          <p:cNvSpPr>
            <a:spLocks noGrp="1"/>
          </p:cNvSpPr>
          <p:nvPr>
            <p:ph type="title"/>
          </p:nvPr>
        </p:nvSpPr>
        <p:spPr>
          <a:xfrm>
            <a:off x="377675" y="270114"/>
            <a:ext cx="10407977" cy="1425967"/>
          </a:xfrm>
        </p:spPr>
        <p:txBody>
          <a:bodyPr>
            <a:normAutofit fontScale="90000"/>
          </a:bodyPr>
          <a:lstStyle/>
          <a:p>
            <a:r>
              <a:rPr lang="en-IN" sz="4900" b="1" dirty="0">
                <a:latin typeface="Times New Roman" panose="02020603050405020304" pitchFamily="18" charset="0"/>
                <a:cs typeface="Times New Roman" panose="02020603050405020304" pitchFamily="18" charset="0"/>
              </a:rPr>
              <a:t>Experimental data</a:t>
            </a:r>
            <a:br>
              <a:rPr lang="en-IN" b="1" dirty="0">
                <a:latin typeface="Times New Roman" panose="02020603050405020304" pitchFamily="18" charset="0"/>
                <a:cs typeface="Times New Roman" panose="02020603050405020304" pitchFamily="18" charset="0"/>
              </a:rPr>
            </a:br>
            <a:br>
              <a:rPr lang="en-IN" b="1" u="sng" dirty="0">
                <a:latin typeface="Times New Roman" panose="02020603050405020304" pitchFamily="18" charset="0"/>
                <a:cs typeface="Times New Roman" panose="02020603050405020304" pitchFamily="18" charset="0"/>
              </a:rPr>
            </a:br>
            <a:r>
              <a:rPr lang="en-IN" sz="3600" b="1" u="sng" dirty="0">
                <a:latin typeface="Times New Roman" panose="02020603050405020304" pitchFamily="18" charset="0"/>
                <a:cs typeface="Times New Roman" panose="02020603050405020304" pitchFamily="18" charset="0"/>
              </a:rPr>
              <a:t>With 2 users and 1 Electric bike</a:t>
            </a:r>
            <a:endParaRPr lang="en-IN" b="1" u="sng"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251488" y="5181667"/>
            <a:ext cx="3046668" cy="1200329"/>
          </a:xfrm>
          <a:prstGeom prst="rect">
            <a:avLst/>
          </a:prstGeom>
          <a:noFill/>
          <a:ln>
            <a:solidFill>
              <a:schemeClr val="tx1"/>
            </a:solidFill>
          </a:ln>
        </p:spPr>
        <p:txBody>
          <a:bodyPr wrap="none" rtlCol="0">
            <a:spAutoFit/>
          </a:bodyPr>
          <a:lstStyle/>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 User Name</a:t>
            </a:r>
          </a:p>
          <a:p>
            <a:r>
              <a:rPr lang="en-IN" b="1" dirty="0">
                <a:latin typeface="Times New Roman" panose="02020603050405020304" pitchFamily="18" charset="0"/>
                <a:cs typeface="Times New Roman" panose="02020603050405020304" pitchFamily="18" charset="0"/>
              </a:rPr>
              <a:t>Reg Number </a:t>
            </a:r>
            <a:r>
              <a:rPr lang="en-IN" dirty="0">
                <a:latin typeface="Times New Roman" panose="02020603050405020304" pitchFamily="18" charset="0"/>
                <a:cs typeface="Times New Roman" panose="02020603050405020304" pitchFamily="18" charset="0"/>
              </a:rPr>
              <a:t>: User Unique Id</a:t>
            </a:r>
          </a:p>
          <a:p>
            <a:r>
              <a:rPr lang="en-IN" b="1" dirty="0">
                <a:latin typeface="Times New Roman" panose="02020603050405020304" pitchFamily="18" charset="0"/>
                <a:cs typeface="Times New Roman" panose="02020603050405020304" pitchFamily="18" charset="0"/>
              </a:rPr>
              <a:t>Card UID </a:t>
            </a:r>
            <a:r>
              <a:rPr lang="en-IN" dirty="0">
                <a:latin typeface="Times New Roman" panose="02020603050405020304" pitchFamily="18" charset="0"/>
                <a:cs typeface="Times New Roman" panose="02020603050405020304" pitchFamily="18" charset="0"/>
              </a:rPr>
              <a:t>: Smart card Id</a:t>
            </a:r>
          </a:p>
          <a:p>
            <a:r>
              <a:rPr lang="en-IN" b="1" dirty="0">
                <a:latin typeface="Times New Roman" panose="02020603050405020304" pitchFamily="18" charset="0"/>
                <a:cs typeface="Times New Roman" panose="02020603050405020304" pitchFamily="18" charset="0"/>
              </a:rPr>
              <a:t>Device ID </a:t>
            </a:r>
            <a:r>
              <a:rPr lang="en-IN" dirty="0">
                <a:latin typeface="Times New Roman" panose="02020603050405020304" pitchFamily="18" charset="0"/>
                <a:cs typeface="Times New Roman" panose="02020603050405020304" pitchFamily="18" charset="0"/>
              </a:rPr>
              <a:t>: Vehicle Unique Id</a:t>
            </a:r>
          </a:p>
        </p:txBody>
      </p:sp>
    </p:spTree>
    <p:extLst>
      <p:ext uri="{BB962C8B-B14F-4D97-AF65-F5344CB8AC3E}">
        <p14:creationId xmlns:p14="http://schemas.microsoft.com/office/powerpoint/2010/main" val="156080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9092" y="-40228"/>
            <a:ext cx="10483392" cy="964054"/>
          </a:xfrm>
        </p:spPr>
        <p:txBody>
          <a:bodyPr/>
          <a:lstStyle/>
          <a:p>
            <a:r>
              <a:rPr lang="en-IN" b="1" dirty="0">
                <a:latin typeface="Times New Roman" panose="02020603050405020304" pitchFamily="18" charset="0"/>
                <a:cs typeface="Times New Roman" panose="02020603050405020304" pitchFamily="18" charset="0"/>
              </a:rPr>
              <a:t>Financial Forecast</a:t>
            </a:r>
          </a:p>
        </p:txBody>
      </p:sp>
      <p:graphicFrame>
        <p:nvGraphicFramePr>
          <p:cNvPr id="5" name="Chart 4"/>
          <p:cNvGraphicFramePr/>
          <p:nvPr>
            <p:extLst>
              <p:ext uri="{D42A27DB-BD31-4B8C-83A1-F6EECF244321}">
                <p14:modId xmlns:p14="http://schemas.microsoft.com/office/powerpoint/2010/main" val="2774792082"/>
              </p:ext>
            </p:extLst>
          </p:nvPr>
        </p:nvGraphicFramePr>
        <p:xfrm>
          <a:off x="867943" y="1123122"/>
          <a:ext cx="10532239" cy="513293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16200000">
            <a:off x="94069" y="3238891"/>
            <a:ext cx="1908028" cy="369332"/>
          </a:xfrm>
          <a:prstGeom prst="rect">
            <a:avLst/>
          </a:prstGeom>
          <a:noFill/>
        </p:spPr>
        <p:txBody>
          <a:bodyPr wrap="square" rtlCol="0">
            <a:spAutoFit/>
          </a:bodyPr>
          <a:lstStyle/>
          <a:p>
            <a:r>
              <a:rPr lang="en-IN" dirty="0">
                <a:solidFill>
                  <a:schemeClr val="bg1"/>
                </a:solidFill>
              </a:rPr>
              <a:t>Gross profits in cr</a:t>
            </a:r>
          </a:p>
        </p:txBody>
      </p:sp>
    </p:spTree>
    <p:extLst>
      <p:ext uri="{BB962C8B-B14F-4D97-AF65-F5344CB8AC3E}">
        <p14:creationId xmlns:p14="http://schemas.microsoft.com/office/powerpoint/2010/main" val="4027758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8520" y="307873"/>
            <a:ext cx="10772958" cy="823504"/>
          </a:xfrm>
        </p:spPr>
        <p:txBody>
          <a:bodyPr>
            <a:noAutofit/>
          </a:bodyPr>
          <a:lstStyle/>
          <a:p>
            <a:r>
              <a:rPr lang="en-IN" sz="4800" b="1" dirty="0">
                <a:latin typeface="Times New Roman" panose="02020603050405020304" pitchFamily="18" charset="0"/>
                <a:cs typeface="Times New Roman" panose="02020603050405020304" pitchFamily="18" charset="0"/>
              </a:rPr>
              <a:t>Utilization of the 15 lakhs MSME grant</a:t>
            </a:r>
          </a:p>
        </p:txBody>
      </p:sp>
      <p:graphicFrame>
        <p:nvGraphicFramePr>
          <p:cNvPr id="6" name="Chart 5"/>
          <p:cNvGraphicFramePr/>
          <p:nvPr>
            <p:extLst>
              <p:ext uri="{D42A27DB-BD31-4B8C-83A1-F6EECF244321}">
                <p14:modId xmlns:p14="http://schemas.microsoft.com/office/powerpoint/2010/main" val="1375273384"/>
              </p:ext>
            </p:extLst>
          </p:nvPr>
        </p:nvGraphicFramePr>
        <p:xfrm>
          <a:off x="1153595" y="1738742"/>
          <a:ext cx="10182807" cy="52126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218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04F6346B-9E97-41C8-97C3-923195A2EF9F}"/>
              </a:ext>
            </a:extLst>
          </p:cNvPr>
          <p:cNvSpPr txBox="1">
            <a:spLocks/>
          </p:cNvSpPr>
          <p:nvPr/>
        </p:nvSpPr>
        <p:spPr>
          <a:xfrm>
            <a:off x="838200" y="365125"/>
            <a:ext cx="10436441" cy="8762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Roadmap</a:t>
            </a:r>
            <a:endParaRPr lang="en-IN" b="1" dirty="0">
              <a:latin typeface="Times New Roman" panose="02020603050405020304" pitchFamily="18" charset="0"/>
              <a:cs typeface="Times New Roman" panose="02020603050405020304" pitchFamily="18" charset="0"/>
            </a:endParaRPr>
          </a:p>
        </p:txBody>
      </p:sp>
      <p:sp>
        <p:nvSpPr>
          <p:cNvPr id="30" name="Title 1">
            <a:extLst>
              <a:ext uri="{FF2B5EF4-FFF2-40B4-BE49-F238E27FC236}">
                <a16:creationId xmlns:a16="http://schemas.microsoft.com/office/drawing/2014/main" id="{F018483B-52D4-4B4D-BBA7-26881911540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3068228E-F872-4F55-8C59-0D09B4D2EF98}"/>
              </a:ext>
            </a:extLst>
          </p:cNvPr>
          <p:cNvCxnSpPr>
            <a:cxnSpLocks/>
          </p:cNvCxnSpPr>
          <p:nvPr/>
        </p:nvCxnSpPr>
        <p:spPr>
          <a:xfrm flipV="1">
            <a:off x="1517715" y="1735412"/>
            <a:ext cx="7853775" cy="294971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01DEAEE-2316-4FEE-8D96-60561A4BB61A}"/>
              </a:ext>
            </a:extLst>
          </p:cNvPr>
          <p:cNvCxnSpPr>
            <a:cxnSpLocks/>
          </p:cNvCxnSpPr>
          <p:nvPr/>
        </p:nvCxnSpPr>
        <p:spPr>
          <a:xfrm flipV="1">
            <a:off x="2414819" y="3773259"/>
            <a:ext cx="1602882" cy="577233"/>
          </a:xfrm>
          <a:prstGeom prst="straightConnector1">
            <a:avLst/>
          </a:prstGeom>
          <a:ln w="196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7784C45-FD02-48D0-8940-E44F10D83163}"/>
              </a:ext>
            </a:extLst>
          </p:cNvPr>
          <p:cNvCxnSpPr>
            <a:cxnSpLocks/>
          </p:cNvCxnSpPr>
          <p:nvPr/>
        </p:nvCxnSpPr>
        <p:spPr>
          <a:xfrm flipV="1">
            <a:off x="4416917" y="3008928"/>
            <a:ext cx="1602882" cy="577233"/>
          </a:xfrm>
          <a:prstGeom prst="straightConnector1">
            <a:avLst/>
          </a:prstGeom>
          <a:ln w="196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EB984A-9A57-42A2-B8A3-46F43C3DB714}"/>
              </a:ext>
            </a:extLst>
          </p:cNvPr>
          <p:cNvCxnSpPr>
            <a:cxnSpLocks/>
          </p:cNvCxnSpPr>
          <p:nvPr/>
        </p:nvCxnSpPr>
        <p:spPr>
          <a:xfrm flipV="1">
            <a:off x="6398118" y="2261217"/>
            <a:ext cx="1602882" cy="577233"/>
          </a:xfrm>
          <a:prstGeom prst="straightConnector1">
            <a:avLst/>
          </a:prstGeom>
          <a:ln w="1968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B1C0FC4-2590-4AD0-9408-C0C8F569D660}"/>
              </a:ext>
            </a:extLst>
          </p:cNvPr>
          <p:cNvSpPr txBox="1"/>
          <p:nvPr/>
        </p:nvSpPr>
        <p:spPr>
          <a:xfrm rot="20375573">
            <a:off x="2548735" y="3966393"/>
            <a:ext cx="990210"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Phase 1</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A0388AD7-2ADA-4A04-A088-D835D9B25093}"/>
              </a:ext>
            </a:extLst>
          </p:cNvPr>
          <p:cNvSpPr txBox="1"/>
          <p:nvPr/>
        </p:nvSpPr>
        <p:spPr>
          <a:xfrm rot="20333534" flipH="1">
            <a:off x="4666779" y="3027190"/>
            <a:ext cx="1700777"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Phase 2</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88640381-4E3C-4B18-B604-8B4062719FEB}"/>
              </a:ext>
            </a:extLst>
          </p:cNvPr>
          <p:cNvSpPr txBox="1"/>
          <p:nvPr/>
        </p:nvSpPr>
        <p:spPr>
          <a:xfrm rot="20410370">
            <a:off x="6781035" y="2315841"/>
            <a:ext cx="1320554"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Phase 3</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2F75B26-D7FA-40DA-A277-543BED212CD3}"/>
              </a:ext>
            </a:extLst>
          </p:cNvPr>
          <p:cNvSpPr txBox="1"/>
          <p:nvPr/>
        </p:nvSpPr>
        <p:spPr>
          <a:xfrm flipH="1">
            <a:off x="2352675" y="4486310"/>
            <a:ext cx="2315742"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3FF216C-1001-4685-8339-D211B1643BDB}"/>
              </a:ext>
            </a:extLst>
          </p:cNvPr>
          <p:cNvSpPr txBox="1"/>
          <p:nvPr/>
        </p:nvSpPr>
        <p:spPr>
          <a:xfrm flipH="1">
            <a:off x="1424208" y="3516095"/>
            <a:ext cx="157579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Current Phase</a:t>
            </a:r>
            <a:endParaRPr lang="en-IN"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7057F13D-A0D7-4511-A389-BCC210B5305D}"/>
              </a:ext>
            </a:extLst>
          </p:cNvPr>
          <p:cNvSpPr txBox="1"/>
          <p:nvPr/>
        </p:nvSpPr>
        <p:spPr>
          <a:xfrm>
            <a:off x="2323360" y="4496628"/>
            <a:ext cx="2749923"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Development of Product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Creating MVP </a:t>
            </a:r>
          </a:p>
          <a:p>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B78EB22C-CA0B-4205-ABE7-AC1C90EAEE92}"/>
              </a:ext>
            </a:extLst>
          </p:cNvPr>
          <p:cNvSpPr txBox="1"/>
          <p:nvPr/>
        </p:nvSpPr>
        <p:spPr>
          <a:xfrm>
            <a:off x="7320567" y="2725934"/>
            <a:ext cx="4255734"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Getting into public shared mobility through NCMC (National Common Mobility Card) scheme</a:t>
            </a:r>
            <a:endParaRPr lang="en-IN"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B47862FB-EAA9-453D-BF7F-72381BAC8205}"/>
              </a:ext>
            </a:extLst>
          </p:cNvPr>
          <p:cNvSpPr txBox="1"/>
          <p:nvPr/>
        </p:nvSpPr>
        <p:spPr>
          <a:xfrm flipH="1">
            <a:off x="4661004" y="3644508"/>
            <a:ext cx="333999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Expanding through states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Smart-scale expansion</a:t>
            </a:r>
          </a:p>
          <a:p>
            <a:r>
              <a:rPr lang="en-US"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rot="20380936">
            <a:off x="2162450" y="3763144"/>
            <a:ext cx="14136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2022 - 2023</a:t>
            </a:r>
          </a:p>
        </p:txBody>
      </p:sp>
      <p:sp>
        <p:nvSpPr>
          <p:cNvPr id="4" name="TextBox 3"/>
          <p:cNvSpPr txBox="1"/>
          <p:nvPr/>
        </p:nvSpPr>
        <p:spPr>
          <a:xfrm rot="20378783">
            <a:off x="4166090" y="3023030"/>
            <a:ext cx="130035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2023 - 2027</a:t>
            </a:r>
          </a:p>
        </p:txBody>
      </p:sp>
      <p:sp>
        <p:nvSpPr>
          <p:cNvPr id="5" name="TextBox 4"/>
          <p:cNvSpPr txBox="1"/>
          <p:nvPr/>
        </p:nvSpPr>
        <p:spPr>
          <a:xfrm rot="20387869">
            <a:off x="6156188" y="2260033"/>
            <a:ext cx="1358064"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2027 - 2035 </a:t>
            </a:r>
          </a:p>
        </p:txBody>
      </p:sp>
    </p:spTree>
    <p:extLst>
      <p:ext uri="{BB962C8B-B14F-4D97-AF65-F5344CB8AC3E}">
        <p14:creationId xmlns:p14="http://schemas.microsoft.com/office/powerpoint/2010/main" val="107317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179" y="0"/>
            <a:ext cx="5916561" cy="763722"/>
          </a:xfrm>
        </p:spPr>
        <p:txBody>
          <a:bodyPr/>
          <a:lstStyle/>
          <a:p>
            <a:pPr algn="ctr"/>
            <a:r>
              <a:rPr lang="en-IN" b="1" dirty="0">
                <a:latin typeface="Times New Roman" panose="02020603050405020304" pitchFamily="18" charset="0"/>
                <a:cs typeface="Times New Roman" panose="02020603050405020304" pitchFamily="18" charset="0"/>
              </a:rPr>
              <a:t>Advisors and Mentors</a:t>
            </a:r>
          </a:p>
        </p:txBody>
      </p:sp>
      <p:sp>
        <p:nvSpPr>
          <p:cNvPr id="3" name="TextBox 2"/>
          <p:cNvSpPr txBox="1"/>
          <p:nvPr/>
        </p:nvSpPr>
        <p:spPr>
          <a:xfrm>
            <a:off x="239661" y="1010573"/>
            <a:ext cx="5881036" cy="2009061"/>
          </a:xfrm>
          <a:prstGeom prst="round2DiagRect">
            <a:avLst/>
          </a:prstGeom>
          <a:solidFill>
            <a:schemeClr val="accent1">
              <a:lumMod val="60000"/>
              <a:lumOff val="40000"/>
            </a:schemeClr>
          </a:solidFill>
          <a:ln>
            <a:solidFill>
              <a:schemeClr val="tx1"/>
            </a:solidFill>
          </a:ln>
        </p:spPr>
        <p:txBody>
          <a:bodyPr wrap="square" rtlCol="0">
            <a:spAutoFit/>
          </a:bodyPr>
          <a:lstStyle/>
          <a:p>
            <a:r>
              <a:rPr lang="en-IN" sz="1600" b="1" dirty="0">
                <a:latin typeface="Times New Roman" panose="02020603050405020304" pitchFamily="18" charset="0"/>
                <a:cs typeface="Times New Roman" panose="02020603050405020304" pitchFamily="18" charset="0"/>
              </a:rPr>
              <a:t>PRASANTHKUMAR PALANI</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EX- Mercedes Benz R&amp;D,</a:t>
            </a:r>
          </a:p>
          <a:p>
            <a:r>
              <a:rPr lang="en-IN" sz="1600" dirty="0">
                <a:latin typeface="Times New Roman" panose="02020603050405020304" pitchFamily="18" charset="0"/>
                <a:cs typeface="Times New Roman" panose="02020603050405020304" pitchFamily="18" charset="0"/>
              </a:rPr>
              <a:t>Automotive homologation expert,</a:t>
            </a:r>
          </a:p>
          <a:p>
            <a:r>
              <a:rPr lang="en-IN" sz="1600" dirty="0">
                <a:latin typeface="Times New Roman" panose="02020603050405020304" pitchFamily="18" charset="0"/>
                <a:cs typeface="Times New Roman" panose="02020603050405020304" pitchFamily="18" charset="0"/>
              </a:rPr>
              <a:t>Head of electric vehicle homologation team of Haritha techlogix,</a:t>
            </a:r>
          </a:p>
          <a:p>
            <a:r>
              <a:rPr lang="en-IN" sz="1600" dirty="0">
                <a:latin typeface="Times New Roman" panose="02020603050405020304" pitchFamily="18" charset="0"/>
                <a:cs typeface="Times New Roman" panose="02020603050405020304" pitchFamily="18" charset="0"/>
              </a:rPr>
              <a:t>Active member of EV expert group of ASDC, New Delhi</a:t>
            </a:r>
          </a:p>
          <a:p>
            <a:r>
              <a:rPr lang="en-IN" sz="1600" dirty="0">
                <a:latin typeface="Times New Roman" panose="02020603050405020304" pitchFamily="18" charset="0"/>
                <a:cs typeface="Times New Roman" panose="02020603050405020304" pitchFamily="18" charset="0"/>
              </a:rPr>
              <a:t>Corporate Trainer.</a:t>
            </a:r>
          </a:p>
        </p:txBody>
      </p:sp>
      <p:sp>
        <p:nvSpPr>
          <p:cNvPr id="4" name="TextBox 3"/>
          <p:cNvSpPr txBox="1"/>
          <p:nvPr/>
        </p:nvSpPr>
        <p:spPr>
          <a:xfrm>
            <a:off x="4970951" y="3258445"/>
            <a:ext cx="6743120" cy="1464231"/>
          </a:xfrm>
          <a:prstGeom prst="round2DiagRect">
            <a:avLst/>
          </a:prstGeom>
          <a:solidFill>
            <a:schemeClr val="accent1">
              <a:lumMod val="60000"/>
              <a:lumOff val="40000"/>
            </a:schemeClr>
          </a:solidFill>
          <a:ln>
            <a:solidFill>
              <a:schemeClr val="tx1"/>
            </a:solidFill>
          </a:ln>
        </p:spPr>
        <p:txBody>
          <a:bodyPr wrap="square" rtlCol="0">
            <a:spAutoFit/>
          </a:bodyPr>
          <a:lstStyle/>
          <a:p>
            <a:r>
              <a:rPr lang="en-IN" sz="1600" b="1" dirty="0">
                <a:latin typeface="Times New Roman" panose="02020603050405020304" pitchFamily="18" charset="0"/>
                <a:cs typeface="Times New Roman" panose="02020603050405020304" pitchFamily="18" charset="0"/>
              </a:rPr>
              <a:t>SAMPATH KUMAR</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EX- Robert Bosch, </a:t>
            </a:r>
          </a:p>
          <a:p>
            <a:r>
              <a:rPr lang="en-IN" sz="1600" dirty="0">
                <a:latin typeface="Times New Roman" panose="02020603050405020304" pitchFamily="18" charset="0"/>
                <a:cs typeface="Times New Roman" panose="02020603050405020304" pitchFamily="18" charset="0"/>
              </a:rPr>
              <a:t>15+ years of experience in Embedded systems and IOT hardware technology,</a:t>
            </a:r>
          </a:p>
          <a:p>
            <a:r>
              <a:rPr lang="en-IN" sz="1600" dirty="0">
                <a:latin typeface="Times New Roman" panose="02020603050405020304" pitchFamily="18" charset="0"/>
                <a:cs typeface="Times New Roman" panose="02020603050405020304" pitchFamily="18" charset="0"/>
              </a:rPr>
              <a:t>Cloud Automation and Management.</a:t>
            </a:r>
          </a:p>
        </p:txBody>
      </p:sp>
      <p:sp>
        <p:nvSpPr>
          <p:cNvPr id="5" name="TextBox 4"/>
          <p:cNvSpPr txBox="1"/>
          <p:nvPr/>
        </p:nvSpPr>
        <p:spPr>
          <a:xfrm>
            <a:off x="5649357" y="5090676"/>
            <a:ext cx="5593374" cy="1191816"/>
          </a:xfrm>
          <a:prstGeom prst="round2DiagRect">
            <a:avLst/>
          </a:prstGeom>
          <a:solidFill>
            <a:schemeClr val="accent1">
              <a:lumMod val="60000"/>
              <a:lumOff val="40000"/>
            </a:schemeClr>
          </a:solidFill>
          <a:ln>
            <a:solidFill>
              <a:schemeClr val="tx1"/>
            </a:solidFill>
          </a:ln>
        </p:spPr>
        <p:txBody>
          <a:bodyPr wrap="square" rtlCol="0">
            <a:spAutoFit/>
          </a:bodyPr>
          <a:lstStyle/>
          <a:p>
            <a:r>
              <a:rPr lang="en-IN" sz="1600" b="1" dirty="0">
                <a:latin typeface="Times New Roman" panose="02020603050405020304" pitchFamily="18" charset="0"/>
                <a:cs typeface="Times New Roman" panose="02020603050405020304" pitchFamily="18" charset="0"/>
              </a:rPr>
              <a:t>Dr A KUMARAVEL</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Dean – School of Mechanical Science</a:t>
            </a:r>
          </a:p>
          <a:p>
            <a:r>
              <a:rPr lang="en-IN" sz="1600" dirty="0">
                <a:latin typeface="Times New Roman" panose="02020603050405020304" pitchFamily="18" charset="0"/>
                <a:cs typeface="Times New Roman" panose="02020603050405020304" pitchFamily="18" charset="0"/>
              </a:rPr>
              <a:t>K S Rangasamy college of technology</a:t>
            </a:r>
          </a:p>
        </p:txBody>
      </p:sp>
      <p:sp>
        <p:nvSpPr>
          <p:cNvPr id="10" name="TextBox 9"/>
          <p:cNvSpPr txBox="1"/>
          <p:nvPr/>
        </p:nvSpPr>
        <p:spPr>
          <a:xfrm>
            <a:off x="758136" y="5090676"/>
            <a:ext cx="4494997" cy="1191816"/>
          </a:xfrm>
          <a:prstGeom prst="round2DiagRect">
            <a:avLst/>
          </a:prstGeom>
          <a:solidFill>
            <a:schemeClr val="accent1">
              <a:lumMod val="60000"/>
              <a:lumOff val="40000"/>
            </a:schemeClr>
          </a:solidFill>
          <a:ln>
            <a:solidFill>
              <a:schemeClr val="tx1"/>
            </a:solidFill>
          </a:ln>
        </p:spPr>
        <p:txBody>
          <a:bodyPr wrap="square" rtlCol="0">
            <a:spAutoFit/>
          </a:bodyPr>
          <a:lstStyle/>
          <a:p>
            <a:r>
              <a:rPr lang="en-IN" sz="1600" b="1" dirty="0">
                <a:latin typeface="Times New Roman" panose="02020603050405020304" pitchFamily="18" charset="0"/>
                <a:cs typeface="Times New Roman" panose="02020603050405020304" pitchFamily="18" charset="0"/>
              </a:rPr>
              <a:t>Dr R GOPALAKRISHNAN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Principal - K S Rangasamy college of technology</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96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Addressing the need</a:t>
            </a:r>
            <a:endParaRPr lang="en-IN" sz="4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668517" y="1989056"/>
            <a:ext cx="5053553" cy="3735421"/>
          </a:xfrm>
        </p:spPr>
        <p:txBody>
          <a:bodyPr>
            <a:normAutofit fontScale="85000" lnSpcReduction="20000"/>
          </a:bodyPr>
          <a:lstStyle/>
          <a:p>
            <a:pPr marL="0" indent="0" algn="ctr">
              <a:buNone/>
            </a:pPr>
            <a:r>
              <a:rPr lang="en-US" b="1" dirty="0"/>
              <a:t>Existing tech </a:t>
            </a:r>
          </a:p>
          <a:p>
            <a:pPr marL="0" indent="0">
              <a:buNone/>
            </a:pPr>
            <a:endParaRPr lang="en-US" i="1" dirty="0"/>
          </a:p>
          <a:p>
            <a:r>
              <a:rPr lang="en-US" i="1" dirty="0"/>
              <a:t>Need of smart phone with internet connectivity and Hassle to log in via mobile app.</a:t>
            </a:r>
          </a:p>
          <a:p>
            <a:endParaRPr lang="en-US" i="1" dirty="0"/>
          </a:p>
          <a:p>
            <a:r>
              <a:rPr lang="en-US" i="1" dirty="0"/>
              <a:t>Poor software UI &amp; upgrade.</a:t>
            </a:r>
          </a:p>
          <a:p>
            <a:endParaRPr lang="en-US" i="1" dirty="0"/>
          </a:p>
          <a:p>
            <a:r>
              <a:rPr lang="en-US" i="1" dirty="0">
                <a:solidFill>
                  <a:srgbClr val="000000"/>
                </a:solidFill>
              </a:rPr>
              <a:t>Imported technologies with Limited software and hardware innovation.</a:t>
            </a:r>
            <a:endParaRPr lang="en-US" i="1" dirty="0"/>
          </a:p>
          <a:p>
            <a:pPr marL="0" indent="0">
              <a:buNone/>
            </a:pPr>
            <a:endParaRPr lang="en-IN" dirty="0"/>
          </a:p>
        </p:txBody>
      </p:sp>
      <p:sp>
        <p:nvSpPr>
          <p:cNvPr id="5" name="Content Placeholder 4"/>
          <p:cNvSpPr>
            <a:spLocks noGrp="1"/>
          </p:cNvSpPr>
          <p:nvPr>
            <p:ph sz="half" idx="2"/>
          </p:nvPr>
        </p:nvSpPr>
        <p:spPr>
          <a:xfrm>
            <a:off x="5974236" y="1980070"/>
            <a:ext cx="5916106" cy="3735422"/>
          </a:xfrm>
        </p:spPr>
        <p:txBody>
          <a:bodyPr>
            <a:normAutofit fontScale="85000" lnSpcReduction="20000"/>
          </a:bodyPr>
          <a:lstStyle/>
          <a:p>
            <a:pPr marL="0" indent="0" algn="ctr">
              <a:buNone/>
            </a:pPr>
            <a:r>
              <a:rPr lang="en-US" b="1" dirty="0"/>
              <a:t>Drawback</a:t>
            </a:r>
          </a:p>
          <a:p>
            <a:pPr marL="0" indent="0" algn="ctr">
              <a:buNone/>
            </a:pPr>
            <a:endParaRPr lang="en-US" b="1" dirty="0"/>
          </a:p>
          <a:p>
            <a:r>
              <a:rPr lang="en-US" i="1" dirty="0"/>
              <a:t>Lack of easy-to-access mobility solutions.</a:t>
            </a:r>
            <a:endParaRPr lang="en-IN" i="1" dirty="0"/>
          </a:p>
          <a:p>
            <a:pPr marL="0" indent="0">
              <a:buNone/>
            </a:pPr>
            <a:endParaRPr lang="en-US" i="1" dirty="0"/>
          </a:p>
          <a:p>
            <a:r>
              <a:rPr lang="en-US" i="1" dirty="0"/>
              <a:t>Inadequacy of time-saving commute.</a:t>
            </a:r>
          </a:p>
          <a:p>
            <a:endParaRPr lang="en-US" i="1" dirty="0"/>
          </a:p>
          <a:p>
            <a:r>
              <a:rPr lang="en-US" i="1" dirty="0"/>
              <a:t>Lack of data security and user need to share their personal data.</a:t>
            </a:r>
          </a:p>
          <a:p>
            <a:endParaRPr lang="en-IN" dirty="0"/>
          </a:p>
        </p:txBody>
      </p:sp>
      <p:cxnSp>
        <p:nvCxnSpPr>
          <p:cNvPr id="7" name="Straight Connector 6"/>
          <p:cNvCxnSpPr/>
          <p:nvPr/>
        </p:nvCxnSpPr>
        <p:spPr>
          <a:xfrm>
            <a:off x="5854045" y="1728396"/>
            <a:ext cx="0" cy="431418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4123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Introducing Hylomobility</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715650" y="1665368"/>
            <a:ext cx="10515600" cy="4351338"/>
          </a:xfrm>
        </p:spPr>
        <p:txBody>
          <a:bodyPr/>
          <a:lstStyle/>
          <a:p>
            <a:pPr marL="0" indent="0">
              <a:buNone/>
            </a:pPr>
            <a:r>
              <a:rPr lang="en-US" sz="2400" i="1" dirty="0"/>
              <a:t>Hylomobility brings you fleet subscription shared micro-mobility service, fulfilling your commute purposes and simplifying your hassle of in-campus mobility through E-</a:t>
            </a:r>
            <a:r>
              <a:rPr lang="en-US" sz="2400" i="1" dirty="0" err="1"/>
              <a:t>MaaS</a:t>
            </a:r>
            <a:r>
              <a:rPr lang="en-US" sz="2400" i="1" dirty="0"/>
              <a:t> (Electric Mobility as a Service) and smart card technology.  </a:t>
            </a:r>
          </a:p>
          <a:p>
            <a:pPr marL="0" indent="0">
              <a:buNone/>
            </a:pPr>
            <a:r>
              <a:rPr lang="en-US" sz="2400" i="1" dirty="0"/>
              <a:t>Equipped with advanced software and RFID technology. Our EV (hylomobility) can be your perfect partner to make your in-campus commute a seamless experience.</a:t>
            </a:r>
            <a:endParaRPr lang="en-IN" sz="2400" i="1" dirty="0"/>
          </a:p>
          <a:p>
            <a:endParaRPr lang="en-IN" dirty="0"/>
          </a:p>
        </p:txBody>
      </p:sp>
      <p:sp>
        <p:nvSpPr>
          <p:cNvPr id="7" name="Oval 6">
            <a:extLst>
              <a:ext uri="{FF2B5EF4-FFF2-40B4-BE49-F238E27FC236}">
                <a16:creationId xmlns:a16="http://schemas.microsoft.com/office/drawing/2014/main" id="{B930CAE0-87DF-40DA-A0D9-933E63C09D8C}"/>
              </a:ext>
            </a:extLst>
          </p:cNvPr>
          <p:cNvSpPr/>
          <p:nvPr/>
        </p:nvSpPr>
        <p:spPr>
          <a:xfrm>
            <a:off x="4624100" y="3618497"/>
            <a:ext cx="2216727" cy="1616364"/>
          </a:xfrm>
          <a:prstGeom prst="ellipse">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Affordability</a:t>
            </a:r>
          </a:p>
        </p:txBody>
      </p:sp>
      <p:sp>
        <p:nvSpPr>
          <p:cNvPr id="9" name="Oval 8">
            <a:extLst>
              <a:ext uri="{FF2B5EF4-FFF2-40B4-BE49-F238E27FC236}">
                <a16:creationId xmlns:a16="http://schemas.microsoft.com/office/drawing/2014/main" id="{A14D9BC1-63E1-45EF-A222-AE6FD8EF1E94}"/>
              </a:ext>
            </a:extLst>
          </p:cNvPr>
          <p:cNvSpPr/>
          <p:nvPr/>
        </p:nvSpPr>
        <p:spPr>
          <a:xfrm>
            <a:off x="3696070" y="4770057"/>
            <a:ext cx="2216727" cy="1616364"/>
          </a:xfrm>
          <a:prstGeom prst="ellipse">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Availability</a:t>
            </a:r>
          </a:p>
        </p:txBody>
      </p:sp>
      <p:sp>
        <p:nvSpPr>
          <p:cNvPr id="10" name="Oval 9">
            <a:extLst>
              <a:ext uri="{FF2B5EF4-FFF2-40B4-BE49-F238E27FC236}">
                <a16:creationId xmlns:a16="http://schemas.microsoft.com/office/drawing/2014/main" id="{CDFF8FB8-4BB2-4C18-A2E8-9D2C21C1299F}"/>
              </a:ext>
            </a:extLst>
          </p:cNvPr>
          <p:cNvSpPr/>
          <p:nvPr/>
        </p:nvSpPr>
        <p:spPr>
          <a:xfrm>
            <a:off x="5411949" y="4765110"/>
            <a:ext cx="2216727" cy="1616364"/>
          </a:xfrm>
          <a:prstGeom prst="ellipse">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Accessibility</a:t>
            </a:r>
          </a:p>
        </p:txBody>
      </p:sp>
    </p:spTree>
    <p:extLst>
      <p:ext uri="{BB962C8B-B14F-4D97-AF65-F5344CB8AC3E}">
        <p14:creationId xmlns:p14="http://schemas.microsoft.com/office/powerpoint/2010/main" val="165400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Our Approach</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838199" y="1825625"/>
            <a:ext cx="5284515" cy="4351338"/>
          </a:xfrm>
        </p:spPr>
        <p:txBody>
          <a:bodyPr>
            <a:normAutofit fontScale="70000" lnSpcReduction="20000"/>
          </a:bodyPr>
          <a:lstStyle/>
          <a:p>
            <a:pPr marL="0" indent="0" algn="ctr">
              <a:buNone/>
            </a:pPr>
            <a:r>
              <a:rPr lang="en-US" sz="3400" b="1" dirty="0">
                <a:latin typeface="Times New Roman" panose="02020603050405020304" pitchFamily="18" charset="0"/>
                <a:cs typeface="Times New Roman" panose="02020603050405020304" pitchFamily="18" charset="0"/>
              </a:rPr>
              <a:t>Hylomobility</a:t>
            </a:r>
          </a:p>
          <a:p>
            <a:pPr marL="285750" indent="-285750"/>
            <a:endParaRPr lang="en-US" i="1" dirty="0"/>
          </a:p>
          <a:p>
            <a:pPr marL="285750" indent="-285750"/>
            <a:r>
              <a:rPr lang="en-US" dirty="0">
                <a:latin typeface="Times New Roman" panose="02020603050405020304" pitchFamily="18" charset="0"/>
                <a:cs typeface="Times New Roman" panose="02020603050405020304" pitchFamily="18" charset="0"/>
              </a:rPr>
              <a:t>Smart card with shared mobility.</a:t>
            </a:r>
          </a:p>
          <a:p>
            <a:pPr marL="285750" indent="-285750"/>
            <a:endParaRPr lang="en-US" dirty="0">
              <a:latin typeface="Times New Roman" panose="02020603050405020304" pitchFamily="18" charset="0"/>
              <a:cs typeface="Times New Roman" panose="02020603050405020304" pitchFamily="18" charset="0"/>
            </a:endParaRPr>
          </a:p>
          <a:p>
            <a:pPr marL="285750" indent="-285750"/>
            <a:r>
              <a:rPr lang="en-US" dirty="0">
                <a:latin typeface="Times New Roman" panose="02020603050405020304" pitchFamily="18" charset="0"/>
                <a:cs typeface="Times New Roman" panose="02020603050405020304" pitchFamily="18" charset="0"/>
              </a:rPr>
              <a:t>No requirement of smart phone and mobile app connectivity for operation.</a:t>
            </a:r>
          </a:p>
          <a:p>
            <a:pPr marL="285750" indent="-285750"/>
            <a:endParaRPr lang="en-US" dirty="0">
              <a:latin typeface="Times New Roman" panose="02020603050405020304" pitchFamily="18" charset="0"/>
              <a:cs typeface="Times New Roman" panose="02020603050405020304" pitchFamily="18" charset="0"/>
            </a:endParaRPr>
          </a:p>
          <a:p>
            <a:pPr marL="285750" indent="-285750"/>
            <a:r>
              <a:rPr lang="en-US" dirty="0">
                <a:latin typeface="Times New Roman" panose="02020603050405020304" pitchFamily="18" charset="0"/>
                <a:cs typeface="Times New Roman" panose="02020603050405020304" pitchFamily="18" charset="0"/>
              </a:rPr>
              <a:t>Elegantly designed with advanced software &amp; hardware fusion. </a:t>
            </a:r>
          </a:p>
          <a:p>
            <a:endParaRPr lang="en-IN" dirty="0"/>
          </a:p>
        </p:txBody>
      </p:sp>
      <p:sp>
        <p:nvSpPr>
          <p:cNvPr id="5" name="Content Placeholder 4"/>
          <p:cNvSpPr>
            <a:spLocks noGrp="1"/>
          </p:cNvSpPr>
          <p:nvPr>
            <p:ph sz="half" idx="2"/>
          </p:nvPr>
        </p:nvSpPr>
        <p:spPr>
          <a:xfrm>
            <a:off x="6334812" y="1825625"/>
            <a:ext cx="5018988" cy="3509946"/>
          </a:xfrm>
        </p:spPr>
        <p:txBody>
          <a:bodyPr>
            <a:normAutofit fontScale="70000" lnSpcReduction="20000"/>
          </a:bodyPr>
          <a:lstStyle/>
          <a:p>
            <a:pPr marL="0" indent="0" algn="ctr">
              <a:buNone/>
            </a:pPr>
            <a:r>
              <a:rPr lang="en-US" sz="3400" b="1" dirty="0">
                <a:latin typeface="Times New Roman" panose="02020603050405020304" pitchFamily="18" charset="0"/>
                <a:cs typeface="Times New Roman" panose="02020603050405020304" pitchFamily="18" charset="0"/>
              </a:rPr>
              <a:t>Opportunities</a:t>
            </a:r>
          </a:p>
          <a:p>
            <a:endParaRPr lang="en-US" i="1" dirty="0"/>
          </a:p>
          <a:p>
            <a:r>
              <a:rPr lang="en-US" dirty="0">
                <a:latin typeface="Times New Roman" panose="02020603050405020304" pitchFamily="18" charset="0"/>
                <a:cs typeface="Times New Roman" panose="02020603050405020304" pitchFamily="18" charset="0"/>
              </a:rPr>
              <a:t>Easily accessible shared mobility solution for the user.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worry about data privacy.</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Making short distance commuting seamless.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Eco-friendly alternative for small distance travelling.</a:t>
            </a:r>
          </a:p>
          <a:p>
            <a:endParaRPr lang="en-IN"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228763" y="1778490"/>
            <a:ext cx="0" cy="428294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3268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779" y="-18857"/>
            <a:ext cx="11453567" cy="895546"/>
          </a:xfrm>
        </p:spPr>
        <p:txBody>
          <a:bodyPr>
            <a:normAutofit/>
          </a:bodyPr>
          <a:lstStyle/>
          <a:p>
            <a:r>
              <a:rPr lang="en-US" sz="4000" b="1" dirty="0">
                <a:latin typeface="Times New Roman" panose="02020603050405020304" pitchFamily="18" charset="0"/>
                <a:cs typeface="Times New Roman" panose="02020603050405020304" pitchFamily="18" charset="0"/>
              </a:rPr>
              <a:t>Shared Mobility (E-</a:t>
            </a:r>
            <a:r>
              <a:rPr lang="en-US" sz="4000" b="1" dirty="0" err="1">
                <a:latin typeface="Times New Roman" panose="02020603050405020304" pitchFamily="18" charset="0"/>
                <a:cs typeface="Times New Roman" panose="02020603050405020304" pitchFamily="18" charset="0"/>
              </a:rPr>
              <a:t>MaaS</a:t>
            </a:r>
            <a:r>
              <a:rPr lang="en-US" sz="4000" b="1" dirty="0">
                <a:latin typeface="Times New Roman" panose="02020603050405020304" pitchFamily="18" charset="0"/>
                <a:cs typeface="Times New Roman" panose="02020603050405020304" pitchFamily="18" charset="0"/>
              </a:rPr>
              <a:t>) Industry Overview</a:t>
            </a:r>
            <a:endParaRPr lang="en-IN" sz="40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395925" y="2607552"/>
            <a:ext cx="11453568" cy="3849809"/>
          </a:xfrm>
        </p:spPr>
        <p:txBody>
          <a:bodyPr>
            <a:normAutofit/>
          </a:bodyPr>
          <a:lstStyle/>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Cost effective and convenient mobility offered by shared mobility service providers is the prime factor supporting to the growth of the market.</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Additional expenses, such as EV infrastructure, maintenance, insurance and parking, are taken care by the providers, which reduces the overall burden on Consumer.</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Micro-mobility service is getting </a:t>
            </a:r>
            <a:r>
              <a:rPr lang="en-IN" sz="1800" dirty="0">
                <a:latin typeface="Times New Roman" panose="02020603050405020304" pitchFamily="18" charset="0"/>
                <a:cs typeface="Times New Roman" panose="02020603050405020304" pitchFamily="18" charset="0"/>
              </a:rPr>
              <a:t>user interests in tire 2 and tire 3 cities, </a:t>
            </a:r>
            <a:r>
              <a:rPr lang="en-US" sz="1800" dirty="0">
                <a:latin typeface="Times New Roman" panose="02020603050405020304" pitchFamily="18" charset="0"/>
                <a:cs typeface="Times New Roman" panose="02020603050405020304" pitchFamily="18" charset="0"/>
              </a:rPr>
              <a:t>it has also received great support from public policies and structures to make its penetration even in towns.</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innovation, such as cloud sharing that delivers computing services related to network, software, storage, database, and analytics to users at low cost, is attracting new customer base, which in turn is benefitting the market in this category.</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Business firms are increasingly tying-up with shared mobility service providers to offer transportation services to their employees, which in turn is boosting the market growth in this category.</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South India generates the largest share in the Indian shared mobility market.</a:t>
            </a:r>
          </a:p>
          <a:p>
            <a:pPr marL="342900" indent="-342900" algn="l">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040855" y="1140168"/>
            <a:ext cx="8779909" cy="1203904"/>
          </a:xfrm>
          <a:prstGeom prst="rect">
            <a:avLst/>
          </a:prstGeom>
        </p:spPr>
      </p:pic>
    </p:spTree>
    <p:extLst>
      <p:ext uri="{BB962C8B-B14F-4D97-AF65-F5344CB8AC3E}">
        <p14:creationId xmlns:p14="http://schemas.microsoft.com/office/powerpoint/2010/main" val="276374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E66D16-3083-4666-BE3B-22262150BF1C}"/>
              </a:ext>
            </a:extLst>
          </p:cNvPr>
          <p:cNvSpPr/>
          <p:nvPr/>
        </p:nvSpPr>
        <p:spPr>
          <a:xfrm>
            <a:off x="0" y="0"/>
            <a:ext cx="362989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accent3">
                    <a:lumMod val="75000"/>
                  </a:schemeClr>
                </a:solidFill>
                <a:latin typeface="Times New Roman" panose="02020603050405020304" pitchFamily="18" charset="0"/>
                <a:cs typeface="Times New Roman" panose="02020603050405020304" pitchFamily="18" charset="0"/>
              </a:rPr>
              <a:t>Seamless</a:t>
            </a:r>
          </a:p>
          <a:p>
            <a:pPr algn="ctr"/>
            <a:endParaRPr lang="en-US" sz="5400" b="1" dirty="0">
              <a:solidFill>
                <a:schemeClr val="bg1">
                  <a:lumMod val="85000"/>
                </a:schemeClr>
              </a:solidFill>
            </a:endParaRPr>
          </a:p>
          <a:p>
            <a:pPr algn="ctr"/>
            <a:r>
              <a:rPr lang="en-US" sz="5400" b="1" dirty="0">
                <a:solidFill>
                  <a:schemeClr val="accent3">
                    <a:lumMod val="75000"/>
                  </a:schemeClr>
                </a:solidFill>
                <a:latin typeface="Times New Roman" panose="02020603050405020304" pitchFamily="18" charset="0"/>
                <a:cs typeface="Times New Roman" panose="02020603050405020304" pitchFamily="18" charset="0"/>
              </a:rPr>
              <a:t>Sustainable</a:t>
            </a:r>
          </a:p>
          <a:p>
            <a:pPr algn="ctr"/>
            <a:endParaRPr lang="en-US" sz="5400" b="1" dirty="0">
              <a:solidFill>
                <a:schemeClr val="bg1">
                  <a:lumMod val="85000"/>
                </a:schemeClr>
              </a:solidFill>
            </a:endParaRPr>
          </a:p>
          <a:p>
            <a:pPr algn="ctr"/>
            <a:r>
              <a:rPr lang="en-US" sz="5400" b="1" dirty="0">
                <a:solidFill>
                  <a:schemeClr val="accent3">
                    <a:lumMod val="75000"/>
                  </a:schemeClr>
                </a:solidFill>
                <a:latin typeface="Times New Roman" panose="02020603050405020304" pitchFamily="18" charset="0"/>
                <a:cs typeface="Times New Roman" panose="02020603050405020304" pitchFamily="18" charset="0"/>
              </a:rPr>
              <a:t>Sharable</a:t>
            </a:r>
          </a:p>
        </p:txBody>
      </p:sp>
      <p:sp>
        <p:nvSpPr>
          <p:cNvPr id="6" name="Title 1">
            <a:extLst>
              <a:ext uri="{FF2B5EF4-FFF2-40B4-BE49-F238E27FC236}">
                <a16:creationId xmlns:a16="http://schemas.microsoft.com/office/drawing/2014/main" id="{829F83ED-EDC7-4809-A922-82F4983A85F4}"/>
              </a:ext>
            </a:extLst>
          </p:cNvPr>
          <p:cNvSpPr txBox="1">
            <a:spLocks/>
          </p:cNvSpPr>
          <p:nvPr/>
        </p:nvSpPr>
        <p:spPr>
          <a:xfrm>
            <a:off x="3740479" y="181109"/>
            <a:ext cx="7873343" cy="761574"/>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err="1">
                <a:latin typeface="Times New Roman" panose="02020603050405020304" pitchFamily="18" charset="0"/>
                <a:cs typeface="Times New Roman" panose="02020603050405020304" pitchFamily="18" charset="0"/>
              </a:rPr>
              <a:t>HyloMobility</a:t>
            </a:r>
            <a:r>
              <a:rPr lang="en-US" sz="4000" b="1" dirty="0">
                <a:latin typeface="Times New Roman" panose="02020603050405020304" pitchFamily="18" charset="0"/>
                <a:cs typeface="Times New Roman" panose="02020603050405020304" pitchFamily="18" charset="0"/>
              </a:rPr>
              <a:t> : Redefining Mobility </a:t>
            </a:r>
            <a:endParaRPr lang="en-IN" sz="4000"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C416170-6853-44B0-9797-D85781CABBE1}"/>
              </a:ext>
            </a:extLst>
          </p:cNvPr>
          <p:cNvSpPr txBox="1">
            <a:spLocks/>
          </p:cNvSpPr>
          <p:nvPr/>
        </p:nvSpPr>
        <p:spPr>
          <a:xfrm>
            <a:off x="3740480" y="1054183"/>
            <a:ext cx="7694233" cy="58603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Fleet owners tie-up for quick accessibility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a:t>
            </a:r>
            <a:r>
              <a:rPr lang="en-US" sz="1800" dirty="0" err="1">
                <a:latin typeface="Times New Roman" panose="02020603050405020304" pitchFamily="18" charset="0"/>
                <a:cs typeface="Times New Roman" panose="02020603050405020304" pitchFamily="18" charset="0"/>
              </a:rPr>
              <a:t>MaaS</a:t>
            </a:r>
            <a:r>
              <a:rPr lang="en-US" sz="1800" dirty="0">
                <a:latin typeface="Times New Roman" panose="02020603050405020304" pitchFamily="18" charset="0"/>
                <a:cs typeface="Times New Roman" panose="02020603050405020304" pitchFamily="18" charset="0"/>
              </a:rPr>
              <a:t> technology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Providing 150 vehicles per Fleet owner</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RFID technology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Reduce traffic congestion &amp; pollution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Smart-card facility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Technology fully designed and developed in India</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Swappable batteries</a:t>
            </a:r>
          </a:p>
        </p:txBody>
      </p:sp>
    </p:spTree>
    <p:extLst>
      <p:ext uri="{BB962C8B-B14F-4D97-AF65-F5344CB8AC3E}">
        <p14:creationId xmlns:p14="http://schemas.microsoft.com/office/powerpoint/2010/main" val="99495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1700" y="223723"/>
            <a:ext cx="10436258" cy="916920"/>
          </a:xfrm>
        </p:spPr>
        <p:txBody>
          <a:bodyPr/>
          <a:lstStyle/>
          <a:p>
            <a:r>
              <a:rPr lang="en-IN" b="1" dirty="0">
                <a:latin typeface="Times New Roman" panose="02020603050405020304" pitchFamily="18" charset="0"/>
                <a:cs typeface="Times New Roman" panose="02020603050405020304" pitchFamily="18" charset="0"/>
              </a:rPr>
              <a:t>Product model workflow</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88"/>
          <a:stretch/>
        </p:blipFill>
        <p:spPr>
          <a:xfrm>
            <a:off x="1886356" y="1359303"/>
            <a:ext cx="8430462" cy="515675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Tree>
    <p:extLst>
      <p:ext uri="{BB962C8B-B14F-4D97-AF65-F5344CB8AC3E}">
        <p14:creationId xmlns:p14="http://schemas.microsoft.com/office/powerpoint/2010/main" val="36990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479816A-4C3C-4735-BA8D-0009EE1E5F1B}"/>
              </a:ext>
            </a:extLst>
          </p:cNvPr>
          <p:cNvSpPr txBox="1">
            <a:spLocks/>
          </p:cNvSpPr>
          <p:nvPr/>
        </p:nvSpPr>
        <p:spPr>
          <a:xfrm>
            <a:off x="838200" y="365125"/>
            <a:ext cx="10040332" cy="81296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Business model</a:t>
            </a:r>
            <a:endParaRPr lang="en-IN" b="1" dirty="0">
              <a:latin typeface="Times New Roman" panose="02020603050405020304" pitchFamily="18" charset="0"/>
              <a:cs typeface="Times New Roman" panose="02020603050405020304" pitchFamily="18" charset="0"/>
            </a:endParaRPr>
          </a:p>
        </p:txBody>
      </p:sp>
      <p:sp>
        <p:nvSpPr>
          <p:cNvPr id="4" name="Rectangle: Rounded Corners 5">
            <a:extLst>
              <a:ext uri="{FF2B5EF4-FFF2-40B4-BE49-F238E27FC236}">
                <a16:creationId xmlns:a16="http://schemas.microsoft.com/office/drawing/2014/main" id="{FA1DAF90-BB58-43F1-A1B4-741929781557}"/>
              </a:ext>
            </a:extLst>
          </p:cNvPr>
          <p:cNvSpPr/>
          <p:nvPr/>
        </p:nvSpPr>
        <p:spPr>
          <a:xfrm>
            <a:off x="798875" y="3130138"/>
            <a:ext cx="3152579" cy="1045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HYLOMOBILITY</a:t>
            </a:r>
          </a:p>
        </p:txBody>
      </p:sp>
      <p:cxnSp>
        <p:nvCxnSpPr>
          <p:cNvPr id="5" name="Straight Connector 4">
            <a:extLst>
              <a:ext uri="{FF2B5EF4-FFF2-40B4-BE49-F238E27FC236}">
                <a16:creationId xmlns:a16="http://schemas.microsoft.com/office/drawing/2014/main" id="{DC5B8671-5CEA-4A98-A891-B4FF8BCDCDDD}"/>
              </a:ext>
            </a:extLst>
          </p:cNvPr>
          <p:cNvCxnSpPr>
            <a:stCxn id="4" idx="3"/>
          </p:cNvCxnSpPr>
          <p:nvPr/>
        </p:nvCxnSpPr>
        <p:spPr>
          <a:xfrm flipV="1">
            <a:off x="3951454" y="2519347"/>
            <a:ext cx="1901651" cy="1133759"/>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CAAD24B0-FA9B-4B28-B2B0-29B96C0B8B12}"/>
              </a:ext>
            </a:extLst>
          </p:cNvPr>
          <p:cNvCxnSpPr>
            <a:stCxn id="4" idx="3"/>
          </p:cNvCxnSpPr>
          <p:nvPr/>
        </p:nvCxnSpPr>
        <p:spPr>
          <a:xfrm>
            <a:off x="3951454" y="3653106"/>
            <a:ext cx="2592372"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2EDFF79-3CEB-4D25-8F05-D1E9A8F3371E}"/>
              </a:ext>
            </a:extLst>
          </p:cNvPr>
          <p:cNvCxnSpPr/>
          <p:nvPr/>
        </p:nvCxnSpPr>
        <p:spPr>
          <a:xfrm>
            <a:off x="3902698" y="3651827"/>
            <a:ext cx="2356700" cy="1212404"/>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010332B-2D66-4E00-AF7D-07FA02EB21BC}"/>
              </a:ext>
            </a:extLst>
          </p:cNvPr>
          <p:cNvSpPr txBox="1"/>
          <p:nvPr/>
        </p:nvSpPr>
        <p:spPr>
          <a:xfrm>
            <a:off x="5728933" y="1929572"/>
            <a:ext cx="2217862" cy="707886"/>
          </a:xfrm>
          <a:prstGeom prst="rect">
            <a:avLst/>
          </a:prstGeom>
          <a:effectLst>
            <a:softEdge rad="31750"/>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Selling EVs to </a:t>
            </a:r>
          </a:p>
          <a:p>
            <a:pPr algn="ctr"/>
            <a:r>
              <a:rPr lang="en-US" sz="2000" dirty="0">
                <a:latin typeface="Times New Roman" panose="02020603050405020304" pitchFamily="18" charset="0"/>
                <a:cs typeface="Times New Roman" panose="02020603050405020304" pitchFamily="18" charset="0"/>
              </a:rPr>
              <a:t>fleet owners</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837F33C-0B28-4B3F-8E65-61AD15A0837D}"/>
              </a:ext>
            </a:extLst>
          </p:cNvPr>
          <p:cNvSpPr txBox="1"/>
          <p:nvPr/>
        </p:nvSpPr>
        <p:spPr>
          <a:xfrm>
            <a:off x="5728933" y="3327383"/>
            <a:ext cx="3716725" cy="707886"/>
          </a:xfrm>
          <a:prstGeom prst="rect">
            <a:avLst/>
          </a:prstGeom>
          <a:effectLst>
            <a:softEdge rad="31750"/>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Subscription fee for IOT device </a:t>
            </a:r>
            <a:r>
              <a:rPr lang="en-IN" sz="2000" dirty="0">
                <a:latin typeface="Times New Roman" panose="02020603050405020304" pitchFamily="18" charset="0"/>
                <a:cs typeface="Times New Roman" panose="02020603050405020304" pitchFamily="18" charset="0"/>
              </a:rPr>
              <a:t>from fleet owners</a:t>
            </a:r>
          </a:p>
        </p:txBody>
      </p:sp>
      <p:sp>
        <p:nvSpPr>
          <p:cNvPr id="10" name="TextBox 9">
            <a:extLst>
              <a:ext uri="{FF2B5EF4-FFF2-40B4-BE49-F238E27FC236}">
                <a16:creationId xmlns:a16="http://schemas.microsoft.com/office/drawing/2014/main" id="{D58C9598-7E84-4D22-A388-26025CE94404}"/>
              </a:ext>
            </a:extLst>
          </p:cNvPr>
          <p:cNvSpPr txBox="1"/>
          <p:nvPr/>
        </p:nvSpPr>
        <p:spPr>
          <a:xfrm>
            <a:off x="5728933" y="4571534"/>
            <a:ext cx="2547891" cy="707886"/>
          </a:xfrm>
          <a:prstGeom prst="rect">
            <a:avLst/>
          </a:prstGeom>
          <a:effectLst>
            <a:softEdge rad="31750"/>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000" dirty="0"/>
              <a:t>Selling Smart cards to fleet owners</a:t>
            </a:r>
            <a:endParaRPr lang="en-IN" sz="2000" dirty="0"/>
          </a:p>
        </p:txBody>
      </p:sp>
    </p:spTree>
    <p:extLst>
      <p:ext uri="{BB962C8B-B14F-4D97-AF65-F5344CB8AC3E}">
        <p14:creationId xmlns:p14="http://schemas.microsoft.com/office/powerpoint/2010/main" val="377584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16B2-B8E8-4296-B3FF-438C9B341CA1}"/>
              </a:ext>
            </a:extLst>
          </p:cNvPr>
          <p:cNvSpPr txBox="1">
            <a:spLocks/>
          </p:cNvSpPr>
          <p:nvPr/>
        </p:nvSpPr>
        <p:spPr>
          <a:xfrm>
            <a:off x="838200" y="33849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Competitive Analysis</a:t>
            </a:r>
            <a:endParaRPr lang="en-IN"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C920C25-4F14-4173-9213-4FD2234980FF}"/>
              </a:ext>
            </a:extLst>
          </p:cNvPr>
          <p:cNvGraphicFramePr>
            <a:graphicFrameLocks noGrp="1"/>
          </p:cNvGraphicFramePr>
          <p:nvPr>
            <p:extLst>
              <p:ext uri="{D42A27DB-BD31-4B8C-83A1-F6EECF244321}">
                <p14:modId xmlns:p14="http://schemas.microsoft.com/office/powerpoint/2010/main" val="3968576955"/>
              </p:ext>
            </p:extLst>
          </p:nvPr>
        </p:nvGraphicFramePr>
        <p:xfrm>
          <a:off x="935293" y="1800863"/>
          <a:ext cx="10206183" cy="3707725"/>
        </p:xfrm>
        <a:graphic>
          <a:graphicData uri="http://schemas.openxmlformats.org/drawingml/2006/table">
            <a:tbl>
              <a:tblPr firstRow="1" bandRow="1">
                <a:tableStyleId>{5C22544A-7EE6-4342-B048-85BDC9FD1C3A}</a:tableStyleId>
              </a:tblPr>
              <a:tblGrid>
                <a:gridCol w="1669958">
                  <a:extLst>
                    <a:ext uri="{9D8B030D-6E8A-4147-A177-3AD203B41FA5}">
                      <a16:colId xmlns:a16="http://schemas.microsoft.com/office/drawing/2014/main" val="1884911154"/>
                    </a:ext>
                  </a:extLst>
                </a:gridCol>
                <a:gridCol w="1669958">
                  <a:extLst>
                    <a:ext uri="{9D8B030D-6E8A-4147-A177-3AD203B41FA5}">
                      <a16:colId xmlns:a16="http://schemas.microsoft.com/office/drawing/2014/main" val="2609958881"/>
                    </a:ext>
                  </a:extLst>
                </a:gridCol>
                <a:gridCol w="1669958">
                  <a:extLst>
                    <a:ext uri="{9D8B030D-6E8A-4147-A177-3AD203B41FA5}">
                      <a16:colId xmlns:a16="http://schemas.microsoft.com/office/drawing/2014/main" val="1150507251"/>
                    </a:ext>
                  </a:extLst>
                </a:gridCol>
                <a:gridCol w="1669958">
                  <a:extLst>
                    <a:ext uri="{9D8B030D-6E8A-4147-A177-3AD203B41FA5}">
                      <a16:colId xmlns:a16="http://schemas.microsoft.com/office/drawing/2014/main" val="345835084"/>
                    </a:ext>
                  </a:extLst>
                </a:gridCol>
                <a:gridCol w="1848470">
                  <a:extLst>
                    <a:ext uri="{9D8B030D-6E8A-4147-A177-3AD203B41FA5}">
                      <a16:colId xmlns:a16="http://schemas.microsoft.com/office/drawing/2014/main" val="2502576627"/>
                    </a:ext>
                  </a:extLst>
                </a:gridCol>
                <a:gridCol w="1677881">
                  <a:extLst>
                    <a:ext uri="{9D8B030D-6E8A-4147-A177-3AD203B41FA5}">
                      <a16:colId xmlns:a16="http://schemas.microsoft.com/office/drawing/2014/main" val="1832168868"/>
                    </a:ext>
                  </a:extLst>
                </a:gridCol>
              </a:tblGrid>
              <a:tr h="397219">
                <a:tc>
                  <a:txBody>
                    <a:bodyPr/>
                    <a:lstStyle/>
                    <a:p>
                      <a:endParaRPr lang="en-IN" dirty="0"/>
                    </a:p>
                  </a:txBody>
                  <a:tcPr/>
                </a:tc>
                <a:tc>
                  <a:txBody>
                    <a:bodyPr/>
                    <a:lstStyle/>
                    <a:p>
                      <a:r>
                        <a:rPr lang="en-US" dirty="0" err="1">
                          <a:latin typeface="Times New Roman" panose="02020603050405020304" pitchFamily="18" charset="0"/>
                          <a:cs typeface="Times New Roman" panose="02020603050405020304" pitchFamily="18" charset="0"/>
                        </a:rPr>
                        <a:t>Yulu</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Vogo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Smart Bike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Bounce Scooters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Hylomobility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9853167"/>
                  </a:ext>
                </a:extLst>
              </a:tr>
              <a:tr h="496838">
                <a:tc>
                  <a:txBody>
                    <a:bodyPr/>
                    <a:lstStyle/>
                    <a:p>
                      <a:r>
                        <a:rPr lang="en-US" dirty="0">
                          <a:latin typeface="Times New Roman" panose="02020603050405020304" pitchFamily="18" charset="0"/>
                          <a:cs typeface="Times New Roman" panose="02020603050405020304" pitchFamily="18" charset="0"/>
                        </a:rPr>
                        <a:t>Subscription model</a:t>
                      </a:r>
                      <a:endParaRPr lang="en-IN" dirty="0">
                        <a:latin typeface="Times New Roman" panose="02020603050405020304" pitchFamily="18" charset="0"/>
                        <a:cs typeface="Times New Roman" panose="02020603050405020304" pitchFamily="18" charset="0"/>
                      </a:endParaRPr>
                    </a:p>
                  </a:txBody>
                  <a:tcPr/>
                </a:tc>
                <a:tc>
                  <a:txBody>
                    <a:bodyPr/>
                    <a:lstStyle/>
                    <a:p>
                      <a:pPr fontAlgn="t"/>
                      <a:r>
                        <a:rPr lang="en-IN" dirty="0">
                          <a:effectLst/>
                        </a:rPr>
                        <a:t> </a:t>
                      </a:r>
                    </a:p>
                  </a:txBody>
                  <a:tcPr marL="76200" marR="76200" marT="38100" marB="38100"/>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26890903"/>
                  </a:ext>
                </a:extLst>
              </a:tr>
              <a:tr h="501910">
                <a:tc>
                  <a:txBody>
                    <a:bodyPr/>
                    <a:lstStyle/>
                    <a:p>
                      <a:r>
                        <a:rPr lang="en-US" dirty="0">
                          <a:latin typeface="Times New Roman" panose="02020603050405020304" pitchFamily="18" charset="0"/>
                          <a:cs typeface="Times New Roman" panose="02020603050405020304" pitchFamily="18" charset="0"/>
                        </a:rPr>
                        <a:t>Smart-card service</a:t>
                      </a:r>
                      <a:endParaRPr lang="en-IN" dirty="0">
                        <a:latin typeface="Times New Roman" panose="02020603050405020304" pitchFamily="18" charset="0"/>
                        <a:cs typeface="Times New Roman" panose="02020603050405020304" pitchFamily="18" charset="0"/>
                      </a:endParaRPr>
                    </a:p>
                  </a:txBody>
                  <a:tcPr/>
                </a:tc>
                <a:tc>
                  <a:txBody>
                    <a:bodyPr/>
                    <a:lstStyle/>
                    <a:p>
                      <a:pPr fontAlgn="t"/>
                      <a:r>
                        <a:rPr lang="en-IN" dirty="0">
                          <a:effectLst/>
                        </a:rPr>
                        <a:t> </a:t>
                      </a:r>
                    </a:p>
                  </a:txBody>
                  <a:tcPr marL="76200" marR="76200" marT="38100" marB="38100"/>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15834880"/>
                  </a:ext>
                </a:extLst>
              </a:tr>
              <a:tr h="695133">
                <a:tc>
                  <a:txBody>
                    <a:bodyPr/>
                    <a:lstStyle/>
                    <a:p>
                      <a:r>
                        <a:rPr lang="en-US" dirty="0">
                          <a:latin typeface="Times New Roman" panose="02020603050405020304" pitchFamily="18" charset="0"/>
                          <a:cs typeface="Times New Roman" panose="02020603050405020304" pitchFamily="18" charset="0"/>
                        </a:rPr>
                        <a:t>Swappable batteries</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96594985"/>
                  </a:ext>
                </a:extLst>
              </a:tr>
              <a:tr h="609016">
                <a:tc>
                  <a:txBody>
                    <a:bodyPr/>
                    <a:lstStyle/>
                    <a:p>
                      <a:r>
                        <a:rPr lang="en-US" dirty="0">
                          <a:latin typeface="Times New Roman" panose="02020603050405020304" pitchFamily="18" charset="0"/>
                          <a:cs typeface="Times New Roman" panose="02020603050405020304" pitchFamily="18" charset="0"/>
                        </a:rPr>
                        <a:t>RFID technology</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0027632"/>
                  </a:ext>
                </a:extLst>
              </a:tr>
              <a:tr h="695133">
                <a:tc>
                  <a:txBody>
                    <a:bodyPr/>
                    <a:lstStyle/>
                    <a:p>
                      <a:r>
                        <a:rPr lang="en-US" dirty="0">
                          <a:latin typeface="Times New Roman" panose="02020603050405020304" pitchFamily="18" charset="0"/>
                          <a:cs typeface="Times New Roman" panose="02020603050405020304" pitchFamily="18" charset="0"/>
                        </a:rPr>
                        <a:t>Intra-campus commute</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80700228"/>
                  </a:ext>
                </a:extLst>
              </a:tr>
            </a:tbl>
          </a:graphicData>
        </a:graphic>
      </p:graphicFrame>
      <p:pic>
        <p:nvPicPr>
          <p:cNvPr id="4" name="Graphic 4" descr="Checkmark">
            <a:extLst>
              <a:ext uri="{FF2B5EF4-FFF2-40B4-BE49-F238E27FC236}">
                <a16:creationId xmlns:a16="http://schemas.microsoft.com/office/drawing/2014/main" id="{65D33F4D-5BF6-4B6A-8DC3-6E1542AA321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80589" y="2231712"/>
            <a:ext cx="789003" cy="526224"/>
          </a:xfrm>
          <a:prstGeom prst="rect">
            <a:avLst/>
          </a:prstGeom>
        </p:spPr>
      </p:pic>
      <p:pic>
        <p:nvPicPr>
          <p:cNvPr id="5" name="Graphic 5" descr="Checkmark">
            <a:extLst>
              <a:ext uri="{FF2B5EF4-FFF2-40B4-BE49-F238E27FC236}">
                <a16:creationId xmlns:a16="http://schemas.microsoft.com/office/drawing/2014/main" id="{2DE91D1B-DB59-4FAF-AF3A-B36A05A0B1B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41743" y="2171171"/>
            <a:ext cx="752243" cy="564616"/>
          </a:xfrm>
          <a:prstGeom prst="rect">
            <a:avLst/>
          </a:prstGeom>
        </p:spPr>
      </p:pic>
      <p:pic>
        <p:nvPicPr>
          <p:cNvPr id="6" name="Graphic 6" descr="Checkmark">
            <a:extLst>
              <a:ext uri="{FF2B5EF4-FFF2-40B4-BE49-F238E27FC236}">
                <a16:creationId xmlns:a16="http://schemas.microsoft.com/office/drawing/2014/main" id="{BF0D77FB-2ED8-4823-8DA0-BC4E95DF545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5342" y="2220724"/>
            <a:ext cx="755527" cy="555819"/>
          </a:xfrm>
          <a:prstGeom prst="rect">
            <a:avLst/>
          </a:prstGeom>
        </p:spPr>
      </p:pic>
      <p:pic>
        <p:nvPicPr>
          <p:cNvPr id="7" name="Graphic 7" descr="Checkmark">
            <a:extLst>
              <a:ext uri="{FF2B5EF4-FFF2-40B4-BE49-F238E27FC236}">
                <a16:creationId xmlns:a16="http://schemas.microsoft.com/office/drawing/2014/main" id="{0915C696-0641-4D0D-8216-19594D9D44D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4792" y="2247219"/>
            <a:ext cx="753123" cy="529324"/>
          </a:xfrm>
          <a:prstGeom prst="rect">
            <a:avLst/>
          </a:prstGeom>
        </p:spPr>
      </p:pic>
      <p:pic>
        <p:nvPicPr>
          <p:cNvPr id="8" name="Graphic 8" descr="Checkmark">
            <a:extLst>
              <a:ext uri="{FF2B5EF4-FFF2-40B4-BE49-F238E27FC236}">
                <a16:creationId xmlns:a16="http://schemas.microsoft.com/office/drawing/2014/main" id="{DC529BE9-46FE-4723-876B-7C19F931755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46537" y="2862407"/>
            <a:ext cx="671378" cy="573413"/>
          </a:xfrm>
          <a:prstGeom prst="rect">
            <a:avLst/>
          </a:prstGeom>
        </p:spPr>
      </p:pic>
      <p:pic>
        <p:nvPicPr>
          <p:cNvPr id="9" name="Graphic 9" descr="Checkmark">
            <a:extLst>
              <a:ext uri="{FF2B5EF4-FFF2-40B4-BE49-F238E27FC236}">
                <a16:creationId xmlns:a16="http://schemas.microsoft.com/office/drawing/2014/main" id="{991B8BEE-5807-462D-9CAC-479A39610C4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46537" y="3520598"/>
            <a:ext cx="671379" cy="600138"/>
          </a:xfrm>
          <a:prstGeom prst="rect">
            <a:avLst/>
          </a:prstGeom>
        </p:spPr>
      </p:pic>
      <p:pic>
        <p:nvPicPr>
          <p:cNvPr id="10" name="Graphic 10" descr="Checkmark">
            <a:extLst>
              <a:ext uri="{FF2B5EF4-FFF2-40B4-BE49-F238E27FC236}">
                <a16:creationId xmlns:a16="http://schemas.microsoft.com/office/drawing/2014/main" id="{0A0F3B68-297A-46D0-A27B-297A2A99DD8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2619" y="4166915"/>
            <a:ext cx="671378" cy="600138"/>
          </a:xfrm>
          <a:prstGeom prst="rect">
            <a:avLst/>
          </a:prstGeom>
        </p:spPr>
      </p:pic>
      <p:pic>
        <p:nvPicPr>
          <p:cNvPr id="11" name="Graphic 11" descr="Checkmark">
            <a:extLst>
              <a:ext uri="{FF2B5EF4-FFF2-40B4-BE49-F238E27FC236}">
                <a16:creationId xmlns:a16="http://schemas.microsoft.com/office/drawing/2014/main" id="{F1AA3DE3-D43B-4EE5-B1BF-29A8E99B455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1928" y="4799375"/>
            <a:ext cx="733519" cy="600138"/>
          </a:xfrm>
          <a:prstGeom prst="rect">
            <a:avLst/>
          </a:prstGeom>
        </p:spPr>
      </p:pic>
      <p:pic>
        <p:nvPicPr>
          <p:cNvPr id="12" name="Graphic 12" descr="Checkmark">
            <a:extLst>
              <a:ext uri="{FF2B5EF4-FFF2-40B4-BE49-F238E27FC236}">
                <a16:creationId xmlns:a16="http://schemas.microsoft.com/office/drawing/2014/main" id="{8FA09585-58CF-46C9-BD6E-CFCE1ED8127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2174" y="3508084"/>
            <a:ext cx="847635" cy="600138"/>
          </a:xfrm>
          <a:prstGeom prst="rect">
            <a:avLst/>
          </a:prstGeom>
        </p:spPr>
      </p:pic>
      <p:pic>
        <p:nvPicPr>
          <p:cNvPr id="13" name="Graphic 16" descr="Close">
            <a:extLst>
              <a:ext uri="{FF2B5EF4-FFF2-40B4-BE49-F238E27FC236}">
                <a16:creationId xmlns:a16="http://schemas.microsoft.com/office/drawing/2014/main" id="{9809EE72-A1C3-4CFA-B659-1214F5FA548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32402" y="2807939"/>
            <a:ext cx="682101" cy="600138"/>
          </a:xfrm>
          <a:prstGeom prst="rect">
            <a:avLst/>
          </a:prstGeom>
        </p:spPr>
      </p:pic>
      <p:pic>
        <p:nvPicPr>
          <p:cNvPr id="14" name="Graphic 18" descr="Close">
            <a:extLst>
              <a:ext uri="{FF2B5EF4-FFF2-40B4-BE49-F238E27FC236}">
                <a16:creationId xmlns:a16="http://schemas.microsoft.com/office/drawing/2014/main" id="{7DED1EB5-3A6D-400E-A98F-22CBA934675F}"/>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8123" y="2864946"/>
            <a:ext cx="635863" cy="486124"/>
          </a:xfrm>
          <a:prstGeom prst="rect">
            <a:avLst/>
          </a:prstGeom>
        </p:spPr>
      </p:pic>
      <p:pic>
        <p:nvPicPr>
          <p:cNvPr id="15" name="Graphic 19" descr="Close">
            <a:extLst>
              <a:ext uri="{FF2B5EF4-FFF2-40B4-BE49-F238E27FC236}">
                <a16:creationId xmlns:a16="http://schemas.microsoft.com/office/drawing/2014/main" id="{697D5C1D-6628-4033-B71C-E3198342621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15173" y="2864946"/>
            <a:ext cx="635863" cy="504986"/>
          </a:xfrm>
          <a:prstGeom prst="rect">
            <a:avLst/>
          </a:prstGeom>
        </p:spPr>
      </p:pic>
      <p:pic>
        <p:nvPicPr>
          <p:cNvPr id="16" name="Graphic 20" descr="Close">
            <a:extLst>
              <a:ext uri="{FF2B5EF4-FFF2-40B4-BE49-F238E27FC236}">
                <a16:creationId xmlns:a16="http://schemas.microsoft.com/office/drawing/2014/main" id="{EA35C23A-3A17-4FE4-B482-2CBA2C80BC5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39378" y="3521811"/>
            <a:ext cx="635863" cy="486124"/>
          </a:xfrm>
          <a:prstGeom prst="rect">
            <a:avLst/>
          </a:prstGeom>
        </p:spPr>
      </p:pic>
      <p:pic>
        <p:nvPicPr>
          <p:cNvPr id="17" name="Graphic 21" descr="Close">
            <a:extLst>
              <a:ext uri="{FF2B5EF4-FFF2-40B4-BE49-F238E27FC236}">
                <a16:creationId xmlns:a16="http://schemas.microsoft.com/office/drawing/2014/main" id="{78A8AE90-1B9A-410C-BE38-E2D2646CCC4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91432" y="3521811"/>
            <a:ext cx="635863" cy="555819"/>
          </a:xfrm>
          <a:prstGeom prst="rect">
            <a:avLst/>
          </a:prstGeom>
        </p:spPr>
      </p:pic>
      <p:pic>
        <p:nvPicPr>
          <p:cNvPr id="18" name="Graphic 23" descr="Close">
            <a:extLst>
              <a:ext uri="{FF2B5EF4-FFF2-40B4-BE49-F238E27FC236}">
                <a16:creationId xmlns:a16="http://schemas.microsoft.com/office/drawing/2014/main" id="{2FCEA6D7-ACA9-4316-8E0E-69CF56EB9F2F}"/>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49634" y="4799375"/>
            <a:ext cx="682101" cy="600138"/>
          </a:xfrm>
          <a:prstGeom prst="rect">
            <a:avLst/>
          </a:prstGeom>
        </p:spPr>
      </p:pic>
      <p:pic>
        <p:nvPicPr>
          <p:cNvPr id="19" name="Graphic 24" descr="Close">
            <a:extLst>
              <a:ext uri="{FF2B5EF4-FFF2-40B4-BE49-F238E27FC236}">
                <a16:creationId xmlns:a16="http://schemas.microsoft.com/office/drawing/2014/main" id="{4830403A-8482-4C7F-AEC9-222412A31A4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85221" y="4821909"/>
            <a:ext cx="667215" cy="559010"/>
          </a:xfrm>
          <a:prstGeom prst="rect">
            <a:avLst/>
          </a:prstGeom>
        </p:spPr>
      </p:pic>
      <p:pic>
        <p:nvPicPr>
          <p:cNvPr id="20" name="Graphic 25" descr="Close">
            <a:extLst>
              <a:ext uri="{FF2B5EF4-FFF2-40B4-BE49-F238E27FC236}">
                <a16:creationId xmlns:a16="http://schemas.microsoft.com/office/drawing/2014/main" id="{296EE01C-7340-4671-8A73-94121F40F8F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91432" y="4817444"/>
            <a:ext cx="682101" cy="600138"/>
          </a:xfrm>
          <a:prstGeom prst="rect">
            <a:avLst/>
          </a:prstGeom>
        </p:spPr>
      </p:pic>
      <p:pic>
        <p:nvPicPr>
          <p:cNvPr id="21" name="Graphic 22" descr="Close">
            <a:extLst>
              <a:ext uri="{FF2B5EF4-FFF2-40B4-BE49-F238E27FC236}">
                <a16:creationId xmlns:a16="http://schemas.microsoft.com/office/drawing/2014/main" id="{E8A4D54D-9638-4BA8-A89C-4662874BFF0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01648" y="4187805"/>
            <a:ext cx="682101" cy="600138"/>
          </a:xfrm>
          <a:prstGeom prst="rect">
            <a:avLst/>
          </a:prstGeom>
        </p:spPr>
      </p:pic>
      <p:pic>
        <p:nvPicPr>
          <p:cNvPr id="22" name="Graphic 26" descr="Close">
            <a:extLst>
              <a:ext uri="{FF2B5EF4-FFF2-40B4-BE49-F238E27FC236}">
                <a16:creationId xmlns:a16="http://schemas.microsoft.com/office/drawing/2014/main" id="{D5B3C8AC-B5A5-41AD-87EF-5609B38E33A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0328" y="4165946"/>
            <a:ext cx="682101" cy="600138"/>
          </a:xfrm>
          <a:prstGeom prst="rect">
            <a:avLst/>
          </a:prstGeom>
        </p:spPr>
      </p:pic>
      <p:pic>
        <p:nvPicPr>
          <p:cNvPr id="23" name="Graphic 27" descr="Close">
            <a:extLst>
              <a:ext uri="{FF2B5EF4-FFF2-40B4-BE49-F238E27FC236}">
                <a16:creationId xmlns:a16="http://schemas.microsoft.com/office/drawing/2014/main" id="{C365580F-D7D9-4C38-ADF3-030AF9D24E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34761" y="4187805"/>
            <a:ext cx="682101" cy="600138"/>
          </a:xfrm>
          <a:prstGeom prst="rect">
            <a:avLst/>
          </a:prstGeom>
        </p:spPr>
      </p:pic>
      <p:pic>
        <p:nvPicPr>
          <p:cNvPr id="24" name="Graphic 28" descr="Close">
            <a:extLst>
              <a:ext uri="{FF2B5EF4-FFF2-40B4-BE49-F238E27FC236}">
                <a16:creationId xmlns:a16="http://schemas.microsoft.com/office/drawing/2014/main" id="{4C197817-0858-4703-9E98-63ED0176B4D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09780" y="4830113"/>
            <a:ext cx="682101" cy="600138"/>
          </a:xfrm>
          <a:prstGeom prst="rect">
            <a:avLst/>
          </a:prstGeom>
        </p:spPr>
      </p:pic>
      <p:pic>
        <p:nvPicPr>
          <p:cNvPr id="25" name="Graphic 29" descr="Close">
            <a:extLst>
              <a:ext uri="{FF2B5EF4-FFF2-40B4-BE49-F238E27FC236}">
                <a16:creationId xmlns:a16="http://schemas.microsoft.com/office/drawing/2014/main" id="{B08A3F2E-1625-4622-983A-EB32F73D23F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094733" y="2920460"/>
            <a:ext cx="682101" cy="600138"/>
          </a:xfrm>
          <a:prstGeom prst="rect">
            <a:avLst/>
          </a:prstGeom>
        </p:spPr>
      </p:pic>
      <p:pic>
        <p:nvPicPr>
          <p:cNvPr id="26" name="Graphic 30" descr="Checkmark">
            <a:extLst>
              <a:ext uri="{FF2B5EF4-FFF2-40B4-BE49-F238E27FC236}">
                <a16:creationId xmlns:a16="http://schemas.microsoft.com/office/drawing/2014/main" id="{591DC60C-7B84-42C2-B4CA-1F096F35F31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3965" y="2295412"/>
            <a:ext cx="755527" cy="555819"/>
          </a:xfrm>
          <a:prstGeom prst="rect">
            <a:avLst/>
          </a:prstGeom>
        </p:spPr>
      </p:pic>
      <p:pic>
        <p:nvPicPr>
          <p:cNvPr id="27" name="Graphic 31" descr="Checkmark">
            <a:extLst>
              <a:ext uri="{FF2B5EF4-FFF2-40B4-BE49-F238E27FC236}">
                <a16:creationId xmlns:a16="http://schemas.microsoft.com/office/drawing/2014/main" id="{C5C8E9FB-85EF-4858-96EC-6B62ED6931E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4588" y="3595205"/>
            <a:ext cx="755527" cy="555819"/>
          </a:xfrm>
          <a:prstGeom prst="rect">
            <a:avLst/>
          </a:prstGeom>
        </p:spPr>
      </p:pic>
      <p:pic>
        <p:nvPicPr>
          <p:cNvPr id="30" name="Graphic 27" descr="Close">
            <a:extLst>
              <a:ext uri="{FF2B5EF4-FFF2-40B4-BE49-F238E27FC236}">
                <a16:creationId xmlns:a16="http://schemas.microsoft.com/office/drawing/2014/main" id="{C365580F-D7D9-4C38-ADF3-030AF9D24E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22076" y="4225631"/>
            <a:ext cx="682101" cy="600138"/>
          </a:xfrm>
          <a:prstGeom prst="rect">
            <a:avLst/>
          </a:prstGeom>
        </p:spPr>
      </p:pic>
    </p:spTree>
    <p:extLst>
      <p:ext uri="{BB962C8B-B14F-4D97-AF65-F5344CB8AC3E}">
        <p14:creationId xmlns:p14="http://schemas.microsoft.com/office/powerpoint/2010/main" val="3175726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4649</TotalTime>
  <Words>726</Words>
  <Application>Microsoft Office PowerPoint</Application>
  <PresentationFormat>Widescreen</PresentationFormat>
  <Paragraphs>155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Addressing the need</vt:lpstr>
      <vt:lpstr>Introducing Hylomobility</vt:lpstr>
      <vt:lpstr>Our Approach</vt:lpstr>
      <vt:lpstr>Shared Mobility (E-MaaS) Industry Overview</vt:lpstr>
      <vt:lpstr>PowerPoint Presentation</vt:lpstr>
      <vt:lpstr>Product model workflow</vt:lpstr>
      <vt:lpstr>PowerPoint Presentation</vt:lpstr>
      <vt:lpstr>PowerPoint Presentation</vt:lpstr>
      <vt:lpstr>Basic Developed Prototype</vt:lpstr>
      <vt:lpstr>Technical Details</vt:lpstr>
      <vt:lpstr>Experimental data  With 2 users and 1 Electric bike</vt:lpstr>
      <vt:lpstr>Financial Forecast</vt:lpstr>
      <vt:lpstr>Utilization of the 15 lakhs MSME grant</vt:lpstr>
      <vt:lpstr>PowerPoint Presentation</vt:lpstr>
      <vt:lpstr>Advisors and Mentors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S</dc:creator>
  <cp:lastModifiedBy>Dhanush S</cp:lastModifiedBy>
  <cp:revision>66</cp:revision>
  <dcterms:created xsi:type="dcterms:W3CDTF">2022-03-20T14:35:29Z</dcterms:created>
  <dcterms:modified xsi:type="dcterms:W3CDTF">2022-04-08T12:06:23Z</dcterms:modified>
</cp:coreProperties>
</file>