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96"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Covid-19 and UK economy indicators</a:t>
            </a:r>
            <a:endParaRPr lang="en-GB" dirty="0"/>
          </a:p>
        </p:txBody>
      </p:sp>
      <p:sp>
        <p:nvSpPr>
          <p:cNvPr id="3" name="Subtitle 2"/>
          <p:cNvSpPr>
            <a:spLocks noGrp="1"/>
          </p:cNvSpPr>
          <p:nvPr>
            <p:ph type="subTitle" idx="1"/>
          </p:nvPr>
        </p:nvSpPr>
        <p:spPr/>
        <p:txBody>
          <a:bodyPr/>
          <a:lstStyle/>
          <a:p>
            <a:r>
              <a:rPr lang="en-GB" dirty="0" smtClean="0"/>
              <a:t>Week 2</a:t>
            </a:r>
            <a:endParaRPr lang="en-GB" dirty="0"/>
          </a:p>
        </p:txBody>
      </p:sp>
    </p:spTree>
    <p:extLst>
      <p:ext uri="{BB962C8B-B14F-4D97-AF65-F5344CB8AC3E}">
        <p14:creationId xmlns:p14="http://schemas.microsoft.com/office/powerpoint/2010/main" val="3694735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Health consequences</a:t>
            </a:r>
            <a:r>
              <a:rPr lang="en-GB" b="1" dirty="0">
                <a:solidFill>
                  <a:schemeClr val="accent2"/>
                </a:solidFill>
              </a:rPr>
              <a:t/>
            </a:r>
            <a:br>
              <a:rPr lang="en-GB" b="1" dirty="0">
                <a:solidFill>
                  <a:schemeClr val="accent2"/>
                </a:solidFill>
              </a:rPr>
            </a:br>
            <a:endParaRPr lang="en-GB" dirty="0"/>
          </a:p>
        </p:txBody>
      </p:sp>
      <p:sp>
        <p:nvSpPr>
          <p:cNvPr id="3" name="Content Placeholder 2"/>
          <p:cNvSpPr>
            <a:spLocks noGrp="1"/>
          </p:cNvSpPr>
          <p:nvPr>
            <p:ph idx="1"/>
          </p:nvPr>
        </p:nvSpPr>
        <p:spPr/>
        <p:txBody>
          <a:bodyPr>
            <a:normAutofit/>
          </a:bodyPr>
          <a:lstStyle/>
          <a:p>
            <a:r>
              <a:rPr lang="en-GB" sz="2400" dirty="0"/>
              <a:t>It remains the situation that if COVID-19 cases </a:t>
            </a:r>
            <a:r>
              <a:rPr lang="en-GB" sz="2400" dirty="0" smtClean="0"/>
              <a:t>were</a:t>
            </a:r>
            <a:r>
              <a:rPr lang="en-GB" sz="2400" dirty="0" smtClean="0"/>
              <a:t> </a:t>
            </a:r>
            <a:r>
              <a:rPr lang="en-GB" sz="2400" dirty="0"/>
              <a:t>left unchecked, new critical cases would </a:t>
            </a:r>
            <a:r>
              <a:rPr lang="en-GB" sz="2400" dirty="0" smtClean="0"/>
              <a:t>have overwhelmed </a:t>
            </a:r>
            <a:r>
              <a:rPr lang="en-GB" sz="2400" dirty="0"/>
              <a:t>hospital capacity, resulting in COVID-19 deaths and </a:t>
            </a:r>
            <a:r>
              <a:rPr lang="en-GB" sz="2400" dirty="0" smtClean="0"/>
              <a:t>non-COVID-19 </a:t>
            </a:r>
            <a:r>
              <a:rPr lang="en-GB" sz="2400" dirty="0"/>
              <a:t>deaths that would have been </a:t>
            </a:r>
            <a:r>
              <a:rPr lang="en-GB" sz="2400" u="sng" dirty="0"/>
              <a:t>preventable if ventilated bed capacity were available</a:t>
            </a:r>
            <a:r>
              <a:rPr lang="en-GB" sz="2400" u="sng" dirty="0" smtClean="0"/>
              <a:t>.</a:t>
            </a:r>
          </a:p>
          <a:p>
            <a:endParaRPr lang="en-GB" sz="2400" u="sng" dirty="0"/>
          </a:p>
          <a:p>
            <a:r>
              <a:rPr lang="en-GB" sz="2400" dirty="0" smtClean="0">
                <a:solidFill>
                  <a:schemeClr val="accent2"/>
                </a:solidFill>
              </a:rPr>
              <a:t>Why is it important to understand bed capacity here?</a:t>
            </a:r>
            <a:endParaRPr lang="en-GB" sz="2400" dirty="0">
              <a:solidFill>
                <a:schemeClr val="accent2"/>
              </a:solidFill>
            </a:endParaRPr>
          </a:p>
        </p:txBody>
      </p:sp>
    </p:spTree>
    <p:extLst>
      <p:ext uri="{BB962C8B-B14F-4D97-AF65-F5344CB8AC3E}">
        <p14:creationId xmlns:p14="http://schemas.microsoft.com/office/powerpoint/2010/main" val="92155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 consequences</a:t>
            </a:r>
            <a:r>
              <a:rPr lang="en-GB" b="1" dirty="0">
                <a:solidFill>
                  <a:schemeClr val="accent2"/>
                </a:solidFill>
              </a:rPr>
              <a:t/>
            </a:r>
            <a:br>
              <a:rPr lang="en-GB" b="1" dirty="0">
                <a:solidFill>
                  <a:schemeClr val="accent2"/>
                </a:solidFill>
              </a:rPr>
            </a:br>
            <a:endParaRPr lang="en-GB" dirty="0"/>
          </a:p>
        </p:txBody>
      </p:sp>
      <p:sp>
        <p:nvSpPr>
          <p:cNvPr id="3" name="Content Placeholder 2"/>
          <p:cNvSpPr>
            <a:spLocks noGrp="1"/>
          </p:cNvSpPr>
          <p:nvPr>
            <p:ph idx="1"/>
          </p:nvPr>
        </p:nvSpPr>
        <p:spPr/>
        <p:txBody>
          <a:bodyPr/>
          <a:lstStyle/>
          <a:p>
            <a:r>
              <a:rPr lang="en-GB" dirty="0" smtClean="0"/>
              <a:t>Because ….</a:t>
            </a:r>
          </a:p>
          <a:p>
            <a:r>
              <a:rPr lang="en-GB" dirty="0" smtClean="0"/>
              <a:t>when </a:t>
            </a:r>
            <a:r>
              <a:rPr lang="en-GB" dirty="0"/>
              <a:t>the NHS is under additional non-COVID-19 winter pressures, so in comparison to the spring and summer periods, action to prevent the NHS being overwhelmed is potentially even more </a:t>
            </a:r>
            <a:r>
              <a:rPr lang="en-GB" dirty="0" smtClean="0"/>
              <a:t>critical</a:t>
            </a:r>
          </a:p>
          <a:p>
            <a:endParaRPr lang="en-GB" dirty="0"/>
          </a:p>
          <a:p>
            <a:r>
              <a:rPr lang="en-GB" dirty="0"/>
              <a:t>Of the patients admitted to intensive care units with COVID-19 before 31 </a:t>
            </a:r>
            <a:r>
              <a:rPr lang="en-GB" dirty="0" smtClean="0"/>
              <a:t>August 2020, </a:t>
            </a:r>
            <a:r>
              <a:rPr lang="en-GB" dirty="0"/>
              <a:t>39% died. </a:t>
            </a:r>
            <a:r>
              <a:rPr lang="en-GB" dirty="0" smtClean="0"/>
              <a:t>Between </a:t>
            </a:r>
            <a:r>
              <a:rPr lang="en-GB" dirty="0"/>
              <a:t>1 September and 19 </a:t>
            </a:r>
            <a:r>
              <a:rPr lang="en-GB" dirty="0" smtClean="0"/>
              <a:t>November 2020, </a:t>
            </a:r>
            <a:r>
              <a:rPr lang="en-GB" dirty="0"/>
              <a:t>this fell to 24%, meaning more than three quarters of these patients </a:t>
            </a:r>
            <a:r>
              <a:rPr lang="en-GB" dirty="0" smtClean="0"/>
              <a:t>were</a:t>
            </a:r>
            <a:r>
              <a:rPr lang="en-GB" dirty="0" smtClean="0"/>
              <a:t> </a:t>
            </a:r>
            <a:r>
              <a:rPr lang="en-GB" dirty="0"/>
              <a:t>able to recover from such serious </a:t>
            </a:r>
            <a:r>
              <a:rPr lang="en-GB" dirty="0" smtClean="0"/>
              <a:t>complications.</a:t>
            </a:r>
            <a:endParaRPr lang="en-GB" dirty="0"/>
          </a:p>
        </p:txBody>
      </p:sp>
    </p:spTree>
    <p:extLst>
      <p:ext uri="{BB962C8B-B14F-4D97-AF65-F5344CB8AC3E}">
        <p14:creationId xmlns:p14="http://schemas.microsoft.com/office/powerpoint/2010/main" val="265580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most importantly ….</a:t>
            </a:r>
            <a:endParaRPr lang="en-GB" dirty="0"/>
          </a:p>
        </p:txBody>
      </p:sp>
      <p:sp>
        <p:nvSpPr>
          <p:cNvPr id="3" name="Content Placeholder 2"/>
          <p:cNvSpPr>
            <a:spLocks noGrp="1"/>
          </p:cNvSpPr>
          <p:nvPr>
            <p:ph idx="1"/>
          </p:nvPr>
        </p:nvSpPr>
        <p:spPr/>
        <p:txBody>
          <a:bodyPr>
            <a:normAutofit lnSpcReduction="10000"/>
          </a:bodyPr>
          <a:lstStyle/>
          <a:p>
            <a:r>
              <a:rPr lang="en-GB" sz="2000" b="1" dirty="0">
                <a:solidFill>
                  <a:srgbClr val="FF0000"/>
                </a:solidFill>
              </a:rPr>
              <a:t>NHS business </a:t>
            </a:r>
            <a:r>
              <a:rPr lang="en-GB" sz="2000" dirty="0"/>
              <a:t>if acute and critical care bed capacity is </a:t>
            </a:r>
            <a:r>
              <a:rPr lang="en-GB" sz="2000" dirty="0" smtClean="0"/>
              <a:t>breached, its impact </a:t>
            </a:r>
            <a:r>
              <a:rPr lang="en-GB" sz="2000" dirty="0"/>
              <a:t>would be severe. </a:t>
            </a:r>
            <a:r>
              <a:rPr lang="en-GB" sz="2000" dirty="0" smtClean="0"/>
              <a:t>In means that, other </a:t>
            </a:r>
            <a:r>
              <a:rPr lang="en-GB" sz="2000" dirty="0"/>
              <a:t>emergency care patients would be unable to receive the urgent treatment they need, resulting in many further deaths</a:t>
            </a:r>
            <a:r>
              <a:rPr lang="en-GB" sz="2000" dirty="0" smtClean="0"/>
              <a:t>.</a:t>
            </a:r>
          </a:p>
          <a:p>
            <a:r>
              <a:rPr lang="en-GB" sz="2000" dirty="0" smtClean="0"/>
              <a:t> </a:t>
            </a:r>
            <a:r>
              <a:rPr lang="en-GB" sz="2000" b="1" dirty="0"/>
              <a:t>Cancer screenings </a:t>
            </a:r>
            <a:r>
              <a:rPr lang="en-GB" sz="2000" b="1" dirty="0" smtClean="0"/>
              <a:t>– </a:t>
            </a:r>
            <a:r>
              <a:rPr lang="en-GB" sz="2000" dirty="0" smtClean="0"/>
              <a:t>during the lockdown, many were </a:t>
            </a:r>
            <a:r>
              <a:rPr lang="en-GB" sz="2000" dirty="0"/>
              <a:t>postponed, and thousands of elective procedures </a:t>
            </a:r>
            <a:r>
              <a:rPr lang="en-GB" sz="2000" dirty="0" smtClean="0"/>
              <a:t>were also cancelled </a:t>
            </a:r>
            <a:r>
              <a:rPr lang="en-GB" sz="2000" dirty="0"/>
              <a:t>or delayed. Some of these impacts </a:t>
            </a:r>
            <a:r>
              <a:rPr lang="en-GB" sz="2000" dirty="0" smtClean="0"/>
              <a:t>were </a:t>
            </a:r>
            <a:r>
              <a:rPr lang="en-GB" sz="2000" dirty="0"/>
              <a:t>felt as the NHS </a:t>
            </a:r>
            <a:r>
              <a:rPr lang="en-GB" sz="2000" dirty="0" smtClean="0"/>
              <a:t>approached </a:t>
            </a:r>
            <a:r>
              <a:rPr lang="en-GB" sz="2000" dirty="0"/>
              <a:t>capacity</a:t>
            </a:r>
            <a:r>
              <a:rPr lang="en-GB" sz="2000" dirty="0" smtClean="0"/>
              <a:t>.</a:t>
            </a:r>
          </a:p>
          <a:p>
            <a:r>
              <a:rPr lang="en-GB" sz="2000" b="1" dirty="0" smtClean="0"/>
              <a:t>Cancellations</a:t>
            </a:r>
            <a:r>
              <a:rPr lang="en-GB" sz="2000" dirty="0" smtClean="0"/>
              <a:t> created long </a:t>
            </a:r>
            <a:r>
              <a:rPr lang="en-GB" sz="2000" dirty="0"/>
              <a:t>term challenges and </a:t>
            </a:r>
            <a:r>
              <a:rPr lang="en-GB" sz="2000" dirty="0" smtClean="0"/>
              <a:t>delays, </a:t>
            </a:r>
            <a:r>
              <a:rPr lang="en-GB" sz="2000" dirty="0"/>
              <a:t>which </a:t>
            </a:r>
            <a:r>
              <a:rPr lang="en-GB" sz="2000" dirty="0" smtClean="0"/>
              <a:t>would take the NHS </a:t>
            </a:r>
            <a:r>
              <a:rPr lang="en-GB" sz="2000" dirty="0"/>
              <a:t>a significant period of time to </a:t>
            </a:r>
            <a:r>
              <a:rPr lang="en-GB" sz="2000" dirty="0" smtClean="0"/>
              <a:t>recover; thereby </a:t>
            </a:r>
            <a:r>
              <a:rPr lang="en-GB" sz="2000" dirty="0"/>
              <a:t>jeopardising plans to tackle existing backlogs and future investment plans. </a:t>
            </a:r>
          </a:p>
        </p:txBody>
      </p:sp>
    </p:spTree>
    <p:extLst>
      <p:ext uri="{BB962C8B-B14F-4D97-AF65-F5344CB8AC3E}">
        <p14:creationId xmlns:p14="http://schemas.microsoft.com/office/powerpoint/2010/main" val="168769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missing?</a:t>
            </a:r>
            <a:endParaRPr lang="en-GB" dirty="0"/>
          </a:p>
        </p:txBody>
      </p:sp>
      <p:sp>
        <p:nvSpPr>
          <p:cNvPr id="3" name="Content Placeholder 2"/>
          <p:cNvSpPr>
            <a:spLocks noGrp="1"/>
          </p:cNvSpPr>
          <p:nvPr>
            <p:ph idx="1"/>
          </p:nvPr>
        </p:nvSpPr>
        <p:spPr/>
        <p:txBody>
          <a:bodyPr>
            <a:normAutofit/>
          </a:bodyPr>
          <a:lstStyle/>
          <a:p>
            <a:r>
              <a:rPr lang="en-GB" sz="2000" dirty="0"/>
              <a:t>Previously published Government </a:t>
            </a:r>
            <a:r>
              <a:rPr lang="en-GB" sz="2000" dirty="0" smtClean="0"/>
              <a:t>analysis</a:t>
            </a:r>
          </a:p>
          <a:p>
            <a:r>
              <a:rPr lang="en-GB" sz="2000" dirty="0" smtClean="0"/>
              <a:t> </a:t>
            </a:r>
            <a:r>
              <a:rPr lang="en-GB" sz="2000" dirty="0"/>
              <a:t>illustrates how in an unmitigated COVID-19 </a:t>
            </a:r>
            <a:r>
              <a:rPr lang="en-GB" sz="2000" dirty="0" smtClean="0"/>
              <a:t>scenario, </a:t>
            </a:r>
            <a:r>
              <a:rPr lang="en-GB" sz="2000" dirty="0"/>
              <a:t>the number of deaths </a:t>
            </a:r>
            <a:r>
              <a:rPr lang="en-GB" sz="2000" dirty="0" smtClean="0"/>
              <a:t>increased </a:t>
            </a:r>
            <a:r>
              <a:rPr lang="en-GB" sz="2000" dirty="0"/>
              <a:t>rapidly due to dramatic increases in mortality </a:t>
            </a:r>
            <a:r>
              <a:rPr lang="en-GB" sz="2000" dirty="0" smtClean="0"/>
              <a:t>rates, as </a:t>
            </a:r>
            <a:r>
              <a:rPr lang="en-GB" sz="2000" dirty="0"/>
              <a:t>critical care </a:t>
            </a:r>
            <a:r>
              <a:rPr lang="en-GB" sz="2000" dirty="0" smtClean="0"/>
              <a:t>was</a:t>
            </a:r>
            <a:r>
              <a:rPr lang="en-GB" sz="2000" dirty="0" smtClean="0"/>
              <a:t> </a:t>
            </a:r>
            <a:r>
              <a:rPr lang="en-GB" sz="2000" dirty="0"/>
              <a:t>no longer available to those who </a:t>
            </a:r>
            <a:r>
              <a:rPr lang="en-GB" sz="2000" dirty="0" smtClean="0"/>
              <a:t>needed </a:t>
            </a:r>
            <a:r>
              <a:rPr lang="en-GB" sz="2000" dirty="0"/>
              <a:t>it. This impact is from COVID-19 deaths alone</a:t>
            </a:r>
            <a:r>
              <a:rPr lang="en-GB" sz="2000" dirty="0" smtClean="0"/>
              <a:t>:</a:t>
            </a:r>
          </a:p>
          <a:p>
            <a:r>
              <a:rPr lang="en-GB" sz="2000" dirty="0" smtClean="0"/>
              <a:t> </a:t>
            </a:r>
            <a:r>
              <a:rPr lang="en-GB" sz="2000" dirty="0">
                <a:solidFill>
                  <a:schemeClr val="accent2"/>
                </a:solidFill>
              </a:rPr>
              <a:t>it does not include the additional COVID-19 morbidity impacts, or the wider physical and mental health impacts that would result from unavailable </a:t>
            </a:r>
            <a:r>
              <a:rPr lang="en-GB" sz="2000" dirty="0" smtClean="0">
                <a:solidFill>
                  <a:schemeClr val="accent2"/>
                </a:solidFill>
              </a:rPr>
              <a:t>care</a:t>
            </a:r>
          </a:p>
          <a:p>
            <a:endParaRPr lang="en-GB" sz="2000" dirty="0">
              <a:solidFill>
                <a:schemeClr val="accent2"/>
              </a:solidFill>
            </a:endParaRPr>
          </a:p>
          <a:p>
            <a:r>
              <a:rPr lang="en-GB" sz="2000" dirty="0" smtClean="0">
                <a:solidFill>
                  <a:srgbClr val="FF0000"/>
                </a:solidFill>
              </a:rPr>
              <a:t>Why is it important for us to talk about this?</a:t>
            </a:r>
            <a:endParaRPr lang="en-GB" sz="2000" dirty="0">
              <a:solidFill>
                <a:srgbClr val="FF0000"/>
              </a:solidFill>
            </a:endParaRPr>
          </a:p>
        </p:txBody>
      </p:sp>
    </p:spTree>
    <p:extLst>
      <p:ext uri="{BB962C8B-B14F-4D97-AF65-F5344CB8AC3E}">
        <p14:creationId xmlns:p14="http://schemas.microsoft.com/office/powerpoint/2010/main" val="355677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Will the UK economy ever recover from the impact of coronavirus'?</a:t>
            </a:r>
            <a:br>
              <a:rPr lang="en-GB" dirty="0"/>
            </a:br>
            <a:endParaRPr lang="en-GB" dirty="0"/>
          </a:p>
        </p:txBody>
      </p:sp>
      <p:sp>
        <p:nvSpPr>
          <p:cNvPr id="3" name="Content Placeholder 2"/>
          <p:cNvSpPr>
            <a:spLocks noGrp="1"/>
          </p:cNvSpPr>
          <p:nvPr>
            <p:ph idx="1"/>
          </p:nvPr>
        </p:nvSpPr>
        <p:spPr/>
        <p:txBody>
          <a:bodyPr/>
          <a:lstStyle/>
          <a:p>
            <a:r>
              <a:rPr lang="en-GB" dirty="0"/>
              <a:t>https://www.youtube.com/watch?v=cQuKWST0jeQ</a:t>
            </a:r>
          </a:p>
        </p:txBody>
      </p:sp>
    </p:spTree>
    <p:extLst>
      <p:ext uri="{BB962C8B-B14F-4D97-AF65-F5344CB8AC3E}">
        <p14:creationId xmlns:p14="http://schemas.microsoft.com/office/powerpoint/2010/main" val="327696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 </a:t>
            </a:r>
            <a:endParaRPr lang="en-GB" dirty="0"/>
          </a:p>
        </p:txBody>
      </p:sp>
      <p:sp>
        <p:nvSpPr>
          <p:cNvPr id="3" name="Content Placeholder 2"/>
          <p:cNvSpPr>
            <a:spLocks noGrp="1"/>
          </p:cNvSpPr>
          <p:nvPr>
            <p:ph idx="1"/>
          </p:nvPr>
        </p:nvSpPr>
        <p:spPr/>
        <p:txBody>
          <a:bodyPr/>
          <a:lstStyle/>
          <a:p>
            <a:pPr algn="ctr"/>
            <a:r>
              <a:rPr lang="en-GB" dirty="0"/>
              <a:t>Early experimental data on the impact of the coronavirus (COVID-19) on the UK economy and </a:t>
            </a:r>
            <a:r>
              <a:rPr lang="en-GB" dirty="0" smtClean="0"/>
              <a:t>society</a:t>
            </a:r>
          </a:p>
          <a:p>
            <a:pPr algn="ctr"/>
            <a:r>
              <a:rPr lang="en-GB" dirty="0" smtClean="0"/>
              <a:t>These </a:t>
            </a:r>
            <a:r>
              <a:rPr lang="en-GB" dirty="0"/>
              <a:t>faster indicators are created using rapid response surveys, novel data sources and experimental methods</a:t>
            </a:r>
            <a:r>
              <a:rPr lang="en-GB" dirty="0" smtClean="0"/>
              <a:t>.</a:t>
            </a:r>
          </a:p>
          <a:p>
            <a:pPr algn="ctr"/>
            <a:r>
              <a:rPr lang="en-GB" dirty="0" smtClean="0"/>
              <a:t>How to link these to Health and Social Care </a:t>
            </a:r>
            <a:endParaRPr lang="en-GB" dirty="0"/>
          </a:p>
        </p:txBody>
      </p:sp>
    </p:spTree>
    <p:extLst>
      <p:ext uri="{BB962C8B-B14F-4D97-AF65-F5344CB8AC3E}">
        <p14:creationId xmlns:p14="http://schemas.microsoft.com/office/powerpoint/2010/main" val="214054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sp>
        <p:nvSpPr>
          <p:cNvPr id="3" name="Content Placeholder 2"/>
          <p:cNvSpPr>
            <a:spLocks noGrp="1"/>
          </p:cNvSpPr>
          <p:nvPr>
            <p:ph idx="1"/>
          </p:nvPr>
        </p:nvSpPr>
        <p:spPr/>
        <p:txBody>
          <a:bodyPr/>
          <a:lstStyle/>
          <a:p>
            <a:r>
              <a:rPr lang="en-GB" sz="2800" dirty="0" smtClean="0"/>
              <a:t>What is health indicators?</a:t>
            </a:r>
          </a:p>
          <a:p>
            <a:r>
              <a:rPr lang="en-GB" sz="2800" dirty="0" smtClean="0"/>
              <a:t>GDP, how can we use this in health and social care?</a:t>
            </a:r>
            <a:endParaRPr lang="en-GB" sz="2800" dirty="0"/>
          </a:p>
          <a:p>
            <a:r>
              <a:rPr lang="en-GB" sz="2800" dirty="0" smtClean="0"/>
              <a:t>Can you list all of the possible social care issues happening because of economy changes in UK?</a:t>
            </a:r>
          </a:p>
          <a:p>
            <a:endParaRPr lang="en-GB" dirty="0"/>
          </a:p>
        </p:txBody>
      </p:sp>
    </p:spTree>
    <p:extLst>
      <p:ext uri="{BB962C8B-B14F-4D97-AF65-F5344CB8AC3E}">
        <p14:creationId xmlns:p14="http://schemas.microsoft.com/office/powerpoint/2010/main" val="42572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indicators</a:t>
            </a:r>
            <a:endParaRPr lang="en-GB" dirty="0"/>
          </a:p>
        </p:txBody>
      </p:sp>
      <p:sp>
        <p:nvSpPr>
          <p:cNvPr id="3" name="Content Placeholder 2"/>
          <p:cNvSpPr>
            <a:spLocks noGrp="1"/>
          </p:cNvSpPr>
          <p:nvPr>
            <p:ph idx="1"/>
          </p:nvPr>
        </p:nvSpPr>
        <p:spPr/>
        <p:txBody>
          <a:bodyPr/>
          <a:lstStyle/>
          <a:p>
            <a:r>
              <a:rPr lang="en-GB" sz="2400" dirty="0" smtClean="0"/>
              <a:t>Life expectancy </a:t>
            </a:r>
          </a:p>
          <a:p>
            <a:r>
              <a:rPr lang="en-GB" sz="2400" dirty="0"/>
              <a:t>Access to </a:t>
            </a:r>
            <a:r>
              <a:rPr lang="en-GB" sz="2400" b="1" dirty="0"/>
              <a:t>Health</a:t>
            </a:r>
            <a:r>
              <a:rPr lang="en-GB" sz="2400" dirty="0"/>
              <a:t> Services.</a:t>
            </a:r>
          </a:p>
          <a:p>
            <a:r>
              <a:rPr lang="en-GB" sz="2400" dirty="0"/>
              <a:t>Clinical Preventive Services.</a:t>
            </a:r>
          </a:p>
          <a:p>
            <a:r>
              <a:rPr lang="en-GB" sz="2400" dirty="0"/>
              <a:t>Environmental Quality.</a:t>
            </a:r>
          </a:p>
          <a:p>
            <a:r>
              <a:rPr lang="en-GB" sz="2400" dirty="0"/>
              <a:t>Injury and Violence.</a:t>
            </a:r>
          </a:p>
          <a:p>
            <a:r>
              <a:rPr lang="en-GB" sz="2400" dirty="0"/>
              <a:t>Maternal, Infant, and Child </a:t>
            </a:r>
            <a:r>
              <a:rPr lang="en-GB" sz="2400" b="1" dirty="0"/>
              <a:t>Health</a:t>
            </a:r>
            <a:endParaRPr lang="en-GB" sz="2400" dirty="0"/>
          </a:p>
          <a:p>
            <a:pPr marL="0" indent="0">
              <a:buNone/>
            </a:pPr>
            <a:endParaRPr lang="en-GB" dirty="0"/>
          </a:p>
        </p:txBody>
      </p:sp>
    </p:spTree>
    <p:extLst>
      <p:ext uri="{BB962C8B-B14F-4D97-AF65-F5344CB8AC3E}">
        <p14:creationId xmlns:p14="http://schemas.microsoft.com/office/powerpoint/2010/main" val="141310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GDP, how can we use this in health and social care?</a:t>
            </a:r>
            <a:br>
              <a:rPr lang="en-GB" dirty="0"/>
            </a:br>
            <a:endParaRPr lang="en-GB" dirty="0"/>
          </a:p>
        </p:txBody>
      </p:sp>
      <p:sp>
        <p:nvSpPr>
          <p:cNvPr id="3" name="Content Placeholder 2"/>
          <p:cNvSpPr>
            <a:spLocks noGrp="1"/>
          </p:cNvSpPr>
          <p:nvPr>
            <p:ph idx="1"/>
          </p:nvPr>
        </p:nvSpPr>
        <p:spPr/>
        <p:txBody>
          <a:bodyPr>
            <a:normAutofit/>
          </a:bodyPr>
          <a:lstStyle/>
          <a:p>
            <a:r>
              <a:rPr lang="en-GB" sz="2800" dirty="0"/>
              <a:t>How does GDP affect health care? </a:t>
            </a:r>
          </a:p>
          <a:p>
            <a:r>
              <a:rPr lang="en-GB" sz="2800" dirty="0"/>
              <a:t>10.0%</a:t>
            </a:r>
          </a:p>
          <a:p>
            <a:r>
              <a:rPr lang="en-GB" sz="2800" dirty="0" smtClean="0"/>
              <a:t>Total </a:t>
            </a:r>
            <a:r>
              <a:rPr lang="en-GB" sz="2800" dirty="0"/>
              <a:t>healthcare expenditure in the UK accounted for </a:t>
            </a:r>
            <a:r>
              <a:rPr lang="en-GB" sz="2800" b="1" dirty="0"/>
              <a:t>10.0%</a:t>
            </a:r>
            <a:r>
              <a:rPr lang="en-GB" sz="2800" dirty="0"/>
              <a:t> of gross domestic product (GDP) in 2018, compared with </a:t>
            </a:r>
            <a:r>
              <a:rPr lang="en-GB" sz="2800" b="1" dirty="0"/>
              <a:t>9.8%</a:t>
            </a:r>
            <a:r>
              <a:rPr lang="en-GB" sz="2800" dirty="0"/>
              <a:t> in 2017 and 6.9% in 1997</a:t>
            </a:r>
          </a:p>
        </p:txBody>
      </p:sp>
    </p:spTree>
    <p:extLst>
      <p:ext uri="{BB962C8B-B14F-4D97-AF65-F5344CB8AC3E}">
        <p14:creationId xmlns:p14="http://schemas.microsoft.com/office/powerpoint/2010/main" val="398016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Covid-19 and our economy </a:t>
            </a:r>
            <a:endParaRPr lang="en-GB" dirty="0"/>
          </a:p>
        </p:txBody>
      </p:sp>
      <p:sp>
        <p:nvSpPr>
          <p:cNvPr id="3" name="Content Placeholder 2"/>
          <p:cNvSpPr>
            <a:spLocks noGrp="1"/>
          </p:cNvSpPr>
          <p:nvPr>
            <p:ph idx="1"/>
          </p:nvPr>
        </p:nvSpPr>
        <p:spPr>
          <a:xfrm>
            <a:off x="2589212" y="2133600"/>
            <a:ext cx="8915400" cy="4581236"/>
          </a:xfrm>
        </p:spPr>
        <p:txBody>
          <a:bodyPr/>
          <a:lstStyle/>
          <a:p>
            <a:r>
              <a:rPr lang="en-GB" dirty="0"/>
              <a:t>According to the latest Business Impact of Coronavirus (COVID-19) Survey (BICS), across all UK industries, 8% of the workforce were on partial or full furlough leave, and 62% of the workforce were working at their normal place of work</a:t>
            </a:r>
            <a:r>
              <a:rPr lang="en-GB" dirty="0" smtClean="0"/>
              <a:t>.</a:t>
            </a:r>
          </a:p>
          <a:p>
            <a:endParaRPr lang="en-GB" dirty="0"/>
          </a:p>
          <a:p>
            <a:r>
              <a:rPr lang="en-GB" dirty="0"/>
              <a:t>According to the latest Opinions and Lifestyle Survey (OPN), the proportion of British adults who travelled to work decreased by three percentage points to 56%, its lowest since mid-August</a:t>
            </a:r>
            <a:r>
              <a:rPr lang="en-GB" dirty="0" smtClean="0"/>
              <a:t>.</a:t>
            </a:r>
          </a:p>
          <a:p>
            <a:endParaRPr lang="en-GB" dirty="0"/>
          </a:p>
          <a:p>
            <a:r>
              <a:rPr lang="en-GB" dirty="0"/>
              <a:t>Between 23 and 30 October 2020, total online job adverts remained unchanged from the previous week, at 70% of their 2019 </a:t>
            </a:r>
            <a:r>
              <a:rPr lang="en-GB" dirty="0" smtClean="0"/>
              <a:t>average</a:t>
            </a:r>
          </a:p>
          <a:p>
            <a:endParaRPr lang="en-GB" dirty="0"/>
          </a:p>
          <a:p>
            <a:r>
              <a:rPr lang="en-GB" b="1" dirty="0" smtClean="0">
                <a:solidFill>
                  <a:schemeClr val="accent2"/>
                </a:solidFill>
              </a:rPr>
              <a:t>What does this mean?</a:t>
            </a:r>
            <a:endParaRPr lang="en-GB" b="1" dirty="0">
              <a:solidFill>
                <a:schemeClr val="accent2"/>
              </a:solidFill>
            </a:endParaRPr>
          </a:p>
        </p:txBody>
      </p:sp>
    </p:spTree>
    <p:extLst>
      <p:ext uri="{BB962C8B-B14F-4D97-AF65-F5344CB8AC3E}">
        <p14:creationId xmlns:p14="http://schemas.microsoft.com/office/powerpoint/2010/main" val="163225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Covid-19 and our economy </a:t>
            </a:r>
          </a:p>
        </p:txBody>
      </p:sp>
      <p:sp>
        <p:nvSpPr>
          <p:cNvPr id="3" name="Content Placeholder 2"/>
          <p:cNvSpPr>
            <a:spLocks noGrp="1"/>
          </p:cNvSpPr>
          <p:nvPr>
            <p:ph idx="1"/>
          </p:nvPr>
        </p:nvSpPr>
        <p:spPr/>
        <p:txBody>
          <a:bodyPr/>
          <a:lstStyle/>
          <a:p>
            <a:r>
              <a:rPr lang="en-GB" dirty="0"/>
              <a:t>Prices of items in the food and drink basket decreased by 0.2% in the latest week with several items contributing to this downward </a:t>
            </a:r>
            <a:r>
              <a:rPr lang="en-GB" dirty="0" smtClean="0"/>
              <a:t>change</a:t>
            </a:r>
          </a:p>
          <a:p>
            <a:endParaRPr lang="en-GB" dirty="0"/>
          </a:p>
          <a:p>
            <a:r>
              <a:rPr lang="en-GB" dirty="0"/>
              <a:t>In the week ending 1 November 2020, Wales showed the largest weekly decrease in overall footfall of 29 percentage points to 26% of the level seen at the same time last </a:t>
            </a:r>
            <a:r>
              <a:rPr lang="en-GB" dirty="0" smtClean="0"/>
              <a:t>year</a:t>
            </a:r>
          </a:p>
          <a:p>
            <a:r>
              <a:rPr lang="en-GB" dirty="0"/>
              <a:t>On Monday 2 November 2020, the volume of all motor vehicle traffic was eight percentage points below the levels seen on the first Monday of February </a:t>
            </a:r>
            <a:r>
              <a:rPr lang="en-GB" dirty="0" smtClean="0"/>
              <a:t>2020</a:t>
            </a:r>
          </a:p>
          <a:p>
            <a:endParaRPr lang="en-GB" dirty="0"/>
          </a:p>
          <a:p>
            <a:r>
              <a:rPr lang="en-GB" b="1" dirty="0" smtClean="0">
                <a:solidFill>
                  <a:schemeClr val="accent2"/>
                </a:solidFill>
              </a:rPr>
              <a:t>What do you observe here? </a:t>
            </a:r>
            <a:endParaRPr lang="en-GB" b="1" dirty="0">
              <a:solidFill>
                <a:schemeClr val="accent2"/>
              </a:solidFill>
            </a:endParaRPr>
          </a:p>
        </p:txBody>
      </p:sp>
    </p:spTree>
    <p:extLst>
      <p:ext uri="{BB962C8B-B14F-4D97-AF65-F5344CB8AC3E}">
        <p14:creationId xmlns:p14="http://schemas.microsoft.com/office/powerpoint/2010/main" val="15637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Covid-19 and our economy </a:t>
            </a:r>
          </a:p>
        </p:txBody>
      </p:sp>
      <p:sp>
        <p:nvSpPr>
          <p:cNvPr id="3" name="Content Placeholder 2"/>
          <p:cNvSpPr>
            <a:spLocks noGrp="1"/>
          </p:cNvSpPr>
          <p:nvPr>
            <p:ph idx="1"/>
          </p:nvPr>
        </p:nvSpPr>
        <p:spPr/>
        <p:txBody>
          <a:bodyPr/>
          <a:lstStyle/>
          <a:p>
            <a:r>
              <a:rPr lang="en-GB" dirty="0"/>
              <a:t>The restrictions put in place by the Government and the Devolved Administrations to control </a:t>
            </a:r>
            <a:r>
              <a:rPr lang="en-GB" dirty="0" smtClean="0"/>
              <a:t>Covid-19 </a:t>
            </a:r>
            <a:r>
              <a:rPr lang="en-GB" dirty="0"/>
              <a:t>had a significant impact on the economy. </a:t>
            </a:r>
            <a:endParaRPr lang="en-GB" dirty="0" smtClean="0"/>
          </a:p>
          <a:p>
            <a:r>
              <a:rPr lang="en-GB" dirty="0" smtClean="0"/>
              <a:t>The </a:t>
            </a:r>
            <a:r>
              <a:rPr lang="en-GB" dirty="0"/>
              <a:t>ONS </a:t>
            </a:r>
            <a:r>
              <a:rPr lang="en-GB" dirty="0" smtClean="0"/>
              <a:t>estimated </a:t>
            </a:r>
            <a:r>
              <a:rPr lang="en-GB" dirty="0"/>
              <a:t>that Gross Domestic Product (GDP) in April </a:t>
            </a:r>
            <a:r>
              <a:rPr lang="en-GB" dirty="0" smtClean="0"/>
              <a:t>2020 – </a:t>
            </a:r>
            <a:r>
              <a:rPr lang="en-GB" dirty="0"/>
              <a:t>the first full month of the previous national restrictions – was around 25% below the level recorded in February. Economic growth started to pick up in </a:t>
            </a:r>
            <a:r>
              <a:rPr lang="en-GB" dirty="0" smtClean="0"/>
              <a:t>May 2020, </a:t>
            </a:r>
            <a:r>
              <a:rPr lang="en-GB" dirty="0"/>
              <a:t>but the level of output remained 8.2% lower in September </a:t>
            </a:r>
            <a:r>
              <a:rPr lang="en-GB" dirty="0" smtClean="0"/>
              <a:t>2020 than </a:t>
            </a:r>
            <a:r>
              <a:rPr lang="en-GB" dirty="0"/>
              <a:t>in </a:t>
            </a:r>
            <a:r>
              <a:rPr lang="en-GB" dirty="0" smtClean="0"/>
              <a:t>February 2020. </a:t>
            </a:r>
            <a:endParaRPr lang="en-GB" dirty="0" smtClean="0"/>
          </a:p>
          <a:p>
            <a:endParaRPr lang="en-GB" dirty="0"/>
          </a:p>
          <a:p>
            <a:r>
              <a:rPr lang="en-GB" b="1" dirty="0" smtClean="0">
                <a:solidFill>
                  <a:schemeClr val="accent2"/>
                </a:solidFill>
              </a:rPr>
              <a:t>Can you guess which sector was affected the most?</a:t>
            </a:r>
            <a:endParaRPr lang="en-GB" b="1" dirty="0">
              <a:solidFill>
                <a:schemeClr val="accent2"/>
              </a:solidFill>
            </a:endParaRPr>
          </a:p>
        </p:txBody>
      </p:sp>
    </p:spTree>
    <p:extLst>
      <p:ext uri="{BB962C8B-B14F-4D97-AF65-F5344CB8AC3E}">
        <p14:creationId xmlns:p14="http://schemas.microsoft.com/office/powerpoint/2010/main" val="423125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was affected the most </a:t>
            </a:r>
            <a:endParaRPr lang="en-GB" dirty="0"/>
          </a:p>
        </p:txBody>
      </p:sp>
      <p:sp>
        <p:nvSpPr>
          <p:cNvPr id="3" name="Content Placeholder 2"/>
          <p:cNvSpPr>
            <a:spLocks noGrp="1"/>
          </p:cNvSpPr>
          <p:nvPr>
            <p:ph idx="1"/>
          </p:nvPr>
        </p:nvSpPr>
        <p:spPr/>
        <p:txBody>
          <a:bodyPr/>
          <a:lstStyle/>
          <a:p>
            <a:r>
              <a:rPr lang="en-GB" dirty="0"/>
              <a:t>The sectors most affected by the March </a:t>
            </a:r>
            <a:r>
              <a:rPr lang="en-GB" dirty="0" smtClean="0"/>
              <a:t>2020 lockdown </a:t>
            </a:r>
            <a:r>
              <a:rPr lang="en-GB" dirty="0"/>
              <a:t>and subsequent tiering restrictions are those dependent on social consumption, particularly hospitality and leisure. Reflecting this, the accommodation and food sector and the arts, entertainment and recreation sector were some of the hardest hit by the restrictions in place in </a:t>
            </a:r>
            <a:r>
              <a:rPr lang="en-GB" dirty="0" smtClean="0"/>
              <a:t>March 2020.</a:t>
            </a:r>
            <a:endParaRPr lang="en-GB" dirty="0" smtClean="0"/>
          </a:p>
          <a:p>
            <a:endParaRPr lang="en-GB" dirty="0"/>
          </a:p>
          <a:p>
            <a:r>
              <a:rPr lang="en-GB" dirty="0" smtClean="0"/>
              <a:t>Even </a:t>
            </a:r>
            <a:r>
              <a:rPr lang="en-GB" dirty="0"/>
              <a:t>as restrictions were lifted, there was not a full recovery in the economy as a whole or in these sectors. For example, by </a:t>
            </a:r>
            <a:r>
              <a:rPr lang="en-GB" dirty="0" smtClean="0"/>
              <a:t>September 2020, </a:t>
            </a:r>
            <a:r>
              <a:rPr lang="en-GB" dirty="0"/>
              <a:t>accommodation and food and arts, entertainment and recreation </a:t>
            </a:r>
            <a:r>
              <a:rPr lang="en-GB" dirty="0" smtClean="0"/>
              <a:t>Gross Value Added (GVA) </a:t>
            </a:r>
            <a:r>
              <a:rPr lang="en-GB" dirty="0"/>
              <a:t>remained 24% and 25% lower than </a:t>
            </a:r>
            <a:r>
              <a:rPr lang="en-GB" dirty="0" smtClean="0"/>
              <a:t>February 2020 </a:t>
            </a:r>
            <a:r>
              <a:rPr lang="en-GB" dirty="0"/>
              <a:t>respectively,</a:t>
            </a:r>
          </a:p>
        </p:txBody>
      </p:sp>
    </p:spTree>
    <p:extLst>
      <p:ext uri="{BB962C8B-B14F-4D97-AF65-F5344CB8AC3E}">
        <p14:creationId xmlns:p14="http://schemas.microsoft.com/office/powerpoint/2010/main" val="3195653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255</TotalTime>
  <Words>969</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Covid-19 and UK economy indicators</vt:lpstr>
      <vt:lpstr>Objectives </vt:lpstr>
      <vt:lpstr>What do you think?</vt:lpstr>
      <vt:lpstr>Health indicators</vt:lpstr>
      <vt:lpstr>GDP, how can we use this in health and social care? </vt:lpstr>
      <vt:lpstr>Covid-19 and our economy </vt:lpstr>
      <vt:lpstr>Covid-19 and our economy </vt:lpstr>
      <vt:lpstr>Covid-19 and our economy </vt:lpstr>
      <vt:lpstr>Who was affected the most </vt:lpstr>
      <vt:lpstr>Health consequences </vt:lpstr>
      <vt:lpstr>Health consequences </vt:lpstr>
      <vt:lpstr>But most importantly ….</vt:lpstr>
      <vt:lpstr>What are we missing?</vt:lpstr>
      <vt:lpstr>Will the UK economy ever recover from the impact of coronavirus'? </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UK economy indicators</dc:title>
  <dc:creator>Afaf Dirie</dc:creator>
  <cp:lastModifiedBy>Chijioke Olivier Agomo</cp:lastModifiedBy>
  <cp:revision>18</cp:revision>
  <dcterms:created xsi:type="dcterms:W3CDTF">2020-12-09T14:19:08Z</dcterms:created>
  <dcterms:modified xsi:type="dcterms:W3CDTF">2023-09-28T13:34:38Z</dcterms:modified>
</cp:coreProperties>
</file>