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7" r:id="rId2"/>
    <p:sldId id="258" r:id="rId3"/>
    <p:sldId id="298" r:id="rId4"/>
    <p:sldId id="270" r:id="rId5"/>
    <p:sldId id="265" r:id="rId6"/>
    <p:sldId id="267" r:id="rId7"/>
    <p:sldId id="280" r:id="rId8"/>
    <p:sldId id="282" r:id="rId9"/>
    <p:sldId id="285" r:id="rId10"/>
    <p:sldId id="284" r:id="rId11"/>
    <p:sldId id="294" r:id="rId12"/>
    <p:sldId id="283" r:id="rId13"/>
    <p:sldId id="274" r:id="rId14"/>
    <p:sldId id="286" r:id="rId15"/>
    <p:sldId id="287" r:id="rId16"/>
    <p:sldId id="266" r:id="rId17"/>
    <p:sldId id="289" r:id="rId18"/>
    <p:sldId id="290" r:id="rId19"/>
    <p:sldId id="292" r:id="rId20"/>
    <p:sldId id="295" r:id="rId21"/>
    <p:sldId id="296" r:id="rId22"/>
    <p:sldId id="29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96"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A2A7-3492-4B2C-BF53-897EF19D5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B2D4B3-D76A-41E9-9397-2267DA5A7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A6BB39-59E3-41B6-B15F-A61E1035ACDD}"/>
              </a:ext>
            </a:extLst>
          </p:cNvPr>
          <p:cNvSpPr>
            <a:spLocks noGrp="1"/>
          </p:cNvSpPr>
          <p:nvPr>
            <p:ph type="dt" sz="half" idx="10"/>
          </p:nvPr>
        </p:nvSpPr>
        <p:spPr/>
        <p:txBody>
          <a:bodyPr/>
          <a:lstStyle/>
          <a:p>
            <a:fld id="{BD360C71-3997-4451-AA86-558EDCD6C8D9}" type="datetime1">
              <a:rPr lang="en-GB" smtClean="0"/>
              <a:t>28/09/2023</a:t>
            </a:fld>
            <a:endParaRPr lang="en-GB" dirty="0"/>
          </a:p>
        </p:txBody>
      </p:sp>
      <p:sp>
        <p:nvSpPr>
          <p:cNvPr id="5" name="Footer Placeholder 4">
            <a:extLst>
              <a:ext uri="{FF2B5EF4-FFF2-40B4-BE49-F238E27FC236}">
                <a16:creationId xmlns:a16="http://schemas.microsoft.com/office/drawing/2014/main" id="{CE712478-F2A5-4FE6-BA9B-6E2BAABEBDBB}"/>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3260D040-33D8-4C46-AC47-CF1A8970246B}"/>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39800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7B89-B6F9-4EF0-BD1D-34959A796F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F5BB4D-2230-41BB-A84B-BCE83813C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42FD37-C832-4467-98D5-D9A27ADEFE36}"/>
              </a:ext>
            </a:extLst>
          </p:cNvPr>
          <p:cNvSpPr>
            <a:spLocks noGrp="1"/>
          </p:cNvSpPr>
          <p:nvPr>
            <p:ph type="dt" sz="half" idx="10"/>
          </p:nvPr>
        </p:nvSpPr>
        <p:spPr/>
        <p:txBody>
          <a:bodyPr/>
          <a:lstStyle/>
          <a:p>
            <a:fld id="{F0D40A17-C863-4ADD-9F4D-DB275C62FD2C}" type="datetime1">
              <a:rPr lang="en-GB" smtClean="0"/>
              <a:t>28/09/2023</a:t>
            </a:fld>
            <a:endParaRPr lang="en-GB" dirty="0"/>
          </a:p>
        </p:txBody>
      </p:sp>
      <p:sp>
        <p:nvSpPr>
          <p:cNvPr id="5" name="Footer Placeholder 4">
            <a:extLst>
              <a:ext uri="{FF2B5EF4-FFF2-40B4-BE49-F238E27FC236}">
                <a16:creationId xmlns:a16="http://schemas.microsoft.com/office/drawing/2014/main" id="{1ADA46EC-F67D-4011-9A3E-3C3BFB2AEA98}"/>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907AD77A-B531-4EC9-871F-B010B37DB711}"/>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406422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0E0AD-2642-4520-8B94-6298FB1E00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71C021-1DE8-40E3-9B23-7D7EA1F19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605044-B77D-40A4-B94F-266E9A3EFCA9}"/>
              </a:ext>
            </a:extLst>
          </p:cNvPr>
          <p:cNvSpPr>
            <a:spLocks noGrp="1"/>
          </p:cNvSpPr>
          <p:nvPr>
            <p:ph type="dt" sz="half" idx="10"/>
          </p:nvPr>
        </p:nvSpPr>
        <p:spPr/>
        <p:txBody>
          <a:bodyPr/>
          <a:lstStyle/>
          <a:p>
            <a:fld id="{4B057954-FDD6-4FA1-82FD-29A945DE25C4}" type="datetime1">
              <a:rPr lang="en-GB" smtClean="0"/>
              <a:t>28/09/2023</a:t>
            </a:fld>
            <a:endParaRPr lang="en-GB" dirty="0"/>
          </a:p>
        </p:txBody>
      </p:sp>
      <p:sp>
        <p:nvSpPr>
          <p:cNvPr id="5" name="Footer Placeholder 4">
            <a:extLst>
              <a:ext uri="{FF2B5EF4-FFF2-40B4-BE49-F238E27FC236}">
                <a16:creationId xmlns:a16="http://schemas.microsoft.com/office/drawing/2014/main" id="{C0E2659A-BB15-45FD-9AA7-C2E3CBF1D76E}"/>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8163FD02-5CF0-4BE4-A968-16B0139D805F}"/>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67938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4F7-0D89-4242-B352-1D3FCF3221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1970B1-DD7B-4A57-A54A-6BCD81EA1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5C915-0328-4B67-94C1-3031D3590287}"/>
              </a:ext>
            </a:extLst>
          </p:cNvPr>
          <p:cNvSpPr>
            <a:spLocks noGrp="1"/>
          </p:cNvSpPr>
          <p:nvPr>
            <p:ph type="dt" sz="half" idx="10"/>
          </p:nvPr>
        </p:nvSpPr>
        <p:spPr/>
        <p:txBody>
          <a:bodyPr/>
          <a:lstStyle/>
          <a:p>
            <a:fld id="{E73710E7-2C9B-40D2-9606-FB642BCDE5C3}" type="datetime1">
              <a:rPr lang="en-GB" smtClean="0"/>
              <a:t>28/09/2023</a:t>
            </a:fld>
            <a:endParaRPr lang="en-GB" dirty="0"/>
          </a:p>
        </p:txBody>
      </p:sp>
      <p:sp>
        <p:nvSpPr>
          <p:cNvPr id="5" name="Footer Placeholder 4">
            <a:extLst>
              <a:ext uri="{FF2B5EF4-FFF2-40B4-BE49-F238E27FC236}">
                <a16:creationId xmlns:a16="http://schemas.microsoft.com/office/drawing/2014/main" id="{B6A495E8-6A91-4730-B884-3C19D9FD2DBC}"/>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A8E164F1-540F-4979-A948-F82493E4CA40}"/>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140582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11EE-DAF3-49B5-9A4A-813765917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717125-94CC-4A1F-B536-F844B5CD4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0D2AB-4F8E-4961-8294-62386584BB23}"/>
              </a:ext>
            </a:extLst>
          </p:cNvPr>
          <p:cNvSpPr>
            <a:spLocks noGrp="1"/>
          </p:cNvSpPr>
          <p:nvPr>
            <p:ph type="dt" sz="half" idx="10"/>
          </p:nvPr>
        </p:nvSpPr>
        <p:spPr/>
        <p:txBody>
          <a:bodyPr/>
          <a:lstStyle/>
          <a:p>
            <a:fld id="{96367103-8908-4C7B-A62F-0A3B3596E8D4}" type="datetime1">
              <a:rPr lang="en-GB" smtClean="0"/>
              <a:t>28/09/2023</a:t>
            </a:fld>
            <a:endParaRPr lang="en-GB" dirty="0"/>
          </a:p>
        </p:txBody>
      </p:sp>
      <p:sp>
        <p:nvSpPr>
          <p:cNvPr id="5" name="Footer Placeholder 4">
            <a:extLst>
              <a:ext uri="{FF2B5EF4-FFF2-40B4-BE49-F238E27FC236}">
                <a16:creationId xmlns:a16="http://schemas.microsoft.com/office/drawing/2014/main" id="{B8D17646-93C1-4F25-BD3C-93BFB7B3455B}"/>
              </a:ext>
            </a:extLst>
          </p:cNvPr>
          <p:cNvSpPr>
            <a:spLocks noGrp="1"/>
          </p:cNvSpPr>
          <p:nvPr>
            <p:ph type="ftr" sz="quarter" idx="11"/>
          </p:nvPr>
        </p:nvSpPr>
        <p:spPr/>
        <p:txBody>
          <a:bodyPr/>
          <a:lstStyle/>
          <a:p>
            <a:r>
              <a:rPr lang="en-GB" dirty="0"/>
              <a:t>Created by Tayo Alebiosu</a:t>
            </a:r>
          </a:p>
        </p:txBody>
      </p:sp>
      <p:sp>
        <p:nvSpPr>
          <p:cNvPr id="6" name="Slide Number Placeholder 5">
            <a:extLst>
              <a:ext uri="{FF2B5EF4-FFF2-40B4-BE49-F238E27FC236}">
                <a16:creationId xmlns:a16="http://schemas.microsoft.com/office/drawing/2014/main" id="{81739273-D974-456C-A78F-95B99A3EAD28}"/>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83721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29B8-53C9-4E24-A6DF-6A86922E9C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91CAC4-8AB6-4D0F-8DA1-0DB4A6CDA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29C570-EB9D-45DE-BE38-0BC236A20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6CA00E-BBCA-4168-BBB0-9AB1B14F7CB9}"/>
              </a:ext>
            </a:extLst>
          </p:cNvPr>
          <p:cNvSpPr>
            <a:spLocks noGrp="1"/>
          </p:cNvSpPr>
          <p:nvPr>
            <p:ph type="dt" sz="half" idx="10"/>
          </p:nvPr>
        </p:nvSpPr>
        <p:spPr/>
        <p:txBody>
          <a:bodyPr/>
          <a:lstStyle/>
          <a:p>
            <a:fld id="{2D1A6A03-7440-410D-9986-F54A307C979D}" type="datetime1">
              <a:rPr lang="en-GB" smtClean="0"/>
              <a:t>28/09/2023</a:t>
            </a:fld>
            <a:endParaRPr lang="en-GB" dirty="0"/>
          </a:p>
        </p:txBody>
      </p:sp>
      <p:sp>
        <p:nvSpPr>
          <p:cNvPr id="6" name="Footer Placeholder 5">
            <a:extLst>
              <a:ext uri="{FF2B5EF4-FFF2-40B4-BE49-F238E27FC236}">
                <a16:creationId xmlns:a16="http://schemas.microsoft.com/office/drawing/2014/main" id="{9FE4DB40-3F31-4CB6-B8AB-6DEF1B0BA689}"/>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44696022-1DED-4D1E-A56B-882286A3FA50}"/>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1042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6195-441F-4A78-AF2F-8DAD6F5AAC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11BF0B-3A53-4F49-A74F-599A175E2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266EC7-3322-4B49-8776-2EB8259126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AC0CB3-C611-4ACF-9AA3-C50BC715D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C0EE1-52F0-4569-A4E7-DB8BE235E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415CF4-C492-41AF-9733-EB6779C42C52}"/>
              </a:ext>
            </a:extLst>
          </p:cNvPr>
          <p:cNvSpPr>
            <a:spLocks noGrp="1"/>
          </p:cNvSpPr>
          <p:nvPr>
            <p:ph type="dt" sz="half" idx="10"/>
          </p:nvPr>
        </p:nvSpPr>
        <p:spPr/>
        <p:txBody>
          <a:bodyPr/>
          <a:lstStyle/>
          <a:p>
            <a:fld id="{53367323-CE41-4E9C-BC27-6A4BB6DD3E91}" type="datetime1">
              <a:rPr lang="en-GB" smtClean="0"/>
              <a:t>28/09/2023</a:t>
            </a:fld>
            <a:endParaRPr lang="en-GB" dirty="0"/>
          </a:p>
        </p:txBody>
      </p:sp>
      <p:sp>
        <p:nvSpPr>
          <p:cNvPr id="8" name="Footer Placeholder 7">
            <a:extLst>
              <a:ext uri="{FF2B5EF4-FFF2-40B4-BE49-F238E27FC236}">
                <a16:creationId xmlns:a16="http://schemas.microsoft.com/office/drawing/2014/main" id="{9723E3CE-78CA-4B19-B965-88C5BCE61500}"/>
              </a:ext>
            </a:extLst>
          </p:cNvPr>
          <p:cNvSpPr>
            <a:spLocks noGrp="1"/>
          </p:cNvSpPr>
          <p:nvPr>
            <p:ph type="ftr" sz="quarter" idx="11"/>
          </p:nvPr>
        </p:nvSpPr>
        <p:spPr/>
        <p:txBody>
          <a:bodyPr/>
          <a:lstStyle/>
          <a:p>
            <a:r>
              <a:rPr lang="en-GB" dirty="0"/>
              <a:t>Created by Tayo Alebiosu</a:t>
            </a:r>
          </a:p>
        </p:txBody>
      </p:sp>
      <p:sp>
        <p:nvSpPr>
          <p:cNvPr id="9" name="Slide Number Placeholder 8">
            <a:extLst>
              <a:ext uri="{FF2B5EF4-FFF2-40B4-BE49-F238E27FC236}">
                <a16:creationId xmlns:a16="http://schemas.microsoft.com/office/drawing/2014/main" id="{67D4A220-526D-42AA-B52C-AD39E7D4AC3A}"/>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73424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92A3-981D-49DE-BFA1-8E5396F859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D20B0C-0FBB-418C-8918-54053D1E5D7B}"/>
              </a:ext>
            </a:extLst>
          </p:cNvPr>
          <p:cNvSpPr>
            <a:spLocks noGrp="1"/>
          </p:cNvSpPr>
          <p:nvPr>
            <p:ph type="dt" sz="half" idx="10"/>
          </p:nvPr>
        </p:nvSpPr>
        <p:spPr/>
        <p:txBody>
          <a:bodyPr/>
          <a:lstStyle/>
          <a:p>
            <a:fld id="{3D22D66F-422B-4D49-A1F1-AE72DAFDF005}" type="datetime1">
              <a:rPr lang="en-GB" smtClean="0"/>
              <a:t>28/09/2023</a:t>
            </a:fld>
            <a:endParaRPr lang="en-GB" dirty="0"/>
          </a:p>
        </p:txBody>
      </p:sp>
      <p:sp>
        <p:nvSpPr>
          <p:cNvPr id="4" name="Footer Placeholder 3">
            <a:extLst>
              <a:ext uri="{FF2B5EF4-FFF2-40B4-BE49-F238E27FC236}">
                <a16:creationId xmlns:a16="http://schemas.microsoft.com/office/drawing/2014/main" id="{4861F90E-6943-4465-AD1C-416AFB8A065C}"/>
              </a:ext>
            </a:extLst>
          </p:cNvPr>
          <p:cNvSpPr>
            <a:spLocks noGrp="1"/>
          </p:cNvSpPr>
          <p:nvPr>
            <p:ph type="ftr" sz="quarter" idx="11"/>
          </p:nvPr>
        </p:nvSpPr>
        <p:spPr/>
        <p:txBody>
          <a:bodyPr/>
          <a:lstStyle/>
          <a:p>
            <a:r>
              <a:rPr lang="en-GB" dirty="0"/>
              <a:t>Created by Tayo Alebiosu</a:t>
            </a:r>
          </a:p>
        </p:txBody>
      </p:sp>
      <p:sp>
        <p:nvSpPr>
          <p:cNvPr id="5" name="Slide Number Placeholder 4">
            <a:extLst>
              <a:ext uri="{FF2B5EF4-FFF2-40B4-BE49-F238E27FC236}">
                <a16:creationId xmlns:a16="http://schemas.microsoft.com/office/drawing/2014/main" id="{97805A5F-C9E3-419B-876B-35D3B459E761}"/>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239506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31E84-32C8-4DC4-9960-1E2210A943C4}"/>
              </a:ext>
            </a:extLst>
          </p:cNvPr>
          <p:cNvSpPr>
            <a:spLocks noGrp="1"/>
          </p:cNvSpPr>
          <p:nvPr>
            <p:ph type="dt" sz="half" idx="10"/>
          </p:nvPr>
        </p:nvSpPr>
        <p:spPr/>
        <p:txBody>
          <a:bodyPr/>
          <a:lstStyle/>
          <a:p>
            <a:fld id="{32C38CE8-1000-4E73-925E-0BF4E83CA016}" type="datetime1">
              <a:rPr lang="en-GB" smtClean="0"/>
              <a:t>28/09/2023</a:t>
            </a:fld>
            <a:endParaRPr lang="en-GB" dirty="0"/>
          </a:p>
        </p:txBody>
      </p:sp>
      <p:sp>
        <p:nvSpPr>
          <p:cNvPr id="3" name="Footer Placeholder 2">
            <a:extLst>
              <a:ext uri="{FF2B5EF4-FFF2-40B4-BE49-F238E27FC236}">
                <a16:creationId xmlns:a16="http://schemas.microsoft.com/office/drawing/2014/main" id="{EB1AEEBD-6806-4E0B-B28E-31A6CA73B3DA}"/>
              </a:ext>
            </a:extLst>
          </p:cNvPr>
          <p:cNvSpPr>
            <a:spLocks noGrp="1"/>
          </p:cNvSpPr>
          <p:nvPr>
            <p:ph type="ftr" sz="quarter" idx="11"/>
          </p:nvPr>
        </p:nvSpPr>
        <p:spPr/>
        <p:txBody>
          <a:bodyPr/>
          <a:lstStyle/>
          <a:p>
            <a:r>
              <a:rPr lang="en-GB" dirty="0"/>
              <a:t>Created by Tayo Alebiosu</a:t>
            </a:r>
          </a:p>
        </p:txBody>
      </p:sp>
      <p:sp>
        <p:nvSpPr>
          <p:cNvPr id="4" name="Slide Number Placeholder 3">
            <a:extLst>
              <a:ext uri="{FF2B5EF4-FFF2-40B4-BE49-F238E27FC236}">
                <a16:creationId xmlns:a16="http://schemas.microsoft.com/office/drawing/2014/main" id="{58AADCE6-AD39-4AC6-99A6-09A1A01972BC}"/>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105947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57C-35E4-441C-A685-71C4A5F25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8D245A-12C7-4FC7-BAF9-19CE062AB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C44407-5C13-45F9-A243-3494DB796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08C1-9DF1-456D-B2E5-BCFBE56CB173}"/>
              </a:ext>
            </a:extLst>
          </p:cNvPr>
          <p:cNvSpPr>
            <a:spLocks noGrp="1"/>
          </p:cNvSpPr>
          <p:nvPr>
            <p:ph type="dt" sz="half" idx="10"/>
          </p:nvPr>
        </p:nvSpPr>
        <p:spPr/>
        <p:txBody>
          <a:bodyPr/>
          <a:lstStyle/>
          <a:p>
            <a:fld id="{5664D85A-3316-4935-A7BF-1D60ACAF104B}" type="datetime1">
              <a:rPr lang="en-GB" smtClean="0"/>
              <a:t>28/09/2023</a:t>
            </a:fld>
            <a:endParaRPr lang="en-GB" dirty="0"/>
          </a:p>
        </p:txBody>
      </p:sp>
      <p:sp>
        <p:nvSpPr>
          <p:cNvPr id="6" name="Footer Placeholder 5">
            <a:extLst>
              <a:ext uri="{FF2B5EF4-FFF2-40B4-BE49-F238E27FC236}">
                <a16:creationId xmlns:a16="http://schemas.microsoft.com/office/drawing/2014/main" id="{7E955E04-1973-4CFB-BE15-A419CD3F14A2}"/>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D2891E28-1F9A-483B-979A-55DA487A44BD}"/>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317317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FF7-EF2E-460A-8C1F-9D5C51CA7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977084-A842-4B66-AF76-12D74F6CB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69A986B5-D2DD-401E-9A9D-897A72796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8DD26-53A1-4CAC-84D4-6C5A8C779E63}"/>
              </a:ext>
            </a:extLst>
          </p:cNvPr>
          <p:cNvSpPr>
            <a:spLocks noGrp="1"/>
          </p:cNvSpPr>
          <p:nvPr>
            <p:ph type="dt" sz="half" idx="10"/>
          </p:nvPr>
        </p:nvSpPr>
        <p:spPr/>
        <p:txBody>
          <a:bodyPr/>
          <a:lstStyle/>
          <a:p>
            <a:fld id="{81F71611-8F40-499E-A40F-1AC319CBE1E8}" type="datetime1">
              <a:rPr lang="en-GB" smtClean="0"/>
              <a:t>28/09/2023</a:t>
            </a:fld>
            <a:endParaRPr lang="en-GB" dirty="0"/>
          </a:p>
        </p:txBody>
      </p:sp>
      <p:sp>
        <p:nvSpPr>
          <p:cNvPr id="6" name="Footer Placeholder 5">
            <a:extLst>
              <a:ext uri="{FF2B5EF4-FFF2-40B4-BE49-F238E27FC236}">
                <a16:creationId xmlns:a16="http://schemas.microsoft.com/office/drawing/2014/main" id="{4541C6D3-7548-48A8-88D5-5BD0AC79D72B}"/>
              </a:ext>
            </a:extLst>
          </p:cNvPr>
          <p:cNvSpPr>
            <a:spLocks noGrp="1"/>
          </p:cNvSpPr>
          <p:nvPr>
            <p:ph type="ftr" sz="quarter" idx="11"/>
          </p:nvPr>
        </p:nvSpPr>
        <p:spPr/>
        <p:txBody>
          <a:bodyPr/>
          <a:lstStyle/>
          <a:p>
            <a:r>
              <a:rPr lang="en-GB" dirty="0"/>
              <a:t>Created by Tayo Alebiosu</a:t>
            </a:r>
          </a:p>
        </p:txBody>
      </p:sp>
      <p:sp>
        <p:nvSpPr>
          <p:cNvPr id="7" name="Slide Number Placeholder 6">
            <a:extLst>
              <a:ext uri="{FF2B5EF4-FFF2-40B4-BE49-F238E27FC236}">
                <a16:creationId xmlns:a16="http://schemas.microsoft.com/office/drawing/2014/main" id="{CCCE3864-058B-4B9D-903F-62CF75572B89}"/>
              </a:ext>
            </a:extLst>
          </p:cNvPr>
          <p:cNvSpPr>
            <a:spLocks noGrp="1"/>
          </p:cNvSpPr>
          <p:nvPr>
            <p:ph type="sldNum" sz="quarter" idx="12"/>
          </p:nvPr>
        </p:nvSpPr>
        <p:spPr/>
        <p:txBody>
          <a:bodyPr/>
          <a:lstStyle/>
          <a:p>
            <a:fld id="{508BA15B-D350-441A-8ED9-EF2244A1D59B}" type="slidenum">
              <a:rPr lang="en-GB" smtClean="0"/>
              <a:t>‹#›</a:t>
            </a:fld>
            <a:endParaRPr lang="en-GB" dirty="0"/>
          </a:p>
        </p:txBody>
      </p:sp>
    </p:spTree>
    <p:extLst>
      <p:ext uri="{BB962C8B-B14F-4D97-AF65-F5344CB8AC3E}">
        <p14:creationId xmlns:p14="http://schemas.microsoft.com/office/powerpoint/2010/main" val="111307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9624F-2F0D-410F-BC24-2ADE80EEC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04B612-99BC-44A5-83B7-1376EE403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B6A59C-CA1B-4D11-A29C-9D24EAB7E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EBBF5-D6FB-4F30-B6DD-396A167A13CD}" type="datetime1">
              <a:rPr lang="en-GB" smtClean="0"/>
              <a:t>28/09/2023</a:t>
            </a:fld>
            <a:endParaRPr lang="en-GB" dirty="0"/>
          </a:p>
        </p:txBody>
      </p:sp>
      <p:sp>
        <p:nvSpPr>
          <p:cNvPr id="5" name="Footer Placeholder 4">
            <a:extLst>
              <a:ext uri="{FF2B5EF4-FFF2-40B4-BE49-F238E27FC236}">
                <a16:creationId xmlns:a16="http://schemas.microsoft.com/office/drawing/2014/main" id="{995BDEE5-2923-4205-BE1F-23298C530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Created by Tayo Alebiosu</a:t>
            </a:r>
          </a:p>
        </p:txBody>
      </p:sp>
      <p:sp>
        <p:nvSpPr>
          <p:cNvPr id="6" name="Slide Number Placeholder 5">
            <a:extLst>
              <a:ext uri="{FF2B5EF4-FFF2-40B4-BE49-F238E27FC236}">
                <a16:creationId xmlns:a16="http://schemas.microsoft.com/office/drawing/2014/main" id="{B10972C5-CB03-4D39-A8B7-1E7CF9C4B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A15B-D350-441A-8ED9-EF2244A1D59B}" type="slidenum">
              <a:rPr lang="en-GB" smtClean="0"/>
              <a:t>‹#›</a:t>
            </a:fld>
            <a:endParaRPr lang="en-GB" dirty="0"/>
          </a:p>
        </p:txBody>
      </p:sp>
    </p:spTree>
    <p:extLst>
      <p:ext uri="{BB962C8B-B14F-4D97-AF65-F5344CB8AC3E}">
        <p14:creationId xmlns:p14="http://schemas.microsoft.com/office/powerpoint/2010/main" val="331720504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EnJ9Xo4Axc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ingsfund.org.uk/publications/parties-pledges-health-care-2019#international-recruitment" TargetMode="External"/><Relationship Id="rId2" Type="http://schemas.openxmlformats.org/officeDocument/2006/relationships/hyperlink" Target="https://www.kingsfund.org.uk/node/93402"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gov.uk/government/consultations/mutual-recognition-of-professional-qualifications-revised-directiv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c.europa.eu/social/main.jsp?catId=559"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mmonslibrary.parliament.uk/research-briefings/cbp-7851/#:~:text=The%20EU%2C%20taken%20as%20a,%25%20of%20all%20UK%20import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gov.uk/government/collections/new-guidance-and-information-for-industry-from-the-mhra#importing-and-export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chijioke.agomo@lsclondon.co.uk"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1C2BBC-D8B0-4B3C-98F4-D7D39557774E}"/>
              </a:ext>
            </a:extLst>
          </p:cNvPr>
          <p:cNvPicPr>
            <a:picLocks noChangeAspect="1"/>
          </p:cNvPicPr>
          <p:nvPr/>
        </p:nvPicPr>
        <p:blipFill rotWithShape="1">
          <a:blip r:embed="rId2"/>
          <a:srcRect t="11088" b="1391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F3D65-464D-4326-9F30-E198B70EBEB2}"/>
              </a:ext>
            </a:extLst>
          </p:cNvPr>
          <p:cNvSpPr>
            <a:spLocks noGrp="1"/>
          </p:cNvSpPr>
          <p:nvPr>
            <p:ph type="ctrTitle"/>
          </p:nvPr>
        </p:nvSpPr>
        <p:spPr>
          <a:xfrm>
            <a:off x="8022021" y="3231931"/>
            <a:ext cx="3852041" cy="1834056"/>
          </a:xfrm>
        </p:spPr>
        <p:txBody>
          <a:bodyPr>
            <a:normAutofit/>
          </a:bodyPr>
          <a:lstStyle/>
          <a:p>
            <a:endParaRPr lang="en-GB" sz="4000" dirty="0"/>
          </a:p>
        </p:txBody>
      </p:sp>
      <p:sp>
        <p:nvSpPr>
          <p:cNvPr id="3" name="Subtitle 2">
            <a:extLst>
              <a:ext uri="{FF2B5EF4-FFF2-40B4-BE49-F238E27FC236}">
                <a16:creationId xmlns:a16="http://schemas.microsoft.com/office/drawing/2014/main" id="{08CE4779-B614-4A00-85B6-72D0F9E5134C}"/>
              </a:ext>
            </a:extLst>
          </p:cNvPr>
          <p:cNvSpPr>
            <a:spLocks noGrp="1"/>
          </p:cNvSpPr>
          <p:nvPr>
            <p:ph type="subTitle" idx="1"/>
          </p:nvPr>
        </p:nvSpPr>
        <p:spPr>
          <a:xfrm>
            <a:off x="7782910" y="5242675"/>
            <a:ext cx="4330262" cy="683284"/>
          </a:xfrm>
        </p:spPr>
        <p:txBody>
          <a:bodyPr>
            <a:normAutofit/>
          </a:bodyPr>
          <a:lstStyle/>
          <a:p>
            <a:endParaRPr lang="en-GB"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21" name="Picture 20" descr="Social Issues in India - Photos | Facebook">
            <a:extLst>
              <a:ext uri="{FF2B5EF4-FFF2-40B4-BE49-F238E27FC236}">
                <a16:creationId xmlns:a16="http://schemas.microsoft.com/office/drawing/2014/main" id="{74F659AD-7091-4AD1-B083-655FCE1AE9E4}"/>
              </a:ext>
            </a:extLst>
          </p:cNvPr>
          <p:cNvPicPr/>
          <p:nvPr/>
        </p:nvPicPr>
        <p:blipFill rotWithShape="1">
          <a:blip r:embed="rId3">
            <a:extLst>
              <a:ext uri="{28A0092B-C50C-407E-A947-70E740481C1C}">
                <a14:useLocalDpi xmlns:a14="http://schemas.microsoft.com/office/drawing/2010/main" val="0"/>
              </a:ext>
            </a:extLst>
          </a:blip>
          <a:srcRect b="6906"/>
          <a:stretch/>
        </p:blipFill>
        <p:spPr bwMode="auto">
          <a:xfrm>
            <a:off x="7170683" y="1975838"/>
            <a:ext cx="5232938" cy="5183935"/>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p:spPr>
      </p:pic>
      <p:sp>
        <p:nvSpPr>
          <p:cNvPr id="6" name="Rectangle 5">
            <a:extLst>
              <a:ext uri="{FF2B5EF4-FFF2-40B4-BE49-F238E27FC236}">
                <a16:creationId xmlns:a16="http://schemas.microsoft.com/office/drawing/2014/main" id="{DC997672-1191-4730-975E-1A2BE680F185}"/>
              </a:ext>
            </a:extLst>
          </p:cNvPr>
          <p:cNvSpPr/>
          <p:nvPr/>
        </p:nvSpPr>
        <p:spPr>
          <a:xfrm>
            <a:off x="200242" y="3699212"/>
            <a:ext cx="6970441"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(LSC London)</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FdSc Supporting Innovation in </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Health and Social Care </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Level 4</a:t>
            </a:r>
            <a:endParaRPr kumimoji="0" lang="en-GB" sz="2800" b="0"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3CAD0AB3-298C-4F00-B2D9-6AFF3E700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Created by Tayo </a:t>
            </a:r>
            <a:r>
              <a:rPr kumimoji="0" lang="en-GB" sz="1200" b="0" i="0" u="none" strike="noStrike" kern="1200" cap="none" spc="0" normalizeH="0" baseline="0" noProof="0" dirty="0" smtClean="0">
                <a:ln>
                  <a:noFill/>
                </a:ln>
                <a:solidFill>
                  <a:prstClr val="black">
                    <a:tint val="75000"/>
                  </a:prstClr>
                </a:solidFill>
                <a:effectLst/>
                <a:uLnTx/>
                <a:uFillTx/>
                <a:latin typeface="Calibri" panose="020F0502020204030204"/>
                <a:ea typeface="+mn-ea"/>
                <a:cs typeface="+mn-cs"/>
              </a:rPr>
              <a:t>Alebiosu/edited by</a:t>
            </a:r>
            <a:r>
              <a:rPr kumimoji="0" lang="en-GB" sz="1200" b="0" i="0" u="none" strike="noStrike" kern="1200" cap="none" spc="0" normalizeH="0" noProof="0" dirty="0" smtClean="0">
                <a:ln>
                  <a:noFill/>
                </a:ln>
                <a:solidFill>
                  <a:prstClr val="black">
                    <a:tint val="75000"/>
                  </a:prstClr>
                </a:solidFill>
                <a:effectLst/>
                <a:uLnTx/>
                <a:uFillTx/>
                <a:latin typeface="Calibri" panose="020F0502020204030204"/>
                <a:ea typeface="+mn-ea"/>
                <a:cs typeface="+mn-cs"/>
              </a:rPr>
              <a:t> Dr Chijioke Agomo</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EB85BAD-CDD3-4868-B929-554928A4AF64}"/>
              </a:ext>
            </a:extLst>
          </p:cNvPr>
          <p:cNvSpPr/>
          <p:nvPr/>
        </p:nvSpPr>
        <p:spPr>
          <a:xfrm>
            <a:off x="200242" y="340976"/>
            <a:ext cx="8705220" cy="142077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Contemporary Social Issues in UK Healthcare Sector</a:t>
            </a:r>
          </a:p>
          <a:p>
            <a:pPr marL="0" marR="0" lvl="0" indent="0" algn="l" defTabSz="914400" rtl="0" eaLnBrk="1" fontAlgn="auto" latinLnBrk="0" hangingPunct="1">
              <a:lnSpc>
                <a:spcPct val="150000"/>
              </a:lnSpc>
              <a:spcBef>
                <a:spcPts val="0"/>
              </a:spcBef>
              <a:spcAft>
                <a:spcPts val="800"/>
              </a:spcAft>
              <a:buClrTx/>
              <a:buSzTx/>
              <a:buFontTx/>
              <a:buNone/>
              <a:tabLst/>
              <a:defRPr/>
            </a:pPr>
            <a:r>
              <a:rPr kumimoji="0" lang="en-GB" sz="2800" b="1" i="0" u="none" strike="noStrike" kern="1200" cap="none" spc="0" normalizeH="0" baseline="0" noProof="0" dirty="0">
                <a:ln>
                  <a:noFill/>
                </a:ln>
                <a:solidFill>
                  <a:prstClr val="black"/>
                </a:solidFill>
                <a:effectLst/>
                <a:uLnTx/>
                <a:uFillTx/>
                <a:latin typeface="Candara" panose="020E0502030303020204" pitchFamily="34" charset="0"/>
                <a:ea typeface="Calibri" panose="020F0502020204030204" pitchFamily="34" charset="0"/>
                <a:cs typeface="Times New Roman" panose="02020603050405020304" pitchFamily="18" charset="0"/>
              </a:rPr>
              <a:t>Week </a:t>
            </a:r>
            <a:r>
              <a:rPr lang="en-GB"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2</a:t>
            </a:r>
            <a:endParaRPr kumimoji="0" lang="en-GB" sz="2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7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ree Vector | Business solution and agreement isometric concept">
            <a:extLst>
              <a:ext uri="{FF2B5EF4-FFF2-40B4-BE49-F238E27FC236}">
                <a16:creationId xmlns:a16="http://schemas.microsoft.com/office/drawing/2014/main" id="{60351BA0-18A9-4A12-9AD9-E37B497C6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06" b="7707"/>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62945-2935-4B11-BDCA-1682E460DEB8}"/>
              </a:ext>
            </a:extLst>
          </p:cNvPr>
          <p:cNvSpPr>
            <a:spLocks noGrp="1"/>
          </p:cNvSpPr>
          <p:nvPr>
            <p:ph type="title"/>
          </p:nvPr>
        </p:nvSpPr>
        <p:spPr>
          <a:xfrm>
            <a:off x="670705" y="145259"/>
            <a:ext cx="6891186" cy="1135737"/>
          </a:xfrm>
        </p:spPr>
        <p:txBody>
          <a:bodyPr vert="horz" lIns="91440" tIns="45720" rIns="91440" bIns="45720" rtlCol="0" anchor="ctr">
            <a:normAutofit/>
          </a:bodyPr>
          <a:lstStyle/>
          <a:p>
            <a:pPr algn="ctr"/>
            <a:r>
              <a:rPr lang="en-US" sz="4000" b="1" i="1" dirty="0">
                <a:solidFill>
                  <a:srgbClr val="0070C0"/>
                </a:solidFill>
                <a:latin typeface="Corbel" panose="020B0503020204020204" pitchFamily="34" charset="0"/>
              </a:rPr>
              <a:t>Withdrawal Agreement</a:t>
            </a:r>
          </a:p>
        </p:txBody>
      </p:sp>
      <p:sp>
        <p:nvSpPr>
          <p:cNvPr id="5" name="Rectangle 4">
            <a:extLst>
              <a:ext uri="{FF2B5EF4-FFF2-40B4-BE49-F238E27FC236}">
                <a16:creationId xmlns:a16="http://schemas.microsoft.com/office/drawing/2014/main" id="{5D9B8F69-5337-467A-A99A-EE5A9C7AC7C7}"/>
              </a:ext>
            </a:extLst>
          </p:cNvPr>
          <p:cNvSpPr/>
          <p:nvPr/>
        </p:nvSpPr>
        <p:spPr>
          <a:xfrm>
            <a:off x="1" y="901148"/>
            <a:ext cx="7924800" cy="5717929"/>
          </a:xfrm>
          <a:prstGeom prst="rect">
            <a:avLst/>
          </a:prstGeom>
        </p:spPr>
        <p:txBody>
          <a:bodyPr vert="horz" lIns="91440" tIns="45720" rIns="91440" bIns="45720" rtlCol="0">
            <a:noAutofit/>
          </a:bodyPr>
          <a:lstStyle/>
          <a:p>
            <a:pPr marL="342900"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The Withdrawal Agreement saw the UK formally leave the EU on 31 January 2020 and begin an 11-month transition period. During this time the UK adhered to EU rules and remained a member of the single market and customs union, while negotiating a new long-term trading relationship with the EU. </a:t>
            </a:r>
          </a:p>
          <a:p>
            <a:pPr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Accordingly, a new EU-UK trade and co-operation deal was agreed on Christmas Eve 2020, to take effect from 1 January 2021</a:t>
            </a:r>
          </a:p>
          <a:p>
            <a:pPr indent="-228600">
              <a:lnSpc>
                <a:spcPct val="90000"/>
              </a:lnSpc>
              <a:spcAft>
                <a:spcPts val="600"/>
              </a:spcAft>
              <a:buFont typeface="Arial" panose="020B0604020202020204" pitchFamily="34" charset="0"/>
              <a:buChar char="•"/>
            </a:pPr>
            <a:endParaRPr lang="en-US" sz="2200" dirty="0">
              <a:latin typeface="Tw Cen MT" panose="020B0602020104020603" pitchFamily="34" charset="0"/>
            </a:endParaRPr>
          </a:p>
          <a:p>
            <a:pPr marL="342900" indent="-228600">
              <a:lnSpc>
                <a:spcPct val="90000"/>
              </a:lnSpc>
              <a:spcAft>
                <a:spcPts val="600"/>
              </a:spcAft>
              <a:buFont typeface="Arial" panose="020B0604020202020204" pitchFamily="34" charset="0"/>
              <a:buChar char="•"/>
            </a:pPr>
            <a:r>
              <a:rPr lang="en-US" sz="2200" dirty="0">
                <a:latin typeface="Tw Cen MT" panose="020B0602020104020603" pitchFamily="34" charset="0"/>
              </a:rPr>
              <a:t>While the new agreement provides some welcome certainty, effectively removing the prospect of an immediate ‘no-deal’ cliff edge, it does introduce a wide range of changes that will have </a:t>
            </a:r>
            <a:r>
              <a:rPr lang="en-US" sz="2200" b="1" dirty="0">
                <a:solidFill>
                  <a:srgbClr val="FF0000"/>
                </a:solidFill>
                <a:latin typeface="Tw Cen MT" panose="020B0602020104020603" pitchFamily="34" charset="0"/>
              </a:rPr>
              <a:t>implications for health and care organisations</a:t>
            </a:r>
            <a:r>
              <a:rPr lang="en-US" sz="2200" dirty="0">
                <a:latin typeface="Tw Cen MT" panose="020B0602020104020603" pitchFamily="34" charset="0"/>
              </a:rPr>
              <a:t>, the public, and manufacturers of medicines and medical devices as well as the scientific research community, both now and in years to come.</a:t>
            </a:r>
          </a:p>
        </p:txBody>
      </p:sp>
      <p:grpSp>
        <p:nvGrpSpPr>
          <p:cNvPr id="1029" name="Group 192">
            <a:extLst>
              <a:ext uri="{FF2B5EF4-FFF2-40B4-BE49-F238E27FC236}">
                <a16:creationId xmlns:a16="http://schemas.microsoft.com/office/drawing/2014/main"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030" name="Rectangle 19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Isosceles Triangle 19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6" name="Isosceles Triangle 19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DA36C453-1300-4FC9-BB7F-687B12B42DB6}"/>
              </a:ext>
            </a:extLst>
          </p:cNvPr>
          <p:cNvSpPr>
            <a:spLocks noGrp="1"/>
          </p:cNvSpPr>
          <p:nvPr>
            <p:ph type="ftr" sz="quarter" idx="11"/>
          </p:nvPr>
        </p:nvSpPr>
        <p:spPr>
          <a:xfrm rot="16200000">
            <a:off x="10318485" y="3726229"/>
            <a:ext cx="3016781" cy="365125"/>
          </a:xfrm>
        </p:spPr>
        <p:txBody>
          <a:bodyPr vert="horz" lIns="91440" tIns="45720" rIns="91440" bIns="45720" rtlCol="0" anchor="ctr">
            <a:normAutofit/>
          </a:bodyPr>
          <a:lstStyle/>
          <a:p>
            <a:pPr>
              <a:spcAft>
                <a:spcPts val="600"/>
              </a:spcAft>
              <a:defRPr/>
            </a:pPr>
            <a:endParaRPr lang="en-US" sz="1000" kern="1200" dirty="0">
              <a:solidFill>
                <a:srgbClr val="0070C0"/>
              </a:solidFill>
              <a:latin typeface="Calibri" panose="020F0502020204030204"/>
              <a:ea typeface="+mn-ea"/>
              <a:cs typeface="+mn-cs"/>
            </a:endParaRPr>
          </a:p>
        </p:txBody>
      </p:sp>
    </p:spTree>
    <p:extLst>
      <p:ext uri="{BB962C8B-B14F-4D97-AF65-F5344CB8AC3E}">
        <p14:creationId xmlns:p14="http://schemas.microsoft.com/office/powerpoint/2010/main" val="125543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FF09-7D60-4A0C-8FD5-61EFEF88CCEE}"/>
              </a:ext>
            </a:extLst>
          </p:cNvPr>
          <p:cNvSpPr>
            <a:spLocks noGrp="1"/>
          </p:cNvSpPr>
          <p:nvPr>
            <p:ph type="title"/>
          </p:nvPr>
        </p:nvSpPr>
        <p:spPr>
          <a:xfrm>
            <a:off x="3429623" y="1888435"/>
            <a:ext cx="3759682" cy="580611"/>
          </a:xfrm>
        </p:spPr>
        <p:txBody>
          <a:bodyPr anchor="ctr">
            <a:noAutofit/>
          </a:bodyPr>
          <a:lstStyle/>
          <a:p>
            <a:pPr algn="ctr"/>
            <a:r>
              <a:rPr lang="en-GB" b="1" i="1" dirty="0">
                <a:solidFill>
                  <a:srgbClr val="0070C0"/>
                </a:solidFill>
                <a:latin typeface="Corbel" panose="020B0503020204020204" pitchFamily="34" charset="0"/>
              </a:rPr>
              <a:t>Border system</a:t>
            </a:r>
          </a:p>
        </p:txBody>
      </p:sp>
      <p:pic>
        <p:nvPicPr>
          <p:cNvPr id="5" name="Picture 4" descr="French Customs Webinar on the New Smart Border System - Local Enterprise  Office - Mayo">
            <a:extLst>
              <a:ext uri="{FF2B5EF4-FFF2-40B4-BE49-F238E27FC236}">
                <a16:creationId xmlns:a16="http://schemas.microsoft.com/office/drawing/2014/main" id="{F475A941-39D3-4353-9A5E-A3F213B94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47" b="40564"/>
          <a:stretch/>
        </p:blipFill>
        <p:spPr bwMode="auto">
          <a:xfrm>
            <a:off x="10" y="50210"/>
            <a:ext cx="12191980" cy="183822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DA5D85-FC85-46FB-9995-F9B6B08C9AAD}"/>
              </a:ext>
            </a:extLst>
          </p:cNvPr>
          <p:cNvSpPr>
            <a:spLocks noGrp="1"/>
          </p:cNvSpPr>
          <p:nvPr>
            <p:ph idx="1"/>
          </p:nvPr>
        </p:nvSpPr>
        <p:spPr>
          <a:xfrm>
            <a:off x="172278" y="2469046"/>
            <a:ext cx="11873948" cy="4170293"/>
          </a:xfrm>
        </p:spPr>
        <p:txBody>
          <a:bodyPr anchor="ctr">
            <a:noAutofit/>
          </a:bodyPr>
          <a:lstStyle/>
          <a:p>
            <a:r>
              <a:rPr lang="en-US" sz="2000" dirty="0">
                <a:latin typeface="Tw Cen MT" panose="020B0602020104020603" pitchFamily="34" charset="0"/>
              </a:rPr>
              <a:t>Now that the UK is outside the EU’s customs union, new checks, customs declarations and paperwork will be needed to import and export goods to and from the EEA. </a:t>
            </a:r>
          </a:p>
          <a:p>
            <a:r>
              <a:rPr lang="en-US" sz="2000" dirty="0">
                <a:latin typeface="Tw Cen MT" panose="020B0602020104020603" pitchFamily="34" charset="0"/>
              </a:rPr>
              <a:t>To prepare for this change the UK government developed a new Border Operating Model in 2020. From 1 January 2021, it </a:t>
            </a:r>
            <a:r>
              <a:rPr lang="en-US" sz="2000" dirty="0" smtClean="0">
                <a:latin typeface="Tw Cen MT" panose="020B0602020104020603" pitchFamily="34" charset="0"/>
              </a:rPr>
              <a:t>was</a:t>
            </a:r>
            <a:r>
              <a:rPr lang="en-US" sz="2000" dirty="0" smtClean="0">
                <a:latin typeface="Tw Cen MT" panose="020B0602020104020603" pitchFamily="34" charset="0"/>
              </a:rPr>
              <a:t> </a:t>
            </a:r>
            <a:r>
              <a:rPr lang="en-US" sz="2000" dirty="0">
                <a:latin typeface="Tw Cen MT" panose="020B0602020104020603" pitchFamily="34" charset="0"/>
              </a:rPr>
              <a:t>implemented in three stages, which </a:t>
            </a:r>
            <a:r>
              <a:rPr lang="en-US" sz="2000" dirty="0" smtClean="0">
                <a:latin typeface="Tw Cen MT" panose="020B0602020104020603" pitchFamily="34" charset="0"/>
              </a:rPr>
              <a:t>included </a:t>
            </a:r>
            <a:r>
              <a:rPr lang="en-US" sz="2000" dirty="0">
                <a:latin typeface="Tw Cen MT" panose="020B0602020104020603" pitchFamily="34" charset="0"/>
              </a:rPr>
              <a:t>an initial six-month window to complete declarations and pay VAT. From 1 July 2021 traders </a:t>
            </a:r>
            <a:r>
              <a:rPr lang="en-US" sz="2000" dirty="0" smtClean="0">
                <a:latin typeface="Tw Cen MT" panose="020B0602020104020603" pitchFamily="34" charset="0"/>
              </a:rPr>
              <a:t>started</a:t>
            </a:r>
            <a:r>
              <a:rPr lang="en-US" sz="2000" dirty="0" smtClean="0">
                <a:latin typeface="Tw Cen MT" panose="020B0602020104020603" pitchFamily="34" charset="0"/>
              </a:rPr>
              <a:t> </a:t>
            </a:r>
            <a:r>
              <a:rPr lang="en-US" sz="2000" dirty="0">
                <a:latin typeface="Tw Cen MT" panose="020B0602020104020603" pitchFamily="34" charset="0"/>
              </a:rPr>
              <a:t>to make declarations at the point of </a:t>
            </a:r>
            <a:r>
              <a:rPr lang="en-US" sz="2000" dirty="0" smtClean="0">
                <a:latin typeface="Tw Cen MT" panose="020B0602020104020603" pitchFamily="34" charset="0"/>
              </a:rPr>
              <a:t>entry (full control – 1</a:t>
            </a:r>
            <a:r>
              <a:rPr lang="en-US" sz="2000" baseline="30000" dirty="0" smtClean="0">
                <a:latin typeface="Tw Cen MT" panose="020B0602020104020603" pitchFamily="34" charset="0"/>
              </a:rPr>
              <a:t>st</a:t>
            </a:r>
            <a:r>
              <a:rPr lang="en-US" sz="2000" dirty="0" smtClean="0">
                <a:latin typeface="Tw Cen MT" panose="020B0602020104020603" pitchFamily="34" charset="0"/>
              </a:rPr>
              <a:t> January 2020)</a:t>
            </a:r>
            <a:r>
              <a:rPr lang="en-US" sz="2000" dirty="0" smtClean="0">
                <a:latin typeface="Tw Cen MT" panose="020B0602020104020603" pitchFamily="34" charset="0"/>
              </a:rPr>
              <a:t>.  </a:t>
            </a:r>
            <a:endParaRPr lang="en-US" sz="2000" dirty="0">
              <a:latin typeface="Tw Cen MT" panose="020B0602020104020603" pitchFamily="34" charset="0"/>
            </a:endParaRPr>
          </a:p>
          <a:p>
            <a:r>
              <a:rPr lang="en-US" sz="2000" dirty="0" smtClean="0">
                <a:latin typeface="Tw Cen MT" panose="020B0602020104020603" pitchFamily="34" charset="0"/>
              </a:rPr>
              <a:t>Initially, t</a:t>
            </a:r>
            <a:r>
              <a:rPr lang="en-US" sz="2000" dirty="0" smtClean="0">
                <a:latin typeface="Tw Cen MT" panose="020B0602020104020603" pitchFamily="34" charset="0"/>
              </a:rPr>
              <a:t>he </a:t>
            </a:r>
            <a:r>
              <a:rPr lang="en-US" sz="2000" dirty="0">
                <a:latin typeface="Tw Cen MT" panose="020B0602020104020603" pitchFamily="34" charset="0"/>
              </a:rPr>
              <a:t>Border Operating Model </a:t>
            </a:r>
            <a:r>
              <a:rPr lang="en-US" sz="2000" dirty="0" smtClean="0">
                <a:latin typeface="Tw Cen MT" panose="020B0602020104020603" pitchFamily="34" charset="0"/>
              </a:rPr>
              <a:t>was</a:t>
            </a:r>
            <a:r>
              <a:rPr lang="en-US" sz="2000" dirty="0" smtClean="0">
                <a:latin typeface="Tw Cen MT" panose="020B0602020104020603" pitchFamily="34" charset="0"/>
              </a:rPr>
              <a:t> not </a:t>
            </a:r>
            <a:r>
              <a:rPr lang="en-US" sz="2000" dirty="0">
                <a:latin typeface="Tw Cen MT" panose="020B0602020104020603" pitchFamily="34" charset="0"/>
              </a:rPr>
              <a:t>fully implemented, </a:t>
            </a:r>
            <a:r>
              <a:rPr lang="en-US" sz="2000" dirty="0" smtClean="0">
                <a:latin typeface="Tw Cen MT" panose="020B0602020104020603" pitchFamily="34" charset="0"/>
              </a:rPr>
              <a:t>which led to</a:t>
            </a:r>
            <a:r>
              <a:rPr lang="en-US" sz="2000" dirty="0" smtClean="0">
                <a:latin typeface="Tw Cen MT" panose="020B0602020104020603" pitchFamily="34" charset="0"/>
              </a:rPr>
              <a:t> </a:t>
            </a:r>
            <a:r>
              <a:rPr lang="en-US" sz="2000" dirty="0">
                <a:latin typeface="Tw Cen MT" panose="020B0602020104020603" pitchFamily="34" charset="0"/>
              </a:rPr>
              <a:t>supply-chain </a:t>
            </a:r>
            <a:r>
              <a:rPr lang="en-US" sz="2000" dirty="0" smtClean="0">
                <a:latin typeface="Tw Cen MT" panose="020B0602020104020603" pitchFamily="34" charset="0"/>
              </a:rPr>
              <a:t>disruptions. </a:t>
            </a:r>
            <a:r>
              <a:rPr lang="en-US" sz="2000" dirty="0">
                <a:latin typeface="Tw Cen MT" panose="020B0602020104020603" pitchFamily="34" charset="0"/>
              </a:rPr>
              <a:t>However, the UK government </a:t>
            </a:r>
            <a:r>
              <a:rPr lang="en-US" sz="2000" dirty="0" smtClean="0">
                <a:latin typeface="Tw Cen MT" panose="020B0602020104020603" pitchFamily="34" charset="0"/>
              </a:rPr>
              <a:t>remained </a:t>
            </a:r>
            <a:r>
              <a:rPr lang="en-US" sz="2000" dirty="0">
                <a:latin typeface="Tw Cen MT" panose="020B0602020104020603" pitchFamily="34" charset="0"/>
              </a:rPr>
              <a:t>confident that any future disruption to the supply of </a:t>
            </a:r>
            <a:r>
              <a:rPr lang="en-US" sz="2000" dirty="0" smtClean="0">
                <a:latin typeface="Tw Cen MT" panose="020B0602020104020603" pitchFamily="34" charset="0"/>
              </a:rPr>
              <a:t>medicines </a:t>
            </a:r>
            <a:r>
              <a:rPr lang="en-US" sz="2000" dirty="0">
                <a:latin typeface="Tw Cen MT" panose="020B0602020104020603" pitchFamily="34" charset="0"/>
              </a:rPr>
              <a:t>will be temporary. </a:t>
            </a:r>
          </a:p>
          <a:p>
            <a:r>
              <a:rPr lang="en-US" sz="2000" dirty="0">
                <a:latin typeface="Tw Cen MT" panose="020B0602020104020603" pitchFamily="34" charset="0"/>
              </a:rPr>
              <a:t>This, however, </a:t>
            </a:r>
            <a:r>
              <a:rPr lang="en-US" sz="2000" dirty="0" smtClean="0">
                <a:latin typeface="Tw Cen MT" panose="020B0602020104020603" pitchFamily="34" charset="0"/>
              </a:rPr>
              <a:t>depended </a:t>
            </a:r>
            <a:r>
              <a:rPr lang="en-US" sz="2000" dirty="0">
                <a:latin typeface="Tw Cen MT" panose="020B0602020104020603" pitchFamily="34" charset="0"/>
              </a:rPr>
              <a:t>on the new border operating systems between Great Britain and EEA nations operating effectively, particularly at either side of the short strait crossing between Dover and </a:t>
            </a:r>
            <a:r>
              <a:rPr lang="en-US" sz="2000" dirty="0" smtClean="0">
                <a:latin typeface="Tw Cen MT" panose="020B0602020104020603" pitchFamily="34" charset="0"/>
              </a:rPr>
              <a:t>Calais, </a:t>
            </a:r>
            <a:r>
              <a:rPr lang="en-US" sz="2000" dirty="0">
                <a:latin typeface="Tw Cen MT" panose="020B0602020104020603" pitchFamily="34" charset="0"/>
              </a:rPr>
              <a:t>as three-quarters of </a:t>
            </a:r>
            <a:r>
              <a:rPr lang="en-US" sz="2000" dirty="0" smtClean="0">
                <a:latin typeface="Tw Cen MT" panose="020B0602020104020603" pitchFamily="34" charset="0"/>
              </a:rPr>
              <a:t>medicines </a:t>
            </a:r>
            <a:r>
              <a:rPr lang="en-US" sz="2000" dirty="0">
                <a:latin typeface="Tw Cen MT" panose="020B0602020104020603" pitchFamily="34" charset="0"/>
              </a:rPr>
              <a:t>imported to the UK </a:t>
            </a:r>
            <a:r>
              <a:rPr lang="en-US" sz="2000" dirty="0" smtClean="0">
                <a:latin typeface="Tw Cen MT" panose="020B0602020104020603" pitchFamily="34" charset="0"/>
              </a:rPr>
              <a:t>enter </a:t>
            </a:r>
            <a:r>
              <a:rPr lang="en-US" sz="2000" dirty="0">
                <a:latin typeface="Tw Cen MT" panose="020B0602020104020603" pitchFamily="34" charset="0"/>
              </a:rPr>
              <a:t>via that route.</a:t>
            </a:r>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E4E6F0D9-B787-43C7-963C-32B29FB34BB8}"/>
              </a:ext>
            </a:extLst>
          </p:cNvPr>
          <p:cNvSpPr>
            <a:spLocks noGrp="1"/>
          </p:cNvSpPr>
          <p:nvPr>
            <p:ph type="ftr" sz="quarter" idx="11"/>
          </p:nvPr>
        </p:nvSpPr>
        <p:spPr>
          <a:xfrm>
            <a:off x="3945835" y="6639339"/>
            <a:ext cx="4114800" cy="271331"/>
          </a:xfrm>
        </p:spPr>
        <p:txBody>
          <a:bodyPr>
            <a:normAutofit lnSpcReduction="10000"/>
          </a:bodyPr>
          <a:lstStyle/>
          <a:p>
            <a:pPr>
              <a:spcAft>
                <a:spcPts val="600"/>
              </a:spcAft>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397635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nalogue wall clock">
            <a:extLst>
              <a:ext uri="{FF2B5EF4-FFF2-40B4-BE49-F238E27FC236}">
                <a16:creationId xmlns:a16="http://schemas.microsoft.com/office/drawing/2014/main" id="{861E0113-BBB7-4861-A579-7FD286BAAA3D}"/>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DF5EA2-A011-4DFC-8508-043FFD704786}"/>
              </a:ext>
            </a:extLst>
          </p:cNvPr>
          <p:cNvSpPr>
            <a:spLocks noGrp="1"/>
          </p:cNvSpPr>
          <p:nvPr>
            <p:ph type="title"/>
          </p:nvPr>
        </p:nvSpPr>
        <p:spPr>
          <a:xfrm>
            <a:off x="2078736" y="317754"/>
            <a:ext cx="4504944" cy="1124712"/>
          </a:xfrm>
        </p:spPr>
        <p:txBody>
          <a:bodyPr vert="horz" lIns="91440" tIns="45720" rIns="91440" bIns="45720" rtlCol="0" anchor="b">
            <a:normAutofit/>
          </a:bodyPr>
          <a:lstStyle/>
          <a:p>
            <a:pPr algn="ctr"/>
            <a:r>
              <a:rPr lang="en-US" sz="3600" b="1" dirty="0"/>
              <a:t>LO1-Actvity  15 mins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A850313-827F-4A91-A940-6F47953F0AE2}"/>
              </a:ext>
            </a:extLst>
          </p:cNvPr>
          <p:cNvSpPr/>
          <p:nvPr/>
        </p:nvSpPr>
        <p:spPr>
          <a:xfrm>
            <a:off x="371094" y="2718054"/>
            <a:ext cx="553937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Identify the impacts of Brexit on NHS from this Video Presentation;</a:t>
            </a:r>
          </a:p>
          <a:p>
            <a:pPr>
              <a:lnSpc>
                <a:spcPct val="90000"/>
              </a:lnSpc>
              <a:spcAft>
                <a:spcPts val="600"/>
              </a:spcAft>
            </a:pPr>
            <a:r>
              <a:rPr lang="en-US" sz="2800" dirty="0">
                <a:latin typeface="Tw Cen MT" panose="020B0602020104020603" pitchFamily="34" charset="0"/>
                <a:hlinkClick r:id="rId3"/>
              </a:rPr>
              <a:t>https://youtu.be/EnJ9Xo4Axcg</a:t>
            </a:r>
            <a:r>
              <a:rPr lang="en-US" sz="2800" dirty="0">
                <a:latin typeface="Tw Cen MT" panose="020B0602020104020603" pitchFamily="34" charset="0"/>
              </a:rPr>
              <a:t>.</a:t>
            </a: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Feedback To The class.</a:t>
            </a:r>
          </a:p>
        </p:txBody>
      </p:sp>
      <p:sp>
        <p:nvSpPr>
          <p:cNvPr id="4" name="Footer Placeholder 3">
            <a:extLst>
              <a:ext uri="{FF2B5EF4-FFF2-40B4-BE49-F238E27FC236}">
                <a16:creationId xmlns:a16="http://schemas.microsoft.com/office/drawing/2014/main" id="{D9CA070D-04F4-4F43-97B9-6DB5408A2A5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endParaRPr lang="en-US" kern="1200" dirty="0">
              <a:solidFill>
                <a:schemeClr val="tx1">
                  <a:lumMod val="50000"/>
                  <a:lumOff val="50000"/>
                </a:schemeClr>
              </a:solidFill>
              <a:latin typeface="Calibri" panose="020F0502020204030204"/>
              <a:ea typeface="+mn-ea"/>
              <a:cs typeface="+mn-cs"/>
            </a:endParaRPr>
          </a:p>
        </p:txBody>
      </p:sp>
    </p:spTree>
    <p:extLst>
      <p:ext uri="{BB962C8B-B14F-4D97-AF65-F5344CB8AC3E}">
        <p14:creationId xmlns:p14="http://schemas.microsoft.com/office/powerpoint/2010/main" val="101470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FC79-C9B2-40C5-BEA6-2AC732F2B5F0}"/>
              </a:ext>
            </a:extLst>
          </p:cNvPr>
          <p:cNvSpPr>
            <a:spLocks noGrp="1"/>
          </p:cNvSpPr>
          <p:nvPr>
            <p:ph type="title"/>
          </p:nvPr>
        </p:nvSpPr>
        <p:spPr>
          <a:xfrm>
            <a:off x="1236140" y="117967"/>
            <a:ext cx="8446688" cy="918100"/>
          </a:xfrm>
        </p:spPr>
        <p:txBody>
          <a:bodyPr>
            <a:normAutofit/>
          </a:bodyPr>
          <a:lstStyle/>
          <a:p>
            <a:pPr algn="ctr"/>
            <a:r>
              <a:rPr lang="en-GB" sz="3600" b="1" i="1" dirty="0">
                <a:latin typeface="Candara" panose="020E0502030303020204" pitchFamily="34" charset="0"/>
              </a:rPr>
              <a:t>Impact of Brexit on UK healthcare</a:t>
            </a:r>
          </a:p>
        </p:txBody>
      </p:sp>
      <p:sp>
        <p:nvSpPr>
          <p:cNvPr id="3" name="Content Placeholder 2">
            <a:extLst>
              <a:ext uri="{FF2B5EF4-FFF2-40B4-BE49-F238E27FC236}">
                <a16:creationId xmlns:a16="http://schemas.microsoft.com/office/drawing/2014/main" id="{6E646E0E-8BD3-4BA1-B077-65DA04749DE8}"/>
              </a:ext>
            </a:extLst>
          </p:cNvPr>
          <p:cNvSpPr>
            <a:spLocks noGrp="1"/>
          </p:cNvSpPr>
          <p:nvPr>
            <p:ph idx="1"/>
          </p:nvPr>
        </p:nvSpPr>
        <p:spPr>
          <a:xfrm>
            <a:off x="327348" y="1499217"/>
            <a:ext cx="10194878" cy="4393982"/>
          </a:xfrm>
        </p:spPr>
        <p:txBody>
          <a:bodyPr>
            <a:normAutofit fontScale="85000" lnSpcReduction="20000"/>
          </a:bodyPr>
          <a:lstStyle/>
          <a:p>
            <a:pPr marL="0" indent="0">
              <a:buNone/>
            </a:pPr>
            <a:r>
              <a:rPr lang="en-GB" sz="3500" b="1" dirty="0">
                <a:solidFill>
                  <a:srgbClr val="0070C0"/>
                </a:solidFill>
                <a:latin typeface="Candara" panose="020E0502030303020204" pitchFamily="34" charset="0"/>
              </a:rPr>
              <a:t>Workforce and immigration</a:t>
            </a:r>
          </a:p>
          <a:p>
            <a:r>
              <a:rPr lang="en-GB" sz="3000" dirty="0">
                <a:latin typeface="Tw Cen MT" panose="020B0602020104020603" pitchFamily="34" charset="0"/>
              </a:rPr>
              <a:t>The NHS and the social care sector would not be able to function without their international workforce.</a:t>
            </a:r>
          </a:p>
          <a:p>
            <a:r>
              <a:rPr lang="en-GB" sz="3000" dirty="0" smtClean="0">
                <a:latin typeface="Tw Cen MT" panose="020B0602020104020603" pitchFamily="34" charset="0"/>
              </a:rPr>
              <a:t>Before the pandemic, the</a:t>
            </a:r>
            <a:r>
              <a:rPr lang="en-GB" sz="3000" dirty="0" smtClean="0">
                <a:latin typeface="Tw Cen MT" panose="020B0602020104020603" pitchFamily="34" charset="0"/>
              </a:rPr>
              <a:t> </a:t>
            </a:r>
            <a:r>
              <a:rPr lang="en-GB" sz="3000" dirty="0">
                <a:latin typeface="Tw Cen MT" panose="020B0602020104020603" pitchFamily="34" charset="0"/>
              </a:rPr>
              <a:t>workforce shortfall in the NHS </a:t>
            </a:r>
            <a:r>
              <a:rPr lang="en-GB" sz="3000" dirty="0" smtClean="0">
                <a:latin typeface="Tw Cen MT" panose="020B0602020104020603" pitchFamily="34" charset="0"/>
              </a:rPr>
              <a:t>was</a:t>
            </a:r>
            <a:r>
              <a:rPr lang="en-GB" sz="3000" dirty="0" smtClean="0">
                <a:latin typeface="Tw Cen MT" panose="020B0602020104020603" pitchFamily="34" charset="0"/>
              </a:rPr>
              <a:t> </a:t>
            </a:r>
            <a:r>
              <a:rPr lang="en-GB" sz="3000" dirty="0">
                <a:latin typeface="Tw Cen MT" panose="020B0602020104020603" pitchFamily="34" charset="0"/>
              </a:rPr>
              <a:t>so severe that </a:t>
            </a:r>
            <a:r>
              <a:rPr lang="en-GB" sz="3000" dirty="0" smtClean="0">
                <a:latin typeface="Tw Cen MT" panose="020B0602020104020603" pitchFamily="34" charset="0"/>
              </a:rPr>
              <a:t>it required </a:t>
            </a:r>
            <a:r>
              <a:rPr lang="en-GB" sz="3000" dirty="0">
                <a:latin typeface="Tw Cen MT" panose="020B0602020104020603" pitchFamily="34" charset="0"/>
              </a:rPr>
              <a:t>at least </a:t>
            </a:r>
            <a:r>
              <a:rPr lang="en-GB" sz="3000" dirty="0">
                <a:latin typeface="Tw Cen MT" panose="020B0602020104020603" pitchFamily="34" charset="0"/>
                <a:hlinkClick r:id="rId2"/>
              </a:rPr>
              <a:t>5,000 more nurses a year to be recruited from </a:t>
            </a:r>
            <a:r>
              <a:rPr lang="en-GB" sz="3000" dirty="0" smtClean="0">
                <a:latin typeface="Tw Cen MT" panose="020B0602020104020603" pitchFamily="34" charset="0"/>
                <a:hlinkClick r:id="rId2"/>
              </a:rPr>
              <a:t>overseas</a:t>
            </a:r>
            <a:r>
              <a:rPr lang="en-GB" sz="3000" dirty="0" smtClean="0">
                <a:latin typeface="Tw Cen MT" panose="020B0602020104020603" pitchFamily="34" charset="0"/>
              </a:rPr>
              <a:t>,</a:t>
            </a:r>
            <a:r>
              <a:rPr lang="en-GB" sz="3000" dirty="0">
                <a:latin typeface="Tw Cen MT" panose="020B0602020104020603" pitchFamily="34" charset="0"/>
              </a:rPr>
              <a:t> while measures to increase domestic training capacity </a:t>
            </a:r>
            <a:r>
              <a:rPr lang="en-GB" sz="3000" dirty="0" smtClean="0">
                <a:latin typeface="Tw Cen MT" panose="020B0602020104020603" pitchFamily="34" charset="0"/>
              </a:rPr>
              <a:t>took </a:t>
            </a:r>
            <a:r>
              <a:rPr lang="en-GB" sz="3000" dirty="0">
                <a:latin typeface="Tw Cen MT" panose="020B0602020104020603" pitchFamily="34" charset="0"/>
              </a:rPr>
              <a:t>effect. </a:t>
            </a:r>
          </a:p>
          <a:p>
            <a:r>
              <a:rPr lang="en-GB" sz="3000" dirty="0">
                <a:latin typeface="Tw Cen MT" panose="020B0602020104020603" pitchFamily="34" charset="0"/>
              </a:rPr>
              <a:t>The government </a:t>
            </a:r>
            <a:r>
              <a:rPr lang="en-GB" sz="3000" dirty="0" smtClean="0">
                <a:latin typeface="Tw Cen MT" panose="020B0602020104020603" pitchFamily="34" charset="0"/>
              </a:rPr>
              <a:t>recognises </a:t>
            </a:r>
            <a:r>
              <a:rPr lang="en-GB" sz="3000" dirty="0">
                <a:latin typeface="Tw Cen MT" panose="020B0602020104020603" pitchFamily="34" charset="0"/>
              </a:rPr>
              <a:t>that international recruitment is key to increasing NHS staff headcount and </a:t>
            </a:r>
            <a:r>
              <a:rPr lang="en-GB" sz="3000" dirty="0" smtClean="0">
                <a:latin typeface="Tw Cen MT" panose="020B0602020104020603" pitchFamily="34" charset="0"/>
              </a:rPr>
              <a:t>had</a:t>
            </a:r>
            <a:r>
              <a:rPr lang="en-GB" sz="3000" dirty="0">
                <a:latin typeface="Tw Cen MT" panose="020B0602020104020603" pitchFamily="34" charset="0"/>
              </a:rPr>
              <a:t> </a:t>
            </a:r>
            <a:r>
              <a:rPr lang="en-GB" sz="3000" dirty="0">
                <a:latin typeface="Tw Cen MT" panose="020B0602020104020603" pitchFamily="34" charset="0"/>
                <a:hlinkClick r:id="rId3"/>
              </a:rPr>
              <a:t>committed to recruiting an additional 12,000 nurses</a:t>
            </a:r>
            <a:r>
              <a:rPr lang="en-GB" sz="3000" dirty="0">
                <a:latin typeface="Tw Cen MT" panose="020B0602020104020603" pitchFamily="34" charset="0"/>
              </a:rPr>
              <a:t> from overseas by 2024/25.</a:t>
            </a:r>
          </a:p>
          <a:p>
            <a:pPr marL="0" indent="0">
              <a:buNone/>
            </a:pPr>
            <a:endParaRPr lang="en-GB" dirty="0">
              <a:latin typeface="Tw Cen MT" panose="020B0602020104020603" pitchFamily="34" charset="0"/>
            </a:endParaRPr>
          </a:p>
          <a:p>
            <a:pPr marL="0" indent="0">
              <a:buNone/>
            </a:pPr>
            <a:r>
              <a:rPr lang="en-GB" sz="1600" dirty="0"/>
              <a:t>(Brexit and the end of the transition period, 2021)</a:t>
            </a:r>
          </a:p>
          <a:p>
            <a:endParaRPr lang="en-GB" sz="2000" dirty="0"/>
          </a:p>
        </p:txBody>
      </p:sp>
      <p:pic>
        <p:nvPicPr>
          <p:cNvPr id="11" name="Picture 10">
            <a:extLst>
              <a:ext uri="{FF2B5EF4-FFF2-40B4-BE49-F238E27FC236}">
                <a16:creationId xmlns:a16="http://schemas.microsoft.com/office/drawing/2014/main" id="{C50DD2EB-6B14-4637-B1F6-E898FBDD2B58}"/>
              </a:ext>
            </a:extLst>
          </p:cNvPr>
          <p:cNvPicPr>
            <a:picLocks noChangeAspect="1"/>
          </p:cNvPicPr>
          <p:nvPr/>
        </p:nvPicPr>
        <p:blipFill rotWithShape="1">
          <a:blip r:embed="rId4"/>
          <a:srcRect l="17002" r="18340"/>
          <a:stretch/>
        </p:blipFill>
        <p:spPr>
          <a:xfrm>
            <a:off x="9090155" y="3427945"/>
            <a:ext cx="3101844" cy="3430055"/>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4" name="Footer Placeholder 3">
            <a:extLst>
              <a:ext uri="{FF2B5EF4-FFF2-40B4-BE49-F238E27FC236}">
                <a16:creationId xmlns:a16="http://schemas.microsoft.com/office/drawing/2014/main" id="{2DAA4006-A3AF-460B-BE80-DCD5E86E2EAF}"/>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96189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187,523 Hand Activity Photos - Free &amp; Royalty-Free Stock Photos from  Dreamstime">
            <a:extLst>
              <a:ext uri="{FF2B5EF4-FFF2-40B4-BE49-F238E27FC236}">
                <a16:creationId xmlns:a16="http://schemas.microsoft.com/office/drawing/2014/main" id="{AABCEB7A-C685-4AE5-BE62-D6CF1C1D5C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72" b="11726"/>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AEDBA6-78EF-448D-A285-D5B728D7B30E}"/>
              </a:ext>
            </a:extLst>
          </p:cNvPr>
          <p:cNvSpPr>
            <a:spLocks noGrp="1"/>
          </p:cNvSpPr>
          <p:nvPr>
            <p:ph type="title"/>
          </p:nvPr>
        </p:nvSpPr>
        <p:spPr>
          <a:xfrm>
            <a:off x="643467" y="321734"/>
            <a:ext cx="6891186" cy="1135737"/>
          </a:xfrm>
        </p:spPr>
        <p:txBody>
          <a:bodyPr>
            <a:normAutofit/>
          </a:bodyPr>
          <a:lstStyle/>
          <a:p>
            <a:r>
              <a:rPr lang="en-GB" sz="3600" b="1" i="1" dirty="0">
                <a:solidFill>
                  <a:srgbClr val="0070C0"/>
                </a:solidFill>
                <a:latin typeface="Corbel" panose="020B0503020204020204" pitchFamily="34" charset="0"/>
              </a:rPr>
              <a:t>LO</a:t>
            </a:r>
            <a:r>
              <a:rPr lang="en-GB" sz="4000" b="1" i="1" dirty="0">
                <a:solidFill>
                  <a:srgbClr val="0070C0"/>
                </a:solidFill>
                <a:latin typeface="Corbel" panose="020B0503020204020204" pitchFamily="34" charset="0"/>
              </a:rPr>
              <a:t>2</a:t>
            </a:r>
            <a:r>
              <a:rPr lang="en-GB" sz="3600" b="1" i="1" dirty="0">
                <a:solidFill>
                  <a:srgbClr val="0070C0"/>
                </a:solidFill>
                <a:latin typeface="Corbel" panose="020B0503020204020204" pitchFamily="34" charset="0"/>
              </a:rPr>
              <a:t> Activity -10 mins</a:t>
            </a:r>
          </a:p>
        </p:txBody>
      </p:sp>
      <p:sp>
        <p:nvSpPr>
          <p:cNvPr id="3" name="Content Placeholder 2">
            <a:extLst>
              <a:ext uri="{FF2B5EF4-FFF2-40B4-BE49-F238E27FC236}">
                <a16:creationId xmlns:a16="http://schemas.microsoft.com/office/drawing/2014/main" id="{57AC995C-A800-4590-AF47-F1F123F2D62A}"/>
              </a:ext>
            </a:extLst>
          </p:cNvPr>
          <p:cNvSpPr>
            <a:spLocks noGrp="1"/>
          </p:cNvSpPr>
          <p:nvPr>
            <p:ph idx="1"/>
          </p:nvPr>
        </p:nvSpPr>
        <p:spPr>
          <a:xfrm>
            <a:off x="137083" y="1889191"/>
            <a:ext cx="7268081" cy="1901123"/>
          </a:xfrm>
        </p:spPr>
        <p:txBody>
          <a:bodyPr>
            <a:normAutofit lnSpcReduction="10000"/>
          </a:bodyPr>
          <a:lstStyle/>
          <a:p>
            <a:r>
              <a:rPr lang="en-GB" sz="3200" dirty="0">
                <a:latin typeface="Tw Cen MT" panose="020B0602020104020603" pitchFamily="34" charset="0"/>
              </a:rPr>
              <a:t>Class Discussion </a:t>
            </a:r>
          </a:p>
          <a:p>
            <a:r>
              <a:rPr lang="en-US" sz="3200" dirty="0">
                <a:latin typeface="Tw Cen MT" panose="020B0602020104020603" pitchFamily="34" charset="0"/>
              </a:rPr>
              <a:t>Explain the impacts of Brexit on the health and care system’s international workforce</a:t>
            </a:r>
          </a:p>
          <a:p>
            <a:endParaRPr lang="en-GB" sz="2000" dirty="0"/>
          </a:p>
        </p:txBody>
      </p:sp>
      <p:grpSp>
        <p:nvGrpSpPr>
          <p:cNvPr id="7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37B10E16-8085-441C-870D-46146CD0D0A8}"/>
              </a:ext>
            </a:extLst>
          </p:cNvPr>
          <p:cNvSpPr>
            <a:spLocks noGrp="1"/>
          </p:cNvSpPr>
          <p:nvPr>
            <p:ph type="ftr" sz="quarter" idx="11"/>
          </p:nvPr>
        </p:nvSpPr>
        <p:spPr>
          <a:xfrm>
            <a:off x="4587610" y="6356350"/>
            <a:ext cx="3016781" cy="365125"/>
          </a:xfrm>
        </p:spPr>
        <p:txBody>
          <a:bodyPr>
            <a:normAutofit/>
          </a:bodyPr>
          <a:lstStyle/>
          <a:p>
            <a:pPr>
              <a:spcAft>
                <a:spcPts val="600"/>
              </a:spcAft>
            </a:pPr>
            <a:endParaRPr lang="en-GB" dirty="0"/>
          </a:p>
        </p:txBody>
      </p:sp>
    </p:spTree>
    <p:extLst>
      <p:ext uri="{BB962C8B-B14F-4D97-AF65-F5344CB8AC3E}">
        <p14:creationId xmlns:p14="http://schemas.microsoft.com/office/powerpoint/2010/main" val="416521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6D244-9258-47EF-BF1A-B8B54671CBA4}"/>
              </a:ext>
            </a:extLst>
          </p:cNvPr>
          <p:cNvSpPr>
            <a:spLocks noGrp="1"/>
          </p:cNvSpPr>
          <p:nvPr>
            <p:ph type="title"/>
          </p:nvPr>
        </p:nvSpPr>
        <p:spPr>
          <a:xfrm>
            <a:off x="1786832" y="42862"/>
            <a:ext cx="8615288" cy="1241449"/>
          </a:xfrm>
        </p:spPr>
        <p:txBody>
          <a:bodyPr>
            <a:normAutofit/>
          </a:bodyPr>
          <a:lstStyle/>
          <a:p>
            <a:pPr algn="ctr"/>
            <a:r>
              <a:rPr lang="en-US" sz="3700" b="1" i="1" dirty="0">
                <a:solidFill>
                  <a:srgbClr val="0070C0"/>
                </a:solidFill>
                <a:latin typeface="Corbel" panose="020B0503020204020204" pitchFamily="34" charset="0"/>
              </a:rPr>
              <a:t>Immigration: the health and care system’s international workforce</a:t>
            </a:r>
            <a:endParaRPr lang="en-GB" sz="3700" b="1" i="1" dirty="0">
              <a:solidFill>
                <a:srgbClr val="0070C0"/>
              </a:solidFill>
              <a:latin typeface="Corbel" panose="020B0503020204020204" pitchFamily="34" charset="0"/>
            </a:endParaRPr>
          </a:p>
        </p:txBody>
      </p:sp>
      <p:sp>
        <p:nvSpPr>
          <p:cNvPr id="3" name="Content Placeholder 2">
            <a:extLst>
              <a:ext uri="{FF2B5EF4-FFF2-40B4-BE49-F238E27FC236}">
                <a16:creationId xmlns:a16="http://schemas.microsoft.com/office/drawing/2014/main" id="{D8A90A14-3C50-4E06-9DA4-310FBA6496D2}"/>
              </a:ext>
            </a:extLst>
          </p:cNvPr>
          <p:cNvSpPr>
            <a:spLocks noGrp="1"/>
          </p:cNvSpPr>
          <p:nvPr>
            <p:ph idx="1"/>
          </p:nvPr>
        </p:nvSpPr>
        <p:spPr>
          <a:xfrm>
            <a:off x="96630" y="1327174"/>
            <a:ext cx="8106466" cy="4892652"/>
          </a:xfrm>
        </p:spPr>
        <p:txBody>
          <a:bodyPr>
            <a:normAutofit fontScale="92500" lnSpcReduction="20000"/>
          </a:bodyPr>
          <a:lstStyle/>
          <a:p>
            <a:endParaRPr lang="en-US" sz="2200" dirty="0">
              <a:latin typeface="Tw Cen MT" panose="020B0602020104020603" pitchFamily="34" charset="0"/>
            </a:endParaRPr>
          </a:p>
          <a:p>
            <a:r>
              <a:rPr lang="en-US" sz="2200" dirty="0">
                <a:latin typeface="Tw Cen MT" panose="020B0602020104020603" pitchFamily="34" charset="0"/>
              </a:rPr>
              <a:t>Leaving the EU’s single market means that there will no longer be free movement of labour between the UK and European Economic Area (EEA) countries. </a:t>
            </a:r>
          </a:p>
          <a:p>
            <a:pPr marL="0" indent="0">
              <a:buNone/>
            </a:pPr>
            <a:endParaRPr lang="en-US" sz="2200" dirty="0">
              <a:latin typeface="Tw Cen MT" panose="020B0602020104020603" pitchFamily="34" charset="0"/>
            </a:endParaRPr>
          </a:p>
          <a:p>
            <a:r>
              <a:rPr lang="en-US" sz="2200" dirty="0">
                <a:latin typeface="Tw Cen MT" panose="020B0602020104020603" pitchFamily="34" charset="0"/>
              </a:rPr>
              <a:t>As it stands, 13.1 per cent of staff working in the NHS have a non-British nationality – 5.6 per cent are from EEA countries and 7.5 per cent are from non-EEA countries. In adult social care 16 per cent of the workforce is non-British – 7 per cent are from EEA countries and 9 per cent are from non-EEA countries. </a:t>
            </a:r>
          </a:p>
          <a:p>
            <a:pPr marL="0" indent="0">
              <a:buNone/>
            </a:pPr>
            <a:endParaRPr lang="en-US" sz="2200" dirty="0">
              <a:latin typeface="Tw Cen MT" panose="020B0602020104020603" pitchFamily="34" charset="0"/>
            </a:endParaRPr>
          </a:p>
          <a:p>
            <a:r>
              <a:rPr lang="en-US" sz="2200" dirty="0">
                <a:latin typeface="Tw Cen MT" panose="020B0602020104020603" pitchFamily="34" charset="0"/>
              </a:rPr>
              <a:t>In the short term, the current workforce shortfall in the NHS is so severe that it will require at least 5,000 more nurses a year to be recruited from overseas while measures to increase domestic training capacity take effect. The government recognises that international recruitment is key to increasing NHS staff headcount and has committed to recruiting an additional 12,000 nurses from overseas by 2024/25.</a:t>
            </a:r>
            <a:endParaRPr lang="en-GB" sz="2200" dirty="0">
              <a:latin typeface="Tw Cen MT" panose="020B0602020104020603" pitchFamily="34" charset="0"/>
            </a:endParaRPr>
          </a:p>
          <a:p>
            <a:endParaRPr lang="en-GB" sz="1400" dirty="0"/>
          </a:p>
        </p:txBody>
      </p:sp>
      <p:pic>
        <p:nvPicPr>
          <p:cNvPr id="4098" name="Picture 2" descr="Planning to migrate to the US, UK, Canada or Australia from the UAE? Here  is how you can select an agent that is right for you | Living-relocate –  Gulf News">
            <a:extLst>
              <a:ext uri="{FF2B5EF4-FFF2-40B4-BE49-F238E27FC236}">
                <a16:creationId xmlns:a16="http://schemas.microsoft.com/office/drawing/2014/main" id="{71A43E3D-DC07-400E-82D0-EA04DF679B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 r="29790"/>
          <a:stretch/>
        </p:blipFill>
        <p:spPr bwMode="auto">
          <a:xfrm>
            <a:off x="8038209" y="2080591"/>
            <a:ext cx="4153791" cy="4777408"/>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391F50F-FCC8-4B53-A96A-6CF1CFE75654}"/>
              </a:ext>
            </a:extLst>
          </p:cNvPr>
          <p:cNvSpPr>
            <a:spLocks noGrp="1"/>
          </p:cNvSpPr>
          <p:nvPr>
            <p:ph type="ftr" sz="quarter" idx="11"/>
          </p:nvPr>
        </p:nvSpPr>
        <p:spPr>
          <a:xfrm>
            <a:off x="3505200" y="6356350"/>
            <a:ext cx="3429000" cy="365125"/>
          </a:xfrm>
        </p:spPr>
        <p:txBody>
          <a:bodyPr>
            <a:normAutofit/>
          </a:bodyPr>
          <a:lstStyle/>
          <a:p>
            <a:pPr algn="l">
              <a:spcAft>
                <a:spcPts val="600"/>
              </a:spcAft>
            </a:pPr>
            <a:endParaRPr lang="en-GB" dirty="0"/>
          </a:p>
        </p:txBody>
      </p:sp>
    </p:spTree>
    <p:extLst>
      <p:ext uri="{BB962C8B-B14F-4D97-AF65-F5344CB8AC3E}">
        <p14:creationId xmlns:p14="http://schemas.microsoft.com/office/powerpoint/2010/main" val="380690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solidFill>
                  <a:srgbClr val="0070C0"/>
                </a:solidFill>
              </a:rPr>
              <a:t>10 minutes break</a:t>
            </a:r>
          </a:p>
          <a:p>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GB" sz="1200" b="0" i="0" u="none" strike="noStrike" kern="1200" cap="none" spc="0" normalizeH="0" baseline="0" noProof="0" dirty="0">
              <a:ln>
                <a:noFill/>
              </a:ln>
              <a:solidFill>
                <a:prstClr val="black">
                  <a:alpha val="60000"/>
                </a:prstClr>
              </a:solidFill>
              <a:effectLst/>
              <a:uLnTx/>
              <a:uFillTx/>
              <a:latin typeface="Calibri" panose="020F0502020204030204"/>
              <a:ea typeface="+mn-ea"/>
              <a:cs typeface="+mn-cs"/>
            </a:endParaRP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Pharma industry calls for Mutual Recognition on GMP between EU and UK |  AESGP">
            <a:extLst>
              <a:ext uri="{FF2B5EF4-FFF2-40B4-BE49-F238E27FC236}">
                <a16:creationId xmlns:a16="http://schemas.microsoft.com/office/drawing/2014/main" id="{8C5D02D5-3C0A-44FD-85FA-9395479622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451" b="19443"/>
          <a:stretch/>
        </p:blipFill>
        <p:spPr bwMode="auto">
          <a:xfrm>
            <a:off x="20" y="10"/>
            <a:ext cx="12191980" cy="275644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905AC-18B0-4C4A-B3D0-ED78DFAEEDCF}"/>
              </a:ext>
            </a:extLst>
          </p:cNvPr>
          <p:cNvSpPr>
            <a:spLocks noGrp="1"/>
          </p:cNvSpPr>
          <p:nvPr>
            <p:ph idx="1"/>
          </p:nvPr>
        </p:nvSpPr>
        <p:spPr>
          <a:xfrm>
            <a:off x="344558" y="2067339"/>
            <a:ext cx="11364838" cy="4790661"/>
          </a:xfrm>
        </p:spPr>
        <p:txBody>
          <a:bodyPr anchor="ctr">
            <a:normAutofit fontScale="25000" lnSpcReduction="20000"/>
          </a:bodyPr>
          <a:lstStyle/>
          <a:p>
            <a:endParaRPr lang="en-GB" sz="8800" dirty="0">
              <a:latin typeface="Tw Cen MT" panose="020B0602020104020603" pitchFamily="34" charset="0"/>
            </a:endParaRPr>
          </a:p>
          <a:p>
            <a:pPr marL="0" indent="0">
              <a:buNone/>
            </a:pPr>
            <a:endParaRPr lang="en-GB" sz="8800" dirty="0">
              <a:latin typeface="Tw Cen MT" panose="020B0602020104020603" pitchFamily="34" charset="0"/>
            </a:endParaRPr>
          </a:p>
          <a:p>
            <a:pPr marL="0" indent="0">
              <a:buNone/>
            </a:pPr>
            <a:endParaRPr lang="en-GB" sz="8800" dirty="0">
              <a:latin typeface="Tw Cen MT" panose="020B0602020104020603" pitchFamily="34" charset="0"/>
            </a:endParaRPr>
          </a:p>
          <a:p>
            <a:r>
              <a:rPr lang="en-GB" sz="8800" b="1" dirty="0">
                <a:latin typeface="Tw Cen MT" panose="020B0602020104020603" pitchFamily="34" charset="0"/>
              </a:rPr>
              <a:t>The </a:t>
            </a:r>
            <a:r>
              <a:rPr lang="en-GB" sz="8800" b="1" dirty="0">
                <a:latin typeface="Tw Cen MT" panose="020B0602020104020603" pitchFamily="34" charset="0"/>
                <a:hlinkClick r:id="rId3"/>
              </a:rPr>
              <a:t>Mutual Recognition of Professional Qualifications Directive</a:t>
            </a:r>
            <a:r>
              <a:rPr lang="en-GB" sz="8800" b="1" dirty="0">
                <a:latin typeface="Tw Cen MT" panose="020B0602020104020603" pitchFamily="34" charset="0"/>
              </a:rPr>
              <a:t> </a:t>
            </a:r>
            <a:r>
              <a:rPr lang="en-GB" sz="8800" dirty="0">
                <a:latin typeface="Tw Cen MT" panose="020B0602020104020603" pitchFamily="34" charset="0"/>
              </a:rPr>
              <a:t>is an EU-wide directive that allows professional regulators in all member states to automatically recognise professional qualifications gained in other member states and grants entry to all relevant professional registers, including medical and social work registers.</a:t>
            </a:r>
          </a:p>
          <a:p>
            <a:pPr marL="0" indent="0">
              <a:buNone/>
            </a:pPr>
            <a:r>
              <a:rPr lang="en-GB" sz="8800" b="1" i="1" dirty="0">
                <a:solidFill>
                  <a:srgbClr val="00B0F0"/>
                </a:solidFill>
                <a:latin typeface="Tw Cen MT" panose="020B0602020104020603" pitchFamily="34" charset="0"/>
              </a:rPr>
              <a:t>Implications</a:t>
            </a:r>
          </a:p>
          <a:p>
            <a:r>
              <a:rPr lang="en-GB" sz="8800" dirty="0">
                <a:latin typeface="Tw Cen MT" panose="020B0602020104020603" pitchFamily="34" charset="0"/>
              </a:rPr>
              <a:t>With </a:t>
            </a:r>
            <a:r>
              <a:rPr lang="en-GB" sz="8800" dirty="0" smtClean="0">
                <a:latin typeface="Tw Cen MT" panose="020B0602020104020603" pitchFamily="34" charset="0"/>
              </a:rPr>
              <a:t>the</a:t>
            </a:r>
            <a:r>
              <a:rPr lang="en-GB" sz="8800" dirty="0" smtClean="0">
                <a:latin typeface="Tw Cen MT" panose="020B0602020104020603" pitchFamily="34" charset="0"/>
              </a:rPr>
              <a:t> </a:t>
            </a:r>
            <a:r>
              <a:rPr lang="en-GB" sz="8800" dirty="0">
                <a:latin typeface="Tw Cen MT" panose="020B0602020104020603" pitchFamily="34" charset="0"/>
              </a:rPr>
              <a:t>transitional arrangements set </a:t>
            </a:r>
            <a:r>
              <a:rPr lang="en-GB" sz="8800" dirty="0" smtClean="0">
                <a:latin typeface="Tw Cen MT" panose="020B0602020104020603" pitchFamily="34" charset="0"/>
              </a:rPr>
              <a:t>in </a:t>
            </a:r>
            <a:r>
              <a:rPr lang="en-GB" sz="8800" dirty="0">
                <a:latin typeface="Tw Cen MT" panose="020B0602020104020603" pitchFamily="34" charset="0"/>
              </a:rPr>
              <a:t>place, little </a:t>
            </a:r>
            <a:r>
              <a:rPr lang="en-GB" sz="8800" dirty="0" smtClean="0">
                <a:latin typeface="Tw Cen MT" panose="020B0602020104020603" pitchFamily="34" charset="0"/>
              </a:rPr>
              <a:t>was expected to </a:t>
            </a:r>
            <a:r>
              <a:rPr lang="en-GB" sz="8800" dirty="0">
                <a:latin typeface="Tw Cen MT" panose="020B0602020104020603" pitchFamily="34" charset="0"/>
              </a:rPr>
              <a:t>change for UK-based employers until new arrangements are decided and implemented in 2023. This </a:t>
            </a:r>
            <a:r>
              <a:rPr lang="en-GB" sz="8800" dirty="0" smtClean="0">
                <a:latin typeface="Tw Cen MT" panose="020B0602020104020603" pitchFamily="34" charset="0"/>
              </a:rPr>
              <a:t>uncertainty did hinder </a:t>
            </a:r>
            <a:r>
              <a:rPr lang="en-GB" sz="8800" dirty="0">
                <a:latin typeface="Tw Cen MT" panose="020B0602020104020603" pitchFamily="34" charset="0"/>
              </a:rPr>
              <a:t>the government’s efforts to attract more international staff to work in health and care.</a:t>
            </a:r>
          </a:p>
          <a:p>
            <a:r>
              <a:rPr lang="en-GB" sz="8800" dirty="0">
                <a:latin typeface="Tw Cen MT" panose="020B0602020104020603" pitchFamily="34" charset="0"/>
              </a:rPr>
              <a:t>The greater change </a:t>
            </a:r>
            <a:r>
              <a:rPr lang="en-GB" sz="8800" dirty="0" smtClean="0">
                <a:latin typeface="Tw Cen MT" panose="020B0602020104020603" pitchFamily="34" charset="0"/>
              </a:rPr>
              <a:t>was</a:t>
            </a:r>
            <a:r>
              <a:rPr lang="en-GB" sz="8800" dirty="0" smtClean="0">
                <a:latin typeface="Tw Cen MT" panose="020B0602020104020603" pitchFamily="34" charset="0"/>
              </a:rPr>
              <a:t> </a:t>
            </a:r>
            <a:r>
              <a:rPr lang="en-GB" sz="8800" dirty="0">
                <a:latin typeface="Tw Cen MT" panose="020B0602020104020603" pitchFamily="34" charset="0"/>
              </a:rPr>
              <a:t>for those with health and care professional qualifications gained in the UK. They will no longer be automatically accepted on EEA states’ professional registers and therefore will face new barriers to taking up roles in those nations. Arrangements and processes for those with UK qualifications being accepted onto professional registers will differ between member states.</a:t>
            </a:r>
          </a:p>
          <a:p>
            <a:endParaRPr lang="en-GB" sz="2400" dirty="0">
              <a:latin typeface="Tw Cen MT" panose="020B0602020104020603" pitchFamily="34" charset="0"/>
            </a:endParaRPr>
          </a:p>
          <a:p>
            <a:pPr marL="0" indent="0">
              <a:buNone/>
            </a:pPr>
            <a:endParaRPr lang="en-GB" sz="2400" dirty="0">
              <a:latin typeface="Tw Cen MT" panose="020B0602020104020603" pitchFamily="34" charset="0"/>
            </a:endParaRPr>
          </a:p>
          <a:p>
            <a:pPr marL="0" indent="0">
              <a:buNone/>
            </a:pPr>
            <a:r>
              <a:rPr lang="en-GB" sz="4000" b="1" dirty="0"/>
              <a:t>Brexit and the end of the transition period, 2021)</a:t>
            </a:r>
          </a:p>
          <a:p>
            <a:endParaRPr lang="en-GB" sz="2400" dirty="0">
              <a:latin typeface="Tw Cen MT" panose="020B0602020104020603" pitchFamily="34" charset="0"/>
            </a:endParaRPr>
          </a:p>
          <a:p>
            <a:endParaRPr lang="en-GB" sz="1000" dirty="0"/>
          </a:p>
        </p:txBody>
      </p:sp>
      <p:sp>
        <p:nvSpPr>
          <p:cNvPr id="4" name="Footer Placeholder 3">
            <a:extLst>
              <a:ext uri="{FF2B5EF4-FFF2-40B4-BE49-F238E27FC236}">
                <a16:creationId xmlns:a16="http://schemas.microsoft.com/office/drawing/2014/main" id="{BD823CEB-5579-43CE-8B7B-A40E0E8D583A}"/>
              </a:ext>
            </a:extLst>
          </p:cNvPr>
          <p:cNvSpPr>
            <a:spLocks noGrp="1"/>
          </p:cNvSpPr>
          <p:nvPr>
            <p:ph type="ftr" sz="quarter" idx="11"/>
          </p:nvPr>
        </p:nvSpPr>
        <p:spPr>
          <a:xfrm>
            <a:off x="3969577" y="6492875"/>
            <a:ext cx="4114800" cy="365125"/>
          </a:xfrm>
        </p:spPr>
        <p:txBody>
          <a:bodyPr>
            <a:normAutofit/>
          </a:bodyPr>
          <a:lstStyle/>
          <a:p>
            <a:pPr>
              <a:spcAft>
                <a:spcPts val="600"/>
              </a:spcAft>
            </a:pPr>
            <a:endParaRPr lang="en-GB" sz="1000" dirty="0">
              <a:solidFill>
                <a:schemeClr val="tx1">
                  <a:lumMod val="75000"/>
                  <a:lumOff val="25000"/>
                </a:schemeClr>
              </a:solidFill>
            </a:endParaRPr>
          </a:p>
        </p:txBody>
      </p:sp>
      <p:sp>
        <p:nvSpPr>
          <p:cNvPr id="5" name="Rectangle 4">
            <a:extLst>
              <a:ext uri="{FF2B5EF4-FFF2-40B4-BE49-F238E27FC236}">
                <a16:creationId xmlns:a16="http://schemas.microsoft.com/office/drawing/2014/main" id="{0B1C860F-7687-4331-B28B-74C37ADC18A4}"/>
              </a:ext>
            </a:extLst>
          </p:cNvPr>
          <p:cNvSpPr/>
          <p:nvPr/>
        </p:nvSpPr>
        <p:spPr>
          <a:xfrm>
            <a:off x="1947293" y="39255"/>
            <a:ext cx="7458452" cy="523220"/>
          </a:xfrm>
          <a:prstGeom prst="rect">
            <a:avLst/>
          </a:prstGeom>
        </p:spPr>
        <p:txBody>
          <a:bodyPr wrap="none">
            <a:spAutoFit/>
          </a:bodyPr>
          <a:lstStyle/>
          <a:p>
            <a:r>
              <a:rPr lang="en-GB" sz="2800" b="1" i="1" dirty="0">
                <a:solidFill>
                  <a:srgbClr val="00B0F0"/>
                </a:solidFill>
                <a:latin typeface="Candara" panose="020E0502030303020204" pitchFamily="34" charset="0"/>
              </a:rPr>
              <a:t>Mutual recognition of professional qualifications</a:t>
            </a:r>
            <a:endParaRPr lang="en-GB" sz="2800" dirty="0">
              <a:solidFill>
                <a:srgbClr val="00B0F0"/>
              </a:solidFill>
            </a:endParaRPr>
          </a:p>
        </p:txBody>
      </p:sp>
    </p:spTree>
    <p:extLst>
      <p:ext uri="{BB962C8B-B14F-4D97-AF65-F5344CB8AC3E}">
        <p14:creationId xmlns:p14="http://schemas.microsoft.com/office/powerpoint/2010/main" val="237451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New report suggests Brexit could impact UK access to EU reciprocal  healthcare | IMTJ">
            <a:extLst>
              <a:ext uri="{FF2B5EF4-FFF2-40B4-BE49-F238E27FC236}">
                <a16:creationId xmlns:a16="http://schemas.microsoft.com/office/drawing/2014/main" id="{6D6C2CED-059C-4571-B43F-AE05E6ADC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b="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148" name="Rectangle 134">
            <a:extLst>
              <a:ext uri="{FF2B5EF4-FFF2-40B4-BE49-F238E27FC236}">
                <a16:creationId xmlns:a16="http://schemas.microsoft.com/office/drawing/2014/main" id="{257363FD-7E77-4145-9483-331A807A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9D77FD-8FA6-45A0-A0DD-5456B2BD47E2}"/>
              </a:ext>
            </a:extLst>
          </p:cNvPr>
          <p:cNvSpPr>
            <a:spLocks noGrp="1"/>
          </p:cNvSpPr>
          <p:nvPr>
            <p:ph type="title"/>
          </p:nvPr>
        </p:nvSpPr>
        <p:spPr>
          <a:xfrm>
            <a:off x="838200" y="99427"/>
            <a:ext cx="10515600" cy="947496"/>
          </a:xfrm>
        </p:spPr>
        <p:txBody>
          <a:bodyPr>
            <a:normAutofit/>
          </a:bodyPr>
          <a:lstStyle/>
          <a:p>
            <a:pPr algn="ctr"/>
            <a:r>
              <a:rPr lang="en-US" i="1" dirty="0">
                <a:solidFill>
                  <a:srgbClr val="0070C0"/>
                </a:solidFill>
                <a:latin typeface="Candara" panose="020E0502030303020204" pitchFamily="34" charset="0"/>
              </a:rPr>
              <a:t>Reciprocal health care</a:t>
            </a:r>
            <a:endParaRPr lang="en-GB" i="1" dirty="0">
              <a:solidFill>
                <a:srgbClr val="0070C0"/>
              </a:solidFill>
            </a:endParaRPr>
          </a:p>
        </p:txBody>
      </p:sp>
      <p:sp>
        <p:nvSpPr>
          <p:cNvPr id="3" name="Content Placeholder 2">
            <a:extLst>
              <a:ext uri="{FF2B5EF4-FFF2-40B4-BE49-F238E27FC236}">
                <a16:creationId xmlns:a16="http://schemas.microsoft.com/office/drawing/2014/main" id="{351A9503-CB86-44DC-A517-621A2ADA7C70}"/>
              </a:ext>
            </a:extLst>
          </p:cNvPr>
          <p:cNvSpPr>
            <a:spLocks noGrp="1"/>
          </p:cNvSpPr>
          <p:nvPr>
            <p:ph idx="1"/>
          </p:nvPr>
        </p:nvSpPr>
        <p:spPr>
          <a:xfrm>
            <a:off x="132522" y="1099613"/>
            <a:ext cx="12059458" cy="5346535"/>
          </a:xfrm>
        </p:spPr>
        <p:txBody>
          <a:bodyPr>
            <a:normAutofit/>
          </a:bodyPr>
          <a:lstStyle/>
          <a:p>
            <a:pPr marL="342900" indent="-342900"/>
            <a:endParaRPr lang="en-GB" sz="2400" dirty="0">
              <a:latin typeface="Tw Cen MT" panose="020B0602020104020603" pitchFamily="34" charset="0"/>
            </a:endParaRPr>
          </a:p>
          <a:p>
            <a:pPr marL="342900" indent="-342900"/>
            <a:r>
              <a:rPr lang="en-GB" sz="2400" dirty="0">
                <a:latin typeface="Tw Cen MT" panose="020B0602020104020603" pitchFamily="34" charset="0"/>
              </a:rPr>
              <a:t>EEA citizens </a:t>
            </a:r>
            <a:r>
              <a:rPr lang="en-GB" sz="2400" dirty="0" smtClean="0">
                <a:latin typeface="Tw Cen MT" panose="020B0602020104020603" pitchFamily="34" charset="0"/>
              </a:rPr>
              <a:t>were</a:t>
            </a:r>
            <a:r>
              <a:rPr lang="en-GB" sz="2400" dirty="0" smtClean="0">
                <a:latin typeface="Tw Cen MT" panose="020B0602020104020603" pitchFamily="34" charset="0"/>
              </a:rPr>
              <a:t> </a:t>
            </a:r>
            <a:r>
              <a:rPr lang="en-GB" sz="2400" dirty="0">
                <a:latin typeface="Tw Cen MT" panose="020B0602020104020603" pitchFamily="34" charset="0"/>
              </a:rPr>
              <a:t>entitled to </a:t>
            </a:r>
            <a:r>
              <a:rPr lang="en-GB" sz="2400" dirty="0" smtClean="0">
                <a:latin typeface="Tw Cen MT" panose="020B0602020104020603" pitchFamily="34" charset="0"/>
              </a:rPr>
              <a:t>the</a:t>
            </a:r>
            <a:r>
              <a:rPr lang="en-GB" sz="2400" dirty="0">
                <a:latin typeface="Tw Cen MT" panose="020B0602020104020603" pitchFamily="34" charset="0"/>
              </a:rPr>
              <a:t> </a:t>
            </a:r>
            <a:r>
              <a:rPr lang="en-GB" sz="2400" dirty="0">
                <a:latin typeface="Tw Cen MT" panose="020B0602020104020603" pitchFamily="34" charset="0"/>
                <a:hlinkClick r:id="rId3">
                  <a:extLst>
                    <a:ext uri="{A12FA001-AC4F-418D-AE19-62706E023703}">
                      <ahyp:hlinkClr xmlns:ahyp="http://schemas.microsoft.com/office/drawing/2018/hyperlinkcolor" xmlns="" val="tx"/>
                    </a:ext>
                  </a:extLst>
                </a:hlinkClick>
              </a:rPr>
              <a:t>European Health Insurance Card</a:t>
            </a:r>
            <a:r>
              <a:rPr lang="en-GB" sz="2400" dirty="0">
                <a:latin typeface="Tw Cen MT" panose="020B0602020104020603" pitchFamily="34" charset="0"/>
              </a:rPr>
              <a:t> (EHIC) that </a:t>
            </a:r>
            <a:r>
              <a:rPr lang="en-GB" sz="2400" dirty="0" smtClean="0">
                <a:latin typeface="Tw Cen MT" panose="020B0602020104020603" pitchFamily="34" charset="0"/>
              </a:rPr>
              <a:t>provided </a:t>
            </a:r>
            <a:r>
              <a:rPr lang="en-GB" sz="2400" dirty="0">
                <a:latin typeface="Tw Cen MT" panose="020B0602020104020603" pitchFamily="34" charset="0"/>
              </a:rPr>
              <a:t>them with access to medically necessary, state-provided health care during a temporary stay in any EEA country. </a:t>
            </a:r>
            <a:r>
              <a:rPr lang="en-GB" sz="2400" dirty="0">
                <a:latin typeface="Tw Cen MT" panose="020B0602020104020603" pitchFamily="34" charset="0"/>
              </a:rPr>
              <a:t>U</a:t>
            </a:r>
            <a:r>
              <a:rPr lang="en-GB" sz="2400" dirty="0" smtClean="0">
                <a:latin typeface="Tw Cen MT" panose="020B0602020104020603" pitchFamily="34" charset="0"/>
              </a:rPr>
              <a:t>nder the previous </a:t>
            </a:r>
            <a:r>
              <a:rPr lang="en-GB" sz="2400" dirty="0">
                <a:latin typeface="Tw Cen MT" panose="020B0602020104020603" pitchFamily="34" charset="0"/>
              </a:rPr>
              <a:t>EU rules, people who </a:t>
            </a:r>
            <a:r>
              <a:rPr lang="en-GB" sz="2400" dirty="0" smtClean="0">
                <a:latin typeface="Tw Cen MT" panose="020B0602020104020603" pitchFamily="34" charset="0"/>
              </a:rPr>
              <a:t>moved </a:t>
            </a:r>
            <a:r>
              <a:rPr lang="en-GB" sz="2400" dirty="0">
                <a:latin typeface="Tw Cen MT" panose="020B0602020104020603" pitchFamily="34" charset="0"/>
              </a:rPr>
              <a:t>from one EEA country to live in another </a:t>
            </a:r>
            <a:r>
              <a:rPr lang="en-GB" sz="2400" dirty="0" smtClean="0">
                <a:latin typeface="Tw Cen MT" panose="020B0602020104020603" pitchFamily="34" charset="0"/>
              </a:rPr>
              <a:t>were </a:t>
            </a:r>
            <a:r>
              <a:rPr lang="en-GB" sz="2400" dirty="0">
                <a:latin typeface="Tw Cen MT" panose="020B0602020104020603" pitchFamily="34" charset="0"/>
              </a:rPr>
              <a:t>given access to health care on the same basis as nationals of that country.</a:t>
            </a:r>
          </a:p>
          <a:p>
            <a:pPr marL="0" indent="0">
              <a:buNone/>
            </a:pPr>
            <a:r>
              <a:rPr lang="en-GB" b="1" i="1" dirty="0">
                <a:solidFill>
                  <a:srgbClr val="0070C0"/>
                </a:solidFill>
                <a:latin typeface="Tw Cen MT" panose="020B0602020104020603" pitchFamily="34" charset="0"/>
              </a:rPr>
              <a:t>Implications</a:t>
            </a:r>
          </a:p>
          <a:p>
            <a:pPr marL="342900" indent="-342900"/>
            <a:r>
              <a:rPr lang="en-GB" sz="2400" dirty="0">
                <a:latin typeface="Tw Cen MT" panose="020B0602020104020603" pitchFamily="34" charset="0"/>
              </a:rPr>
              <a:t>The arrangements for access to health care for people who move from the UK to live in an EEA state, or for EEA nationals who move to the UK, will differ between each member state. In many cases it </a:t>
            </a:r>
            <a:r>
              <a:rPr lang="en-GB" sz="2400" dirty="0" smtClean="0">
                <a:latin typeface="Tw Cen MT" panose="020B0602020104020603" pitchFamily="34" charset="0"/>
              </a:rPr>
              <a:t>means</a:t>
            </a:r>
            <a:r>
              <a:rPr lang="en-GB" sz="2400" dirty="0" smtClean="0">
                <a:latin typeface="Tw Cen MT" panose="020B0602020104020603" pitchFamily="34" charset="0"/>
              </a:rPr>
              <a:t> </a:t>
            </a:r>
            <a:r>
              <a:rPr lang="en-GB" sz="2400" dirty="0">
                <a:latin typeface="Tw Cen MT" panose="020B0602020104020603" pitchFamily="34" charset="0"/>
              </a:rPr>
              <a:t>additional requirements and bureaucracy, such as providing proof of </a:t>
            </a:r>
            <a:r>
              <a:rPr lang="en-GB" sz="2400" dirty="0" smtClean="0">
                <a:latin typeface="Tw Cen MT" panose="020B0602020104020603" pitchFamily="34" charset="0"/>
              </a:rPr>
              <a:t>residency </a:t>
            </a:r>
            <a:r>
              <a:rPr lang="en-GB" sz="2400" dirty="0">
                <a:latin typeface="Tw Cen MT" panose="020B0602020104020603" pitchFamily="34" charset="0"/>
              </a:rPr>
              <a:t>for UK citizens resident in the EEA.</a:t>
            </a:r>
          </a:p>
          <a:p>
            <a:pPr marL="0" indent="0">
              <a:buNone/>
            </a:pPr>
            <a:endParaRPr lang="en-GB" sz="2400" dirty="0">
              <a:latin typeface="Tw Cen MT" panose="020B0602020104020603" pitchFamily="34" charset="0"/>
            </a:endParaRPr>
          </a:p>
          <a:p>
            <a:pPr marL="0" indent="0">
              <a:buNone/>
            </a:pPr>
            <a:r>
              <a:rPr lang="en-GB" sz="1600" dirty="0">
                <a:latin typeface="Tw Cen MT" panose="020B0602020104020603" pitchFamily="34" charset="0"/>
              </a:rPr>
              <a:t>(Brexit and the end of the transition period, 2021)</a:t>
            </a:r>
          </a:p>
          <a:p>
            <a:pPr marL="0" indent="0">
              <a:buNone/>
            </a:pPr>
            <a:endParaRPr lang="en-GB" sz="2200" dirty="0"/>
          </a:p>
        </p:txBody>
      </p:sp>
      <p:sp>
        <p:nvSpPr>
          <p:cNvPr id="4" name="Footer Placeholder 3">
            <a:extLst>
              <a:ext uri="{FF2B5EF4-FFF2-40B4-BE49-F238E27FC236}">
                <a16:creationId xmlns:a16="http://schemas.microsoft.com/office/drawing/2014/main" id="{EE978830-E345-43E6-8506-DF4725E0E86F}"/>
              </a:ext>
            </a:extLst>
          </p:cNvPr>
          <p:cNvSpPr>
            <a:spLocks noGrp="1"/>
          </p:cNvSpPr>
          <p:nvPr>
            <p:ph type="ftr" sz="quarter" idx="11"/>
          </p:nvPr>
        </p:nvSpPr>
        <p:spPr>
          <a:xfrm>
            <a:off x="4038600" y="6356350"/>
            <a:ext cx="4114800" cy="365125"/>
          </a:xfrm>
        </p:spPr>
        <p:txBody>
          <a:bodyPr>
            <a:normAutofit/>
          </a:bodyPr>
          <a:lstStyle/>
          <a:p>
            <a:pPr>
              <a:spcAft>
                <a:spcPts val="600"/>
              </a:spcAft>
            </a:pPr>
            <a:endParaRPr lang="en-GB" dirty="0">
              <a:solidFill>
                <a:schemeClr val="tx1">
                  <a:lumMod val="50000"/>
                  <a:lumOff val="50000"/>
                </a:schemeClr>
              </a:solidFill>
            </a:endParaRPr>
          </a:p>
        </p:txBody>
      </p:sp>
    </p:spTree>
    <p:extLst>
      <p:ext uri="{BB962C8B-B14F-4D97-AF65-F5344CB8AC3E}">
        <p14:creationId xmlns:p14="http://schemas.microsoft.com/office/powerpoint/2010/main" val="40571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hart, scatter chart&#10;&#10;Description automatically generated">
            <a:extLst>
              <a:ext uri="{FF2B5EF4-FFF2-40B4-BE49-F238E27FC236}">
                <a16:creationId xmlns:a16="http://schemas.microsoft.com/office/drawing/2014/main" id="{38304CB4-42F2-48C8-BFAA-8D548628BC13}"/>
              </a:ext>
            </a:extLst>
          </p:cNvPr>
          <p:cNvPicPr>
            <a:picLocks noChangeAspect="1"/>
          </p:cNvPicPr>
          <p:nvPr/>
        </p:nvPicPr>
        <p:blipFill rotWithShape="1">
          <a:blip r:embed="rId2"/>
          <a:srcRect t="12951" b="8377"/>
          <a:stretch/>
        </p:blipFill>
        <p:spPr>
          <a:xfrm>
            <a:off x="17599" y="10"/>
            <a:ext cx="12192000" cy="6857990"/>
          </a:xfrm>
          <a:prstGeom prst="rect">
            <a:avLst/>
          </a:prstGeom>
        </p:spPr>
      </p:pic>
      <p:sp>
        <p:nvSpPr>
          <p:cNvPr id="3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73102-505B-4CE5-8D39-7C237EE76216}"/>
              </a:ext>
            </a:extLst>
          </p:cNvPr>
          <p:cNvSpPr>
            <a:spLocks noGrp="1"/>
          </p:cNvSpPr>
          <p:nvPr>
            <p:ph type="title"/>
          </p:nvPr>
        </p:nvSpPr>
        <p:spPr>
          <a:xfrm>
            <a:off x="4646485" y="321734"/>
            <a:ext cx="6902048" cy="1135737"/>
          </a:xfrm>
        </p:spPr>
        <p:txBody>
          <a:bodyPr>
            <a:normAutofit fontScale="90000"/>
          </a:bodyPr>
          <a:lstStyle/>
          <a:p>
            <a:pPr algn="ctr"/>
            <a:r>
              <a:rPr lang="en-GB" sz="4000" b="1" i="1" dirty="0">
                <a:latin typeface="Candara" panose="020E0502030303020204" pitchFamily="34" charset="0"/>
              </a:rPr>
              <a:t>Supply of medicines and medical devices</a:t>
            </a:r>
            <a:r>
              <a:rPr lang="en-GB" sz="2800" dirty="0"/>
              <a:t/>
            </a:r>
            <a:br>
              <a:rPr lang="en-GB" sz="2800" dirty="0"/>
            </a:br>
            <a:endParaRPr lang="en-GB" sz="2800" dirty="0"/>
          </a:p>
        </p:txBody>
      </p:sp>
      <p:grpSp>
        <p:nvGrpSpPr>
          <p:cNvPr id="31" name="Group 21">
            <a:extLst>
              <a:ext uri="{FF2B5EF4-FFF2-40B4-BE49-F238E27FC236}">
                <a16:creationId xmlns:a16="http://schemas.microsoft.com/office/drawing/2014/main"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864A018-5BCF-4402-AEEC-D57E1E5DFC34}"/>
              </a:ext>
            </a:extLst>
          </p:cNvPr>
          <p:cNvSpPr>
            <a:spLocks noGrp="1"/>
          </p:cNvSpPr>
          <p:nvPr>
            <p:ph idx="1"/>
          </p:nvPr>
        </p:nvSpPr>
        <p:spPr>
          <a:xfrm>
            <a:off x="4059933" y="1782980"/>
            <a:ext cx="8114468" cy="5075009"/>
          </a:xfrm>
        </p:spPr>
        <p:txBody>
          <a:bodyPr>
            <a:normAutofit fontScale="92500" lnSpcReduction="20000"/>
          </a:bodyPr>
          <a:lstStyle/>
          <a:p>
            <a:r>
              <a:rPr lang="en-GB" sz="2600" dirty="0">
                <a:latin typeface="Tw Cen MT" panose="020B0602020104020603" pitchFamily="34" charset="0"/>
              </a:rPr>
              <a:t>The United Kingdom is a </a:t>
            </a:r>
            <a:r>
              <a:rPr lang="en-GB" sz="2600" dirty="0">
                <a:latin typeface="Tw Cen MT" panose="020B0602020104020603" pitchFamily="34" charset="0"/>
                <a:hlinkClick r:id="rId3"/>
              </a:rPr>
              <a:t>net importer of medicines and medical devices from the EEA</a:t>
            </a:r>
            <a:r>
              <a:rPr lang="en-GB" sz="2600" dirty="0">
                <a:latin typeface="Tw Cen MT" panose="020B0602020104020603" pitchFamily="34" charset="0"/>
              </a:rPr>
              <a:t>.</a:t>
            </a:r>
          </a:p>
          <a:p>
            <a:pPr marL="0" indent="0">
              <a:buNone/>
            </a:pPr>
            <a:endParaRPr lang="en-GB" sz="2600" dirty="0">
              <a:latin typeface="Tw Cen MT" panose="020B0602020104020603" pitchFamily="34" charset="0"/>
            </a:endParaRPr>
          </a:p>
          <a:p>
            <a:pPr marL="0" indent="0">
              <a:buNone/>
            </a:pPr>
            <a:r>
              <a:rPr lang="en-GB" sz="3500" b="1" i="1" dirty="0">
                <a:solidFill>
                  <a:srgbClr val="0070C0"/>
                </a:solidFill>
                <a:latin typeface="Tw Cen MT" panose="020B0602020104020603" pitchFamily="34" charset="0"/>
              </a:rPr>
              <a:t>Implications</a:t>
            </a:r>
          </a:p>
          <a:p>
            <a:r>
              <a:rPr lang="en-GB" sz="2600" dirty="0">
                <a:latin typeface="Tw Cen MT" panose="020B0602020104020603" pitchFamily="34" charset="0"/>
              </a:rPr>
              <a:t>In principle the key change for traders of medical products is that, from 1 January 2021, manufacturers will need to get a licence from the MHRA rather than the EMA to sell a medicine or medical device in the United Kingdom. </a:t>
            </a:r>
          </a:p>
          <a:p>
            <a:r>
              <a:rPr lang="en-GB" sz="2600" dirty="0">
                <a:latin typeface="Tw Cen MT" panose="020B0602020104020603" pitchFamily="34" charset="0"/>
              </a:rPr>
              <a:t>The government and the MHRA have prepared </a:t>
            </a:r>
            <a:r>
              <a:rPr lang="en-GB" sz="2600" dirty="0">
                <a:latin typeface="Tw Cen MT" panose="020B0602020104020603" pitchFamily="34" charset="0"/>
                <a:hlinkClick r:id="rId4"/>
              </a:rPr>
              <a:t>guidance</a:t>
            </a:r>
            <a:r>
              <a:rPr lang="en-GB" sz="2600" dirty="0">
                <a:latin typeface="Tw Cen MT" panose="020B0602020104020603" pitchFamily="34" charset="0"/>
              </a:rPr>
              <a:t> to explain what manufacturers must do to register and market their products in Great Britain and how the requirements differ in Northern Ireland</a:t>
            </a:r>
            <a:r>
              <a:rPr lang="en-GB" sz="2600" dirty="0" smtClean="0">
                <a:latin typeface="Tw Cen MT" panose="020B0602020104020603" pitchFamily="34" charset="0"/>
              </a:rPr>
              <a:t>.</a:t>
            </a:r>
            <a:endParaRPr lang="en-GB" sz="2600" dirty="0">
              <a:latin typeface="Tw Cen MT" panose="020B0602020104020603" pitchFamily="34" charset="0"/>
            </a:endParaRPr>
          </a:p>
          <a:p>
            <a:pPr marL="0" indent="0">
              <a:buNone/>
            </a:pPr>
            <a:endParaRPr lang="en-GB" sz="2600" dirty="0">
              <a:latin typeface="Tw Cen MT" panose="020B0602020104020603" pitchFamily="34" charset="0"/>
            </a:endParaRPr>
          </a:p>
          <a:p>
            <a:pPr marL="0" indent="0">
              <a:buNone/>
            </a:pPr>
            <a:r>
              <a:rPr lang="en-GB" sz="1500" dirty="0"/>
              <a:t>(Brexit and the end of the transition period, 2021)</a:t>
            </a:r>
            <a:endParaRPr lang="en-GB" sz="1500" b="1" dirty="0"/>
          </a:p>
          <a:p>
            <a:endParaRPr lang="en-GB" sz="2000" dirty="0"/>
          </a:p>
        </p:txBody>
      </p:sp>
      <p:sp>
        <p:nvSpPr>
          <p:cNvPr id="4" name="Footer Placeholder 3">
            <a:extLst>
              <a:ext uri="{FF2B5EF4-FFF2-40B4-BE49-F238E27FC236}">
                <a16:creationId xmlns:a16="http://schemas.microsoft.com/office/drawing/2014/main" id="{59A9EA78-B92E-44D3-B952-2F261F9F0F54}"/>
              </a:ext>
            </a:extLst>
          </p:cNvPr>
          <p:cNvSpPr>
            <a:spLocks noGrp="1"/>
          </p:cNvSpPr>
          <p:nvPr>
            <p:ph type="ftr" sz="quarter" idx="11"/>
          </p:nvPr>
        </p:nvSpPr>
        <p:spPr>
          <a:xfrm>
            <a:off x="247406" y="6336457"/>
            <a:ext cx="3794928" cy="365125"/>
          </a:xfrm>
        </p:spPr>
        <p:txBody>
          <a:bodyPr>
            <a:normAutofit/>
          </a:bodyPr>
          <a:lstStyle/>
          <a:p>
            <a:pPr>
              <a:spcAft>
                <a:spcPts val="600"/>
              </a:spcAft>
            </a:pPr>
            <a:endParaRPr lang="en-GB" dirty="0"/>
          </a:p>
        </p:txBody>
      </p:sp>
      <p:sp>
        <p:nvSpPr>
          <p:cNvPr id="33"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049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10CAE8-0C71-43E4-8012-4EF2127814D4}"/>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21"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E305F1F-E950-452F-9BC7-E3A0FC7BB8C0}"/>
              </a:ext>
            </a:extLst>
          </p:cNvPr>
          <p:cNvSpPr/>
          <p:nvPr/>
        </p:nvSpPr>
        <p:spPr>
          <a:xfrm>
            <a:off x="765333" y="3037017"/>
            <a:ext cx="6805979" cy="3236590"/>
          </a:xfrm>
          <a:prstGeom prst="rect">
            <a:avLst/>
          </a:prstGeom>
        </p:spPr>
        <p:txBody>
          <a:bodyPr vert="horz" lIns="91440" tIns="45720" rIns="91440" bIns="45720" rtlCol="0" anchor="t">
            <a:no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Module </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lecturer-</a:t>
            </a:r>
            <a:r>
              <a:rPr kumimoji="0" lang="en-US" sz="2800" b="0" i="0" u="none" strike="noStrike" kern="1200" cap="none" spc="0" normalizeH="0" noProof="0" dirty="0" smtClean="0">
                <a:ln>
                  <a:noFill/>
                </a:ln>
                <a:solidFill>
                  <a:prstClr val="black"/>
                </a:solidFill>
                <a:effectLst/>
                <a:uLnTx/>
                <a:uFillTx/>
                <a:latin typeface="Calibri" panose="020F0502020204030204"/>
                <a:ea typeface="+mn-ea"/>
                <a:cs typeface="+mn-cs"/>
              </a:rPr>
              <a:t> Dr Chijioke Agomo</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Health and Social Care</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Contact me: </a:t>
            </a:r>
            <a:r>
              <a:rPr lang="en-US" sz="2800" dirty="0" smtClean="0">
                <a:solidFill>
                  <a:prstClr val="black"/>
                </a:solidFill>
                <a:latin typeface="Calibri" panose="020F0502020204030204"/>
                <a:hlinkClick r:id="rId3"/>
              </a:rPr>
              <a:t>chijioke.agomo</a:t>
            </a:r>
            <a:r>
              <a:rPr kumimoji="0" lang="en-US" sz="2800" b="0" i="0" u="none" strike="noStrike" kern="1200" cap="none" spc="0" normalizeH="0" baseline="0" noProof="0" dirty="0" smtClean="0">
                <a:ln>
                  <a:noFill/>
                </a:ln>
                <a:solidFill>
                  <a:prstClr val="black"/>
                </a:solidFill>
                <a:effectLst/>
                <a:uLnTx/>
                <a:uFillTx/>
                <a:latin typeface="Calibri" panose="020F0502020204030204"/>
                <a:hlinkClick r:id="rId3"/>
              </a:rPr>
              <a:t>@lsclondon.co.uk</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tint val="75000"/>
                  </a:prstClr>
                </a:solidFill>
                <a:effectLst/>
                <a:uLnTx/>
                <a:uFillTx/>
                <a:latin typeface="Calibri" panose="020F0502020204030204"/>
                <a:ea typeface="+mn-ea"/>
                <a:cs typeface="+mn-cs"/>
              </a:rPr>
              <a:t>Edited by Dr Chijioke Agomo</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D752-826F-4F76-B7AE-EFA64894DFC6}"/>
              </a:ext>
            </a:extLst>
          </p:cNvPr>
          <p:cNvSpPr>
            <a:spLocks noGrp="1"/>
          </p:cNvSpPr>
          <p:nvPr>
            <p:ph type="title"/>
          </p:nvPr>
        </p:nvSpPr>
        <p:spPr>
          <a:xfrm>
            <a:off x="1961322" y="2452698"/>
            <a:ext cx="8786191" cy="976302"/>
          </a:xfrm>
        </p:spPr>
        <p:txBody>
          <a:bodyPr anchor="ctr">
            <a:normAutofit fontScale="90000"/>
          </a:bodyPr>
          <a:lstStyle/>
          <a:p>
            <a:r>
              <a:rPr lang="en-GB" sz="2800" b="1" i="1" dirty="0">
                <a:latin typeface="Corbel" panose="020B0503020204020204" pitchFamily="34" charset="0"/>
              </a:rPr>
              <a:t/>
            </a:r>
            <a:br>
              <a:rPr lang="en-GB" sz="2800" b="1" i="1" dirty="0">
                <a:latin typeface="Corbel" panose="020B0503020204020204" pitchFamily="34" charset="0"/>
              </a:rPr>
            </a:br>
            <a:r>
              <a:rPr lang="en-GB" sz="2800" b="1" i="1" dirty="0">
                <a:latin typeface="Corbel" panose="020B0503020204020204" pitchFamily="34" charset="0"/>
              </a:rPr>
              <a:t>NHS finances outside the EU: </a:t>
            </a:r>
            <a:r>
              <a:rPr lang="en-GB" sz="2800" b="1" i="1" dirty="0">
                <a:solidFill>
                  <a:srgbClr val="0070C0"/>
                </a:solidFill>
                <a:latin typeface="Corbel" panose="020B0503020204020204" pitchFamily="34" charset="0"/>
              </a:rPr>
              <a:t>Analysis of the impact on NHS finances of the UK leaving the European Union</a:t>
            </a:r>
            <a:br>
              <a:rPr lang="en-GB" sz="2800" b="1" i="1" dirty="0">
                <a:solidFill>
                  <a:srgbClr val="0070C0"/>
                </a:solidFill>
                <a:latin typeface="Corbel" panose="020B0503020204020204" pitchFamily="34" charset="0"/>
              </a:rPr>
            </a:br>
            <a:r>
              <a:rPr lang="en-GB" sz="2000" i="1" dirty="0"/>
              <a:t/>
            </a:r>
            <a:br>
              <a:rPr lang="en-GB" sz="2000" i="1" dirty="0"/>
            </a:br>
            <a:endParaRPr lang="en-GB" sz="2000" i="1" dirty="0"/>
          </a:p>
        </p:txBody>
      </p:sp>
      <p:pic>
        <p:nvPicPr>
          <p:cNvPr id="9218" name="Picture 2" descr="Save the NHS money - our Top tips - Lose Weight with WAISTAWAY">
            <a:extLst>
              <a:ext uri="{FF2B5EF4-FFF2-40B4-BE49-F238E27FC236}">
                <a16:creationId xmlns:a16="http://schemas.microsoft.com/office/drawing/2014/main" id="{B68958FF-A2B0-485A-B369-99D3C9298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035" b="8199"/>
          <a:stretch/>
        </p:blipFill>
        <p:spPr bwMode="auto">
          <a:xfrm>
            <a:off x="20" y="10"/>
            <a:ext cx="12191980" cy="2452687"/>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23B66B-B08F-44C9-93AC-CD85D52670BF}"/>
              </a:ext>
            </a:extLst>
          </p:cNvPr>
          <p:cNvSpPr>
            <a:spLocks noGrp="1"/>
          </p:cNvSpPr>
          <p:nvPr>
            <p:ph idx="1"/>
          </p:nvPr>
        </p:nvSpPr>
        <p:spPr>
          <a:xfrm>
            <a:off x="172278" y="3428999"/>
            <a:ext cx="11537117" cy="3292475"/>
          </a:xfrm>
        </p:spPr>
        <p:txBody>
          <a:bodyPr anchor="ctr">
            <a:normAutofit/>
          </a:bodyPr>
          <a:lstStyle/>
          <a:p>
            <a:r>
              <a:rPr lang="en-GB" sz="2400" dirty="0">
                <a:latin typeface="Tw Cen MT" panose="020B0602020104020603" pitchFamily="34" charset="0"/>
              </a:rPr>
              <a:t>The NHS in England is already facing its worst ever financial challenge, following an unprecedented squeeze on funding for health and social care. At the end of the </a:t>
            </a:r>
            <a:r>
              <a:rPr lang="en-GB" sz="2400" dirty="0" smtClean="0">
                <a:latin typeface="Tw Cen MT" panose="020B0602020104020603" pitchFamily="34" charset="0"/>
              </a:rPr>
              <a:t>2015</a:t>
            </a:r>
            <a:r>
              <a:rPr lang="en-GB" sz="2400" dirty="0" smtClean="0">
                <a:latin typeface="Tw Cen MT" panose="020B0602020104020603" pitchFamily="34" charset="0"/>
              </a:rPr>
              <a:t> </a:t>
            </a:r>
            <a:r>
              <a:rPr lang="en-GB" sz="2400" dirty="0">
                <a:latin typeface="Tw Cen MT" panose="020B0602020104020603" pitchFamily="34" charset="0"/>
              </a:rPr>
              <a:t>financial year, health care providers reported a £2.5bn deficit, as 65% struggled to balance their books</a:t>
            </a:r>
            <a:r>
              <a:rPr lang="en-GB" sz="2400" dirty="0" smtClean="0">
                <a:latin typeface="Tw Cen MT" panose="020B0602020104020603" pitchFamily="34" charset="0"/>
              </a:rPr>
              <a:t>. </a:t>
            </a:r>
            <a:endParaRPr lang="en-GB" sz="2400" dirty="0">
              <a:latin typeface="Tw Cen MT" panose="020B0602020104020603" pitchFamily="34" charset="0"/>
            </a:endParaRPr>
          </a:p>
          <a:p>
            <a:r>
              <a:rPr lang="en-GB" sz="2400" dirty="0">
                <a:latin typeface="Tw Cen MT" panose="020B0602020104020603" pitchFamily="34" charset="0"/>
              </a:rPr>
              <a:t>Factors including an ageing population and an increase in prevalence of chronic conditions mean that funding pressures are set to rise by around 4% a year over the next decade. </a:t>
            </a:r>
          </a:p>
          <a:p>
            <a:r>
              <a:rPr lang="en-GB" sz="2400" dirty="0" smtClean="0">
                <a:latin typeface="Tw Cen MT" panose="020B0602020104020603" pitchFamily="34" charset="0"/>
              </a:rPr>
              <a:t>This </a:t>
            </a:r>
            <a:r>
              <a:rPr lang="en-GB" sz="2400" dirty="0">
                <a:latin typeface="Tw Cen MT" panose="020B0602020104020603" pitchFamily="34" charset="0"/>
              </a:rPr>
              <a:t>pose significant risks to NHS funding.</a:t>
            </a:r>
          </a:p>
          <a:p>
            <a:r>
              <a:rPr lang="en-GB" sz="1000" dirty="0">
                <a:latin typeface="Tw Cen MT" panose="020B0602020104020603" pitchFamily="34" charset="0"/>
              </a:rPr>
              <a:t>(NHS finances outside the EU | The Health Foundation, 2021)</a:t>
            </a:r>
          </a:p>
        </p:txBody>
      </p:sp>
      <p:sp>
        <p:nvSpPr>
          <p:cNvPr id="4" name="Footer Placeholder 3">
            <a:extLst>
              <a:ext uri="{FF2B5EF4-FFF2-40B4-BE49-F238E27FC236}">
                <a16:creationId xmlns:a16="http://schemas.microsoft.com/office/drawing/2014/main" id="{B716EFB2-BFA0-4365-BD5C-41E5A20F2D92}"/>
              </a:ext>
            </a:extLst>
          </p:cNvPr>
          <p:cNvSpPr>
            <a:spLocks noGrp="1"/>
          </p:cNvSpPr>
          <p:nvPr>
            <p:ph type="ftr" sz="quarter" idx="11"/>
          </p:nvPr>
        </p:nvSpPr>
        <p:spPr>
          <a:xfrm rot="16200000">
            <a:off x="10297073" y="1091483"/>
            <a:ext cx="3094383" cy="269738"/>
          </a:xfrm>
        </p:spPr>
        <p:txBody>
          <a:bodyPr>
            <a:normAutofit lnSpcReduction="10000"/>
          </a:bodyPr>
          <a:lstStyle/>
          <a:p>
            <a:pPr>
              <a:spcAft>
                <a:spcPts val="600"/>
              </a:spcAft>
            </a:pPr>
            <a:endParaRPr lang="en-GB" dirty="0">
              <a:solidFill>
                <a:schemeClr val="bg1"/>
              </a:solidFill>
            </a:endParaRPr>
          </a:p>
        </p:txBody>
      </p:sp>
    </p:spTree>
    <p:extLst>
      <p:ext uri="{BB962C8B-B14F-4D97-AF65-F5344CB8AC3E}">
        <p14:creationId xmlns:p14="http://schemas.microsoft.com/office/powerpoint/2010/main" val="314205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3DF036-F63A-4167-B3DB-C8059247AC01}"/>
              </a:ext>
            </a:extLst>
          </p:cNvPr>
          <p:cNvSpPr>
            <a:spLocks noGrp="1"/>
          </p:cNvSpPr>
          <p:nvPr>
            <p:ph type="title"/>
          </p:nvPr>
        </p:nvSpPr>
        <p:spPr>
          <a:xfrm>
            <a:off x="838201" y="365125"/>
            <a:ext cx="8822634" cy="1807305"/>
          </a:xfrm>
        </p:spPr>
        <p:txBody>
          <a:bodyPr>
            <a:normAutofit/>
          </a:bodyPr>
          <a:lstStyle/>
          <a:p>
            <a:pPr algn="ctr"/>
            <a:r>
              <a:rPr lang="en-GB" sz="3100" b="1" i="1" dirty="0">
                <a:solidFill>
                  <a:srgbClr val="0070C0"/>
                </a:solidFill>
                <a:latin typeface="Corbel" panose="020B0503020204020204" pitchFamily="34" charset="0"/>
              </a:rPr>
              <a:t>UK leaving the EU what it mean for funding of the NHS in England </a:t>
            </a:r>
            <a:r>
              <a:rPr lang="en-GB" sz="3100" b="1" dirty="0"/>
              <a:t/>
            </a:r>
            <a:br>
              <a:rPr lang="en-GB" sz="3100" b="1" dirty="0"/>
            </a:br>
            <a:endParaRPr lang="en-GB" sz="3100" dirty="0"/>
          </a:p>
        </p:txBody>
      </p:sp>
      <p:sp>
        <p:nvSpPr>
          <p:cNvPr id="3" name="Content Placeholder 2">
            <a:extLst>
              <a:ext uri="{FF2B5EF4-FFF2-40B4-BE49-F238E27FC236}">
                <a16:creationId xmlns:a16="http://schemas.microsoft.com/office/drawing/2014/main" id="{8FE5CDD5-5A66-4ADF-96D6-A5954A08A91B}"/>
              </a:ext>
            </a:extLst>
          </p:cNvPr>
          <p:cNvSpPr>
            <a:spLocks noGrp="1"/>
          </p:cNvSpPr>
          <p:nvPr>
            <p:ph idx="1"/>
          </p:nvPr>
        </p:nvSpPr>
        <p:spPr>
          <a:xfrm>
            <a:off x="154745" y="1631853"/>
            <a:ext cx="9506090" cy="5089622"/>
          </a:xfrm>
        </p:spPr>
        <p:txBody>
          <a:bodyPr>
            <a:normAutofit fontScale="25000" lnSpcReduction="20000"/>
          </a:bodyPr>
          <a:lstStyle/>
          <a:p>
            <a:endParaRPr lang="en-GB" sz="4400" dirty="0">
              <a:latin typeface="Tw Cen MT" panose="020B0602020104020603" pitchFamily="34" charset="0"/>
            </a:endParaRPr>
          </a:p>
          <a:p>
            <a:r>
              <a:rPr lang="en-GB" sz="9600" dirty="0">
                <a:latin typeface="Tw Cen MT" panose="020B0602020104020603" pitchFamily="34" charset="0"/>
              </a:rPr>
              <a:t>Leading economists are almost unanimous in concluding that leaving the EU will have a negative effect on the UK economy, which in turn will impact on public spending. This report </a:t>
            </a:r>
            <a:r>
              <a:rPr lang="en-GB" sz="9600" dirty="0" smtClean="0">
                <a:latin typeface="Tw Cen MT" panose="020B0602020104020603" pitchFamily="34" charset="0"/>
              </a:rPr>
              <a:t>concluded </a:t>
            </a:r>
            <a:r>
              <a:rPr lang="en-GB" sz="9600" dirty="0">
                <a:latin typeface="Tw Cen MT" panose="020B0602020104020603" pitchFamily="34" charset="0"/>
              </a:rPr>
              <a:t>that it is difficult to see how the NHS can escape the consequences.</a:t>
            </a:r>
          </a:p>
          <a:p>
            <a:pPr marL="0" indent="0">
              <a:buNone/>
            </a:pPr>
            <a:endParaRPr lang="en-GB" sz="9600" dirty="0">
              <a:latin typeface="Tw Cen MT" panose="020B0602020104020603" pitchFamily="34" charset="0"/>
            </a:endParaRPr>
          </a:p>
          <a:p>
            <a:pPr marL="0" indent="0">
              <a:buNone/>
            </a:pPr>
            <a:endParaRPr lang="en-GB" sz="9600" dirty="0">
              <a:latin typeface="Tw Cen MT" panose="020B0602020104020603" pitchFamily="34" charset="0"/>
            </a:endParaRPr>
          </a:p>
          <a:p>
            <a:r>
              <a:rPr lang="en-GB" sz="9600" dirty="0">
                <a:latin typeface="Tw Cen MT" panose="020B0602020104020603" pitchFamily="34" charset="0"/>
              </a:rPr>
              <a:t>The NHS budget could be £2.8bn lower than currently planned in 2019/20, if the government aims to balance the books overall. In the longer term, the NHS funding shortfall could be at least £19bn by 2030/31– equivalent to £365m a week – assuming the UK is able to join the European Economic Area. If this is not the case, the shortfall will potentially be as high as £28bn – which is £540m a week.</a:t>
            </a:r>
          </a:p>
          <a:p>
            <a:pPr marL="0" indent="0">
              <a:buNone/>
            </a:pPr>
            <a:endParaRPr lang="en-GB" sz="22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endParaRPr lang="en-GB" sz="800" dirty="0">
              <a:latin typeface="Tw Cen MT" panose="020B0602020104020603" pitchFamily="34" charset="0"/>
            </a:endParaRPr>
          </a:p>
          <a:p>
            <a:pPr marL="0" indent="0">
              <a:buNone/>
            </a:pPr>
            <a:r>
              <a:rPr lang="en-GB" dirty="0">
                <a:latin typeface="Tw Cen MT" panose="020B0602020104020603" pitchFamily="34" charset="0"/>
              </a:rPr>
              <a:t>(NHS finances outside the EU | The Health Foundation, 2021).</a:t>
            </a:r>
          </a:p>
          <a:p>
            <a:endParaRPr lang="en-GB" sz="800" dirty="0">
              <a:latin typeface="Tw Cen MT" panose="020B0602020104020603" pitchFamily="34" charset="0"/>
            </a:endParaRPr>
          </a:p>
          <a:p>
            <a:endParaRPr lang="en-GB" sz="800" dirty="0"/>
          </a:p>
        </p:txBody>
      </p:sp>
      <p:pic>
        <p:nvPicPr>
          <p:cNvPr id="46" name="Picture 2" descr="UK - Jawaabta NHS-ta ee Adeega Caafimaadka Maqaalka dhaqaalaha | Live  Degdeg ah">
            <a:extLst>
              <a:ext uri="{FF2B5EF4-FFF2-40B4-BE49-F238E27FC236}">
                <a16:creationId xmlns:a16="http://schemas.microsoft.com/office/drawing/2014/main" id="{B047805E-1240-49E9-B258-91B6B044D6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4" r="27618"/>
          <a:stretch/>
        </p:blipFill>
        <p:spPr bwMode="auto">
          <a:xfrm>
            <a:off x="9453489" y="10"/>
            <a:ext cx="273851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F1D8FD2-FB53-42D6-BEEA-C10824362BD8}"/>
              </a:ext>
            </a:extLst>
          </p:cNvPr>
          <p:cNvSpPr>
            <a:spLocks noGrp="1"/>
          </p:cNvSpPr>
          <p:nvPr>
            <p:ph type="ftr" sz="quarter" idx="11"/>
          </p:nvPr>
        </p:nvSpPr>
        <p:spPr>
          <a:xfrm>
            <a:off x="3505200" y="6356350"/>
            <a:ext cx="3429000" cy="365125"/>
          </a:xfrm>
        </p:spPr>
        <p:txBody>
          <a:bodyPr>
            <a:normAutofit/>
          </a:bodyPr>
          <a:lstStyle/>
          <a:p>
            <a:pPr algn="l">
              <a:spcAft>
                <a:spcPts val="600"/>
              </a:spcAft>
            </a:pPr>
            <a:endParaRPr lang="en-GB" dirty="0"/>
          </a:p>
        </p:txBody>
      </p:sp>
    </p:spTree>
    <p:extLst>
      <p:ext uri="{BB962C8B-B14F-4D97-AF65-F5344CB8AC3E}">
        <p14:creationId xmlns:p14="http://schemas.microsoft.com/office/powerpoint/2010/main" val="99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The £20.5 billion NHS England spending increase is the largest five year  increase since the mid-2000s - Full Fact">
            <a:extLst>
              <a:ext uri="{FF2B5EF4-FFF2-40B4-BE49-F238E27FC236}">
                <a16:creationId xmlns:a16="http://schemas.microsoft.com/office/drawing/2014/main" id="{797AE210-FB57-4F25-90BB-3982998F97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84" r="15152" b="630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86C7B4A1-154A-4DF0-AC46-F88D75A2E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86938A-D864-4B0A-B2BA-8C96D41F32CD}"/>
              </a:ext>
            </a:extLst>
          </p:cNvPr>
          <p:cNvSpPr>
            <a:spLocks noGrp="1"/>
          </p:cNvSpPr>
          <p:nvPr>
            <p:ph type="title"/>
          </p:nvPr>
        </p:nvSpPr>
        <p:spPr>
          <a:xfrm>
            <a:off x="144638" y="49238"/>
            <a:ext cx="6619811" cy="1344975"/>
          </a:xfrm>
        </p:spPr>
        <p:txBody>
          <a:bodyPr>
            <a:normAutofit/>
          </a:bodyPr>
          <a:lstStyle/>
          <a:p>
            <a:r>
              <a:rPr lang="en-GB" sz="4000" b="1" i="1" dirty="0">
                <a:solidFill>
                  <a:srgbClr val="0070C0"/>
                </a:solidFill>
                <a:latin typeface="Corbel" panose="020B0503020204020204" pitchFamily="34" charset="0"/>
              </a:rPr>
              <a:t>Cont.….</a:t>
            </a:r>
          </a:p>
        </p:txBody>
      </p:sp>
      <p:sp>
        <p:nvSpPr>
          <p:cNvPr id="3" name="Content Placeholder 2">
            <a:extLst>
              <a:ext uri="{FF2B5EF4-FFF2-40B4-BE49-F238E27FC236}">
                <a16:creationId xmlns:a16="http://schemas.microsoft.com/office/drawing/2014/main" id="{4A72D7E4-8852-4A9E-B464-903430C4576E}"/>
              </a:ext>
            </a:extLst>
          </p:cNvPr>
          <p:cNvSpPr>
            <a:spLocks noGrp="1"/>
          </p:cNvSpPr>
          <p:nvPr>
            <p:ph idx="1"/>
          </p:nvPr>
        </p:nvSpPr>
        <p:spPr>
          <a:xfrm>
            <a:off x="336885" y="1026942"/>
            <a:ext cx="7197772" cy="5694533"/>
          </a:xfrm>
        </p:spPr>
        <p:txBody>
          <a:bodyPr>
            <a:normAutofit fontScale="55000" lnSpcReduction="20000"/>
          </a:bodyPr>
          <a:lstStyle/>
          <a:p>
            <a:endParaRPr lang="en-GB" sz="1100" dirty="0">
              <a:latin typeface="Tw Cen MT" panose="020B0602020104020603" pitchFamily="34" charset="0"/>
            </a:endParaRPr>
          </a:p>
          <a:p>
            <a:endParaRPr lang="en-GB" sz="3400" dirty="0">
              <a:latin typeface="Tw Cen MT" panose="020B0602020104020603" pitchFamily="34" charset="0"/>
            </a:endParaRPr>
          </a:p>
          <a:p>
            <a:r>
              <a:rPr lang="en-GB" sz="3400" dirty="0">
                <a:latin typeface="Tw Cen MT" panose="020B0602020104020603" pitchFamily="34" charset="0"/>
              </a:rPr>
              <a:t>There has been much discussion of additional funding for the NHS as a result of the UK leaving the EU. </a:t>
            </a:r>
          </a:p>
          <a:p>
            <a:pPr marL="0" indent="0">
              <a:buNone/>
            </a:pPr>
            <a:endParaRPr lang="en-GB" sz="3400" dirty="0">
              <a:latin typeface="Tw Cen MT" panose="020B0602020104020603" pitchFamily="34" charset="0"/>
            </a:endParaRPr>
          </a:p>
          <a:p>
            <a:r>
              <a:rPr lang="en-GB" sz="3400" dirty="0">
                <a:latin typeface="Tw Cen MT" panose="020B0602020104020603" pitchFamily="34" charset="0"/>
              </a:rPr>
              <a:t>The Health Foundation’s analysis finds that if economic growth slows as predicted, funding no longer being paid to the EU would be more than cancelled out by the negative economic consequences of leaving. </a:t>
            </a:r>
          </a:p>
          <a:p>
            <a:pPr marL="0" indent="0">
              <a:buNone/>
            </a:pPr>
            <a:endParaRPr lang="en-GB" sz="3400" dirty="0">
              <a:latin typeface="Tw Cen MT" panose="020B0602020104020603" pitchFamily="34" charset="0"/>
            </a:endParaRPr>
          </a:p>
          <a:p>
            <a:r>
              <a:rPr lang="en-GB" sz="3400" dirty="0">
                <a:latin typeface="Tw Cen MT" panose="020B0602020104020603" pitchFamily="34" charset="0"/>
              </a:rPr>
              <a:t>Therefore if the NHS were to receive an extra £100m a week from 2019/20, this would require: increased taxation of around 1p on the rate of income tax; adding £5.2bn to the expected public finance deficit; or making further cuts to other areas of public spending.</a:t>
            </a:r>
          </a:p>
          <a:p>
            <a:endParaRPr lang="en-GB" sz="2200" dirty="0">
              <a:latin typeface="Tw Cen MT" panose="020B0602020104020603" pitchFamily="34" charset="0"/>
            </a:endParaRPr>
          </a:p>
          <a:p>
            <a:endParaRPr lang="en-GB" sz="1100" dirty="0">
              <a:latin typeface="Tw Cen MT" panose="020B0602020104020603" pitchFamily="34" charset="0"/>
            </a:endParaRPr>
          </a:p>
          <a:p>
            <a:pPr marL="0" indent="0">
              <a:buNone/>
            </a:pPr>
            <a:endParaRPr lang="en-GB" sz="1900" dirty="0">
              <a:latin typeface="Tw Cen MT" panose="020B0602020104020603" pitchFamily="34" charset="0"/>
            </a:endParaRPr>
          </a:p>
          <a:p>
            <a:r>
              <a:rPr lang="en-GB" sz="1900" dirty="0">
                <a:latin typeface="Tw Cen MT" panose="020B0602020104020603" pitchFamily="34" charset="0"/>
              </a:rPr>
              <a:t>(NHS finances outside the EU | The Health Foundation, 2021)</a:t>
            </a:r>
          </a:p>
          <a:p>
            <a:endParaRPr lang="en-GB" sz="1100" dirty="0">
              <a:latin typeface="Tw Cen MT" panose="020B0602020104020603" pitchFamily="34" charset="0"/>
            </a:endParaRPr>
          </a:p>
          <a:p>
            <a:endParaRPr lang="en-GB" sz="1100" dirty="0"/>
          </a:p>
        </p:txBody>
      </p:sp>
      <p:sp>
        <p:nvSpPr>
          <p:cNvPr id="4" name="Footer Placeholder 3">
            <a:extLst>
              <a:ext uri="{FF2B5EF4-FFF2-40B4-BE49-F238E27FC236}">
                <a16:creationId xmlns:a16="http://schemas.microsoft.com/office/drawing/2014/main" id="{CA977942-8F67-49BE-9DC3-5C65F690AA2C}"/>
              </a:ext>
            </a:extLst>
          </p:cNvPr>
          <p:cNvSpPr>
            <a:spLocks noGrp="1"/>
          </p:cNvSpPr>
          <p:nvPr>
            <p:ph type="ftr" sz="quarter" idx="11"/>
          </p:nvPr>
        </p:nvSpPr>
        <p:spPr>
          <a:xfrm>
            <a:off x="4375744" y="5831058"/>
            <a:ext cx="4114800" cy="365125"/>
          </a:xfrm>
        </p:spPr>
        <p:txBody>
          <a:bodyPr>
            <a:normAutofit/>
          </a:bodyPr>
          <a:lstStyle/>
          <a:p>
            <a:pPr>
              <a:spcAft>
                <a:spcPts val="600"/>
              </a:spcAft>
            </a:pPr>
            <a:endParaRPr lang="en-GB" dirty="0">
              <a:solidFill>
                <a:schemeClr val="tx1"/>
              </a:solidFill>
            </a:endParaRPr>
          </a:p>
        </p:txBody>
      </p:sp>
    </p:spTree>
    <p:extLst>
      <p:ext uri="{BB962C8B-B14F-4D97-AF65-F5344CB8AC3E}">
        <p14:creationId xmlns:p14="http://schemas.microsoft.com/office/powerpoint/2010/main" val="295365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4906370-1564-49FA-A802-58546B3922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4">
            <a:extLst>
              <a:ext uri="{FF2B5EF4-FFF2-40B4-BE49-F238E27FC236}">
                <a16:creationId xmlns:a16="http://schemas.microsoft.com/office/drawing/2014/main" id="{8B052EB6-EAAD-4652-90F1-B55DDA32193F}"/>
              </a:ext>
            </a:extLst>
          </p:cNvPr>
          <p:cNvPicPr>
            <a:picLocks noChangeAspect="1"/>
          </p:cNvPicPr>
          <p:nvPr/>
        </p:nvPicPr>
        <p:blipFill rotWithShape="1">
          <a:blip r:embed="rId2">
            <a:alphaModFix amt="55000"/>
          </a:blip>
          <a:srcRect t="16872" b="8128"/>
          <a:stretch/>
        </p:blipFill>
        <p:spPr>
          <a:xfrm>
            <a:off x="20" y="10"/>
            <a:ext cx="12191980" cy="6857990"/>
          </a:xfrm>
          <a:prstGeom prst="rect">
            <a:avLst/>
          </a:prstGeom>
        </p:spPr>
      </p:pic>
      <p:sp>
        <p:nvSpPr>
          <p:cNvPr id="47" name="Oval 46">
            <a:extLst>
              <a:ext uri="{FF2B5EF4-FFF2-40B4-BE49-F238E27FC236}">
                <a16:creationId xmlns:a16="http://schemas.microsoft.com/office/drawing/2014/main" id="{EF640709-BDFD-453B-B75D-6212E7A87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ADA46A-FB82-4644-B71B-95DAB4044970}"/>
              </a:ext>
            </a:extLst>
          </p:cNvPr>
          <p:cNvSpPr>
            <a:spLocks noGrp="1"/>
          </p:cNvSpPr>
          <p:nvPr>
            <p:ph type="title"/>
          </p:nvPr>
        </p:nvSpPr>
        <p:spPr>
          <a:xfrm>
            <a:off x="3341330" y="709932"/>
            <a:ext cx="5083155" cy="5245178"/>
          </a:xfrm>
        </p:spPr>
        <p:txBody>
          <a:bodyPr vert="horz" lIns="91440" tIns="45720" rIns="91440" bIns="45720" rtlCol="0" anchor="b">
            <a:noAutofit/>
          </a:bodyPr>
          <a:lstStyle/>
          <a:p>
            <a:pPr marL="342900" lvl="0" indent="-342900" algn="ctr">
              <a:buClr>
                <a:srgbClr val="90C226"/>
              </a:buClr>
              <a:buSzPct val="80000"/>
            </a:pPr>
            <a:r>
              <a:rPr lang="en-US" sz="2800" b="1" dirty="0">
                <a:solidFill>
                  <a:srgbClr val="0070C0"/>
                </a:solidFill>
                <a:latin typeface="Tw Cen MT" panose="020B0602020104020603" pitchFamily="34" charset="0"/>
              </a:rPr>
              <a:t>Reference</a:t>
            </a:r>
            <a:r>
              <a:rPr lang="en-US" sz="1600" b="1" dirty="0">
                <a:solidFill>
                  <a:srgbClr val="0070C0"/>
                </a:solidFill>
                <a:latin typeface="Tw Cen MT" panose="020B0602020104020603" pitchFamily="34" charset="0"/>
              </a:rPr>
              <a:t/>
            </a:r>
            <a:br>
              <a:rPr lang="en-US" sz="1600" b="1" dirty="0">
                <a:solidFill>
                  <a:srgbClr val="0070C0"/>
                </a:solidFill>
                <a:latin typeface="Tw Cen MT" panose="020B0602020104020603" pitchFamily="34" charset="0"/>
              </a:rPr>
            </a:br>
            <a:r>
              <a:rPr lang="en-US" sz="1400" dirty="0">
                <a:latin typeface="Tw Cen MT" panose="020B0602020104020603" pitchFamily="34" charset="0"/>
              </a:rPr>
              <a:t>The King's Fund. 2021. </a:t>
            </a:r>
            <a:r>
              <a:rPr lang="en-US" sz="1400" i="1" dirty="0">
                <a:latin typeface="Tw Cen MT" panose="020B0602020104020603" pitchFamily="34" charset="0"/>
              </a:rPr>
              <a:t>Brexit And The End Of The Transition Period</a:t>
            </a:r>
            <a:r>
              <a:rPr lang="en-US" sz="1400" dirty="0">
                <a:latin typeface="Tw Cen MT" panose="020B0602020104020603" pitchFamily="34" charset="0"/>
              </a:rPr>
              <a:t>. [online] Available at: &lt;https://www.kingsfund.org.uk/publications/articles/brexit-end-of-transition-period-impact-health-care-system&gt; [Accessed 21 January 2021].</a:t>
            </a:r>
            <a:br>
              <a:rPr lang="en-US" sz="1400" dirty="0">
                <a:latin typeface="Tw Cen MT" panose="020B0602020104020603" pitchFamily="34" charset="0"/>
              </a:rPr>
            </a:br>
            <a:r>
              <a:rPr lang="en-US" sz="1400" dirty="0">
                <a:latin typeface="Tw Cen MT" panose="020B0602020104020603" pitchFamily="34" charset="0"/>
              </a:rPr>
              <a:t/>
            </a:r>
            <a:br>
              <a:rPr lang="en-US" sz="1400" dirty="0">
                <a:latin typeface="Tw Cen MT" panose="020B0602020104020603" pitchFamily="34" charset="0"/>
              </a:rPr>
            </a:br>
            <a:r>
              <a:rPr lang="en-US" sz="1400" dirty="0">
                <a:latin typeface="Tw Cen MT" panose="020B0602020104020603" pitchFamily="34" charset="0"/>
              </a:rPr>
              <a:t/>
            </a:r>
            <a:br>
              <a:rPr lang="en-US" sz="1400" dirty="0">
                <a:latin typeface="Tw Cen MT" panose="020B0602020104020603" pitchFamily="34" charset="0"/>
              </a:rPr>
            </a:br>
            <a:r>
              <a:rPr lang="en-US" sz="1400" dirty="0">
                <a:latin typeface="Tw Cen MT" panose="020B0602020104020603" pitchFamily="34" charset="0"/>
              </a:rPr>
              <a:t>The Health Foundation. 2021. </a:t>
            </a:r>
            <a:r>
              <a:rPr lang="en-US" sz="1400" i="1" dirty="0">
                <a:latin typeface="Tw Cen MT" panose="020B0602020104020603" pitchFamily="34" charset="0"/>
              </a:rPr>
              <a:t>COVID-19: Five Dimensions Of Impact | The Health Foundation</a:t>
            </a:r>
            <a:r>
              <a:rPr lang="en-US" sz="1400" dirty="0">
                <a:latin typeface="Tw Cen MT" panose="020B0602020104020603" pitchFamily="34" charset="0"/>
              </a:rPr>
              <a:t>. [online] Available at: &lt;https://www.health.org.uk/news-and-comment/blogs/covid-19-five-dimensions-of-impact&gt; [Accessed 21 January 2021].</a:t>
            </a:r>
            <a:br>
              <a:rPr lang="en-US" sz="1400" dirty="0">
                <a:latin typeface="Tw Cen MT" panose="020B0602020104020603" pitchFamily="34" charset="0"/>
              </a:rPr>
            </a:br>
            <a:r>
              <a:rPr lang="en-US" sz="1400" dirty="0">
                <a:latin typeface="Tw Cen MT" panose="020B0602020104020603" pitchFamily="34" charset="0"/>
              </a:rPr>
              <a:t/>
            </a:r>
            <a:br>
              <a:rPr lang="en-US" sz="1400" dirty="0">
                <a:latin typeface="Tw Cen MT" panose="020B0602020104020603" pitchFamily="34" charset="0"/>
              </a:rPr>
            </a:br>
            <a:r>
              <a:rPr lang="en-US" sz="1400" dirty="0">
                <a:latin typeface="Tw Cen MT" panose="020B0602020104020603" pitchFamily="34" charset="0"/>
              </a:rPr>
              <a:t>https://www.kingsfund.org.uk/publications/articles/brexit-end-of-transition-period-impact-health-care-system#people.</a:t>
            </a:r>
            <a:br>
              <a:rPr lang="en-US" sz="1400" dirty="0">
                <a:latin typeface="Tw Cen MT" panose="020B0602020104020603" pitchFamily="34" charset="0"/>
              </a:rPr>
            </a:br>
            <a:r>
              <a:rPr lang="en-GB" sz="1400" dirty="0">
                <a:latin typeface="Tw Cen MT" panose="020B0602020104020603" pitchFamily="34" charset="0"/>
              </a:rPr>
              <a:t>The Health Foundation. 2021. </a:t>
            </a:r>
            <a:r>
              <a:rPr lang="en-GB" sz="1400" i="1" dirty="0">
                <a:latin typeface="Tw Cen MT" panose="020B0602020104020603" pitchFamily="34" charset="0"/>
              </a:rPr>
              <a:t>NHS finances outside the EU | The Health Foundation</a:t>
            </a:r>
            <a:r>
              <a:rPr lang="en-GB" sz="1400" dirty="0">
                <a:latin typeface="Tw Cen MT" panose="020B0602020104020603" pitchFamily="34" charset="0"/>
              </a:rPr>
              <a:t>. [online] Available at: &lt;https://www.health.org.uk/publications/nhs-finances-outside-the-eu&gt; [Accessed 29 January 2021].</a:t>
            </a:r>
            <a:r>
              <a:rPr lang="en-US" sz="1400" dirty="0">
                <a:latin typeface="Tw Cen MT" panose="020B0602020104020603" pitchFamily="34" charset="0"/>
              </a:rPr>
              <a:t/>
            </a:r>
            <a:br>
              <a:rPr lang="en-US" sz="1400" dirty="0">
                <a:latin typeface="Tw Cen MT" panose="020B0602020104020603" pitchFamily="34" charset="0"/>
              </a:rPr>
            </a:br>
            <a:r>
              <a:rPr lang="en-US" sz="1600" dirty="0">
                <a:latin typeface="Tw Cen MT" panose="020B0602020104020603" pitchFamily="34" charset="0"/>
              </a:rPr>
              <a:t/>
            </a:r>
            <a:br>
              <a:rPr lang="en-US" sz="1600" dirty="0">
                <a:latin typeface="Tw Cen MT" panose="020B0602020104020603" pitchFamily="34" charset="0"/>
              </a:rPr>
            </a:br>
            <a:r>
              <a:rPr lang="en-US" sz="1400" dirty="0">
                <a:latin typeface="Tw Cen MT" panose="020B0602020104020603" pitchFamily="34" charset="0"/>
              </a:rPr>
              <a:t/>
            </a:r>
            <a:br>
              <a:rPr lang="en-US" sz="1400" dirty="0">
                <a:latin typeface="Tw Cen MT" panose="020B0602020104020603" pitchFamily="34" charset="0"/>
              </a:rPr>
            </a:br>
            <a:endParaRPr lang="en-US" sz="1400" dirty="0">
              <a:latin typeface="Tw Cen MT" panose="020B0602020104020603" pitchFamily="34" charset="0"/>
            </a:endParaRPr>
          </a:p>
        </p:txBody>
      </p:sp>
      <p:sp>
        <p:nvSpPr>
          <p:cNvPr id="49" name="Arc 48">
            <a:extLst>
              <a:ext uri="{FF2B5EF4-FFF2-40B4-BE49-F238E27FC236}">
                <a16:creationId xmlns:a16="http://schemas.microsoft.com/office/drawing/2014/main" id="{B4019478-3FDC-438C-8848-1D7DA864AF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FE406479-1D57-4209-B128-3C81746247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522C535-F803-4868-9444-9361E9E6E5D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34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93E823-91A7-4F62-9B57-477C2A258E88}"/>
              </a:ext>
            </a:extLst>
          </p:cNvPr>
          <p:cNvSpPr>
            <a:spLocks noGrp="1"/>
          </p:cNvSpPr>
          <p:nvPr>
            <p:ph type="title"/>
          </p:nvPr>
        </p:nvSpPr>
        <p:spPr>
          <a:xfrm>
            <a:off x="1245072" y="1289765"/>
            <a:ext cx="3651101" cy="4270963"/>
          </a:xfrm>
        </p:spPr>
        <p:txBody>
          <a:bodyPr anchor="ctr">
            <a:normAutofit/>
          </a:bodyPr>
          <a:lstStyle/>
          <a:p>
            <a:pPr algn="ctr"/>
            <a:r>
              <a:rPr lang="en-GB" sz="5600" b="1" i="1" dirty="0">
                <a:solidFill>
                  <a:srgbClr val="FFFFFF"/>
                </a:solidFill>
                <a:latin typeface="Corbel" panose="020B0503020204020204" pitchFamily="34" charset="0"/>
              </a:rPr>
              <a:t>Recap of last session</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dirty="0"/>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0A7E567-D645-47F9-9F54-8302288143E6}"/>
              </a:ext>
            </a:extLst>
          </p:cNvPr>
          <p:cNvSpPr>
            <a:spLocks noGrp="1"/>
          </p:cNvSpPr>
          <p:nvPr>
            <p:ph idx="1"/>
          </p:nvPr>
        </p:nvSpPr>
        <p:spPr>
          <a:xfrm>
            <a:off x="5941717" y="518400"/>
            <a:ext cx="5127123" cy="5837949"/>
          </a:xfrm>
        </p:spPr>
        <p:txBody>
          <a:bodyPr anchor="ctr">
            <a:normAutofit/>
          </a:bodyPr>
          <a:lstStyle/>
          <a:p>
            <a:pPr marL="0" indent="0">
              <a:buNone/>
            </a:pPr>
            <a:r>
              <a:rPr lang="en-GB" sz="2400" dirty="0">
                <a:solidFill>
                  <a:schemeClr val="tx1">
                    <a:alpha val="80000"/>
                  </a:schemeClr>
                </a:solidFill>
                <a:latin typeface="Tw Cen MT" panose="020B0602020104020603" pitchFamily="34" charset="0"/>
              </a:rPr>
              <a:t>Students :</a:t>
            </a:r>
          </a:p>
          <a:p>
            <a:pPr marL="514350" indent="-514350">
              <a:buFont typeface="+mj-lt"/>
              <a:buAutoNum type="arabicPeriod"/>
            </a:pPr>
            <a:r>
              <a:rPr lang="en-GB" sz="2400" dirty="0">
                <a:solidFill>
                  <a:schemeClr val="tx1">
                    <a:alpha val="80000"/>
                  </a:schemeClr>
                </a:solidFill>
                <a:latin typeface="Tw Cen MT" panose="020B0602020104020603" pitchFamily="34" charset="0"/>
              </a:rPr>
              <a:t>Explored the definition of contemporary issues</a:t>
            </a:r>
          </a:p>
          <a:p>
            <a:pPr marL="514350" indent="-514350">
              <a:buFont typeface="+mj-lt"/>
              <a:buAutoNum type="arabicPeriod"/>
            </a:pPr>
            <a:r>
              <a:rPr lang="en-GB" sz="2400" dirty="0">
                <a:solidFill>
                  <a:schemeClr val="tx1">
                    <a:alpha val="80000"/>
                  </a:schemeClr>
                </a:solidFill>
                <a:latin typeface="Tw Cen MT" panose="020B0602020104020603" pitchFamily="34" charset="0"/>
              </a:rPr>
              <a:t>Discussed varieties of contemporary issues impacting health and social care in the 21</a:t>
            </a:r>
            <a:r>
              <a:rPr lang="en-GB" sz="2400" baseline="30000" dirty="0">
                <a:solidFill>
                  <a:schemeClr val="tx1">
                    <a:alpha val="80000"/>
                  </a:schemeClr>
                </a:solidFill>
                <a:latin typeface="Tw Cen MT" panose="020B0602020104020603" pitchFamily="34" charset="0"/>
              </a:rPr>
              <a:t>st</a:t>
            </a:r>
            <a:r>
              <a:rPr lang="en-GB" sz="2400" dirty="0">
                <a:solidFill>
                  <a:schemeClr val="tx1">
                    <a:alpha val="80000"/>
                  </a:schemeClr>
                </a:solidFill>
                <a:latin typeface="Tw Cen MT" panose="020B0602020104020603" pitchFamily="34" charset="0"/>
              </a:rPr>
              <a:t> century </a:t>
            </a:r>
          </a:p>
          <a:p>
            <a:pPr marL="514350" indent="-514350">
              <a:buFont typeface="+mj-lt"/>
              <a:buAutoNum type="arabicPeriod"/>
            </a:pPr>
            <a:r>
              <a:rPr lang="en-GB" sz="2400" dirty="0">
                <a:solidFill>
                  <a:schemeClr val="tx1">
                    <a:alpha val="80000"/>
                  </a:schemeClr>
                </a:solidFill>
                <a:latin typeface="Tw Cen MT" panose="020B0602020104020603" pitchFamily="34" charset="0"/>
              </a:rPr>
              <a:t>Used Covid 19 and Brexit as issues impacting health and social care in the 21</a:t>
            </a:r>
            <a:r>
              <a:rPr lang="en-GB" sz="2400" baseline="30000" dirty="0">
                <a:solidFill>
                  <a:schemeClr val="tx1">
                    <a:alpha val="80000"/>
                  </a:schemeClr>
                </a:solidFill>
                <a:latin typeface="Tw Cen MT" panose="020B0602020104020603" pitchFamily="34" charset="0"/>
              </a:rPr>
              <a:t>st</a:t>
            </a:r>
            <a:r>
              <a:rPr lang="en-GB" sz="2400" dirty="0">
                <a:solidFill>
                  <a:schemeClr val="tx1">
                    <a:alpha val="80000"/>
                  </a:schemeClr>
                </a:solidFill>
                <a:latin typeface="Tw Cen MT" panose="020B0602020104020603" pitchFamily="34" charset="0"/>
              </a:rPr>
              <a:t> century </a:t>
            </a:r>
          </a:p>
          <a:p>
            <a:endParaRPr lang="en-GB" sz="2000" dirty="0">
              <a:solidFill>
                <a:schemeClr val="tx1">
                  <a:alpha val="80000"/>
                </a:schemeClr>
              </a:solidFill>
            </a:endParaRPr>
          </a:p>
        </p:txBody>
      </p:sp>
      <p:sp>
        <p:nvSpPr>
          <p:cNvPr id="4" name="Footer Placeholder 3">
            <a:extLst>
              <a:ext uri="{FF2B5EF4-FFF2-40B4-BE49-F238E27FC236}">
                <a16:creationId xmlns:a16="http://schemas.microsoft.com/office/drawing/2014/main" id="{CC897C94-1D64-4BB5-92C9-B355F014DDAF}"/>
              </a:ext>
            </a:extLst>
          </p:cNvPr>
          <p:cNvSpPr>
            <a:spLocks noGrp="1"/>
          </p:cNvSpPr>
          <p:nvPr>
            <p:ph type="ftr" sz="quarter" idx="11"/>
          </p:nvPr>
        </p:nvSpPr>
        <p:spPr>
          <a:xfrm rot="16200000">
            <a:off x="9812115" y="1591485"/>
            <a:ext cx="3548094" cy="365125"/>
          </a:xfrm>
        </p:spPr>
        <p:txBody>
          <a:bodyPr>
            <a:normAutofit/>
          </a:bodyPr>
          <a:lstStyle/>
          <a:p>
            <a:pPr>
              <a:spcAft>
                <a:spcPts val="600"/>
              </a:spcAft>
            </a:pPr>
            <a:endParaRPr lang="en-GB" dirty="0">
              <a:solidFill>
                <a:schemeClr val="tx1">
                  <a:alpha val="60000"/>
                </a:schemeClr>
              </a:solidFill>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7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488F6DB-AE81-4C8D-B1F2-045AB0C89A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1A424D-096C-4F12-9171-DE6EB6BD8E05}"/>
              </a:ext>
            </a:extLst>
          </p:cNvPr>
          <p:cNvPicPr>
            <a:picLocks noChangeAspect="1"/>
          </p:cNvPicPr>
          <p:nvPr/>
        </p:nvPicPr>
        <p:blipFill rotWithShape="1">
          <a:blip r:embed="rId2"/>
          <a:srcRect t="12951" b="8377"/>
          <a:stretch/>
        </p:blipFill>
        <p:spPr>
          <a:xfrm>
            <a:off x="-43128" y="-327073"/>
            <a:ext cx="12347958" cy="7185073"/>
          </a:xfrm>
          <a:prstGeom prst="rect">
            <a:avLst/>
          </a:prstGeom>
        </p:spPr>
      </p:pic>
      <p:sp>
        <p:nvSpPr>
          <p:cNvPr id="12"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8B1E23-2D41-428C-87D0-B348E486F18F}"/>
              </a:ext>
            </a:extLst>
          </p:cNvPr>
          <p:cNvSpPr>
            <a:spLocks noGrp="1"/>
          </p:cNvSpPr>
          <p:nvPr>
            <p:ph type="title"/>
          </p:nvPr>
        </p:nvSpPr>
        <p:spPr>
          <a:xfrm>
            <a:off x="3003673" y="1468287"/>
            <a:ext cx="6181605" cy="1439331"/>
          </a:xfrm>
        </p:spPr>
        <p:txBody>
          <a:bodyPr vert="horz" lIns="91440" tIns="45720" rIns="91440" bIns="45720" rtlCol="0" anchor="b">
            <a:normAutofit/>
          </a:bodyPr>
          <a:lstStyle/>
          <a:p>
            <a:pPr algn="ctr"/>
            <a:r>
              <a:rPr lang="en-US" sz="3400" b="1" dirty="0">
                <a:solidFill>
                  <a:srgbClr val="0070C0"/>
                </a:solidFill>
                <a:latin typeface="Candara" panose="020E0502030303020204" pitchFamily="34" charset="0"/>
              </a:rPr>
              <a:t>Contemporary issues affecting the UK healthcare sector</a:t>
            </a:r>
          </a:p>
        </p:txBody>
      </p:sp>
      <p:sp>
        <p:nvSpPr>
          <p:cNvPr id="4" name="Rectangle 3">
            <a:extLst>
              <a:ext uri="{FF2B5EF4-FFF2-40B4-BE49-F238E27FC236}">
                <a16:creationId xmlns:a16="http://schemas.microsoft.com/office/drawing/2014/main" id="{5AF62329-0B7A-48EA-96F8-BECB362AE9C0}"/>
              </a:ext>
            </a:extLst>
          </p:cNvPr>
          <p:cNvSpPr/>
          <p:nvPr/>
        </p:nvSpPr>
        <p:spPr>
          <a:xfrm>
            <a:off x="2637183" y="2907618"/>
            <a:ext cx="6987336" cy="2187747"/>
          </a:xfrm>
          <a:prstGeom prst="rect">
            <a:avLst/>
          </a:prstGeom>
        </p:spPr>
        <p:txBody>
          <a:bodyPr vert="horz" lIns="91440" tIns="45720" rIns="91440" bIns="45720" rtlCol="0">
            <a:no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There are two major contemporary issues affecting the UK healthcare sector in the 21</a:t>
            </a:r>
            <a:r>
              <a:rPr kumimoji="0" lang="en-US" sz="2800" b="0" i="0" u="none" strike="noStrike" kern="1200" cap="none" spc="0" normalizeH="0" baseline="30000" noProof="0" dirty="0">
                <a:ln>
                  <a:noFill/>
                </a:ln>
                <a:solidFill>
                  <a:prstClr val="black"/>
                </a:solidFill>
                <a:effectLst/>
                <a:uLnTx/>
                <a:uFillTx/>
                <a:latin typeface="Tw Cen MT" panose="020B0602020104020603" pitchFamily="34" charset="0"/>
                <a:ea typeface="+mn-ea"/>
                <a:cs typeface="+mn-cs"/>
              </a:rPr>
              <a:t>st</a:t>
            </a: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namely;</a:t>
            </a:r>
          </a:p>
          <a:p>
            <a:pPr marL="457200" marR="0" lvl="0" indent="-457200" algn="l" defTabSz="914400" rtl="0" eaLnBrk="1" fontAlgn="auto" latinLnBrk="0" hangingPunct="1">
              <a:lnSpc>
                <a:spcPct val="90000"/>
              </a:lnSpc>
              <a:spcBef>
                <a:spcPts val="0"/>
              </a:spcBef>
              <a:spcAft>
                <a:spcPts val="600"/>
              </a:spcAft>
              <a:buClr>
                <a:srgbClr val="0070C0"/>
              </a:buClr>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Covid 19</a:t>
            </a:r>
          </a:p>
          <a:p>
            <a:pPr marL="457200" marR="0" lvl="0" indent="-457200" algn="l" defTabSz="914400" rtl="0" eaLnBrk="1" fontAlgn="auto" latinLnBrk="0" hangingPunct="1">
              <a:lnSpc>
                <a:spcPct val="90000"/>
              </a:lnSpc>
              <a:spcBef>
                <a:spcPts val="0"/>
              </a:spcBef>
              <a:spcAft>
                <a:spcPts val="600"/>
              </a:spcAft>
              <a:buClr>
                <a:srgbClr val="0070C0"/>
              </a:buClr>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Brexit</a:t>
            </a:r>
          </a:p>
        </p:txBody>
      </p:sp>
      <p:sp>
        <p:nvSpPr>
          <p:cNvPr id="6" name="Footer Placeholder 5">
            <a:extLst>
              <a:ext uri="{FF2B5EF4-FFF2-40B4-BE49-F238E27FC236}">
                <a16:creationId xmlns:a16="http://schemas.microsoft.com/office/drawing/2014/main" id="{1BD90F92-0BAD-4BC1-A47B-DCB6D91869C7}"/>
              </a:ext>
            </a:extLst>
          </p:cNvPr>
          <p:cNvSpPr>
            <a:spLocks noGrp="1"/>
          </p:cNvSpPr>
          <p:nvPr>
            <p:ph type="ftr" sz="quarter" idx="11"/>
          </p:nvPr>
        </p:nvSpPr>
        <p:spPr>
          <a:xfrm rot="19266561">
            <a:off x="8413224" y="5193212"/>
            <a:ext cx="3532951" cy="3865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5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AF9055A-9FD0-45AC-B6E5-2029CC5D0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740D8E28-91B5-42B0-9D6C-B777D8AD90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DC85BF5E-2BD6-4E5B-8EA3-420B45BB0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3FE80F4F-7B76-4B0B-BD0A-DD18B3C3CE5D}"/>
              </a:ext>
            </a:extLst>
          </p:cNvPr>
          <p:cNvSpPr>
            <a:spLocks noGrp="1"/>
          </p:cNvSpPr>
          <p:nvPr>
            <p:ph type="title"/>
          </p:nvPr>
        </p:nvSpPr>
        <p:spPr>
          <a:xfrm>
            <a:off x="8016641" y="662400"/>
            <a:ext cx="3410309" cy="1492132"/>
          </a:xfrm>
        </p:spPr>
        <p:txBody>
          <a:bodyPr anchor="t">
            <a:normAutofit/>
          </a:bodyPr>
          <a:lstStyle/>
          <a:p>
            <a:r>
              <a:rPr lang="en-GB" dirty="0">
                <a:latin typeface="Candara" panose="020E0502030303020204" pitchFamily="34" charset="0"/>
              </a:rPr>
              <a:t>Assessment guide</a:t>
            </a:r>
          </a:p>
        </p:txBody>
      </p:sp>
      <p:pic>
        <p:nvPicPr>
          <p:cNvPr id="20" name="Picture 19">
            <a:extLst>
              <a:ext uri="{FF2B5EF4-FFF2-40B4-BE49-F238E27FC236}">
                <a16:creationId xmlns:a16="http://schemas.microsoft.com/office/drawing/2014/main" id="{50EDDF17-5202-4794-B36C-D9B0A4ED1076}"/>
              </a:ext>
            </a:extLst>
          </p:cNvPr>
          <p:cNvPicPr>
            <a:picLocks noChangeAspect="1"/>
          </p:cNvPicPr>
          <p:nvPr/>
        </p:nvPicPr>
        <p:blipFill rotWithShape="1">
          <a:blip r:embed="rId2"/>
          <a:srcRect l="40150" r="12589" b="-1"/>
          <a:stretch/>
        </p:blipFill>
        <p:spPr>
          <a:xfrm>
            <a:off x="3908426" y="1400450"/>
            <a:ext cx="2872521" cy="4057099"/>
          </a:xfrm>
          <a:prstGeom prst="rect">
            <a:avLst/>
          </a:prstGeom>
        </p:spPr>
      </p:pic>
      <p:sp>
        <p:nvSpPr>
          <p:cNvPr id="3" name="Content Placeholder 2">
            <a:extLst>
              <a:ext uri="{FF2B5EF4-FFF2-40B4-BE49-F238E27FC236}">
                <a16:creationId xmlns:a16="http://schemas.microsoft.com/office/drawing/2014/main" id="{A282825F-07F1-4846-8219-EE062CFCAA6B}"/>
              </a:ext>
            </a:extLst>
          </p:cNvPr>
          <p:cNvSpPr>
            <a:spLocks noGrp="1"/>
          </p:cNvSpPr>
          <p:nvPr>
            <p:ph idx="1"/>
          </p:nvPr>
        </p:nvSpPr>
        <p:spPr>
          <a:xfrm>
            <a:off x="8016641" y="2286000"/>
            <a:ext cx="3410309" cy="3844800"/>
          </a:xfrm>
        </p:spPr>
        <p:txBody>
          <a:bodyPr>
            <a:normAutofit/>
          </a:bodyPr>
          <a:lstStyle/>
          <a:p>
            <a:pPr marL="0" indent="0">
              <a:buNone/>
            </a:pPr>
            <a:r>
              <a:rPr lang="en-GB" sz="2000" dirty="0">
                <a:solidFill>
                  <a:schemeClr val="tx1">
                    <a:alpha val="60000"/>
                  </a:schemeClr>
                </a:solidFill>
              </a:rPr>
              <a:t>Open the assessment guide in word document</a:t>
            </a:r>
          </a:p>
          <a:p>
            <a:endParaRPr lang="en-GB" sz="2000" dirty="0">
              <a:solidFill>
                <a:schemeClr val="tx1">
                  <a:alpha val="60000"/>
                </a:schemeClr>
              </a:solidFill>
            </a:endParaRPr>
          </a:p>
        </p:txBody>
      </p:sp>
      <p:sp>
        <p:nvSpPr>
          <p:cNvPr id="4" name="Footer Placeholder 3">
            <a:extLst>
              <a:ext uri="{FF2B5EF4-FFF2-40B4-BE49-F238E27FC236}">
                <a16:creationId xmlns:a16="http://schemas.microsoft.com/office/drawing/2014/main" id="{A7768D23-5DBC-44C9-8162-EE1015EB9555}"/>
              </a:ext>
            </a:extLst>
          </p:cNvPr>
          <p:cNvSpPr>
            <a:spLocks noGrp="1"/>
          </p:cNvSpPr>
          <p:nvPr>
            <p:ph type="ftr" sz="quarter" idx="11"/>
          </p:nvPr>
        </p:nvSpPr>
        <p:spPr>
          <a:xfrm>
            <a:off x="3571539" y="6375679"/>
            <a:ext cx="3209409" cy="345796"/>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endParaRPr kumimoji="0" lang="en-GB" b="0" i="0" u="none" strike="noStrike" kern="1200" cap="none" spc="0" normalizeH="0" baseline="0" noProof="0" dirty="0">
              <a:ln>
                <a:noFill/>
              </a:ln>
              <a:solidFill>
                <a:srgbClr val="000000">
                  <a:alpha val="6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85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2">
            <a:extLst>
              <a:ext uri="{FF2B5EF4-FFF2-40B4-BE49-F238E27FC236}">
                <a16:creationId xmlns:a16="http://schemas.microsoft.com/office/drawing/2014/main"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Shape 38">
            <a:extLst>
              <a:ext uri="{FF2B5EF4-FFF2-40B4-BE49-F238E27FC236}">
                <a16:creationId xmlns:a16="http://schemas.microsoft.com/office/drawing/2014/main"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3170BD-69BC-4E97-B386-DB99C1B1682A}"/>
              </a:ext>
            </a:extLst>
          </p:cNvPr>
          <p:cNvSpPr>
            <a:spLocks noGrp="1"/>
          </p:cNvSpPr>
          <p:nvPr>
            <p:ph type="title"/>
          </p:nvPr>
        </p:nvSpPr>
        <p:spPr>
          <a:xfrm>
            <a:off x="934872" y="982272"/>
            <a:ext cx="3388419" cy="4560970"/>
          </a:xfrm>
        </p:spPr>
        <p:txBody>
          <a:bodyPr>
            <a:normAutofit/>
          </a:bodyPr>
          <a:lstStyle/>
          <a:p>
            <a:r>
              <a:rPr lang="en-GB" sz="3600" b="1" dirty="0">
                <a:solidFill>
                  <a:srgbClr val="FFFFFF"/>
                </a:solidFill>
                <a:latin typeface="Candara" panose="020E0502030303020204" pitchFamily="34" charset="0"/>
              </a:rPr>
              <a:t>Learning outcomes of today’s lesson-(Week two)</a:t>
            </a:r>
          </a:p>
        </p:txBody>
      </p:sp>
      <p:sp>
        <p:nvSpPr>
          <p:cNvPr id="4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Content Placeholder 2">
            <a:extLst>
              <a:ext uri="{FF2B5EF4-FFF2-40B4-BE49-F238E27FC236}">
                <a16:creationId xmlns:a16="http://schemas.microsoft.com/office/drawing/2014/main" id="{87E41AAA-00BA-4F07-A5A7-1EE80D6FE6BA}"/>
              </a:ext>
            </a:extLst>
          </p:cNvPr>
          <p:cNvSpPr>
            <a:spLocks noGrp="1"/>
          </p:cNvSpPr>
          <p:nvPr>
            <p:ph idx="1"/>
          </p:nvPr>
        </p:nvSpPr>
        <p:spPr>
          <a:xfrm>
            <a:off x="5060955" y="1470992"/>
            <a:ext cx="6496424" cy="4988938"/>
          </a:xfrm>
        </p:spPr>
        <p:txBody>
          <a:bodyPr anchor="ctr">
            <a:normAutofit fontScale="92500" lnSpcReduction="10000"/>
          </a:bodyPr>
          <a:lstStyle/>
          <a:p>
            <a:pPr marL="514350" indent="-514350">
              <a:buFont typeface="+mj-lt"/>
              <a:buAutoNum type="arabicPeriod"/>
            </a:pPr>
            <a:endParaRPr lang="en-GB" sz="2400" dirty="0">
              <a:solidFill>
                <a:srgbClr val="FEFFFF"/>
              </a:solidFill>
              <a:latin typeface="Tw Cen MT" panose="020B0602020104020603" pitchFamily="34" charset="0"/>
            </a:endParaRPr>
          </a:p>
          <a:p>
            <a:pPr marL="514350" indent="-514350">
              <a:buFont typeface="+mj-lt"/>
              <a:buAutoNum type="arabicPeriod"/>
            </a:pPr>
            <a:endParaRPr lang="en-US" dirty="0">
              <a:solidFill>
                <a:srgbClr val="FEFFFF"/>
              </a:solidFill>
              <a:latin typeface="Tw Cen MT" panose="020B0602020104020603" pitchFamily="34" charset="0"/>
            </a:endParaRPr>
          </a:p>
          <a:p>
            <a:pPr marL="514350" indent="-514350">
              <a:buFont typeface="+mj-lt"/>
              <a:buAutoNum type="arabicPeriod"/>
            </a:pPr>
            <a:r>
              <a:rPr lang="en-US" dirty="0">
                <a:solidFill>
                  <a:srgbClr val="FEFFFF"/>
                </a:solidFill>
                <a:latin typeface="Tw Cen MT" panose="020B0602020104020603" pitchFamily="34" charset="0"/>
              </a:rPr>
              <a:t>Discuss the impacts of Brexit and the end of the transition period on health care systems in the UK.</a:t>
            </a:r>
          </a:p>
          <a:p>
            <a:pPr marL="514350" indent="-514350">
              <a:buFont typeface="+mj-lt"/>
              <a:buAutoNum type="arabicPeriod"/>
            </a:pPr>
            <a:r>
              <a:rPr lang="en-US" dirty="0">
                <a:solidFill>
                  <a:srgbClr val="FEFFFF"/>
                </a:solidFill>
                <a:latin typeface="Tw Cen MT" panose="020B0602020104020603" pitchFamily="34" charset="0"/>
              </a:rPr>
              <a:t>Explain the impacts of Brexit on the health and care system’s international workforce</a:t>
            </a:r>
          </a:p>
          <a:p>
            <a:pPr marL="514350" indent="-514350">
              <a:buFont typeface="+mj-lt"/>
              <a:buAutoNum type="arabicPeriod"/>
            </a:pPr>
            <a:r>
              <a:rPr lang="en-US" dirty="0">
                <a:solidFill>
                  <a:srgbClr val="FEFFFF"/>
                </a:solidFill>
                <a:latin typeface="Tw Cen MT" panose="020B0602020104020603" pitchFamily="34" charset="0"/>
              </a:rPr>
              <a:t>Describe the impacts of Brexit on Supply of medicines and medical devices </a:t>
            </a:r>
          </a:p>
          <a:p>
            <a:pPr marL="514350" indent="-514350">
              <a:buFont typeface="+mj-lt"/>
              <a:buAutoNum type="arabicPeriod"/>
            </a:pPr>
            <a:r>
              <a:rPr lang="en-GB" dirty="0">
                <a:solidFill>
                  <a:srgbClr val="FFFFFF"/>
                </a:solidFill>
              </a:rPr>
              <a:t>EU-analysis of the impact on NHS finances of the UK leaving the European Union</a:t>
            </a:r>
            <a:endParaRPr lang="en-GB" dirty="0">
              <a:solidFill>
                <a:srgbClr val="FEFFFF"/>
              </a:solidFill>
              <a:latin typeface="Tw Cen MT" panose="020B0602020104020603" pitchFamily="34" charset="0"/>
            </a:endParaRPr>
          </a:p>
          <a:p>
            <a:pPr marL="514350" indent="-514350">
              <a:buFont typeface="+mj-lt"/>
              <a:buAutoNum type="arabicPeriod"/>
            </a:pPr>
            <a:endParaRPr lang="en-US" dirty="0">
              <a:solidFill>
                <a:srgbClr val="FEFFFF"/>
              </a:solidFill>
              <a:latin typeface="Tw Cen MT" panose="020B0602020104020603" pitchFamily="34" charset="0"/>
            </a:endParaRPr>
          </a:p>
          <a:p>
            <a:pPr marL="0" indent="0">
              <a:buNone/>
            </a:pPr>
            <a:endParaRPr lang="en-GB" sz="2400" dirty="0">
              <a:solidFill>
                <a:srgbClr val="FEFFFF"/>
              </a:solidFill>
              <a:latin typeface="Tw Cen MT" panose="020B0602020104020603" pitchFamily="34" charset="0"/>
            </a:endParaRPr>
          </a:p>
          <a:p>
            <a:endParaRPr lang="en-GB" sz="2400" dirty="0">
              <a:solidFill>
                <a:srgbClr val="FEFFFF"/>
              </a:solidFill>
            </a:endParaRPr>
          </a:p>
        </p:txBody>
      </p:sp>
      <p:sp>
        <p:nvSpPr>
          <p:cNvPr id="4" name="Footer Placeholder 3">
            <a:extLst>
              <a:ext uri="{FF2B5EF4-FFF2-40B4-BE49-F238E27FC236}">
                <a16:creationId xmlns:a16="http://schemas.microsoft.com/office/drawing/2014/main" id="{E77E0B71-3C8F-4A37-BA51-1CE971CB9821}"/>
              </a:ext>
            </a:extLst>
          </p:cNvPr>
          <p:cNvSpPr>
            <a:spLocks noGrp="1"/>
          </p:cNvSpPr>
          <p:nvPr>
            <p:ph type="ftr" sz="quarter" idx="11"/>
          </p:nvPr>
        </p:nvSpPr>
        <p:spPr>
          <a:xfrm>
            <a:off x="795528" y="6382512"/>
            <a:ext cx="6757416" cy="320040"/>
          </a:xfrm>
        </p:spPr>
        <p:txBody>
          <a:bodyPr>
            <a:normAutofit/>
          </a:bodyPr>
          <a:lstStyle/>
          <a:p>
            <a:pPr marL="0" marR="0" lvl="0" indent="0" algn="l" defTabSz="914400" rtl="0" eaLnBrk="1" fontAlgn="auto" latinLnBrk="0" hangingPunct="1">
              <a:spcBef>
                <a:spcPts val="0"/>
              </a:spcBef>
              <a:spcAft>
                <a:spcPts val="600"/>
              </a:spcAft>
              <a:buClrTx/>
              <a:buSzTx/>
              <a:buFontTx/>
              <a:buNone/>
              <a:tabLst/>
              <a:defRPr/>
            </a:pPr>
            <a:endParaRPr kumimoji="0" lang="en-GB" sz="10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2910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3F0B8CEB-8279-4E5E-A0CE-1FC9F71736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432964-0EA4-49EB-AF0B-F4A84C477C0A}"/>
              </a:ext>
            </a:extLst>
          </p:cNvPr>
          <p:cNvSpPr>
            <a:spLocks noGrp="1"/>
          </p:cNvSpPr>
          <p:nvPr>
            <p:ph type="title"/>
          </p:nvPr>
        </p:nvSpPr>
        <p:spPr>
          <a:xfrm>
            <a:off x="7320466" y="609600"/>
            <a:ext cx="4140014" cy="1330839"/>
          </a:xfrm>
        </p:spPr>
        <p:txBody>
          <a:bodyPr>
            <a:normAutofit/>
          </a:bodyPr>
          <a:lstStyle/>
          <a:p>
            <a:r>
              <a:rPr lang="en-GB" b="1" i="1" dirty="0">
                <a:solidFill>
                  <a:srgbClr val="0070C0"/>
                </a:solidFill>
                <a:latin typeface="Corbel" panose="020B0503020204020204" pitchFamily="34" charset="0"/>
              </a:rPr>
              <a:t>What is Brexit?</a:t>
            </a:r>
          </a:p>
        </p:txBody>
      </p:sp>
      <p:pic>
        <p:nvPicPr>
          <p:cNvPr id="12" name="Picture 11" descr="Map of the UK">
            <a:extLst>
              <a:ext uri="{FF2B5EF4-FFF2-40B4-BE49-F238E27FC236}">
                <a16:creationId xmlns:a16="http://schemas.microsoft.com/office/drawing/2014/main" id="{5F4B768A-02FD-46B4-AA75-CEDC36AF1086}"/>
              </a:ext>
            </a:extLst>
          </p:cNvPr>
          <p:cNvPicPr/>
          <p:nvPr/>
        </p:nvPicPr>
        <p:blipFill rotWithShape="1">
          <a:blip r:embed="rId2">
            <a:extLst>
              <a:ext uri="{28A0092B-C50C-407E-A947-70E740481C1C}">
                <a14:useLocalDpi xmlns:a14="http://schemas.microsoft.com/office/drawing/2010/main" val="0"/>
              </a:ext>
            </a:extLst>
          </a:blip>
          <a:srcRect l="26735" r="16657"/>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p:spPr>
      </p:pic>
      <p:sp>
        <p:nvSpPr>
          <p:cNvPr id="3" name="Content Placeholder 2">
            <a:extLst>
              <a:ext uri="{FF2B5EF4-FFF2-40B4-BE49-F238E27FC236}">
                <a16:creationId xmlns:a16="http://schemas.microsoft.com/office/drawing/2014/main" id="{2F88A0F3-5E18-4153-AFEE-356EB11489CB}"/>
              </a:ext>
            </a:extLst>
          </p:cNvPr>
          <p:cNvSpPr>
            <a:spLocks noGrp="1"/>
          </p:cNvSpPr>
          <p:nvPr>
            <p:ph idx="1"/>
          </p:nvPr>
        </p:nvSpPr>
        <p:spPr>
          <a:xfrm>
            <a:off x="6668087" y="2194102"/>
            <a:ext cx="5359790" cy="3908586"/>
          </a:xfrm>
        </p:spPr>
        <p:txBody>
          <a:bodyPr>
            <a:normAutofit/>
          </a:bodyPr>
          <a:lstStyle/>
          <a:p>
            <a:endParaRPr lang="en-GB" dirty="0">
              <a:latin typeface="Tw Cen MT" panose="020B0602020104020603" pitchFamily="34" charset="0"/>
            </a:endParaRPr>
          </a:p>
          <a:p>
            <a:r>
              <a:rPr lang="en-GB" dirty="0">
                <a:latin typeface="Tw Cen MT" panose="020B0602020104020603" pitchFamily="34" charset="0"/>
              </a:rPr>
              <a:t>Brexit refers to the withdrawal of the United Kingdom from the European Union and the European Atomic Energy Community at the end of 31 January 2020</a:t>
            </a:r>
          </a:p>
        </p:txBody>
      </p:sp>
      <p:sp>
        <p:nvSpPr>
          <p:cNvPr id="4" name="Footer Placeholder 3">
            <a:extLst>
              <a:ext uri="{FF2B5EF4-FFF2-40B4-BE49-F238E27FC236}">
                <a16:creationId xmlns:a16="http://schemas.microsoft.com/office/drawing/2014/main" id="{58C20C05-288D-45C6-908A-4113EFE60345}"/>
              </a:ext>
            </a:extLst>
          </p:cNvPr>
          <p:cNvSpPr>
            <a:spLocks noGrp="1"/>
          </p:cNvSpPr>
          <p:nvPr>
            <p:ph type="ftr" sz="quarter" idx="11"/>
          </p:nvPr>
        </p:nvSpPr>
        <p:spPr>
          <a:xfrm>
            <a:off x="4038600" y="6356350"/>
            <a:ext cx="4114800" cy="365125"/>
          </a:xfrm>
        </p:spPr>
        <p:txBody>
          <a:bodyP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5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088AB5A-9D90-441F-A6F1-7EEDA8E9A63F}"/>
              </a:ext>
            </a:extLst>
          </p:cNvPr>
          <p:cNvPicPr>
            <a:picLocks noChangeAspect="1"/>
          </p:cNvPicPr>
          <p:nvPr/>
        </p:nvPicPr>
        <p:blipFill rotWithShape="1">
          <a:blip r:embed="rId2"/>
          <a:srcRect t="1959" r="13818" b="713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78E0E-0CC5-4C19-9520-4267F0930C70}"/>
              </a:ext>
            </a:extLst>
          </p:cNvPr>
          <p:cNvSpPr>
            <a:spLocks noGrp="1"/>
          </p:cNvSpPr>
          <p:nvPr>
            <p:ph type="ctrTitle"/>
          </p:nvPr>
        </p:nvSpPr>
        <p:spPr>
          <a:xfrm>
            <a:off x="477980" y="1985077"/>
            <a:ext cx="5472245" cy="2341419"/>
          </a:xfrm>
        </p:spPr>
        <p:txBody>
          <a:bodyPr anchor="b">
            <a:normAutofit/>
          </a:bodyPr>
          <a:lstStyle/>
          <a:p>
            <a:pPr algn="l"/>
            <a:r>
              <a:rPr lang="en-US" sz="3700" b="1" i="1" dirty="0">
                <a:latin typeface="Corbel" panose="020B0503020204020204" pitchFamily="34" charset="0"/>
              </a:rPr>
              <a:t>Brexit and the end of the transition period: what does it mean for the health and care system?</a:t>
            </a:r>
            <a:endParaRPr lang="en-GB" sz="3700" b="1" i="1" dirty="0">
              <a:latin typeface="Corbel" panose="020B0503020204020204" pitchFamily="34" charset="0"/>
            </a:endParaRPr>
          </a:p>
        </p:txBody>
      </p:sp>
      <p:sp>
        <p:nvSpPr>
          <p:cNvPr id="3" name="Subtitle 2">
            <a:extLst>
              <a:ext uri="{FF2B5EF4-FFF2-40B4-BE49-F238E27FC236}">
                <a16:creationId xmlns:a16="http://schemas.microsoft.com/office/drawing/2014/main" id="{3E810125-409D-470F-BEC1-272B22215244}"/>
              </a:ext>
            </a:extLst>
          </p:cNvPr>
          <p:cNvSpPr>
            <a:spLocks noGrp="1"/>
          </p:cNvSpPr>
          <p:nvPr>
            <p:ph type="subTitle" idx="1"/>
          </p:nvPr>
        </p:nvSpPr>
        <p:spPr>
          <a:xfrm>
            <a:off x="477980" y="4872922"/>
            <a:ext cx="4023359" cy="1208141"/>
          </a:xfrm>
        </p:spPr>
        <p:txBody>
          <a:bodyPr>
            <a:normAutofit/>
          </a:bodyPr>
          <a:lstStyle/>
          <a:p>
            <a:pPr algn="l"/>
            <a:r>
              <a:rPr lang="en-GB" sz="2200" b="1" i="1" dirty="0">
                <a:solidFill>
                  <a:srgbClr val="0070C0"/>
                </a:solidFill>
              </a:rPr>
              <a:t>A </a:t>
            </a:r>
            <a:r>
              <a:rPr lang="en-US" sz="2200" b="1" i="1" dirty="0">
                <a:solidFill>
                  <a:srgbClr val="0070C0"/>
                </a:solidFill>
              </a:rPr>
              <a:t>Review of Brexit and post Brexit agenda.</a:t>
            </a:r>
            <a:endParaRPr lang="en-GB" sz="2200" b="1" i="1" dirty="0">
              <a:solidFill>
                <a:srgbClr val="0070C0"/>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1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ervous System Activities">
            <a:extLst>
              <a:ext uri="{FF2B5EF4-FFF2-40B4-BE49-F238E27FC236}">
                <a16:creationId xmlns:a16="http://schemas.microsoft.com/office/drawing/2014/main" id="{928E60A6-EB10-4488-95A9-D03A993E6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2" r="5" b="5"/>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35772F-7051-492A-813A-1D99DD54DF5B}"/>
              </a:ext>
            </a:extLst>
          </p:cNvPr>
          <p:cNvSpPr>
            <a:spLocks noGrp="1"/>
          </p:cNvSpPr>
          <p:nvPr>
            <p:ph type="title"/>
          </p:nvPr>
        </p:nvSpPr>
        <p:spPr>
          <a:xfrm>
            <a:off x="643467" y="321734"/>
            <a:ext cx="6891186" cy="1135737"/>
          </a:xfrm>
        </p:spPr>
        <p:txBody>
          <a:bodyPr>
            <a:normAutofit/>
          </a:bodyPr>
          <a:lstStyle/>
          <a:p>
            <a:r>
              <a:rPr lang="en-GB" sz="4000" b="1" i="1" dirty="0">
                <a:solidFill>
                  <a:srgbClr val="0070C0"/>
                </a:solidFill>
                <a:latin typeface="Corbel" panose="020B0503020204020204" pitchFamily="34" charset="0"/>
              </a:rPr>
              <a:t>(10 minutes)</a:t>
            </a:r>
          </a:p>
        </p:txBody>
      </p:sp>
      <p:sp>
        <p:nvSpPr>
          <p:cNvPr id="3" name="Content Placeholder 2">
            <a:extLst>
              <a:ext uri="{FF2B5EF4-FFF2-40B4-BE49-F238E27FC236}">
                <a16:creationId xmlns:a16="http://schemas.microsoft.com/office/drawing/2014/main" id="{9E183B81-34D8-4D7A-848E-5735C9038B1E}"/>
              </a:ext>
            </a:extLst>
          </p:cNvPr>
          <p:cNvSpPr>
            <a:spLocks noGrp="1"/>
          </p:cNvSpPr>
          <p:nvPr>
            <p:ph idx="1"/>
          </p:nvPr>
        </p:nvSpPr>
        <p:spPr>
          <a:xfrm>
            <a:off x="619342" y="2020694"/>
            <a:ext cx="6891187" cy="2017580"/>
          </a:xfrm>
        </p:spPr>
        <p:txBody>
          <a:bodyPr>
            <a:normAutofit/>
          </a:bodyPr>
          <a:lstStyle/>
          <a:p>
            <a:r>
              <a:rPr lang="en-GB" dirty="0">
                <a:latin typeface="Tw Cen MT" panose="020B0602020104020603" pitchFamily="34" charset="0"/>
              </a:rPr>
              <a:t>Individually, research the UK-EU withdrawal agreement and its implication on UK health system.</a:t>
            </a:r>
          </a:p>
          <a:p>
            <a:r>
              <a:rPr lang="en-GB" dirty="0">
                <a:latin typeface="Tw Cen MT" panose="020B0602020104020603" pitchFamily="34" charset="0"/>
              </a:rPr>
              <a:t>Feedback by explaining your findings</a:t>
            </a:r>
          </a:p>
          <a:p>
            <a:endParaRPr lang="en-GB" dirty="0">
              <a:latin typeface="Tw Cen MT" panose="020B0602020104020603" pitchFamily="34" charset="0"/>
            </a:endParaRPr>
          </a:p>
          <a:p>
            <a:pPr marL="0" indent="0">
              <a:buNone/>
            </a:pPr>
            <a:endParaRPr lang="en-GB" sz="2000" dirty="0"/>
          </a:p>
        </p:txBody>
      </p:sp>
      <p:grpSp>
        <p:nvGrpSpPr>
          <p:cNvPr id="2053" name="Group 72">
            <a:extLst>
              <a:ext uri="{FF2B5EF4-FFF2-40B4-BE49-F238E27FC236}">
                <a16:creationId xmlns:a16="http://schemas.microsoft.com/office/drawing/2014/main" id="{07EAA094-9CF6-4695-958A-33D9BCAA94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4"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13A5C9C2-08B0-447B-B0AC-6E98ED56F120}"/>
              </a:ext>
            </a:extLst>
          </p:cNvPr>
          <p:cNvSpPr>
            <a:spLocks noGrp="1"/>
          </p:cNvSpPr>
          <p:nvPr>
            <p:ph type="ftr" sz="quarter" idx="11"/>
          </p:nvPr>
        </p:nvSpPr>
        <p:spPr>
          <a:xfrm>
            <a:off x="4587610" y="6356350"/>
            <a:ext cx="3016781" cy="365125"/>
          </a:xfrm>
        </p:spPr>
        <p:txBody>
          <a:bodyPr>
            <a:normAutofit/>
          </a:bodyPr>
          <a:lstStyle/>
          <a:p>
            <a:pPr>
              <a:spcAft>
                <a:spcPts val="600"/>
              </a:spcAft>
            </a:pPr>
            <a:endParaRPr lang="en-GB" dirty="0"/>
          </a:p>
        </p:txBody>
      </p:sp>
    </p:spTree>
    <p:extLst>
      <p:ext uri="{BB962C8B-B14F-4D97-AF65-F5344CB8AC3E}">
        <p14:creationId xmlns:p14="http://schemas.microsoft.com/office/powerpoint/2010/main" val="21726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1892</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Candara</vt:lpstr>
      <vt:lpstr>Corbel</vt:lpstr>
      <vt:lpstr>Times New Roman</vt:lpstr>
      <vt:lpstr>Tw Cen MT</vt:lpstr>
      <vt:lpstr>Wingdings</vt:lpstr>
      <vt:lpstr>Office Theme</vt:lpstr>
      <vt:lpstr>PowerPoint Presentation</vt:lpstr>
      <vt:lpstr>PowerPoint Presentation</vt:lpstr>
      <vt:lpstr>Recap of last session</vt:lpstr>
      <vt:lpstr>Contemporary issues affecting the UK healthcare sector</vt:lpstr>
      <vt:lpstr>Assessment guide</vt:lpstr>
      <vt:lpstr>Learning outcomes of today’s lesson-(Week two)</vt:lpstr>
      <vt:lpstr>What is Brexit?</vt:lpstr>
      <vt:lpstr>Brexit and the end of the transition period: what does it mean for the health and care system?</vt:lpstr>
      <vt:lpstr>(10 minutes)</vt:lpstr>
      <vt:lpstr>Withdrawal Agreement</vt:lpstr>
      <vt:lpstr>Border system</vt:lpstr>
      <vt:lpstr>LO1-Actvity  15 mins</vt:lpstr>
      <vt:lpstr>Impact of Brexit on UK healthcare</vt:lpstr>
      <vt:lpstr>LO2 Activity -10 mins</vt:lpstr>
      <vt:lpstr>Immigration: the health and care system’s international workforce</vt:lpstr>
      <vt:lpstr>PowerPoint Presentation</vt:lpstr>
      <vt:lpstr>PowerPoint Presentation</vt:lpstr>
      <vt:lpstr>Reciprocal health care</vt:lpstr>
      <vt:lpstr>Supply of medicines and medical devices </vt:lpstr>
      <vt:lpstr> NHS finances outside the EU: Analysis of the impact on NHS finances of the UK leaving the European Union  </vt:lpstr>
      <vt:lpstr>UK leaving the EU what it mean for funding of the NHS in England  </vt:lpstr>
      <vt:lpstr>Cont.….</vt:lpstr>
      <vt:lpstr>Reference The King's Fund. 2021. Brexit And The End Of The Transition Period. [online] Available at: &lt;https://www.kingsfund.org.uk/publications/articles/brexit-end-of-transition-period-impact-health-care-system&gt; [Accessed 21 January 2021].   The Health Foundation. 2021. COVID-19: Five Dimensions Of Impact | The Health Foundation. [online] Available at: &lt;https://www.health.org.uk/news-and-comment/blogs/covid-19-five-dimensions-of-impact&gt; [Accessed 21 January 2021].  https://www.kingsfund.org.uk/publications/articles/brexit-end-of-transition-period-impact-health-care-system#people. The Health Foundation. 2021. NHS finances outside the EU | The Health Foundation. [online] Available at: &lt;https://www.health.org.uk/publications/nhs-finances-outside-the-eu&gt; [Accessed 29 January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Chijioke Olivier Agomo</cp:lastModifiedBy>
  <cp:revision>31</cp:revision>
  <dcterms:created xsi:type="dcterms:W3CDTF">2021-01-29T03:05:30Z</dcterms:created>
  <dcterms:modified xsi:type="dcterms:W3CDTF">2023-09-28T15:43:58Z</dcterms:modified>
</cp:coreProperties>
</file>