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7" r:id="rId1"/>
  </p:sldMasterIdLst>
  <p:notesMasterIdLst>
    <p:notesMasterId r:id="rId43"/>
  </p:notesMasterIdLst>
  <p:handoutMasterIdLst>
    <p:handoutMasterId r:id="rId44"/>
  </p:handoutMasterIdLst>
  <p:sldIdLst>
    <p:sldId id="311" r:id="rId2"/>
    <p:sldId id="275" r:id="rId3"/>
    <p:sldId id="276" r:id="rId4"/>
    <p:sldId id="313" r:id="rId5"/>
    <p:sldId id="314" r:id="rId6"/>
    <p:sldId id="315" r:id="rId7"/>
    <p:sldId id="288" r:id="rId8"/>
    <p:sldId id="277" r:id="rId9"/>
    <p:sldId id="278" r:id="rId10"/>
    <p:sldId id="305" r:id="rId11"/>
    <p:sldId id="309" r:id="rId12"/>
    <p:sldId id="316" r:id="rId13"/>
    <p:sldId id="323" r:id="rId14"/>
    <p:sldId id="324" r:id="rId15"/>
    <p:sldId id="290" r:id="rId16"/>
    <p:sldId id="317" r:id="rId17"/>
    <p:sldId id="318" r:id="rId18"/>
    <p:sldId id="319" r:id="rId19"/>
    <p:sldId id="320" r:id="rId20"/>
    <p:sldId id="325" r:id="rId21"/>
    <p:sldId id="334" r:id="rId22"/>
    <p:sldId id="336" r:id="rId23"/>
    <p:sldId id="291" r:id="rId24"/>
    <p:sldId id="321" r:id="rId25"/>
    <p:sldId id="292" r:id="rId26"/>
    <p:sldId id="322" r:id="rId27"/>
    <p:sldId id="293" r:id="rId28"/>
    <p:sldId id="294" r:id="rId29"/>
    <p:sldId id="280" r:id="rId30"/>
    <p:sldId id="326" r:id="rId31"/>
    <p:sldId id="297" r:id="rId32"/>
    <p:sldId id="286" r:id="rId33"/>
    <p:sldId id="310" r:id="rId34"/>
    <p:sldId id="327" r:id="rId35"/>
    <p:sldId id="328" r:id="rId36"/>
    <p:sldId id="329" r:id="rId37"/>
    <p:sldId id="332" r:id="rId38"/>
    <p:sldId id="333" r:id="rId39"/>
    <p:sldId id="287" r:id="rId40"/>
    <p:sldId id="312" r:id="rId41"/>
    <p:sldId id="335" r:id="rId42"/>
  </p:sldIdLst>
  <p:sldSz cx="9144000" cy="6858000" type="screen4x3"/>
  <p:notesSz cx="7099300" cy="10234613"/>
  <p:custDataLst>
    <p:tags r:id="rId45"/>
  </p:custDataLst>
  <p:defaultTextStyle>
    <a:defPPr>
      <a:defRPr lang="en-GB"/>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2" orient="horz" pos="4065" userDrawn="1">
          <p15:clr>
            <a:srgbClr val="A4A3A4"/>
          </p15:clr>
        </p15:guide>
        <p15:guide id="10" pos="5520">
          <p15:clr>
            <a:srgbClr val="A4A3A4"/>
          </p15:clr>
        </p15:guide>
        <p15:guide id="11" pos="2888">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005948" initials="S" lastIdx="1" clrIdx="0">
    <p:extLst>
      <p:ext uri="{19B8F6BF-5375-455C-9EA6-DF929625EA0E}">
        <p15:presenceInfo xmlns:p15="http://schemas.microsoft.com/office/powerpoint/2012/main" userId="00594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4"/>
    <a:srgbClr val="75DFDD"/>
    <a:srgbClr val="000000"/>
    <a:srgbClr val="FAF0D2"/>
    <a:srgbClr val="D9EB6B"/>
    <a:srgbClr val="FF6666"/>
    <a:srgbClr val="667AFF"/>
    <a:srgbClr val="E37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3129" autoAdjust="0"/>
  </p:normalViewPr>
  <p:slideViewPr>
    <p:cSldViewPr>
      <p:cViewPr varScale="1">
        <p:scale>
          <a:sx n="92" d="100"/>
          <a:sy n="92" d="100"/>
        </p:scale>
        <p:origin x="1736" y="168"/>
      </p:cViewPr>
      <p:guideLst>
        <p:guide orient="horz" pos="4065"/>
        <p:guide pos="5520"/>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
    </p:cViewPr>
  </p:sorterViewPr>
  <p:notesViewPr>
    <p:cSldViewPr>
      <p:cViewPr varScale="1">
        <p:scale>
          <a:sx n="55" d="100"/>
          <a:sy n="55" d="100"/>
        </p:scale>
        <p:origin x="-175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E78EC98-1812-4507-97F7-7DF92AE24B8C}"/>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3" name="Rectangle 3">
            <a:extLst>
              <a:ext uri="{FF2B5EF4-FFF2-40B4-BE49-F238E27FC236}">
                <a16:creationId xmlns:a16="http://schemas.microsoft.com/office/drawing/2014/main" id="{47B110A7-0E46-4E16-93CC-0C0A5931678C}"/>
              </a:ext>
            </a:extLst>
          </p:cNvPr>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a:latin typeface="Times" pitchFamily="18" charset="0"/>
                <a:ea typeface="+mn-ea"/>
              </a:defRPr>
            </a:lvl1pPr>
          </a:lstStyle>
          <a:p>
            <a:pPr>
              <a:defRPr/>
            </a:pPr>
            <a:endParaRPr lang="en-US"/>
          </a:p>
        </p:txBody>
      </p:sp>
      <p:sp>
        <p:nvSpPr>
          <p:cNvPr id="138244" name="Rectangle 4">
            <a:extLst>
              <a:ext uri="{FF2B5EF4-FFF2-40B4-BE49-F238E27FC236}">
                <a16:creationId xmlns:a16="http://schemas.microsoft.com/office/drawing/2014/main" id="{55396808-AF3C-4BA5-9403-EE69DE6F296E}"/>
              </a:ext>
            </a:extLst>
          </p:cNvPr>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5" name="Rectangle 5">
            <a:extLst>
              <a:ext uri="{FF2B5EF4-FFF2-40B4-BE49-F238E27FC236}">
                <a16:creationId xmlns:a16="http://schemas.microsoft.com/office/drawing/2014/main" id="{73188E47-3F43-4953-A14E-8CB9F7C1CE0B}"/>
              </a:ext>
            </a:extLst>
          </p:cNvPr>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a:lvl1pPr>
          </a:lstStyle>
          <a:p>
            <a:fld id="{004BCAB1-77E7-4347-8623-9D4152DAD40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B5706FE-1519-4F20-8954-896A653E6F78}"/>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67" name="Rectangle 3">
            <a:extLst>
              <a:ext uri="{FF2B5EF4-FFF2-40B4-BE49-F238E27FC236}">
                <a16:creationId xmlns:a16="http://schemas.microsoft.com/office/drawing/2014/main" id="{14E9A225-8B51-4F1B-9CC6-60A8D734433C}"/>
              </a:ext>
            </a:extLst>
          </p:cNvPr>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a:latin typeface="Times" pitchFamily="18" charset="0"/>
                <a:ea typeface="+mn-ea"/>
              </a:defRPr>
            </a:lvl1pPr>
          </a:lstStyle>
          <a:p>
            <a:pPr>
              <a:defRPr/>
            </a:pPr>
            <a:endParaRPr lang="en-GB"/>
          </a:p>
        </p:txBody>
      </p:sp>
      <p:sp>
        <p:nvSpPr>
          <p:cNvPr id="26628" name="Rectangle 4">
            <a:extLst>
              <a:ext uri="{FF2B5EF4-FFF2-40B4-BE49-F238E27FC236}">
                <a16:creationId xmlns:a16="http://schemas.microsoft.com/office/drawing/2014/main" id="{319E7ABC-E8DA-4BC0-9D3F-A97AD62CEB7F}"/>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67C99313-0397-4FB7-9B14-08B2A3232D3B}"/>
              </a:ext>
            </a:extLst>
          </p:cNvPr>
          <p:cNvSpPr>
            <a:spLocks noGrp="1" noChangeArrowheads="1"/>
          </p:cNvSpPr>
          <p:nvPr>
            <p:ph type="body" sz="quarter" idx="3"/>
          </p:nvPr>
        </p:nvSpPr>
        <p:spPr bwMode="auto">
          <a:xfrm>
            <a:off x="947738" y="4862513"/>
            <a:ext cx="5203825" cy="460533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870" name="Rectangle 6">
            <a:extLst>
              <a:ext uri="{FF2B5EF4-FFF2-40B4-BE49-F238E27FC236}">
                <a16:creationId xmlns:a16="http://schemas.microsoft.com/office/drawing/2014/main" id="{387D6F1E-B53C-4A45-892D-511B40281E8B}"/>
              </a:ext>
            </a:extLst>
          </p:cNvPr>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71" name="Rectangle 7">
            <a:extLst>
              <a:ext uri="{FF2B5EF4-FFF2-40B4-BE49-F238E27FC236}">
                <a16:creationId xmlns:a16="http://schemas.microsoft.com/office/drawing/2014/main" id="{A925C2D2-D086-487D-B13D-6E8EA5149093}"/>
              </a:ext>
            </a:extLst>
          </p:cNvPr>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a:lvl1pPr>
          </a:lstStyle>
          <a:p>
            <a:fld id="{4BB09580-7245-47FC-9D8D-C01DE6AAE06E}"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4E6176AE-9A29-4097-90EB-AAB0F896470B}"/>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B151169A-C421-4576-BBFE-58FFFD406C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a:extLst>
              <a:ext uri="{FF2B5EF4-FFF2-40B4-BE49-F238E27FC236}">
                <a16:creationId xmlns:a16="http://schemas.microsoft.com/office/drawing/2014/main" id="{872A3D5E-53DE-44C5-A134-30C325B386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AE8BD53-E563-404C-97A7-87E8606C3579}" type="slidenum">
              <a:rPr lang="en-GB" altLang="en-US" sz="1200"/>
              <a:pPr/>
              <a:t>2</a:t>
            </a:fld>
            <a:endParaRPr lang="en-GB"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11</a:t>
            </a:fld>
            <a:endParaRPr lang="en-GB"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Completing a marketplace analysis helps to define the main types of online presence that are part of an ‘ONLINE ECOSYSTEM’</a:t>
            </a:r>
          </a:p>
          <a:p>
            <a:r>
              <a:rPr lang="en-US" altLang="en-US" dirty="0"/>
              <a:t>Search engines act as a distribution system that connects searchers to different intermediary sites for different phrases, so the flow of visits between sites must be understood by the marketer in their sector.</a:t>
            </a:r>
          </a:p>
          <a:p>
            <a:r>
              <a:rPr lang="en-US" altLang="en-US" dirty="0"/>
              <a:t>Major online players such as Facebook, Google and Salesforce have developed their own infrastructure , or online market ecosystem, which connects websites through data exchange, giving opportunities to enhance the customer experience.</a:t>
            </a:r>
          </a:p>
          <a:p>
            <a:r>
              <a:rPr lang="en-US" altLang="en-US" dirty="0"/>
              <a:t>Google has developed its own ecosystem related to search marketing and mobile – the Android ecosystem</a:t>
            </a:r>
          </a:p>
          <a:p>
            <a:endParaRPr lang="en-US" altLang="en-US" dirty="0"/>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12</a:t>
            </a:fld>
            <a:endParaRPr lang="en-GB" altLang="en-US" sz="1200"/>
          </a:p>
        </p:txBody>
      </p:sp>
    </p:spTree>
    <p:extLst>
      <p:ext uri="{BB962C8B-B14F-4D97-AF65-F5344CB8AC3E}">
        <p14:creationId xmlns:p14="http://schemas.microsoft.com/office/powerpoint/2010/main" val="341457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Completing a marketplace analysis helps to define the main types of online presence that are part of an ‘ONLINE ECOSYSTEM’</a:t>
            </a:r>
          </a:p>
          <a:p>
            <a:r>
              <a:rPr lang="en-US" altLang="en-US" dirty="0"/>
              <a:t>Search engines act as a distribution system that connects searchers to different intermediary sites for different phrases, so the flow of visits between sites must be understood by the marketer in their sector.</a:t>
            </a:r>
          </a:p>
          <a:p>
            <a:r>
              <a:rPr lang="en-US" altLang="en-US" dirty="0"/>
              <a:t>Major online players such as Facebook, Google and Salesforce have developed their own infrastructure , or online market ecosystem, which connects websites through data exchange, giving opportunities to enhance the customer experience.</a:t>
            </a:r>
          </a:p>
          <a:p>
            <a:r>
              <a:rPr lang="en-US" altLang="en-US" dirty="0"/>
              <a:t>Google has developed its own ecosystem related to search marketing and mobile – the Android ecosystem</a:t>
            </a:r>
          </a:p>
          <a:p>
            <a:endParaRPr lang="en-US" altLang="en-US" dirty="0"/>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13</a:t>
            </a:fld>
            <a:endParaRPr lang="en-GB" altLang="en-US" sz="1200"/>
          </a:p>
        </p:txBody>
      </p:sp>
    </p:spTree>
    <p:extLst>
      <p:ext uri="{BB962C8B-B14F-4D97-AF65-F5344CB8AC3E}">
        <p14:creationId xmlns:p14="http://schemas.microsoft.com/office/powerpoint/2010/main" val="2347228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Completing a marketplace analysis helps to define the main types of online presence that are part of an ‘ONLINE ECOSYSTEM’</a:t>
            </a:r>
          </a:p>
          <a:p>
            <a:r>
              <a:rPr lang="en-US" altLang="en-US" dirty="0"/>
              <a:t>Search engines act as a distribution system that connects searchers to different intermediary sites for different phrases, so the flow of visits between sites must be understood by the marketer in their sector.</a:t>
            </a:r>
          </a:p>
          <a:p>
            <a:r>
              <a:rPr lang="en-US" altLang="en-US" dirty="0"/>
              <a:t>Major online players such as Facebook, Google and Salesforce have developed their own infrastructure , or online market ecosystem, which connects websites through data exchange, giving opportunities to enhance the customer experience.</a:t>
            </a:r>
          </a:p>
          <a:p>
            <a:r>
              <a:rPr lang="en-US" altLang="en-US" dirty="0"/>
              <a:t>Google has developed its own ecosystem related to search marketing and mobile – the Android ecosystem</a:t>
            </a:r>
          </a:p>
          <a:p>
            <a:endParaRPr lang="en-US" altLang="en-US" dirty="0"/>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14</a:t>
            </a:fld>
            <a:endParaRPr lang="en-GB" altLang="en-US" sz="1200"/>
          </a:p>
        </p:txBody>
      </p:sp>
    </p:spTree>
    <p:extLst>
      <p:ext uri="{BB962C8B-B14F-4D97-AF65-F5344CB8AC3E}">
        <p14:creationId xmlns:p14="http://schemas.microsoft.com/office/powerpoint/2010/main" val="14793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7334FFD1-8ED9-43D9-B3EF-ACDE503C4716}"/>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93D8CD1C-6516-4EE7-836F-6AF2422E40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Vertical search engines:</a:t>
            </a:r>
            <a:r>
              <a:rPr lang="en-GB" sz="1200" b="1" i="0" kern="1200" dirty="0">
                <a:solidFill>
                  <a:schemeClr val="tx1"/>
                </a:solidFill>
                <a:effectLst/>
                <a:latin typeface="Times" pitchFamily="18" charset="0"/>
                <a:ea typeface="MS PGothic" pitchFamily="34" charset="-128"/>
                <a:cs typeface="+mn-cs"/>
              </a:rPr>
              <a:t>Travel, restaurants, medical, fashion, entertainment, news, car, jobs, and photography sites</a:t>
            </a:r>
            <a:endParaRPr lang="en-US" altLang="en-US" dirty="0"/>
          </a:p>
          <a:p>
            <a:r>
              <a:rPr lang="en-US" altLang="en-US" dirty="0"/>
              <a:t>Lifecycle segmentation – How toddlers desire certain meals </a:t>
            </a:r>
            <a:r>
              <a:rPr lang="en-US" altLang="en-US" dirty="0" err="1"/>
              <a:t>etc</a:t>
            </a:r>
            <a:endParaRPr lang="en-US" altLang="en-US" dirty="0"/>
          </a:p>
          <a:p>
            <a:r>
              <a:rPr lang="en-US" altLang="en-US" dirty="0"/>
              <a:t>Psychographic segmentation – social status, daily activities, food habits </a:t>
            </a:r>
            <a:r>
              <a:rPr lang="en-US" altLang="en-US" dirty="0" err="1"/>
              <a:t>etc</a:t>
            </a:r>
            <a:endParaRPr lang="en-US" altLang="en-US" dirty="0"/>
          </a:p>
          <a:p>
            <a:r>
              <a:rPr lang="en-US" altLang="en-US" dirty="0"/>
              <a:t>Behavioral segmentation – Loyalty, occasion purchasing, </a:t>
            </a:r>
            <a:r>
              <a:rPr lang="en-US" altLang="en-US" dirty="0" err="1"/>
              <a:t>personalisation</a:t>
            </a:r>
            <a:endParaRPr lang="en-US" altLang="en-US" dirty="0"/>
          </a:p>
          <a:p>
            <a:endParaRPr lang="en-US" altLang="en-US" dirty="0"/>
          </a:p>
        </p:txBody>
      </p:sp>
      <p:sp>
        <p:nvSpPr>
          <p:cNvPr id="35844" name="Slide Number Placeholder 3">
            <a:extLst>
              <a:ext uri="{FF2B5EF4-FFF2-40B4-BE49-F238E27FC236}">
                <a16:creationId xmlns:a16="http://schemas.microsoft.com/office/drawing/2014/main" id="{F432F8D0-9BF0-4503-9318-2B0E90572F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955DC67-FEE7-4F19-880E-16DD8F7B5DC5}" type="slidenum">
              <a:rPr lang="en-GB" altLang="en-US" sz="1200"/>
              <a:pPr/>
              <a:t>15</a:t>
            </a:fld>
            <a:endParaRPr lang="en-GB"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Baidu from China</a:t>
            </a:r>
          </a:p>
          <a:p>
            <a:r>
              <a:rPr lang="en-US" altLang="en-US" dirty="0"/>
              <a:t>Yandex from Russia</a:t>
            </a:r>
          </a:p>
          <a:p>
            <a:r>
              <a:rPr lang="en-US" altLang="en-US" dirty="0" err="1"/>
              <a:t>Naver</a:t>
            </a:r>
            <a:r>
              <a:rPr lang="en-US" altLang="en-US" dirty="0"/>
              <a:t> from South Korea</a:t>
            </a:r>
          </a:p>
          <a:p>
            <a:endParaRPr lang="en-US" altLang="en-US" dirty="0"/>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16</a:t>
            </a:fld>
            <a:endParaRPr lang="en-GB" altLang="en-US" sz="1200"/>
          </a:p>
        </p:txBody>
      </p:sp>
    </p:spTree>
    <p:extLst>
      <p:ext uri="{BB962C8B-B14F-4D97-AF65-F5344CB8AC3E}">
        <p14:creationId xmlns:p14="http://schemas.microsoft.com/office/powerpoint/2010/main" val="2523595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17</a:t>
            </a:fld>
            <a:endParaRPr lang="en-GB" altLang="en-US" sz="1200"/>
          </a:p>
        </p:txBody>
      </p:sp>
    </p:spTree>
    <p:extLst>
      <p:ext uri="{BB962C8B-B14F-4D97-AF65-F5344CB8AC3E}">
        <p14:creationId xmlns:p14="http://schemas.microsoft.com/office/powerpoint/2010/main" val="150103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18</a:t>
            </a:fld>
            <a:endParaRPr lang="en-GB" altLang="en-US" sz="1200"/>
          </a:p>
        </p:txBody>
      </p:sp>
    </p:spTree>
    <p:extLst>
      <p:ext uri="{BB962C8B-B14F-4D97-AF65-F5344CB8AC3E}">
        <p14:creationId xmlns:p14="http://schemas.microsoft.com/office/powerpoint/2010/main" val="311372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19</a:t>
            </a:fld>
            <a:endParaRPr lang="en-GB" altLang="en-US" sz="1200"/>
          </a:p>
        </p:txBody>
      </p:sp>
    </p:spTree>
    <p:extLst>
      <p:ext uri="{BB962C8B-B14F-4D97-AF65-F5344CB8AC3E}">
        <p14:creationId xmlns:p14="http://schemas.microsoft.com/office/powerpoint/2010/main" val="59770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20</a:t>
            </a:fld>
            <a:endParaRPr lang="en-GB" altLang="en-US" sz="1200"/>
          </a:p>
        </p:txBody>
      </p:sp>
    </p:spTree>
    <p:extLst>
      <p:ext uri="{BB962C8B-B14F-4D97-AF65-F5344CB8AC3E}">
        <p14:creationId xmlns:p14="http://schemas.microsoft.com/office/powerpoint/2010/main" val="245051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1151801-17EF-4FB4-8A24-A4725BF7FD12}"/>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7EEA3A30-0FA5-449B-B411-A43ADED9D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BEF524B8-6616-4F34-981E-C5F97CDFC6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031FB74-9301-4B84-987C-CB8C9BBAE6C9}" type="slidenum">
              <a:rPr lang="en-GB" altLang="en-US" sz="1200"/>
              <a:pPr/>
              <a:t>3</a:t>
            </a:fld>
            <a:endParaRPr lang="en-GB"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21</a:t>
            </a:fld>
            <a:endParaRPr lang="en-GB" altLang="en-US" sz="1200"/>
          </a:p>
        </p:txBody>
      </p:sp>
    </p:spTree>
    <p:extLst>
      <p:ext uri="{BB962C8B-B14F-4D97-AF65-F5344CB8AC3E}">
        <p14:creationId xmlns:p14="http://schemas.microsoft.com/office/powerpoint/2010/main" val="277017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22</a:t>
            </a:fld>
            <a:endParaRPr lang="en-GB" altLang="en-US" sz="1200"/>
          </a:p>
        </p:txBody>
      </p:sp>
    </p:spTree>
    <p:extLst>
      <p:ext uri="{BB962C8B-B14F-4D97-AF65-F5344CB8AC3E}">
        <p14:creationId xmlns:p14="http://schemas.microsoft.com/office/powerpoint/2010/main" val="2467199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00E155A0-037C-40E5-BF45-A8D6BC721C7B}"/>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30A7CCB7-1E13-45CC-BB68-99D513CFF8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E93B3A93-3D55-4A17-B67A-E7FCF30763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E36B845-6C6F-4AB3-9358-37C2D2017A07}" type="slidenum">
              <a:rPr lang="en-GB" altLang="en-US" sz="1200"/>
              <a:pPr/>
              <a:t>23</a:t>
            </a:fld>
            <a:endParaRPr lang="en-GB" altLang="en-US" sz="1200"/>
          </a:p>
        </p:txBody>
      </p:sp>
    </p:spTree>
    <p:extLst>
      <p:ext uri="{BB962C8B-B14F-4D97-AF65-F5344CB8AC3E}">
        <p14:creationId xmlns:p14="http://schemas.microsoft.com/office/powerpoint/2010/main" val="39459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Unicorns – tech startups valued at $1billion </a:t>
            </a:r>
          </a:p>
          <a:p>
            <a:r>
              <a:rPr lang="en-US" altLang="en-US" dirty="0"/>
              <a:t>Decacorns – valued at $10billions</a:t>
            </a:r>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24</a:t>
            </a:fld>
            <a:endParaRPr lang="en-GB" altLang="en-US" sz="1200"/>
          </a:p>
        </p:txBody>
      </p:sp>
    </p:spTree>
    <p:extLst>
      <p:ext uri="{BB962C8B-B14F-4D97-AF65-F5344CB8AC3E}">
        <p14:creationId xmlns:p14="http://schemas.microsoft.com/office/powerpoint/2010/main" val="718601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14492A9-7C2D-4E02-99A9-43E8CC29750E}"/>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0437A3D8-12B2-4043-B7F9-81F5060107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a:extLst>
              <a:ext uri="{FF2B5EF4-FFF2-40B4-BE49-F238E27FC236}">
                <a16:creationId xmlns:a16="http://schemas.microsoft.com/office/drawing/2014/main" id="{9D3ED7CD-1413-45D0-B427-4887171FEF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AAA5D73-F0DA-428B-A0AC-F60695B7272D}" type="slidenum">
              <a:rPr lang="en-GB" altLang="en-US" sz="1200"/>
              <a:pPr/>
              <a:t>25</a:t>
            </a:fld>
            <a:endParaRPr lang="en-GB"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0D2574-CE3F-4860-A0D7-5AFB15328EE0}"/>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E58B0500-300E-448C-AB5A-9850275712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Music companies – iTunes, Spotify </a:t>
            </a:r>
            <a:r>
              <a:rPr lang="en-US" altLang="en-US" dirty="0" err="1"/>
              <a:t>etc</a:t>
            </a:r>
            <a:endParaRPr lang="en-US" altLang="en-US" dirty="0"/>
          </a:p>
          <a:p>
            <a:endParaRPr lang="en-US" altLang="en-US" dirty="0"/>
          </a:p>
          <a:p>
            <a:endParaRPr lang="en-US" altLang="en-US" dirty="0"/>
          </a:p>
        </p:txBody>
      </p:sp>
      <p:sp>
        <p:nvSpPr>
          <p:cNvPr id="34820" name="Slide Number Placeholder 3">
            <a:extLst>
              <a:ext uri="{FF2B5EF4-FFF2-40B4-BE49-F238E27FC236}">
                <a16:creationId xmlns:a16="http://schemas.microsoft.com/office/drawing/2014/main" id="{B88486CC-29BB-49C0-9168-BEA9058B4C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7FF7B41-9B6D-4DC3-85B1-48F9F16B85DA}" type="slidenum">
              <a:rPr lang="en-GB" altLang="en-US" sz="1200"/>
              <a:pPr/>
              <a:t>26</a:t>
            </a:fld>
            <a:endParaRPr lang="en-GB" altLang="en-US" sz="1200"/>
          </a:p>
        </p:txBody>
      </p:sp>
    </p:spTree>
    <p:extLst>
      <p:ext uri="{BB962C8B-B14F-4D97-AF65-F5344CB8AC3E}">
        <p14:creationId xmlns:p14="http://schemas.microsoft.com/office/powerpoint/2010/main" val="115401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164BBF87-4AD2-40A5-A070-C9A5C72897BC}"/>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DD7F45CF-08AB-46DE-9217-680913100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5A750EAF-E44E-4F4D-8FF9-64398DBD9E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59A1FDB-F7C5-4656-9EA6-57FF83559415}" type="slidenum">
              <a:rPr lang="en-GB" altLang="en-US" sz="1200"/>
              <a:pPr/>
              <a:t>27</a:t>
            </a:fld>
            <a:endParaRPr lang="en-GB"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7BA6A034-264F-41A5-A457-D40FB3BE4B39}"/>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ED4EB291-29E8-4D75-B259-69AFDD0B2F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03F474CD-B5AA-4EFC-A8D7-FA407EB9A9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CB6F4D6-9D1D-4048-8B66-B8A5A8E1B9F3}" type="slidenum">
              <a:rPr lang="en-GB" altLang="en-US" sz="1200"/>
              <a:pPr/>
              <a:t>28</a:t>
            </a:fld>
            <a:endParaRPr lang="en-GB"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B876879-2AEF-4F0B-B012-DFF49E6E4639}"/>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B19F6EC7-DF91-4763-B64A-0000D397FB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a:extLst>
              <a:ext uri="{FF2B5EF4-FFF2-40B4-BE49-F238E27FC236}">
                <a16:creationId xmlns:a16="http://schemas.microsoft.com/office/drawing/2014/main" id="{1D1AEC0B-39C9-42C3-997E-036A741DEF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58A5EED-AD53-4A16-A1E3-970D2B8C7364}" type="slidenum">
              <a:rPr lang="en-GB" altLang="en-US" sz="1200"/>
              <a:pPr/>
              <a:t>29</a:t>
            </a:fld>
            <a:endParaRPr lang="en-GB"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531DC802-81C2-8945-9F0B-91209798D1C7}"/>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95197A54-FED7-3049-9867-E4FC5AF167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pitchFamily="2" charset="0"/>
            </a:endParaRPr>
          </a:p>
        </p:txBody>
      </p:sp>
      <p:sp>
        <p:nvSpPr>
          <p:cNvPr id="57347" name="Slide Number Placeholder 3">
            <a:extLst>
              <a:ext uri="{FF2B5EF4-FFF2-40B4-BE49-F238E27FC236}">
                <a16:creationId xmlns:a16="http://schemas.microsoft.com/office/drawing/2014/main" id="{7E2F6652-B5E3-C04C-A2B7-451A6A2D80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5323E78A-6C6C-CC44-B9E4-C3F0BF875CE1}" type="slidenum">
              <a:rPr lang="en-GB" altLang="en-US" sz="1200" smtClean="0"/>
              <a:pPr/>
              <a:t>30</a:t>
            </a:fld>
            <a:endParaRPr lang="en-GB"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1151801-17EF-4FB4-8A24-A4725BF7FD12}"/>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7EEA3A30-0FA5-449B-B411-A43ADED9D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BEF524B8-6616-4F34-981E-C5F97CDFC6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031FB74-9301-4B84-987C-CB8C9BBAE6C9}" type="slidenum">
              <a:rPr lang="en-GB" altLang="en-US" sz="1200"/>
              <a:pPr/>
              <a:t>4</a:t>
            </a:fld>
            <a:endParaRPr lang="en-GB" altLang="en-US" sz="1200"/>
          </a:p>
        </p:txBody>
      </p:sp>
    </p:spTree>
    <p:extLst>
      <p:ext uri="{BB962C8B-B14F-4D97-AF65-F5344CB8AC3E}">
        <p14:creationId xmlns:p14="http://schemas.microsoft.com/office/powerpoint/2010/main" val="4000529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6038143-5F61-4CE5-BAE0-09543C9864DD}"/>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3C7F3C1D-D26D-4EBC-915C-95C5CA6B15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a:extLst>
              <a:ext uri="{FF2B5EF4-FFF2-40B4-BE49-F238E27FC236}">
                <a16:creationId xmlns:a16="http://schemas.microsoft.com/office/drawing/2014/main" id="{BAA90378-E29C-4508-86F9-1C1EE0E0DA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7C57381-0CBB-475C-BD3E-D4A19482A91A}" type="slidenum">
              <a:rPr lang="en-GB" altLang="en-US" sz="1200"/>
              <a:pPr/>
              <a:t>31</a:t>
            </a:fld>
            <a:endParaRPr lang="en-GB"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DE4B274-1386-41F7-98BF-A4677FC83E52}"/>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7CFDC55E-7D34-455B-B09D-5586A8C233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DC23724F-43D7-4A82-979A-FB9577B501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371EA9A-AF3F-4B6A-909C-8710AD964F17}" type="slidenum">
              <a:rPr lang="en-GB" altLang="en-US" sz="1200"/>
              <a:pPr/>
              <a:t>32</a:t>
            </a:fld>
            <a:endParaRPr lang="en-GB"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F7D09418-8F2E-7548-91BE-5E7ADA31BC7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F0CA1151-5D94-2E4D-939F-DCA0BF1D13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5539" name="Slide Number Placeholder 3">
            <a:extLst>
              <a:ext uri="{FF2B5EF4-FFF2-40B4-BE49-F238E27FC236}">
                <a16:creationId xmlns:a16="http://schemas.microsoft.com/office/drawing/2014/main" id="{20C776F4-5F85-E143-8F6F-D43EC0D385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0EE28C6-60E3-2C41-BABE-D35BC43A004C}" type="slidenum">
              <a:rPr lang="en-GB" altLang="en-US" sz="1200" smtClean="0"/>
              <a:pPr/>
              <a:t>34</a:t>
            </a:fld>
            <a:endParaRPr lang="en-GB"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45F6FBEE-2046-9049-8F32-B9BCF82A9006}"/>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F8B094BE-3FF3-C34C-9343-B4F8A0DF8B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7587" name="Slide Number Placeholder 3">
            <a:extLst>
              <a:ext uri="{FF2B5EF4-FFF2-40B4-BE49-F238E27FC236}">
                <a16:creationId xmlns:a16="http://schemas.microsoft.com/office/drawing/2014/main" id="{35E90E57-2479-DA41-88F5-AA8B667ED0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E2F9D845-6FD0-7944-8308-A88EC0DD4C95}" type="slidenum">
              <a:rPr lang="en-GB" altLang="en-US" sz="1200" smtClean="0"/>
              <a:pPr/>
              <a:t>35</a:t>
            </a:fld>
            <a:endParaRPr lang="en-GB"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891C1594-8230-9E4F-9854-4EC214320213}"/>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AFECADCC-5060-1B4F-B8BC-92E4AC28AF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69635" name="Slide Number Placeholder 3">
            <a:extLst>
              <a:ext uri="{FF2B5EF4-FFF2-40B4-BE49-F238E27FC236}">
                <a16:creationId xmlns:a16="http://schemas.microsoft.com/office/drawing/2014/main" id="{6150C8EE-9F16-0248-A4A4-CBEEB2E48B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991027ED-5E34-AE4A-9DC5-3E398E1EB227}" type="slidenum">
              <a:rPr lang="en-GB" altLang="en-US" sz="1200" smtClean="0"/>
              <a:pPr/>
              <a:t>36</a:t>
            </a:fld>
            <a:endParaRPr lang="en-GB"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0548A682-70B4-3149-A58E-5303C1243C2A}"/>
              </a:ext>
            </a:extLst>
          </p:cNvPr>
          <p:cNvSpPr>
            <a:spLocks noGrp="1" noRot="1" noChangeAspect="1" noChangeArrowheads="1" noTextEdit="1"/>
          </p:cNvSpPr>
          <p:nvPr>
            <p:ph type="sldImg"/>
          </p:nvPr>
        </p:nvSpPr>
        <p:spPr>
          <a:ln/>
        </p:spPr>
      </p:sp>
      <p:sp>
        <p:nvSpPr>
          <p:cNvPr id="75778" name="Notes Placeholder 2">
            <a:extLst>
              <a:ext uri="{FF2B5EF4-FFF2-40B4-BE49-F238E27FC236}">
                <a16:creationId xmlns:a16="http://schemas.microsoft.com/office/drawing/2014/main" id="{972884AE-3887-C143-81BF-6FCAD890DE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75779" name="Slide Number Placeholder 3">
            <a:extLst>
              <a:ext uri="{FF2B5EF4-FFF2-40B4-BE49-F238E27FC236}">
                <a16:creationId xmlns:a16="http://schemas.microsoft.com/office/drawing/2014/main" id="{2E3BB3D7-F42E-2344-87E8-4F742DCFD4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87519BE8-BF44-1A4E-8850-AB073374ED28}" type="slidenum">
              <a:rPr lang="en-GB" altLang="en-US" sz="1200" smtClean="0"/>
              <a:pPr/>
              <a:t>37</a:t>
            </a:fld>
            <a:endParaRPr lang="en-GB"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2295FDB-918B-7C47-9DD1-6156E393B9D7}"/>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C1CAAD48-7F8D-1E47-B1A7-AD4852E533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77827" name="Slide Number Placeholder 3">
            <a:extLst>
              <a:ext uri="{FF2B5EF4-FFF2-40B4-BE49-F238E27FC236}">
                <a16:creationId xmlns:a16="http://schemas.microsoft.com/office/drawing/2014/main" id="{048ABE91-D64A-1244-A1CD-71C5A4BEEE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B0AA1BA-F521-B34B-AEF8-C19130ED5D03}" type="slidenum">
              <a:rPr lang="en-GB" altLang="en-US" sz="1200" smtClean="0"/>
              <a:pPr/>
              <a:t>38</a:t>
            </a:fld>
            <a:endParaRPr lang="en-GB"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7B8C8E8-A5D5-43E4-9C41-B4AC43DBBDA7}"/>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A2A20B5D-C385-445A-8160-459E761069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a:extLst>
              <a:ext uri="{FF2B5EF4-FFF2-40B4-BE49-F238E27FC236}">
                <a16:creationId xmlns:a16="http://schemas.microsoft.com/office/drawing/2014/main" id="{02FBA652-9A7D-451C-B197-566E435792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BAC9283-3E8F-4847-82E3-D1C3C6CF9515}" type="slidenum">
              <a:rPr lang="en-GB" altLang="en-US" sz="1200"/>
              <a:pPr/>
              <a:t>39</a:t>
            </a:fld>
            <a:endParaRPr lang="en-GB"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09580-7245-47FC-9D8D-C01DE6AAE06E}" type="slidenum">
              <a:rPr lang="en-GB" altLang="en-US" smtClean="0"/>
              <a:pPr/>
              <a:t>41</a:t>
            </a:fld>
            <a:endParaRPr lang="en-GB" altLang="en-US"/>
          </a:p>
        </p:txBody>
      </p:sp>
    </p:spTree>
    <p:extLst>
      <p:ext uri="{BB962C8B-B14F-4D97-AF65-F5344CB8AC3E}">
        <p14:creationId xmlns:p14="http://schemas.microsoft.com/office/powerpoint/2010/main" val="67047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1151801-17EF-4FB4-8A24-A4725BF7FD12}"/>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7EEA3A30-0FA5-449B-B411-A43ADED9D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9700" name="Slide Number Placeholder 3">
            <a:extLst>
              <a:ext uri="{FF2B5EF4-FFF2-40B4-BE49-F238E27FC236}">
                <a16:creationId xmlns:a16="http://schemas.microsoft.com/office/drawing/2014/main" id="{BEF524B8-6616-4F34-981E-C5F97CDFC6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031FB74-9301-4B84-987C-CB8C9BBAE6C9}" type="slidenum">
              <a:rPr lang="en-GB" altLang="en-US" sz="1200"/>
              <a:pPr/>
              <a:t>5</a:t>
            </a:fld>
            <a:endParaRPr lang="en-GB" altLang="en-US" sz="1200"/>
          </a:p>
        </p:txBody>
      </p:sp>
    </p:spTree>
    <p:extLst>
      <p:ext uri="{BB962C8B-B14F-4D97-AF65-F5344CB8AC3E}">
        <p14:creationId xmlns:p14="http://schemas.microsoft.com/office/powerpoint/2010/main" val="286661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1151801-17EF-4FB4-8A24-A4725BF7FD12}"/>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7EEA3A30-0FA5-449B-B411-A43ADED9D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BEF524B8-6616-4F34-981E-C5F97CDFC6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031FB74-9301-4B84-987C-CB8C9BBAE6C9}" type="slidenum">
              <a:rPr lang="en-GB" altLang="en-US" sz="1200"/>
              <a:pPr/>
              <a:t>6</a:t>
            </a:fld>
            <a:endParaRPr lang="en-GB" altLang="en-US" sz="1200"/>
          </a:p>
        </p:txBody>
      </p:sp>
    </p:spTree>
    <p:extLst>
      <p:ext uri="{BB962C8B-B14F-4D97-AF65-F5344CB8AC3E}">
        <p14:creationId xmlns:p14="http://schemas.microsoft.com/office/powerpoint/2010/main" val="154497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D6541FF-F888-446C-8A3A-D10518AA3C5F}"/>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E2C4C2D5-5B8E-4004-91B3-3883540BC6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7FA4465D-D19C-458D-AE3C-2D0F7ACD25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8DD993B9-20A7-4777-9727-509C6E045AB4}" type="slidenum">
              <a:rPr lang="en-GB" altLang="en-US" sz="1200"/>
              <a:pPr/>
              <a:t>7</a:t>
            </a:fld>
            <a:endParaRPr lang="en-GB"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44E4E0D3-67DF-415A-BC62-B6ADDF752661}"/>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3F62DE67-B4A8-417D-9978-3502247D6E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9DE288FC-FF91-4C79-B2EE-749C1CB28E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F640D90-1F56-4DA4-AF23-C63BF819097B}" type="slidenum">
              <a:rPr lang="en-GB" altLang="en-US" sz="1200"/>
              <a:pPr/>
              <a:t>8</a:t>
            </a:fld>
            <a:endParaRPr lang="en-GB"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FFED794-F5EC-44ED-9FB7-851DC9EE6C27}"/>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15FA7C1F-0CAC-4FA1-A727-FB7C66A1AF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a:extLst>
              <a:ext uri="{FF2B5EF4-FFF2-40B4-BE49-F238E27FC236}">
                <a16:creationId xmlns:a16="http://schemas.microsoft.com/office/drawing/2014/main" id="{47E3E6F6-932A-483F-9CCD-0A8467D2CD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A1E4393-FA2F-49B0-A8C0-56ED9598B511}" type="slidenum">
              <a:rPr lang="en-GB" altLang="en-US" sz="1200"/>
              <a:pPr/>
              <a:t>9</a:t>
            </a:fld>
            <a:endParaRPr lang="en-GB"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4D495A3-708B-4665-BB5C-D1EDA5D6D271}"/>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3960C5D8-5977-4D8C-BD89-61FDEC5B96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46575F8B-00EB-4713-94AA-3D22AD88A8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E21359-6C7F-42F0-AABD-39F21364CDC8}" type="slidenum">
              <a:rPr lang="en-GB" altLang="en-US" sz="1200"/>
              <a:pPr/>
              <a:t>10</a:t>
            </a:fld>
            <a:endParaRPr lang="en-GB"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3127"/>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259632" y="2061319"/>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8" name="Picture Placeholder 7"/>
          <p:cNvSpPr>
            <a:spLocks noGrp="1"/>
          </p:cNvSpPr>
          <p:nvPr>
            <p:ph type="pic" sz="quarter" idx="13"/>
          </p:nvPr>
        </p:nvSpPr>
        <p:spPr>
          <a:xfrm>
            <a:off x="1115616" y="4149551"/>
            <a:ext cx="3528392" cy="1944216"/>
          </a:xfrm>
        </p:spPr>
        <p:txBody>
          <a:bodyPr/>
          <a:lstStyle/>
          <a:p>
            <a:endParaRPr lang="en-GB"/>
          </a:p>
        </p:txBody>
      </p:sp>
      <p:sp>
        <p:nvSpPr>
          <p:cNvPr id="5" name="Text Placeholder 4"/>
          <p:cNvSpPr>
            <a:spLocks noGrp="1"/>
          </p:cNvSpPr>
          <p:nvPr>
            <p:ph type="body" sz="quarter" idx="14"/>
          </p:nvPr>
        </p:nvSpPr>
        <p:spPr>
          <a:xfrm>
            <a:off x="5003800" y="4005287"/>
            <a:ext cx="3240088" cy="22320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2285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126293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406604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400"/>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sz="2400"/>
            </a:lvl1pPr>
            <a:lvl2pPr>
              <a:defRPr sz="2000"/>
            </a:lvl2pPr>
            <a:lvl3pPr>
              <a:buClr>
                <a:srgbClr val="EA5633"/>
              </a:buCl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375174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5369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403453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3828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345198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362164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235110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12D165E-2ED9-4DA9-99B2-16E4DB74B7D0}" type="datetimeFigureOut">
              <a:rPr lang="en-GB" smtClean="0"/>
              <a:pPr/>
              <a:t>20/10/2021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DF14E08-3E27-4330-BBCC-108ACDB8E4C7}" type="slidenum">
              <a:rPr lang="en-GB" smtClean="0"/>
              <a:pPr/>
              <a:t>‹#›</a:t>
            </a:fld>
            <a:endParaRPr lang="en-GB"/>
          </a:p>
        </p:txBody>
      </p:sp>
    </p:spTree>
    <p:extLst>
      <p:ext uri="{BB962C8B-B14F-4D97-AF65-F5344CB8AC3E}">
        <p14:creationId xmlns:p14="http://schemas.microsoft.com/office/powerpoint/2010/main" val="117598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Box 5"/>
          <p:cNvSpPr txBox="1"/>
          <p:nvPr userDrawn="1"/>
        </p:nvSpPr>
        <p:spPr>
          <a:xfrm>
            <a:off x="1600200" y="6429345"/>
            <a:ext cx="7162800" cy="276999"/>
          </a:xfrm>
          <a:prstGeom prst="rect">
            <a:avLst/>
          </a:prstGeom>
          <a:noFill/>
        </p:spPr>
        <p:txBody>
          <a:bodyPr wrap="square" rtlCol="0">
            <a:spAutoFit/>
          </a:bodyPr>
          <a:lstStyle/>
          <a:p>
            <a:pPr algn="r">
              <a:buClrTx/>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2019, 2015, 2011</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8" name="Picture 7"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395141864"/>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ctr" defTabSz="914400" rtl="0" eaLnBrk="1" latinLnBrk="0" hangingPunct="1">
        <a:spcBef>
          <a:spcPct val="0"/>
        </a:spcBef>
        <a:buNone/>
        <a:defRPr sz="4000" b="1" kern="1200">
          <a:solidFill>
            <a:srgbClr val="007BA4"/>
          </a:solidFill>
          <a:latin typeface="+mj-lt"/>
          <a:ea typeface="+mj-ea"/>
          <a:cs typeface="+mj-cs"/>
        </a:defRPr>
      </a:lvl1pPr>
    </p:titleStyle>
    <p:bodyStyle>
      <a:lvl1pPr marL="342900" indent="-342900" algn="l" defTabSz="914400" rtl="0" eaLnBrk="1" latinLnBrk="0" hangingPunct="1">
        <a:spcBef>
          <a:spcPct val="20000"/>
        </a:spcBef>
        <a:buClr>
          <a:srgbClr val="007BA4"/>
        </a:buClr>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BA4"/>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7BA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007BA4"/>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7BA4"/>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0" userDrawn="1">
          <p15:clr>
            <a:srgbClr val="F26B43"/>
          </p15:clr>
        </p15:guide>
        <p15:guide id="2" pos="824" userDrawn="1">
          <p15:clr>
            <a:srgbClr val="F26B43"/>
          </p15:clr>
        </p15:guide>
        <p15:guide id="3" orient="horz" pos="646" userDrawn="1">
          <p15:clr>
            <a:srgbClr val="F26B43"/>
          </p15:clr>
        </p15:guide>
        <p15:guide id="4" pos="355" userDrawn="1">
          <p15:clr>
            <a:srgbClr val="F26B43"/>
          </p15:clr>
        </p15:guide>
        <p15:guide id="5" orient="horz" pos="1162" userDrawn="1">
          <p15:clr>
            <a:srgbClr val="F26B43"/>
          </p15:clr>
        </p15:guide>
        <p15:guide id="6" pos="630" userDrawn="1">
          <p15:clr>
            <a:srgbClr val="F26B43"/>
          </p15:clr>
        </p15:guide>
        <p15:guide id="7" pos="576" userDrawn="1">
          <p15:clr>
            <a:srgbClr val="F26B43"/>
          </p15:clr>
        </p15:guide>
        <p15:guide id="8" orient="horz" pos="1093" userDrawn="1">
          <p15:clr>
            <a:srgbClr val="F26B43"/>
          </p15:clr>
        </p15:guide>
        <p15:guide id="9" orient="horz" pos="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adwords.google.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www.nielsen.com/" TargetMode="External"/><Relationship Id="rId5" Type="http://schemas.openxmlformats.org/officeDocument/2006/relationships/hyperlink" Target="http://www.connexity.com/" TargetMode="External"/><Relationship Id="rId4" Type="http://schemas.openxmlformats.org/officeDocument/2006/relationships/hyperlink" Target="http://www.alexa.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moneysupermarket.com/"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opodo.com/"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1F7EB6F3-A41E-4D17-8801-90AAAD8F406A}"/>
              </a:ext>
            </a:extLst>
          </p:cNvPr>
          <p:cNvSpPr txBox="1">
            <a:spLocks/>
          </p:cNvSpPr>
          <p:nvPr/>
        </p:nvSpPr>
        <p:spPr bwMode="auto">
          <a:xfrm>
            <a:off x="4522682" y="2013894"/>
            <a:ext cx="4148701"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Part 1</a:t>
            </a:r>
          </a:p>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Arial"/>
                <a:ea typeface="+mn-ea"/>
                <a:cs typeface="+mn-cs"/>
              </a:rPr>
              <a:t>Introduction</a:t>
            </a:r>
          </a:p>
        </p:txBody>
      </p:sp>
      <p:sp>
        <p:nvSpPr>
          <p:cNvPr id="9" name="Text Placeholder 4">
            <a:extLst>
              <a:ext uri="{FF2B5EF4-FFF2-40B4-BE49-F238E27FC236}">
                <a16:creationId xmlns:a16="http://schemas.microsoft.com/office/drawing/2014/main" id="{1F7EB6F3-A41E-4D17-8801-90AAAD8F406A}"/>
              </a:ext>
            </a:extLst>
          </p:cNvPr>
          <p:cNvSpPr txBox="1">
            <a:spLocks/>
          </p:cNvSpPr>
          <p:nvPr/>
        </p:nvSpPr>
        <p:spPr bwMode="auto">
          <a:xfrm>
            <a:off x="4522682" y="3189289"/>
            <a:ext cx="4160837"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2</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lang="en-US" sz="2200" dirty="0">
                <a:solidFill>
                  <a:srgbClr val="000000"/>
                </a:solidFill>
              </a:rPr>
              <a:t>Opportunity analysis for</a:t>
            </a:r>
          </a:p>
          <a:p>
            <a:pPr marL="0" lvl="0" indent="0">
              <a:spcBef>
                <a:spcPts val="0"/>
              </a:spcBef>
              <a:buNone/>
              <a:defRPr/>
            </a:pPr>
            <a:r>
              <a:rPr lang="en-US" sz="2200" dirty="0">
                <a:solidFill>
                  <a:srgbClr val="000000"/>
                </a:solidFill>
              </a:rPr>
              <a:t>digital business and</a:t>
            </a:r>
            <a:br>
              <a:rPr lang="en-US" sz="2200" dirty="0">
                <a:solidFill>
                  <a:srgbClr val="000000"/>
                </a:solidFill>
              </a:rPr>
            </a:br>
            <a:r>
              <a:rPr lang="en-US" sz="2200" dirty="0">
                <a:solidFill>
                  <a:srgbClr val="000000"/>
                </a:solidFill>
              </a:rPr>
              <a:t>e-commerce</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
        <p:nvSpPr>
          <p:cNvPr id="7" name="Title 1"/>
          <p:cNvSpPr txBox="1">
            <a:spLocks/>
          </p:cNvSpPr>
          <p:nvPr/>
        </p:nvSpPr>
        <p:spPr>
          <a:xfrm>
            <a:off x="460576" y="51335"/>
            <a:ext cx="7772400" cy="1470025"/>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algn="l" fontAlgn="auto">
              <a:spcAft>
                <a:spcPts val="0"/>
              </a:spcAft>
            </a:pPr>
            <a:r>
              <a:rPr lang="en-US" dirty="0"/>
              <a:t>Digital Business and E-Commerce Management</a:t>
            </a:r>
            <a:br>
              <a:rPr lang="en-US" dirty="0"/>
            </a:br>
            <a:r>
              <a:rPr lang="en-GB" sz="2700" dirty="0"/>
              <a:t>Seventh Edition</a:t>
            </a:r>
          </a:p>
        </p:txBody>
      </p:sp>
      <p:pic>
        <p:nvPicPr>
          <p:cNvPr id="8" name="Picture 7">
            <a:extLst>
              <a:ext uri="{FF2B5EF4-FFF2-40B4-BE49-F238E27FC236}">
                <a16:creationId xmlns:a16="http://schemas.microsoft.com/office/drawing/2014/main" id="{4512EE04-D7F7-4B0B-A262-15B8D37988F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3563" y="1668307"/>
            <a:ext cx="3534527" cy="45038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8596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a:extLst>
              <a:ext uri="{FF2B5EF4-FFF2-40B4-BE49-F238E27FC236}">
                <a16:creationId xmlns:a16="http://schemas.microsoft.com/office/drawing/2014/main" id="{F1174C05-8B3A-449B-AEA7-BC73BDA0947D}"/>
              </a:ext>
            </a:extLst>
          </p:cNvPr>
          <p:cNvSpPr>
            <a:spLocks noGrp="1" noChangeArrowheads="1"/>
          </p:cNvSpPr>
          <p:nvPr>
            <p:ph type="body" idx="4294967295"/>
          </p:nvPr>
        </p:nvSpPr>
        <p:spPr>
          <a:xfrm>
            <a:off x="459713" y="1638739"/>
            <a:ext cx="8278812" cy="5087937"/>
          </a:xfrm>
        </p:spPr>
        <p:txBody>
          <a:bodyPr/>
          <a:lstStyle/>
          <a:p>
            <a:pPr marL="398463" indent="-398463" eaLnBrk="1" hangingPunct="1">
              <a:buSzTx/>
              <a:buFontTx/>
              <a:buChar char="•"/>
              <a:defRPr/>
            </a:pPr>
            <a:r>
              <a:rPr lang="en-GB" sz="2800" i="1" u="sng" dirty="0"/>
              <a:t>Suppliers</a:t>
            </a:r>
            <a:r>
              <a:rPr lang="en-GB" sz="2800" dirty="0"/>
              <a:t> – are suppliers offering different methods of procurement to competitors that give them a competitive advantage?</a:t>
            </a:r>
            <a:endParaRPr lang="en-GB" sz="2800" i="1" u="sng" dirty="0"/>
          </a:p>
          <a:p>
            <a:pPr marL="398463" indent="-398463" eaLnBrk="1" hangingPunct="1">
              <a:buSzTx/>
              <a:buFontTx/>
              <a:buChar char="•"/>
              <a:defRPr/>
            </a:pPr>
            <a:r>
              <a:rPr lang="en-GB" sz="2800" i="1" u="sng" dirty="0"/>
              <a:t>Macro-environment</a:t>
            </a:r>
            <a:endParaRPr lang="en-GB" sz="2800" u="sng" dirty="0"/>
          </a:p>
          <a:p>
            <a:pPr marL="398463" indent="-398463" eaLnBrk="1" hangingPunct="1">
              <a:buSzTx/>
              <a:buFontTx/>
              <a:buChar char="•"/>
              <a:defRPr/>
            </a:pPr>
            <a:r>
              <a:rPr lang="en-GB" sz="2800" dirty="0"/>
              <a:t>Society – what is the ethical and moral consensus on holding personal information?</a:t>
            </a:r>
          </a:p>
          <a:p>
            <a:pPr marL="398463" indent="-398463" eaLnBrk="1" hangingPunct="1">
              <a:buSzTx/>
              <a:buFontTx/>
              <a:buChar char="•"/>
              <a:defRPr/>
            </a:pPr>
            <a:r>
              <a:rPr lang="en-GB" sz="2800" dirty="0"/>
              <a:t>Country specific, international legal – what are the local and global legal constraints, for example, on holding personal information, or taxation rules on sale of goods?</a:t>
            </a:r>
          </a:p>
          <a:p>
            <a:pPr marL="404813" indent="-404813" eaLnBrk="1" hangingPunct="1">
              <a:buSzTx/>
              <a:buFontTx/>
              <a:buChar char="•"/>
              <a:defRPr/>
            </a:pPr>
            <a:endParaRPr lang="en-GB" sz="2800" dirty="0"/>
          </a:p>
        </p:txBody>
      </p:sp>
      <p:sp>
        <p:nvSpPr>
          <p:cNvPr id="13315" name="Rectangle 1030">
            <a:extLst>
              <a:ext uri="{FF2B5EF4-FFF2-40B4-BE49-F238E27FC236}">
                <a16:creationId xmlns:a16="http://schemas.microsoft.com/office/drawing/2014/main" id="{F68111FB-2CC9-499E-B1F2-465C6A12DB7E}"/>
              </a:ext>
            </a:extLst>
          </p:cNvPr>
          <p:cNvSpPr>
            <a:spLocks noGrp="1" noChangeArrowheads="1"/>
          </p:cNvSpPr>
          <p:nvPr>
            <p:ph type="title" idx="4294967295"/>
          </p:nvPr>
        </p:nvSpPr>
        <p:spPr>
          <a:xfrm>
            <a:off x="90488" y="188640"/>
            <a:ext cx="8963025" cy="1190625"/>
          </a:xfrm>
        </p:spPr>
        <p:txBody>
          <a:bodyPr>
            <a:noAutofit/>
          </a:bodyPr>
          <a:lstStyle/>
          <a:p>
            <a:pPr algn="ctr" eaLnBrk="1" hangingPunct="1">
              <a:defRPr/>
            </a:pPr>
            <a:r>
              <a:rPr lang="en-GB" b="1" dirty="0">
                <a:latin typeface="+mn-lt"/>
                <a:ea typeface="+mj-ea"/>
                <a:cs typeface="Microsoft Sans Serif" pitchFamily="34" charset="0"/>
              </a:rPr>
              <a:t>Environment constraints and opportunities (Continued)</a:t>
            </a:r>
            <a:endParaRPr lang="en-US" b="1" dirty="0">
              <a:latin typeface="+mn-lt"/>
              <a:ea typeface="+mj-ea"/>
              <a:cs typeface="Microsoft Sans Serif"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457605" y="1638739"/>
            <a:ext cx="8280400" cy="3194050"/>
          </a:xfrm>
        </p:spPr>
        <p:txBody>
          <a:bodyPr>
            <a:spAutoFit/>
          </a:bodyPr>
          <a:lstStyle/>
          <a:p>
            <a:pPr marL="388938" indent="-388938" eaLnBrk="1" hangingPunct="1">
              <a:buSzTx/>
              <a:buFontTx/>
              <a:buChar char="•"/>
            </a:pPr>
            <a:r>
              <a:rPr lang="en-GB" altLang="en-US" sz="2800" dirty="0"/>
              <a:t>Country specific, international economic – what are the economic constraints of operating within a country or global constraints?</a:t>
            </a:r>
          </a:p>
          <a:p>
            <a:pPr marL="388938" indent="-388938" eaLnBrk="1" hangingPunct="1">
              <a:buSzTx/>
              <a:buFontTx/>
              <a:buChar char="•"/>
            </a:pPr>
            <a:r>
              <a:rPr lang="en-GB" altLang="en-US" sz="2800" dirty="0"/>
              <a:t>Technology – what new technologies are emerging by which to deliver online services such as interactive digital TV and mobile </a:t>
            </a:r>
            <a:br>
              <a:rPr lang="en-GB" altLang="en-US" sz="2800" dirty="0"/>
            </a:br>
            <a:r>
              <a:rPr lang="en-GB" altLang="en-US" sz="2800" dirty="0"/>
              <a:t>phone-based access?</a:t>
            </a:r>
            <a:endParaRPr lang="en-US" altLang="en-US" sz="28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lgn="ctr" eaLnBrk="1" hangingPunct="1">
              <a:defRPr/>
            </a:pPr>
            <a:r>
              <a:rPr lang="en-GB" b="1" dirty="0">
                <a:latin typeface="+mn-lt"/>
                <a:ea typeface="ＭＳ Ｐゴシック" charset="0"/>
                <a:cs typeface="Microsoft Sans Serif" pitchFamily="34" charset="0"/>
              </a:rPr>
              <a:t>Environment constraints and opportunities (Continued)</a:t>
            </a:r>
            <a:endParaRPr lang="en-US" b="1" u="sng" dirty="0">
              <a:latin typeface="+mn-lt"/>
              <a:cs typeface="Microsoft Sans Serif"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457605" y="1638739"/>
            <a:ext cx="8280400" cy="4801314"/>
          </a:xfrm>
        </p:spPr>
        <p:txBody>
          <a:bodyPr>
            <a:spAutoFit/>
          </a:bodyPr>
          <a:lstStyle/>
          <a:p>
            <a:pPr marL="388938" indent="-388938">
              <a:buFontTx/>
              <a:buChar char="•"/>
            </a:pPr>
            <a:r>
              <a:rPr lang="en-US" altLang="en-US" sz="2800" dirty="0"/>
              <a:t>Marketplace analysis is an important part of</a:t>
            </a:r>
          </a:p>
          <a:p>
            <a:pPr marL="760413" lvl="1" indent="-457200">
              <a:buFont typeface="Wingdings" pitchFamily="2" charset="2"/>
              <a:buChar char="Ø"/>
            </a:pPr>
            <a:r>
              <a:rPr lang="en-US" altLang="en-US" sz="2400" dirty="0"/>
              <a:t>Developing long-term digital business plan and</a:t>
            </a:r>
          </a:p>
          <a:p>
            <a:pPr marL="760413" lvl="1" indent="-457200">
              <a:buFont typeface="Wingdings" pitchFamily="2" charset="2"/>
              <a:buChar char="Ø"/>
            </a:pPr>
            <a:r>
              <a:rPr lang="en-US" altLang="en-US" sz="2400" dirty="0"/>
              <a:t>Creating a shorter-term digital marketing campaign</a:t>
            </a:r>
          </a:p>
          <a:p>
            <a:pPr marL="760413" lvl="1" indent="-457200">
              <a:buFont typeface="Wingdings" pitchFamily="2" charset="2"/>
              <a:buChar char="Ø"/>
            </a:pPr>
            <a:r>
              <a:rPr lang="en-US" altLang="en-US" sz="2400" dirty="0"/>
              <a:t>Online ecosystem</a:t>
            </a:r>
          </a:p>
          <a:p>
            <a:pPr marL="1042988" lvl="2" indent="-457200">
              <a:buFont typeface="Wingdings" pitchFamily="2" charset="2"/>
              <a:buChar char="Ø"/>
            </a:pPr>
            <a:r>
              <a:rPr lang="en-US" altLang="en-US" sz="2200" dirty="0"/>
              <a:t>Customer behavior or flow of online visitors between search engines, media sites, other intermediaries to an organization and its competitors</a:t>
            </a:r>
          </a:p>
          <a:p>
            <a:pPr marL="760413" lvl="1" indent="-457200">
              <a:buFont typeface="Wingdings" pitchFamily="2" charset="2"/>
              <a:buChar char="Ø"/>
            </a:pPr>
            <a:r>
              <a:rPr lang="en-US" altLang="en-US" sz="2400" dirty="0"/>
              <a:t>Online market ecosystem</a:t>
            </a:r>
          </a:p>
          <a:p>
            <a:pPr marL="1042988" lvl="2" indent="-457200">
              <a:buFont typeface="Wingdings" pitchFamily="2" charset="2"/>
              <a:buChar char="Ø"/>
            </a:pPr>
            <a:r>
              <a:rPr lang="en-US" altLang="en-US" sz="2200" dirty="0"/>
              <a:t>That connects websites through data exchange, giving opportunities to enhance the customer experience and extend their reach and influence, for example, Facebook’s API</a:t>
            </a:r>
            <a:endParaRPr lang="en-US" altLang="en-US" sz="28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Process for online marketplace analysis</a:t>
            </a:r>
            <a:endParaRPr lang="en-US" b="1" u="sng" dirty="0">
              <a:latin typeface="+mn-lt"/>
              <a:cs typeface="Microsoft Sans Serif" pitchFamily="34" charset="0"/>
            </a:endParaRPr>
          </a:p>
        </p:txBody>
      </p:sp>
    </p:spTree>
    <p:extLst>
      <p:ext uri="{BB962C8B-B14F-4D97-AF65-F5344CB8AC3E}">
        <p14:creationId xmlns:p14="http://schemas.microsoft.com/office/powerpoint/2010/main" val="187739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467544" y="1988840"/>
            <a:ext cx="8280400" cy="3736407"/>
          </a:xfrm>
        </p:spPr>
        <p:txBody>
          <a:bodyPr>
            <a:spAutoFit/>
          </a:bodyPr>
          <a:lstStyle/>
          <a:p>
            <a:pPr marL="388938" indent="-388938">
              <a:buFontTx/>
              <a:buChar char="•"/>
            </a:pPr>
            <a:r>
              <a:rPr lang="en-US" altLang="en-US" sz="2800" dirty="0"/>
              <a:t>As part of marketplace analysis, companies have to evaluate the relative importance of these ecosystems and the resources they need to put into integrating their online services with them. </a:t>
            </a:r>
          </a:p>
          <a:p>
            <a:pPr marL="388938" indent="-388938">
              <a:buFontTx/>
              <a:buChar char="•"/>
            </a:pPr>
            <a:r>
              <a:rPr lang="en-US" altLang="en-US" sz="2800" dirty="0"/>
              <a:t>Most retailers take either a </a:t>
            </a:r>
          </a:p>
          <a:p>
            <a:pPr marL="788988" lvl="1" indent="-388938">
              <a:buFontTx/>
              <a:buChar char="•"/>
            </a:pPr>
            <a:r>
              <a:rPr lang="en-US" altLang="en-US" sz="2400" b="1" dirty="0"/>
              <a:t>Multichannel</a:t>
            </a:r>
            <a:r>
              <a:rPr lang="en-US" altLang="en-US" sz="2400" dirty="0"/>
              <a:t> or </a:t>
            </a:r>
          </a:p>
          <a:p>
            <a:pPr marL="788988" lvl="1" indent="-388938">
              <a:buFontTx/>
              <a:buChar char="•"/>
            </a:pPr>
            <a:r>
              <a:rPr lang="en-US" altLang="en-US" sz="2400" b="1" dirty="0"/>
              <a:t>Omnichannel</a:t>
            </a:r>
            <a:r>
              <a:rPr lang="en-US" altLang="en-US" sz="2400" dirty="0"/>
              <a:t> strategy approach.</a:t>
            </a:r>
          </a:p>
          <a:p>
            <a:pPr marL="388938" indent="-388938">
              <a:buFontTx/>
              <a:buChar char="•"/>
            </a:pPr>
            <a:endParaRPr lang="en-US" altLang="en-US" sz="28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Process for online marketplace analysis</a:t>
            </a:r>
            <a:endParaRPr lang="en-US" b="1" u="sng" dirty="0">
              <a:latin typeface="+mn-lt"/>
              <a:cs typeface="Microsoft Sans Serif" pitchFamily="34" charset="0"/>
            </a:endParaRPr>
          </a:p>
        </p:txBody>
      </p:sp>
    </p:spTree>
    <p:extLst>
      <p:ext uri="{BB962C8B-B14F-4D97-AF65-F5344CB8AC3E}">
        <p14:creationId xmlns:p14="http://schemas.microsoft.com/office/powerpoint/2010/main" val="402853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179512" y="1340768"/>
            <a:ext cx="8712968" cy="5349157"/>
          </a:xfrm>
        </p:spPr>
        <p:txBody>
          <a:bodyPr wrap="square">
            <a:spAutoFit/>
          </a:bodyPr>
          <a:lstStyle/>
          <a:p>
            <a:pPr marL="388938" indent="-388938">
              <a:buFontTx/>
              <a:buChar char="•"/>
            </a:pPr>
            <a:r>
              <a:rPr lang="en-US" altLang="en-US" sz="2800" b="1" dirty="0"/>
              <a:t>Multichannel Strategy- </a:t>
            </a:r>
            <a:r>
              <a:rPr lang="en-US" altLang="en-US" sz="2800" dirty="0"/>
              <a:t>offers a range of direct and indirect communication channels for consumers to interact with, but channels have limited or no integration and consumers are forced to repeat steps or receive different messages as they switch  channels - e.g. websites, stores, mail order catalogues, direct mail, email, mobile etc</a:t>
            </a:r>
            <a:r>
              <a:rPr lang="en-US" altLang="en-US" sz="2400" dirty="0"/>
              <a:t>.</a:t>
            </a:r>
          </a:p>
          <a:p>
            <a:pPr marL="388938" indent="-388938">
              <a:buFontTx/>
              <a:buChar char="•"/>
            </a:pPr>
            <a:r>
              <a:rPr lang="en-US" altLang="en-US" sz="2800" b="1" dirty="0"/>
              <a:t>Omnichannel strategy -</a:t>
            </a:r>
            <a:r>
              <a:rPr lang="en-US" altLang="en-US" sz="2800" dirty="0"/>
              <a:t> fully integrates all consumer touchpoints and data sources to provide consumers with a seamless experience, regardless of how and where they choose to interact with the brand(Desktop or mobile, by phone or in a shop)  </a:t>
            </a:r>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Process for online marketplace analysis</a:t>
            </a:r>
            <a:endParaRPr lang="en-US" b="1" u="sng" dirty="0">
              <a:latin typeface="+mn-lt"/>
              <a:cs typeface="Microsoft Sans Serif" pitchFamily="34" charset="0"/>
            </a:endParaRPr>
          </a:p>
        </p:txBody>
      </p:sp>
    </p:spTree>
    <p:extLst>
      <p:ext uri="{BB962C8B-B14F-4D97-AF65-F5344CB8AC3E}">
        <p14:creationId xmlns:p14="http://schemas.microsoft.com/office/powerpoint/2010/main" val="404218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pter2_ Digital marketplace.jpg"/>
          <p:cNvPicPr>
            <a:picLocks noChangeAspect="1"/>
          </p:cNvPicPr>
          <p:nvPr/>
        </p:nvPicPr>
        <p:blipFill>
          <a:blip r:embed="rId3"/>
          <a:stretch>
            <a:fillRect/>
          </a:stretch>
        </p:blipFill>
        <p:spPr>
          <a:xfrm>
            <a:off x="1561774" y="1268760"/>
            <a:ext cx="5890380" cy="5065922"/>
          </a:xfrm>
          <a:prstGeom prst="rect">
            <a:avLst/>
          </a:prstGeom>
        </p:spPr>
      </p:pic>
      <p:sp>
        <p:nvSpPr>
          <p:cNvPr id="6" name="Rectangle 1030">
            <a:extLst>
              <a:ext uri="{FF2B5EF4-FFF2-40B4-BE49-F238E27FC236}">
                <a16:creationId xmlns:a16="http://schemas.microsoft.com/office/drawing/2014/main" id="{279733A3-DFAF-467B-93F9-B4E4905BB3C4}"/>
              </a:ext>
            </a:extLst>
          </p:cNvPr>
          <p:cNvSpPr txBox="1">
            <a:spLocks noChangeArrowheads="1"/>
          </p:cNvSpPr>
          <p:nvPr/>
        </p:nvSpPr>
        <p:spPr>
          <a:xfrm>
            <a:off x="0" y="254403"/>
            <a:ext cx="8963025" cy="11906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3600" dirty="0">
                <a:latin typeface="+mn-lt"/>
                <a:ea typeface="ＭＳ Ｐゴシック" charset="0"/>
                <a:cs typeface="Microsoft Sans Serif" pitchFamily="34" charset="0"/>
              </a:rPr>
              <a:t>Figure 2.8 A digital marketplace map</a:t>
            </a:r>
            <a:endParaRPr lang="en-US" sz="3600" u="sng" dirty="0">
              <a:latin typeface="+mn-lt"/>
              <a:cs typeface="Microsoft Sans Serif"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457605" y="1638739"/>
            <a:ext cx="8280400" cy="5078313"/>
          </a:xfrm>
        </p:spPr>
        <p:txBody>
          <a:bodyPr>
            <a:spAutoFit/>
          </a:bodyPr>
          <a:lstStyle/>
          <a:p>
            <a:pPr marL="514350" indent="-514350">
              <a:buFont typeface="+mj-lt"/>
              <a:buAutoNum type="arabicPeriod"/>
              <a:defRPr/>
            </a:pPr>
            <a:r>
              <a:rPr lang="en-GB" altLang="en-US" sz="2800" dirty="0"/>
              <a:t>Customer Segments</a:t>
            </a:r>
          </a:p>
          <a:p>
            <a:pPr marL="457200" indent="-457200">
              <a:buFont typeface="Wingdings" pitchFamily="2" charset="2"/>
              <a:buChar char="Ø"/>
              <a:defRPr/>
            </a:pPr>
            <a:r>
              <a:rPr lang="en-GB" altLang="en-US" sz="2800" dirty="0"/>
              <a:t>Marketplace analysis should identify and summarise different target segments for an online business to understand</a:t>
            </a:r>
          </a:p>
          <a:p>
            <a:pPr marL="760413" lvl="1" indent="-457200">
              <a:buFont typeface="Wingdings" pitchFamily="2" charset="2"/>
              <a:buChar char="Ø"/>
              <a:defRPr/>
            </a:pPr>
            <a:r>
              <a:rPr lang="en-GB" altLang="en-US" sz="2400" dirty="0"/>
              <a:t>Online media consumption</a:t>
            </a:r>
          </a:p>
          <a:p>
            <a:pPr marL="760413" lvl="1" indent="-457200">
              <a:buFont typeface="Wingdings" pitchFamily="2" charset="2"/>
              <a:buChar char="Ø"/>
              <a:defRPr/>
            </a:pPr>
            <a:r>
              <a:rPr lang="en-GB" altLang="en-US" sz="2400" dirty="0"/>
              <a:t>Buyer behaviour</a:t>
            </a:r>
          </a:p>
          <a:p>
            <a:pPr marL="760413" lvl="1" indent="-457200">
              <a:buFont typeface="Wingdings" pitchFamily="2" charset="2"/>
              <a:buChar char="Ø"/>
              <a:defRPr/>
            </a:pPr>
            <a:r>
              <a:rPr lang="en-GB" altLang="en-US" sz="2400" dirty="0"/>
              <a:t>Type of content</a:t>
            </a:r>
          </a:p>
          <a:p>
            <a:pPr marL="760413" lvl="1" indent="-457200">
              <a:buFont typeface="Wingdings" pitchFamily="2" charset="2"/>
              <a:buChar char="Ø"/>
              <a:defRPr/>
            </a:pPr>
            <a:r>
              <a:rPr lang="en-GB" altLang="en-US" sz="2400" dirty="0"/>
              <a:t>Customer experience </a:t>
            </a:r>
          </a:p>
          <a:p>
            <a:pPr marL="0" indent="0">
              <a:buNone/>
              <a:defRPr/>
            </a:pPr>
            <a:r>
              <a:rPr lang="en-GB" altLang="en-US" sz="2800" dirty="0"/>
              <a:t>2.  Search Intermediaries</a:t>
            </a:r>
          </a:p>
          <a:p>
            <a:pPr marL="760413" lvl="1" indent="-457200">
              <a:buFont typeface="Arial" panose="020B0604020202020204" pitchFamily="34" charset="0"/>
              <a:buChar char="•"/>
              <a:defRPr/>
            </a:pPr>
            <a:r>
              <a:rPr lang="en-GB" altLang="en-US" sz="2400" dirty="0"/>
              <a:t>Search engines, such as …</a:t>
            </a:r>
          </a:p>
          <a:p>
            <a:pPr marL="760413" lvl="1" indent="-457200">
              <a:buFont typeface="Arial" panose="020B0604020202020204" pitchFamily="34" charset="0"/>
              <a:buChar char="•"/>
              <a:defRPr/>
            </a:pPr>
            <a:r>
              <a:rPr lang="en-GB" altLang="en-US" sz="2400" dirty="0"/>
              <a:t>Google trends tool for assessing site popularity </a:t>
            </a:r>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Process of marketplace analysis- </a:t>
            </a:r>
            <a:br>
              <a:rPr lang="en-GB" dirty="0">
                <a:ea typeface="ＭＳ Ｐゴシック" charset="0"/>
                <a:cs typeface="Microsoft Sans Serif" pitchFamily="34" charset="0"/>
              </a:rPr>
            </a:br>
            <a:r>
              <a:rPr lang="en-GB" sz="2800" dirty="0">
                <a:ea typeface="ＭＳ Ｐゴシック" charset="0"/>
                <a:cs typeface="Microsoft Sans Serif" pitchFamily="34" charset="0"/>
              </a:rPr>
              <a:t>Online marketplace map- Main elements</a:t>
            </a:r>
            <a:endParaRPr lang="en-US" sz="2800" b="1" u="sng" dirty="0">
              <a:latin typeface="+mn-lt"/>
              <a:cs typeface="Microsoft Sans Serif" pitchFamily="34" charset="0"/>
            </a:endParaRPr>
          </a:p>
        </p:txBody>
      </p:sp>
    </p:spTree>
    <p:extLst>
      <p:ext uri="{BB962C8B-B14F-4D97-AF65-F5344CB8AC3E}">
        <p14:creationId xmlns:p14="http://schemas.microsoft.com/office/powerpoint/2010/main" val="365647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251520" y="1638739"/>
            <a:ext cx="8712968" cy="4339650"/>
          </a:xfrm>
        </p:spPr>
        <p:txBody>
          <a:bodyPr wrap="square">
            <a:spAutoFit/>
          </a:bodyPr>
          <a:lstStyle/>
          <a:p>
            <a:pPr marL="514350" indent="-514350">
              <a:buFont typeface="Franklin Gothic Book" panose="020B0503020102020204" pitchFamily="34" charset="0"/>
              <a:buAutoNum type="arabicPeriod" startAt="3"/>
            </a:pPr>
            <a:r>
              <a:rPr lang="en-US" altLang="en-US" sz="2800" b="1" dirty="0"/>
              <a:t>Intermediaries</a:t>
            </a:r>
            <a:r>
              <a:rPr lang="en-US" altLang="en-US" sz="2800" dirty="0"/>
              <a:t>, </a:t>
            </a:r>
            <a:r>
              <a:rPr lang="en-US" altLang="en-US" sz="2800" b="1" dirty="0"/>
              <a:t>influencers</a:t>
            </a:r>
            <a:r>
              <a:rPr lang="en-US" altLang="en-US" sz="2800" dirty="0"/>
              <a:t> and </a:t>
            </a:r>
            <a:r>
              <a:rPr lang="en-US" altLang="en-US" sz="2800" b="1" dirty="0"/>
              <a:t>media sites</a:t>
            </a:r>
            <a:r>
              <a:rPr lang="en-US" altLang="en-US" sz="2800" dirty="0"/>
              <a:t> are often successful in attracting visitors via search or direct since they are mainstream brands.</a:t>
            </a:r>
          </a:p>
          <a:p>
            <a:pPr marL="760413" lvl="1" indent="-457200">
              <a:buFont typeface="Wingdings" pitchFamily="2" charset="2"/>
              <a:buChar char="Ø"/>
            </a:pPr>
            <a:r>
              <a:rPr lang="en-US" altLang="en-US" sz="2400" dirty="0"/>
              <a:t>Mainstream news media sites or </a:t>
            </a:r>
            <a:r>
              <a:rPr lang="en-US" altLang="en-US" sz="2400" dirty="0" err="1"/>
              <a:t>portals:FT.com</a:t>
            </a:r>
            <a:r>
              <a:rPr lang="en-US" altLang="en-US" sz="2400" dirty="0"/>
              <a:t>, Google news an aggregator, </a:t>
            </a:r>
            <a:r>
              <a:rPr lang="en-US" altLang="en-US" sz="2400" dirty="0" err="1"/>
              <a:t>confused.com</a:t>
            </a:r>
            <a:r>
              <a:rPr lang="en-US" altLang="en-US" sz="2400" dirty="0"/>
              <a:t> an aggregator</a:t>
            </a:r>
          </a:p>
          <a:p>
            <a:pPr marL="760413" lvl="1" indent="-457200">
              <a:buFont typeface="Wingdings" pitchFamily="2" charset="2"/>
              <a:buChar char="Ø"/>
            </a:pPr>
            <a:r>
              <a:rPr lang="en-US" altLang="en-US" sz="2400" dirty="0"/>
              <a:t>Social networks</a:t>
            </a:r>
          </a:p>
          <a:p>
            <a:pPr marL="760413" lvl="1" indent="-457200">
              <a:buFont typeface="Wingdings" pitchFamily="2" charset="2"/>
              <a:buChar char="Ø"/>
            </a:pPr>
            <a:r>
              <a:rPr lang="en-US" altLang="en-US" sz="2400" dirty="0"/>
              <a:t>Niche or vertical media </a:t>
            </a:r>
            <a:r>
              <a:rPr lang="en-US" altLang="en-US" sz="2400" dirty="0" err="1"/>
              <a:t>sites:SmartInsights.com</a:t>
            </a:r>
            <a:r>
              <a:rPr lang="en-US" altLang="en-US" sz="2400"/>
              <a:t>, searchengineland</a:t>
            </a:r>
            <a:r>
              <a:rPr lang="en-US" altLang="en-US" sz="2400" dirty="0" err="1"/>
              <a:t>.com,clickz.com</a:t>
            </a:r>
            <a:r>
              <a:rPr lang="en-US" altLang="en-US" sz="2400" dirty="0"/>
              <a:t>, </a:t>
            </a:r>
            <a:r>
              <a:rPr lang="en-US" altLang="en-US" sz="2400" dirty="0" err="1"/>
              <a:t>Econsultancy.com</a:t>
            </a:r>
            <a:endParaRPr lang="en-US" altLang="en-US" sz="2400" dirty="0"/>
          </a:p>
          <a:p>
            <a:pPr marL="760413" lvl="1" indent="-457200">
              <a:buFont typeface="Wingdings" pitchFamily="2" charset="2"/>
              <a:buChar char="Ø"/>
            </a:pPr>
            <a:r>
              <a:rPr lang="en-US" altLang="en-US" sz="2400" dirty="0"/>
              <a:t>Price comparison sites(aggregators):</a:t>
            </a:r>
          </a:p>
          <a:p>
            <a:pPr marL="303213" lvl="1" indent="0">
              <a:buNone/>
            </a:pPr>
            <a:r>
              <a:rPr lang="en-US" altLang="en-US" sz="2400" dirty="0"/>
              <a:t>     </a:t>
            </a:r>
            <a:r>
              <a:rPr lang="en-US" altLang="en-US" sz="2400" dirty="0" err="1"/>
              <a:t>Moneysupermarket.com,kelkoo.com</a:t>
            </a:r>
            <a:r>
              <a:rPr lang="en-US" altLang="en-US" sz="2400" dirty="0"/>
              <a:t>, </a:t>
            </a:r>
            <a:r>
              <a:rPr lang="en-US" altLang="en-US" sz="2400" dirty="0" err="1"/>
              <a:t>uSwitch</a:t>
            </a:r>
            <a:endParaRPr lang="en-US" altLang="en-US" sz="24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Process of marketplace analysis- </a:t>
            </a:r>
            <a:br>
              <a:rPr lang="en-GB" dirty="0">
                <a:ea typeface="ＭＳ Ｐゴシック" charset="0"/>
                <a:cs typeface="Microsoft Sans Serif" pitchFamily="34" charset="0"/>
              </a:rPr>
            </a:br>
            <a:r>
              <a:rPr lang="en-GB" sz="2800" dirty="0">
                <a:ea typeface="ＭＳ Ｐゴシック" charset="0"/>
                <a:cs typeface="Microsoft Sans Serif" pitchFamily="34" charset="0"/>
              </a:rPr>
              <a:t>Online marketplace map- Main elements</a:t>
            </a:r>
            <a:endParaRPr lang="en-US" sz="2800" b="1" u="sng" dirty="0">
              <a:latin typeface="+mn-lt"/>
              <a:cs typeface="Microsoft Sans Serif" pitchFamily="34" charset="0"/>
            </a:endParaRPr>
          </a:p>
        </p:txBody>
      </p:sp>
    </p:spTree>
    <p:extLst>
      <p:ext uri="{BB962C8B-B14F-4D97-AF65-F5344CB8AC3E}">
        <p14:creationId xmlns:p14="http://schemas.microsoft.com/office/powerpoint/2010/main" val="339028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0" y="1186124"/>
            <a:ext cx="9144000" cy="5681555"/>
          </a:xfrm>
        </p:spPr>
        <p:txBody>
          <a:bodyPr wrap="square">
            <a:spAutoFit/>
          </a:bodyPr>
          <a:lstStyle/>
          <a:p>
            <a:pPr marL="457200" indent="-457200">
              <a:buFont typeface="Wingdings" pitchFamily="2" charset="2"/>
              <a:buChar char="Ø"/>
            </a:pPr>
            <a:r>
              <a:rPr lang="en-US" altLang="en-US" sz="2800" dirty="0"/>
              <a:t>Super affiliates: Affiliate </a:t>
            </a:r>
            <a:r>
              <a:rPr lang="en-US" altLang="en-US" sz="2800" b="1" dirty="0"/>
              <a:t>companies</a:t>
            </a:r>
            <a:r>
              <a:rPr lang="en-US" altLang="en-US" sz="2800" dirty="0"/>
              <a:t> gain revenue from a merchant they refer traffic to using a commission-based arrangement based on the proportion of sale or a fixed amount</a:t>
            </a:r>
          </a:p>
          <a:p>
            <a:pPr marL="457200" indent="-457200">
              <a:buFont typeface="Wingdings" pitchFamily="2" charset="2"/>
              <a:buChar char="Ø"/>
            </a:pPr>
            <a:r>
              <a:rPr lang="en-US" altLang="en-US" sz="2800" dirty="0"/>
              <a:t>Niche affiliates, influencers or bloggers: These are often </a:t>
            </a:r>
            <a:r>
              <a:rPr lang="en-US" altLang="en-US" sz="2800" b="1" dirty="0"/>
              <a:t>individuals</a:t>
            </a:r>
            <a:r>
              <a:rPr lang="en-US" altLang="en-US" sz="2800" dirty="0"/>
              <a:t>, but they may be important. </a:t>
            </a:r>
            <a:r>
              <a:rPr lang="en-US" altLang="en-US" sz="2800" dirty="0" err="1"/>
              <a:t>Moneysavingexpert.com</a:t>
            </a:r>
            <a:r>
              <a:rPr lang="en-US" altLang="en-US" sz="2800" dirty="0"/>
              <a:t>, </a:t>
            </a:r>
            <a:r>
              <a:rPr lang="en-US" altLang="en-US" sz="2800" dirty="0" err="1"/>
              <a:t>TheVerge</a:t>
            </a:r>
            <a:r>
              <a:rPr lang="en-US" altLang="en-US" sz="2800" dirty="0"/>
              <a:t>, Zoella</a:t>
            </a:r>
          </a:p>
          <a:p>
            <a:pPr marL="457200" indent="-457200">
              <a:buFont typeface="Franklin Gothic Book" panose="020B0503020102020204" pitchFamily="34" charset="0"/>
              <a:buAutoNum type="arabicPeriod" startAt="4"/>
            </a:pPr>
            <a:r>
              <a:rPr lang="en-US" altLang="en-US" sz="2800" b="1" dirty="0"/>
              <a:t>Destination Sites</a:t>
            </a:r>
          </a:p>
          <a:p>
            <a:pPr marL="457200" indent="-457200">
              <a:buFont typeface="Wingdings" pitchFamily="2" charset="2"/>
              <a:buChar char="Ø"/>
            </a:pPr>
            <a:r>
              <a:rPr lang="en-US" altLang="en-US" sz="2800" dirty="0"/>
              <a:t>These are the sites that marketers are trying to generate visitors to.</a:t>
            </a:r>
          </a:p>
          <a:p>
            <a:pPr marL="457200" indent="-457200">
              <a:buFont typeface="Wingdings" pitchFamily="2" charset="2"/>
              <a:buChar char="Ø"/>
            </a:pPr>
            <a:r>
              <a:rPr lang="en-US" altLang="en-US" sz="2800" dirty="0"/>
              <a:t>OVP: Online Value Proposition, a summary of the unique features of the site</a:t>
            </a:r>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165616" y="3445"/>
            <a:ext cx="8963025" cy="1190625"/>
          </a:xfrm>
        </p:spPr>
        <p:txBody>
          <a:bodyPr>
            <a:noAutofit/>
          </a:bodyPr>
          <a:lstStyle/>
          <a:p>
            <a:pPr>
              <a:defRPr/>
            </a:pPr>
            <a:r>
              <a:rPr lang="en-GB" dirty="0">
                <a:ea typeface="ＭＳ Ｐゴシック" charset="0"/>
                <a:cs typeface="Microsoft Sans Serif" pitchFamily="34" charset="0"/>
              </a:rPr>
              <a:t>Process of marketplace analysis- </a:t>
            </a:r>
            <a:br>
              <a:rPr lang="en-GB" dirty="0">
                <a:ea typeface="ＭＳ Ｐゴシック" charset="0"/>
                <a:cs typeface="Microsoft Sans Serif" pitchFamily="34" charset="0"/>
              </a:rPr>
            </a:br>
            <a:r>
              <a:rPr lang="en-GB" sz="2800" dirty="0">
                <a:ea typeface="ＭＳ Ｐゴシック" charset="0"/>
                <a:cs typeface="Microsoft Sans Serif" pitchFamily="34" charset="0"/>
              </a:rPr>
              <a:t>Online marketplace map- Main elements</a:t>
            </a:r>
            <a:endParaRPr lang="en-US" sz="2800" b="1" u="sng" dirty="0">
              <a:latin typeface="+mn-lt"/>
              <a:cs typeface="Microsoft Sans Serif" pitchFamily="34" charset="0"/>
            </a:endParaRPr>
          </a:p>
        </p:txBody>
      </p:sp>
    </p:spTree>
    <p:extLst>
      <p:ext uri="{BB962C8B-B14F-4D97-AF65-F5344CB8AC3E}">
        <p14:creationId xmlns:p14="http://schemas.microsoft.com/office/powerpoint/2010/main" val="45650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DF10E84-3590-D046-85F3-B20B3ED3D4CC}"/>
              </a:ext>
            </a:extLst>
          </p:cNvPr>
          <p:cNvGraphicFramePr>
            <a:graphicFrameLocks noGrp="1"/>
          </p:cNvGraphicFramePr>
          <p:nvPr>
            <p:extLst>
              <p:ext uri="{D42A27DB-BD31-4B8C-83A1-F6EECF244321}">
                <p14:modId xmlns:p14="http://schemas.microsoft.com/office/powerpoint/2010/main" val="4273841187"/>
              </p:ext>
            </p:extLst>
          </p:nvPr>
        </p:nvGraphicFramePr>
        <p:xfrm>
          <a:off x="323528" y="899428"/>
          <a:ext cx="8640960" cy="5265876"/>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1513135489"/>
                    </a:ext>
                  </a:extLst>
                </a:gridCol>
                <a:gridCol w="4752528">
                  <a:extLst>
                    <a:ext uri="{9D8B030D-6E8A-4147-A177-3AD203B41FA5}">
                      <a16:colId xmlns:a16="http://schemas.microsoft.com/office/drawing/2014/main" val="1391655750"/>
                    </a:ext>
                  </a:extLst>
                </a:gridCol>
              </a:tblGrid>
              <a:tr h="389076">
                <a:tc>
                  <a:txBody>
                    <a:bodyPr/>
                    <a:lstStyle/>
                    <a:p>
                      <a:r>
                        <a:rPr lang="en-US" dirty="0"/>
                        <a:t>Service</a:t>
                      </a:r>
                    </a:p>
                  </a:txBody>
                  <a:tcPr/>
                </a:tc>
                <a:tc>
                  <a:txBody>
                    <a:bodyPr/>
                    <a:lstStyle/>
                    <a:p>
                      <a:r>
                        <a:rPr lang="en-US" dirty="0"/>
                        <a:t>Usage</a:t>
                      </a:r>
                    </a:p>
                  </a:txBody>
                  <a:tcPr/>
                </a:tc>
                <a:extLst>
                  <a:ext uri="{0D108BD9-81ED-4DB2-BD59-A6C34878D82A}">
                    <a16:rowId xmlns:a16="http://schemas.microsoft.com/office/drawing/2014/main" val="4087227896"/>
                  </a:ext>
                </a:extLst>
              </a:tr>
              <a:tr h="2608956">
                <a:tc>
                  <a:txBody>
                    <a:bodyPr/>
                    <a:lstStyle/>
                    <a:p>
                      <a:r>
                        <a:rPr lang="en-US" sz="1400" dirty="0"/>
                        <a:t>1. Google Tools.</a:t>
                      </a:r>
                    </a:p>
                    <a:p>
                      <a:pPr marL="0" indent="0">
                        <a:buNone/>
                      </a:pPr>
                      <a:r>
                        <a:rPr lang="en-US" sz="1400" dirty="0"/>
                        <a:t>Mainly included within their AdWords service</a:t>
                      </a:r>
                    </a:p>
                    <a:p>
                      <a:pPr marL="0" indent="0">
                        <a:buNone/>
                      </a:pPr>
                      <a:r>
                        <a:rPr lang="en-US" sz="1400" dirty="0"/>
                        <a:t>(</a:t>
                      </a:r>
                      <a:r>
                        <a:rPr lang="en-US" sz="1400" dirty="0">
                          <a:hlinkClick r:id="rId3"/>
                        </a:rPr>
                        <a:t>http://adwords.google.com</a:t>
                      </a:r>
                      <a:r>
                        <a:rPr lang="en-US" sz="1400" dirty="0"/>
                        <a:t>)</a:t>
                      </a:r>
                    </a:p>
                    <a:p>
                      <a:endParaRPr lang="en-US" sz="1400" dirty="0"/>
                    </a:p>
                  </a:txBody>
                  <a:tcPr/>
                </a:tc>
                <a:tc>
                  <a:txBody>
                    <a:bodyPr/>
                    <a:lstStyle/>
                    <a:p>
                      <a:r>
                        <a:rPr lang="en-US" sz="1400" dirty="0"/>
                        <a:t>Google is one of the best sources of accurate tools for marketplace </a:t>
                      </a:r>
                      <a:r>
                        <a:rPr lang="en-US" sz="1600" dirty="0"/>
                        <a:t>analysis including:</a:t>
                      </a:r>
                    </a:p>
                    <a:p>
                      <a:pPr marL="285750" indent="-285750">
                        <a:buFont typeface="Arial" panose="020B0604020202020204" pitchFamily="34" charset="0"/>
                        <a:buChar char="•"/>
                      </a:pPr>
                      <a:r>
                        <a:rPr lang="en-US" sz="1400" dirty="0"/>
                        <a:t>Display planner (this </a:t>
                      </a:r>
                      <a:r>
                        <a:rPr lang="en-US" sz="1400" dirty="0" err="1"/>
                        <a:t>adWords</a:t>
                      </a:r>
                      <a:r>
                        <a:rPr lang="en-US" sz="1400" dirty="0"/>
                        <a:t> tool generates targeting ideas, impression estimates and historical costs) associated with running a campaign on Google’s display network</a:t>
                      </a:r>
                    </a:p>
                    <a:p>
                      <a:pPr marL="285750" indent="-285750">
                        <a:buFont typeface="Arial" panose="020B0604020202020204" pitchFamily="34" charset="0"/>
                        <a:buChar char="•"/>
                      </a:pPr>
                      <a:r>
                        <a:rPr lang="en-US" sz="1400" dirty="0"/>
                        <a:t>Keyword planner - this tool available  within AdWords gives additional detail (sign-in required)</a:t>
                      </a:r>
                    </a:p>
                    <a:p>
                      <a:pPr marL="285750" indent="-285750">
                        <a:buFont typeface="Arial" panose="020B0604020202020204" pitchFamily="34" charset="0"/>
                        <a:buChar char="•"/>
                      </a:pPr>
                      <a:r>
                        <a:rPr lang="en-US" sz="1400" dirty="0"/>
                        <a:t>Google Trends- variation through time of search volume by country  (no sign in required)</a:t>
                      </a:r>
                    </a:p>
                    <a:p>
                      <a:pPr marL="285750" indent="-285750">
                        <a:buFont typeface="Arial" panose="020B0604020202020204" pitchFamily="34" charset="0"/>
                        <a:buChar char="•"/>
                      </a:pPr>
                      <a:r>
                        <a:rPr lang="en-US" sz="1400" dirty="0"/>
                        <a:t>Think with Google ( </a:t>
                      </a:r>
                      <a:r>
                        <a:rPr lang="en-US" sz="1400" dirty="0" err="1"/>
                        <a:t>thinkwithgoogle.com</a:t>
                      </a:r>
                      <a:r>
                        <a:rPr lang="en-US" sz="1400" dirty="0"/>
                        <a:t>) market reach and digital trends</a:t>
                      </a:r>
                    </a:p>
                  </a:txBody>
                  <a:tcPr/>
                </a:tc>
                <a:extLst>
                  <a:ext uri="{0D108BD9-81ED-4DB2-BD59-A6C34878D82A}">
                    <a16:rowId xmlns:a16="http://schemas.microsoft.com/office/drawing/2014/main" val="1436418446"/>
                  </a:ext>
                </a:extLst>
              </a:tr>
              <a:tr h="711533">
                <a:tc>
                  <a:txBody>
                    <a:bodyPr/>
                    <a:lstStyle/>
                    <a:p>
                      <a:r>
                        <a:rPr lang="en-US" sz="1400" dirty="0"/>
                        <a:t>2. Alexa(</a:t>
                      </a:r>
                      <a:r>
                        <a:rPr lang="en-US" sz="1400" dirty="0">
                          <a:hlinkClick r:id="rId4"/>
                        </a:rPr>
                        <a:t>www.alexa.com</a:t>
                      </a:r>
                      <a:r>
                        <a:rPr lang="en-US" sz="1400" dirty="0"/>
                        <a:t>) </a:t>
                      </a:r>
                    </a:p>
                    <a:p>
                      <a:r>
                        <a:rPr lang="en-US" sz="1400" dirty="0"/>
                        <a:t>Free tool, but not based on a representative sample, see also </a:t>
                      </a:r>
                      <a:r>
                        <a:rPr lang="en-US" sz="1400" dirty="0" err="1"/>
                        <a:t>www.similarweb.com</a:t>
                      </a:r>
                      <a:endParaRPr lang="en-US" sz="1400" dirty="0"/>
                    </a:p>
                  </a:txBody>
                  <a:tcPr/>
                </a:tc>
                <a:tc>
                  <a:txBody>
                    <a:bodyPr/>
                    <a:lstStyle/>
                    <a:p>
                      <a:r>
                        <a:rPr lang="en-US" sz="1400" dirty="0"/>
                        <a:t>Free service owned by Amazon that provides traffic ranking of individual sites compared to all sites. </a:t>
                      </a:r>
                    </a:p>
                  </a:txBody>
                  <a:tcPr/>
                </a:tc>
                <a:extLst>
                  <a:ext uri="{0D108BD9-81ED-4DB2-BD59-A6C34878D82A}">
                    <a16:rowId xmlns:a16="http://schemas.microsoft.com/office/drawing/2014/main" val="4178761133"/>
                  </a:ext>
                </a:extLst>
              </a:tr>
              <a:tr h="711533">
                <a:tc>
                  <a:txBody>
                    <a:bodyPr/>
                    <a:lstStyle/>
                    <a:p>
                      <a:r>
                        <a:rPr lang="en-US" sz="1400" dirty="0"/>
                        <a:t>3. Connexity(</a:t>
                      </a:r>
                      <a:r>
                        <a:rPr lang="en-US" sz="1400" dirty="0">
                          <a:hlinkClick r:id="rId5"/>
                        </a:rPr>
                        <a:t>www.connexity.com</a:t>
                      </a:r>
                      <a:r>
                        <a:rPr lang="en-US" sz="1400" dirty="0"/>
                        <a:t>). Paid tool, but free research available in its ‘Resources’ section</a:t>
                      </a:r>
                    </a:p>
                  </a:txBody>
                  <a:tcPr/>
                </a:tc>
                <a:tc>
                  <a:txBody>
                    <a:bodyPr/>
                    <a:lstStyle/>
                    <a:p>
                      <a:r>
                        <a:rPr lang="en-US" sz="1400" dirty="0"/>
                        <a:t>Paid service available in some countries to compare audience size and search and site usage</a:t>
                      </a:r>
                    </a:p>
                  </a:txBody>
                  <a:tcPr/>
                </a:tc>
                <a:extLst>
                  <a:ext uri="{0D108BD9-81ED-4DB2-BD59-A6C34878D82A}">
                    <a16:rowId xmlns:a16="http://schemas.microsoft.com/office/drawing/2014/main" val="2927028858"/>
                  </a:ext>
                </a:extLst>
              </a:tr>
              <a:tr h="711533">
                <a:tc>
                  <a:txBody>
                    <a:bodyPr/>
                    <a:lstStyle/>
                    <a:p>
                      <a:r>
                        <a:rPr lang="en-US" sz="1400" dirty="0"/>
                        <a:t>4. Nielsen(</a:t>
                      </a:r>
                      <a:r>
                        <a:rPr lang="en-US" sz="1400" dirty="0">
                          <a:hlinkClick r:id="rId6"/>
                        </a:rPr>
                        <a:t>www.Nielsen.com</a:t>
                      </a:r>
                      <a:r>
                        <a:rPr lang="en-US" sz="1400" dirty="0"/>
                        <a:t>) Paid tool. Free data on search engines and intermediaries available from ‘Insights’ section</a:t>
                      </a:r>
                    </a:p>
                  </a:txBody>
                  <a:tcPr/>
                </a:tc>
                <a:tc>
                  <a:txBody>
                    <a:bodyPr/>
                    <a:lstStyle/>
                    <a:p>
                      <a:r>
                        <a:rPr lang="en-US" sz="1400" dirty="0"/>
                        <a:t>Panel service based on at-home and at-work users who have agreed to have their web usage tracked by software.</a:t>
                      </a:r>
                    </a:p>
                  </a:txBody>
                  <a:tcPr/>
                </a:tc>
                <a:extLst>
                  <a:ext uri="{0D108BD9-81ED-4DB2-BD59-A6C34878D82A}">
                    <a16:rowId xmlns:a16="http://schemas.microsoft.com/office/drawing/2014/main" val="829569856"/>
                  </a:ext>
                </a:extLst>
              </a:tr>
            </a:tbl>
          </a:graphicData>
        </a:graphic>
      </p:graphicFrame>
      <p:sp>
        <p:nvSpPr>
          <p:cNvPr id="5" name="Rectangle 1030">
            <a:extLst>
              <a:ext uri="{FF2B5EF4-FFF2-40B4-BE49-F238E27FC236}">
                <a16:creationId xmlns:a16="http://schemas.microsoft.com/office/drawing/2014/main" id="{0BACF3BA-90B5-EF42-A1E2-7747AB795118}"/>
              </a:ext>
            </a:extLst>
          </p:cNvPr>
          <p:cNvSpPr txBox="1">
            <a:spLocks noChangeArrowheads="1"/>
          </p:cNvSpPr>
          <p:nvPr/>
        </p:nvSpPr>
        <p:spPr>
          <a:xfrm>
            <a:off x="180975" y="188640"/>
            <a:ext cx="8963025" cy="6453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2800" dirty="0">
                <a:ea typeface="ＭＳ Ｐゴシック" charset="0"/>
                <a:cs typeface="Microsoft Sans Serif" pitchFamily="34" charset="0"/>
              </a:rPr>
              <a:t>Research tools for assessing digital marketplace</a:t>
            </a:r>
            <a:endParaRPr lang="en-US" sz="2800" u="sng" dirty="0">
              <a:latin typeface="+mn-lt"/>
              <a:cs typeface="Microsoft Sans Serif" pitchFamily="34" charset="0"/>
            </a:endParaRPr>
          </a:p>
        </p:txBody>
      </p:sp>
    </p:spTree>
    <p:extLst>
      <p:ext uri="{BB962C8B-B14F-4D97-AF65-F5344CB8AC3E}">
        <p14:creationId xmlns:p14="http://schemas.microsoft.com/office/powerpoint/2010/main" val="219679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8D9F570-7A85-4EC6-A477-38E65C64BC28}"/>
              </a:ext>
            </a:extLst>
          </p:cNvPr>
          <p:cNvSpPr>
            <a:spLocks noGrp="1" noChangeArrowheads="1"/>
          </p:cNvSpPr>
          <p:nvPr>
            <p:ph type="title" idx="4294967295"/>
          </p:nvPr>
        </p:nvSpPr>
        <p:spPr>
          <a:xfrm>
            <a:off x="457200" y="274638"/>
            <a:ext cx="8229600" cy="1143000"/>
          </a:xfrm>
        </p:spPr>
        <p:txBody>
          <a:bodyPr>
            <a:normAutofit/>
          </a:bodyPr>
          <a:lstStyle/>
          <a:p>
            <a:pPr algn="ctr" eaLnBrk="1" hangingPunct="1"/>
            <a:r>
              <a:rPr lang="en-GB" altLang="en-US" b="1" dirty="0">
                <a:latin typeface="Arial" panose="020B0604020202020204" pitchFamily="34" charset="0"/>
              </a:rPr>
              <a:t>Learning outcomes</a:t>
            </a:r>
            <a:endParaRPr lang="en-US" altLang="en-US" b="1" dirty="0">
              <a:latin typeface="Arial" panose="020B0604020202020204" pitchFamily="34" charset="0"/>
            </a:endParaRPr>
          </a:p>
        </p:txBody>
      </p:sp>
      <p:sp>
        <p:nvSpPr>
          <p:cNvPr id="3075" name="Rectangle 3">
            <a:extLst>
              <a:ext uri="{FF2B5EF4-FFF2-40B4-BE49-F238E27FC236}">
                <a16:creationId xmlns:a16="http://schemas.microsoft.com/office/drawing/2014/main" id="{132F2690-57D3-4E39-A134-508B94E97C32}"/>
              </a:ext>
            </a:extLst>
          </p:cNvPr>
          <p:cNvSpPr>
            <a:spLocks noGrp="1" noChangeArrowheads="1"/>
          </p:cNvSpPr>
          <p:nvPr>
            <p:ph idx="4294967295"/>
          </p:nvPr>
        </p:nvSpPr>
        <p:spPr>
          <a:xfrm>
            <a:off x="445231" y="1631604"/>
            <a:ext cx="8229600" cy="4525963"/>
          </a:xfrm>
        </p:spPr>
        <p:txBody>
          <a:bodyPr/>
          <a:lstStyle/>
          <a:p>
            <a:pPr marL="368300" lvl="1" indent="-347663" eaLnBrk="1" hangingPunct="1">
              <a:buSzTx/>
              <a:buFontTx/>
              <a:buChar char="•"/>
            </a:pPr>
            <a:r>
              <a:rPr lang="en-US" altLang="en-US" sz="2800" dirty="0">
                <a:cs typeface="Microsoft Sans Serif" panose="020B0604020202020204" pitchFamily="34" charset="0"/>
              </a:rPr>
              <a:t>Complete an online marketplace analysis to assess competitor, customer and intermediary use of digital technologies and media as part </a:t>
            </a:r>
            <a:br>
              <a:rPr lang="en-US" altLang="en-US" sz="2800" dirty="0">
                <a:cs typeface="Microsoft Sans Serif" panose="020B0604020202020204" pitchFamily="34" charset="0"/>
              </a:rPr>
            </a:br>
            <a:r>
              <a:rPr lang="en-US" altLang="en-US" sz="2800" dirty="0">
                <a:cs typeface="Microsoft Sans Serif" panose="020B0604020202020204" pitchFamily="34" charset="0"/>
              </a:rPr>
              <a:t>of strategy development</a:t>
            </a:r>
          </a:p>
          <a:p>
            <a:pPr marL="368300" lvl="1" indent="-347663" eaLnBrk="1" hangingPunct="1">
              <a:buSzTx/>
              <a:buFontTx/>
              <a:buChar char="•"/>
            </a:pPr>
            <a:r>
              <a:rPr lang="en-US" altLang="en-US" sz="2800" dirty="0">
                <a:cs typeface="Microsoft Sans Serif" panose="020B0604020202020204" pitchFamily="34" charset="0"/>
              </a:rPr>
              <a:t>Identify the main business and marketplace models for digital communications and trading</a:t>
            </a:r>
          </a:p>
          <a:p>
            <a:pPr marL="368300" lvl="1" indent="-347663" eaLnBrk="1" hangingPunct="1">
              <a:buSzTx/>
              <a:buFontTx/>
              <a:buChar char="•"/>
            </a:pPr>
            <a:r>
              <a:rPr lang="en-US" altLang="en-US" sz="2800" dirty="0">
                <a:cs typeface="Microsoft Sans Serif" panose="020B0604020202020204" pitchFamily="34" charset="0"/>
              </a:rPr>
              <a:t>Evaluate the effectiveness of business and revenue models for online businesses, </a:t>
            </a:r>
            <a:br>
              <a:rPr lang="en-US" altLang="en-US" sz="2800" dirty="0">
                <a:cs typeface="Microsoft Sans Serif" panose="020B0604020202020204" pitchFamily="34" charset="0"/>
              </a:rPr>
            </a:br>
            <a:r>
              <a:rPr lang="en-US" altLang="en-US" sz="2800" dirty="0"/>
              <a:t>particularly digital start-up businesses</a:t>
            </a:r>
            <a:endParaRPr lang="en-US" altLang="en-US" sz="2800" dirty="0">
              <a:cs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2000"/>
                                        <p:tgtEl>
                                          <p:spTgt spid="30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fade">
                                      <p:cBhvr>
                                        <p:cTn id="10" dur="2000"/>
                                        <p:tgtEl>
                                          <p:spTgt spid="30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fade">
                                      <p:cBhvr>
                                        <p:cTn id="13" dur="20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DF10E84-3590-D046-85F3-B20B3ED3D4CC}"/>
              </a:ext>
            </a:extLst>
          </p:cNvPr>
          <p:cNvGraphicFramePr>
            <a:graphicFrameLocks noGrp="1"/>
          </p:cNvGraphicFramePr>
          <p:nvPr>
            <p:extLst>
              <p:ext uri="{D42A27DB-BD31-4B8C-83A1-F6EECF244321}">
                <p14:modId xmlns:p14="http://schemas.microsoft.com/office/powerpoint/2010/main" val="338042924"/>
              </p:ext>
            </p:extLst>
          </p:nvPr>
        </p:nvGraphicFramePr>
        <p:xfrm>
          <a:off x="323528" y="850377"/>
          <a:ext cx="8640960" cy="4090791"/>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1513135489"/>
                    </a:ext>
                  </a:extLst>
                </a:gridCol>
                <a:gridCol w="4752528">
                  <a:extLst>
                    <a:ext uri="{9D8B030D-6E8A-4147-A177-3AD203B41FA5}">
                      <a16:colId xmlns:a16="http://schemas.microsoft.com/office/drawing/2014/main" val="1391655750"/>
                    </a:ext>
                  </a:extLst>
                </a:gridCol>
              </a:tblGrid>
              <a:tr h="389076">
                <a:tc>
                  <a:txBody>
                    <a:bodyPr/>
                    <a:lstStyle/>
                    <a:p>
                      <a:r>
                        <a:rPr lang="en-US" dirty="0"/>
                        <a:t>Service</a:t>
                      </a:r>
                    </a:p>
                  </a:txBody>
                  <a:tcPr/>
                </a:tc>
                <a:tc>
                  <a:txBody>
                    <a:bodyPr/>
                    <a:lstStyle/>
                    <a:p>
                      <a:r>
                        <a:rPr lang="en-US" dirty="0"/>
                        <a:t>Usage</a:t>
                      </a:r>
                    </a:p>
                  </a:txBody>
                  <a:tcPr/>
                </a:tc>
                <a:extLst>
                  <a:ext uri="{0D108BD9-81ED-4DB2-BD59-A6C34878D82A}">
                    <a16:rowId xmlns:a16="http://schemas.microsoft.com/office/drawing/2014/main" val="4087227896"/>
                  </a:ext>
                </a:extLst>
              </a:tr>
              <a:tr h="651073">
                <a:tc>
                  <a:txBody>
                    <a:bodyPr/>
                    <a:lstStyle/>
                    <a:p>
                      <a:r>
                        <a:rPr lang="en-US" sz="1400" dirty="0"/>
                        <a:t>5. Google Analytics</a:t>
                      </a:r>
                    </a:p>
                    <a:p>
                      <a:endParaRPr lang="en-US" sz="1400" dirty="0"/>
                    </a:p>
                  </a:txBody>
                  <a:tcPr/>
                </a:tc>
                <a:tc>
                  <a:txBody>
                    <a:bodyPr/>
                    <a:lstStyle/>
                    <a:p>
                      <a:r>
                        <a:rPr lang="en-US" sz="1400" dirty="0"/>
                        <a:t>Free and paid-for services, which provide insight into website audience behaviour</a:t>
                      </a:r>
                    </a:p>
                  </a:txBody>
                  <a:tcPr/>
                </a:tc>
                <a:extLst>
                  <a:ext uri="{0D108BD9-81ED-4DB2-BD59-A6C34878D82A}">
                    <a16:rowId xmlns:a16="http://schemas.microsoft.com/office/drawing/2014/main" val="1436418446"/>
                  </a:ext>
                </a:extLst>
              </a:tr>
              <a:tr h="711533">
                <a:tc>
                  <a:txBody>
                    <a:bodyPr/>
                    <a:lstStyle/>
                    <a:p>
                      <a:r>
                        <a:rPr lang="en-US" sz="1400" dirty="0"/>
                        <a:t>6. </a:t>
                      </a:r>
                      <a:r>
                        <a:rPr lang="en-US" sz="1400" dirty="0" err="1"/>
                        <a:t>Forrestor</a:t>
                      </a:r>
                      <a:r>
                        <a:rPr lang="en-US" sz="1400" dirty="0"/>
                        <a:t>(</a:t>
                      </a:r>
                      <a:r>
                        <a:rPr lang="en-US" sz="1400" dirty="0" err="1"/>
                        <a:t>www,forrestor.com</a:t>
                      </a:r>
                      <a:r>
                        <a:rPr lang="en-US" sz="1400" dirty="0"/>
                        <a:t>) Paid research service. Some free commentary and analysis within ‘Research’ section</a:t>
                      </a:r>
                    </a:p>
                  </a:txBody>
                  <a:tcPr/>
                </a:tc>
                <a:tc>
                  <a:txBody>
                    <a:bodyPr/>
                    <a:lstStyle/>
                    <a:p>
                      <a:r>
                        <a:rPr lang="en-US" sz="1400" dirty="0"/>
                        <a:t>Offers reports on Internet usage and best practice in different vertical sectors such as financial services , retail and travel.</a:t>
                      </a:r>
                    </a:p>
                  </a:txBody>
                  <a:tcPr/>
                </a:tc>
                <a:extLst>
                  <a:ext uri="{0D108BD9-81ED-4DB2-BD59-A6C34878D82A}">
                    <a16:rowId xmlns:a16="http://schemas.microsoft.com/office/drawing/2014/main" val="4178761133"/>
                  </a:ext>
                </a:extLst>
              </a:tr>
              <a:tr h="711533">
                <a:tc>
                  <a:txBody>
                    <a:bodyPr/>
                    <a:lstStyle/>
                    <a:p>
                      <a:r>
                        <a:rPr lang="en-US" sz="1400" dirty="0"/>
                        <a:t>7. Smart Insights Digital Marketing Statistics</a:t>
                      </a:r>
                    </a:p>
                    <a:p>
                      <a:r>
                        <a:rPr lang="en-US" sz="1400" dirty="0"/>
                        <a:t>(http://</a:t>
                      </a:r>
                      <a:r>
                        <a:rPr lang="en-US" sz="1400" dirty="0" err="1"/>
                        <a:t>bit.ly</a:t>
                      </a:r>
                      <a:r>
                        <a:rPr lang="en-US" sz="1400" dirty="0"/>
                        <a:t>/</a:t>
                      </a:r>
                      <a:r>
                        <a:rPr lang="en-US" sz="1400" dirty="0" err="1"/>
                        <a:t>smartstatistics</a:t>
                      </a:r>
                      <a:r>
                        <a:rPr lang="en-US" sz="1400" dirty="0"/>
                        <a:t>)</a:t>
                      </a:r>
                    </a:p>
                  </a:txBody>
                  <a:tcPr/>
                </a:tc>
                <a:tc>
                  <a:txBody>
                    <a:bodyPr/>
                    <a:lstStyle/>
                    <a:p>
                      <a:r>
                        <a:rPr lang="en-US" sz="1400" dirty="0"/>
                        <a:t>A regulatory updated compilation of statistics including the top 10 recommended statistics sources</a:t>
                      </a:r>
                    </a:p>
                  </a:txBody>
                  <a:tcPr/>
                </a:tc>
                <a:extLst>
                  <a:ext uri="{0D108BD9-81ED-4DB2-BD59-A6C34878D82A}">
                    <a16:rowId xmlns:a16="http://schemas.microsoft.com/office/drawing/2014/main" val="2927028858"/>
                  </a:ext>
                </a:extLst>
              </a:tr>
              <a:tr h="711533">
                <a:tc>
                  <a:txBody>
                    <a:bodyPr/>
                    <a:lstStyle/>
                    <a:p>
                      <a:r>
                        <a:rPr lang="en-US" sz="1400" dirty="0"/>
                        <a:t>8. ComScore(</a:t>
                      </a:r>
                      <a:r>
                        <a:rPr lang="en-US" sz="1400" dirty="0" err="1"/>
                        <a:t>www.comScore.com</a:t>
                      </a:r>
                      <a:r>
                        <a:rPr lang="en-US" sz="1400" dirty="0"/>
                        <a:t>) Paid tool. Free data on search engines and intermediaries available from ‘Insights’ section</a:t>
                      </a:r>
                    </a:p>
                  </a:txBody>
                  <a:tcPr/>
                </a:tc>
                <a:tc>
                  <a:txBody>
                    <a:bodyPr/>
                    <a:lstStyle/>
                    <a:p>
                      <a:r>
                        <a:rPr lang="en-US" sz="1400" dirty="0"/>
                        <a:t>A similar panel service to Nielsen, but focusing on US and UK</a:t>
                      </a:r>
                    </a:p>
                  </a:txBody>
                  <a:tcPr/>
                </a:tc>
                <a:extLst>
                  <a:ext uri="{0D108BD9-81ED-4DB2-BD59-A6C34878D82A}">
                    <a16:rowId xmlns:a16="http://schemas.microsoft.com/office/drawing/2014/main" val="829569856"/>
                  </a:ext>
                </a:extLst>
              </a:tr>
              <a:tr h="876069">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67666118"/>
                  </a:ext>
                </a:extLst>
              </a:tr>
            </a:tbl>
          </a:graphicData>
        </a:graphic>
      </p:graphicFrame>
      <p:sp>
        <p:nvSpPr>
          <p:cNvPr id="5" name="Rectangle 1030">
            <a:extLst>
              <a:ext uri="{FF2B5EF4-FFF2-40B4-BE49-F238E27FC236}">
                <a16:creationId xmlns:a16="http://schemas.microsoft.com/office/drawing/2014/main" id="{0BACF3BA-90B5-EF42-A1E2-7747AB795118}"/>
              </a:ext>
            </a:extLst>
          </p:cNvPr>
          <p:cNvSpPr txBox="1">
            <a:spLocks noChangeArrowheads="1"/>
          </p:cNvSpPr>
          <p:nvPr/>
        </p:nvSpPr>
        <p:spPr>
          <a:xfrm>
            <a:off x="147128" y="119314"/>
            <a:ext cx="8963025" cy="64539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2800" dirty="0">
                <a:ea typeface="ＭＳ Ｐゴシック" charset="0"/>
                <a:cs typeface="Microsoft Sans Serif" pitchFamily="34" charset="0"/>
              </a:rPr>
              <a:t>Research tools for assessing digital marketplace</a:t>
            </a:r>
            <a:endParaRPr lang="en-US" sz="2800" u="sng" dirty="0">
              <a:latin typeface="+mn-lt"/>
              <a:cs typeface="Microsoft Sans Serif" pitchFamily="34" charset="0"/>
            </a:endParaRPr>
          </a:p>
        </p:txBody>
      </p:sp>
    </p:spTree>
    <p:extLst>
      <p:ext uri="{BB962C8B-B14F-4D97-AF65-F5344CB8AC3E}">
        <p14:creationId xmlns:p14="http://schemas.microsoft.com/office/powerpoint/2010/main" val="126365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899592" y="1186124"/>
            <a:ext cx="7344816" cy="11393888"/>
          </a:xfrm>
        </p:spPr>
        <p:txBody>
          <a:bodyPr wrap="square">
            <a:spAutoFit/>
          </a:bodyPr>
          <a:lstStyle/>
          <a:p>
            <a:pPr marL="457200" indent="-457200">
              <a:buFont typeface="Wingdings" pitchFamily="2" charset="2"/>
              <a:buChar char="Ø"/>
            </a:pPr>
            <a:r>
              <a:rPr lang="en-GB" dirty="0"/>
              <a:t>Discuss in a group, or make notes to identify, the main companies (e.g. Facebook) and platforms (e.g. mobile phones) used by consumers that are important for companies to review their presence on. Once you have identified the main companies or service types, group them together so that their overall importance can be reviewed. </a:t>
            </a:r>
            <a:endParaRPr lang="en-GB" sz="2800" dirty="0"/>
          </a:p>
          <a:p>
            <a:pPr marL="457200" indent="-457200">
              <a:buFont typeface="Wingdings" pitchFamily="2" charset="2"/>
              <a:buChar char="Ø"/>
            </a:pPr>
            <a:endParaRPr lang="en-US" altLang="en-US" sz="2800" dirty="0"/>
          </a:p>
          <a:p>
            <a:pPr marL="457200" indent="-457200">
              <a:buFont typeface="Wingdings" pitchFamily="2" charset="2"/>
              <a:buChar char="Ø"/>
            </a:pPr>
            <a:r>
              <a:rPr lang="en-US" altLang="en-US" sz="2800" dirty="0"/>
              <a:t>Explore different Google marketing tools on search intermediary such as a Google, Yahoo, Bing etc.</a:t>
            </a:r>
          </a:p>
          <a:p>
            <a:pPr marL="457200" indent="-457200">
              <a:buFont typeface="Wingdings" pitchFamily="2" charset="2"/>
              <a:buChar char="Ø"/>
            </a:pPr>
            <a:r>
              <a:rPr lang="en-US" altLang="en-US" sz="2800" dirty="0"/>
              <a:t>Visit as many tools as you can and familiarise with the tools</a:t>
            </a:r>
          </a:p>
          <a:p>
            <a:pPr marL="0" indent="0">
              <a:buNone/>
            </a:pPr>
            <a:r>
              <a:rPr lang="en-US" altLang="en-US" sz="2800" dirty="0"/>
              <a:t>Questions</a:t>
            </a:r>
          </a:p>
          <a:p>
            <a:pPr marL="457200" indent="-457200">
              <a:buFont typeface="Wingdings" pitchFamily="2" charset="2"/>
              <a:buChar char="Ø"/>
            </a:pPr>
            <a:r>
              <a:rPr lang="en-US" altLang="en-US" sz="2800" dirty="0"/>
              <a:t>How many of them are paid and free?</a:t>
            </a:r>
          </a:p>
          <a:p>
            <a:pPr marL="457200" indent="-457200">
              <a:buFont typeface="Wingdings" pitchFamily="2" charset="2"/>
              <a:buChar char="Ø"/>
            </a:pPr>
            <a:r>
              <a:rPr lang="en-US" altLang="en-US" sz="2800" dirty="0"/>
              <a:t>What differences are there between paid and free ones?</a:t>
            </a:r>
          </a:p>
          <a:p>
            <a:pPr marL="457200" indent="-457200">
              <a:buFont typeface="Wingdings" pitchFamily="2" charset="2"/>
              <a:buChar char="Ø"/>
            </a:pPr>
            <a:endParaRPr lang="en-US" altLang="en-US" sz="2800" dirty="0"/>
          </a:p>
          <a:p>
            <a:pPr marL="457200" indent="-457200">
              <a:buFont typeface="Wingdings" pitchFamily="2" charset="2"/>
              <a:buChar char="Ø"/>
            </a:pPr>
            <a:endParaRPr lang="en-US" altLang="en-US" sz="2800" dirty="0"/>
          </a:p>
          <a:p>
            <a:pPr marL="457200" indent="-457200">
              <a:buFont typeface="Wingdings" pitchFamily="2" charset="2"/>
              <a:buChar char="Ø"/>
            </a:pPr>
            <a:endParaRPr lang="en-US" altLang="en-US" sz="28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165616" y="3445"/>
            <a:ext cx="8963025" cy="1190625"/>
          </a:xfrm>
        </p:spPr>
        <p:txBody>
          <a:bodyPr>
            <a:noAutofit/>
          </a:bodyPr>
          <a:lstStyle/>
          <a:p>
            <a:pPr>
              <a:defRPr/>
            </a:pPr>
            <a:r>
              <a:rPr lang="en-GB" dirty="0">
                <a:ea typeface="ＭＳ Ｐゴシック" charset="0"/>
                <a:cs typeface="Microsoft Sans Serif" pitchFamily="34" charset="0"/>
              </a:rPr>
              <a:t>Activity 2.1</a:t>
            </a:r>
            <a:endParaRPr lang="en-US" sz="2800" b="1" u="sng" dirty="0">
              <a:latin typeface="+mn-lt"/>
              <a:cs typeface="Microsoft Sans Serif" pitchFamily="34" charset="0"/>
            </a:endParaRPr>
          </a:p>
        </p:txBody>
      </p:sp>
    </p:spTree>
    <p:extLst>
      <p:ext uri="{BB962C8B-B14F-4D97-AF65-F5344CB8AC3E}">
        <p14:creationId xmlns:p14="http://schemas.microsoft.com/office/powerpoint/2010/main" val="249917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899592" y="1186124"/>
            <a:ext cx="7344816" cy="5866221"/>
          </a:xfrm>
        </p:spPr>
        <p:txBody>
          <a:bodyPr wrap="square">
            <a:spAutoFit/>
          </a:bodyPr>
          <a:lstStyle/>
          <a:p>
            <a:pPr marL="457200" indent="-457200">
              <a:buFont typeface="Wingdings" pitchFamily="2" charset="2"/>
              <a:buChar char="Ø"/>
            </a:pPr>
            <a:r>
              <a:rPr lang="en-US" altLang="en-US" sz="2800" dirty="0"/>
              <a:t>Explore different Google marketing tools on search intermediary such as a Google, Yahoo, Bing etc.</a:t>
            </a:r>
          </a:p>
          <a:p>
            <a:pPr marL="457200" indent="-457200">
              <a:buFont typeface="Wingdings" pitchFamily="2" charset="2"/>
              <a:buChar char="Ø"/>
            </a:pPr>
            <a:r>
              <a:rPr lang="en-US" altLang="en-US" sz="2800" dirty="0"/>
              <a:t>Visit as many tools as you can and familiarise with the tools</a:t>
            </a:r>
          </a:p>
          <a:p>
            <a:pPr marL="0" indent="0">
              <a:buNone/>
            </a:pPr>
            <a:r>
              <a:rPr lang="en-US" altLang="en-US" sz="2800" dirty="0"/>
              <a:t>Questions</a:t>
            </a:r>
          </a:p>
          <a:p>
            <a:pPr marL="457200" indent="-457200">
              <a:buFont typeface="Wingdings" pitchFamily="2" charset="2"/>
              <a:buChar char="Ø"/>
            </a:pPr>
            <a:r>
              <a:rPr lang="en-US" altLang="en-US" sz="2800" dirty="0"/>
              <a:t>How many of them are paid and free?</a:t>
            </a:r>
          </a:p>
          <a:p>
            <a:pPr marL="457200" indent="-457200">
              <a:buFont typeface="Wingdings" pitchFamily="2" charset="2"/>
              <a:buChar char="Ø"/>
            </a:pPr>
            <a:r>
              <a:rPr lang="en-US" altLang="en-US" sz="2800" dirty="0"/>
              <a:t>What differences are there between paid and free ones?</a:t>
            </a:r>
          </a:p>
          <a:p>
            <a:pPr marL="457200" indent="-457200">
              <a:buFont typeface="Wingdings" pitchFamily="2" charset="2"/>
              <a:buChar char="Ø"/>
            </a:pPr>
            <a:endParaRPr lang="en-US" altLang="en-US" sz="2800" dirty="0"/>
          </a:p>
          <a:p>
            <a:pPr marL="457200" indent="-457200">
              <a:buFont typeface="Wingdings" pitchFamily="2" charset="2"/>
              <a:buChar char="Ø"/>
            </a:pPr>
            <a:endParaRPr lang="en-US" altLang="en-US" sz="2800" dirty="0"/>
          </a:p>
          <a:p>
            <a:pPr marL="457200" indent="-457200">
              <a:buFont typeface="Wingdings" pitchFamily="2" charset="2"/>
              <a:buChar char="Ø"/>
            </a:pPr>
            <a:endParaRPr lang="en-US" altLang="en-US" sz="28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165616" y="3445"/>
            <a:ext cx="8963025" cy="1190625"/>
          </a:xfrm>
        </p:spPr>
        <p:txBody>
          <a:bodyPr>
            <a:noAutofit/>
          </a:bodyPr>
          <a:lstStyle/>
          <a:p>
            <a:pPr>
              <a:defRPr/>
            </a:pPr>
            <a:r>
              <a:rPr lang="en-GB" dirty="0">
                <a:ea typeface="ＭＳ Ｐゴシック" charset="0"/>
                <a:cs typeface="Microsoft Sans Serif" pitchFamily="34" charset="0"/>
              </a:rPr>
              <a:t>Activity 2.2</a:t>
            </a:r>
            <a:endParaRPr lang="en-US" sz="2800" b="1" u="sng" dirty="0">
              <a:latin typeface="+mn-lt"/>
              <a:cs typeface="Microsoft Sans Serif" pitchFamily="34" charset="0"/>
            </a:endParaRPr>
          </a:p>
        </p:txBody>
      </p:sp>
    </p:spTree>
    <p:extLst>
      <p:ext uri="{BB962C8B-B14F-4D97-AF65-F5344CB8AC3E}">
        <p14:creationId xmlns:p14="http://schemas.microsoft.com/office/powerpoint/2010/main" val="131351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38AD2CA6-0D88-46D1-9CBC-5B8D1FDF58B3}"/>
              </a:ext>
            </a:extLst>
          </p:cNvPr>
          <p:cNvSpPr txBox="1">
            <a:spLocks noChangeArrowheads="1"/>
          </p:cNvSpPr>
          <p:nvPr/>
        </p:nvSpPr>
        <p:spPr bwMode="auto">
          <a:xfrm>
            <a:off x="477747" y="6071563"/>
            <a:ext cx="79874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US" altLang="en-US" sz="800" i="1" dirty="0">
                <a:latin typeface="Arial" panose="020B0604020202020204" pitchFamily="34" charset="0"/>
              </a:rPr>
              <a:t>Source: </a:t>
            </a:r>
            <a:r>
              <a:rPr lang="en-US" altLang="en-US" sz="800" dirty="0">
                <a:latin typeface="Arial" panose="020B0604020202020204" pitchFamily="34" charset="0"/>
              </a:rPr>
              <a:t>www.google.com/trends</a:t>
            </a:r>
          </a:p>
        </p:txBody>
      </p:sp>
      <p:pic>
        <p:nvPicPr>
          <p:cNvPr id="2" name="Picture 1">
            <a:extLst>
              <a:ext uri="{FF2B5EF4-FFF2-40B4-BE49-F238E27FC236}">
                <a16:creationId xmlns:a16="http://schemas.microsoft.com/office/drawing/2014/main" id="{6BF5954D-F5B8-485B-BEEA-9BF07A4B0B6F}"/>
              </a:ext>
            </a:extLst>
          </p:cNvPr>
          <p:cNvPicPr>
            <a:picLocks noChangeAspect="1"/>
          </p:cNvPicPr>
          <p:nvPr/>
        </p:nvPicPr>
        <p:blipFill>
          <a:blip r:embed="rId3"/>
          <a:stretch>
            <a:fillRect/>
          </a:stretch>
        </p:blipFill>
        <p:spPr>
          <a:xfrm>
            <a:off x="314634" y="1928411"/>
            <a:ext cx="8514733" cy="3768223"/>
          </a:xfrm>
          <a:prstGeom prst="rect">
            <a:avLst/>
          </a:prstGeom>
        </p:spPr>
      </p:pic>
      <p:sp>
        <p:nvSpPr>
          <p:cNvPr id="6" name="Rectangle 1030">
            <a:extLst>
              <a:ext uri="{FF2B5EF4-FFF2-40B4-BE49-F238E27FC236}">
                <a16:creationId xmlns:a16="http://schemas.microsoft.com/office/drawing/2014/main" id="{279733A3-DFAF-467B-93F9-B4E4905BB3C4}"/>
              </a:ext>
            </a:extLst>
          </p:cNvPr>
          <p:cNvSpPr txBox="1">
            <a:spLocks noChangeArrowheads="1"/>
          </p:cNvSpPr>
          <p:nvPr/>
        </p:nvSpPr>
        <p:spPr>
          <a:xfrm>
            <a:off x="0" y="158823"/>
            <a:ext cx="8963025" cy="11906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3400" dirty="0">
                <a:latin typeface="+mn-lt"/>
                <a:ea typeface="ＭＳ Ｐゴシック" charset="0"/>
                <a:cs typeface="Microsoft Sans Serif" pitchFamily="34" charset="0"/>
              </a:rPr>
              <a:t>Figure 2.9 </a:t>
            </a:r>
            <a:r>
              <a:rPr lang="en-US" sz="3400" dirty="0">
                <a:latin typeface="+mn-lt"/>
                <a:ea typeface="ＭＳ Ｐゴシック" charset="0"/>
                <a:cs typeface="Microsoft Sans Serif" pitchFamily="34" charset="0"/>
              </a:rPr>
              <a:t>Google Trends – useful for consumer interest in products</a:t>
            </a:r>
            <a:endParaRPr lang="en-US" sz="3400" u="sng" dirty="0">
              <a:latin typeface="+mn-lt"/>
              <a:cs typeface="Microsoft Sans Serif" pitchFamily="34" charset="0"/>
            </a:endParaRPr>
          </a:p>
        </p:txBody>
      </p:sp>
    </p:spTree>
    <p:extLst>
      <p:ext uri="{BB962C8B-B14F-4D97-AF65-F5344CB8AC3E}">
        <p14:creationId xmlns:p14="http://schemas.microsoft.com/office/powerpoint/2010/main" val="3224057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179512" y="1628800"/>
            <a:ext cx="8784976" cy="4315027"/>
          </a:xfrm>
        </p:spPr>
        <p:txBody>
          <a:bodyPr wrap="square">
            <a:spAutoFit/>
          </a:bodyPr>
          <a:lstStyle/>
          <a:p>
            <a:pPr marL="303213" lvl="1" indent="0">
              <a:buNone/>
              <a:defRPr/>
            </a:pPr>
            <a:r>
              <a:rPr lang="en-US" altLang="en-US" dirty="0"/>
              <a:t>Traditional marketplaces have a physical location, an Internet-based market has no physical presence.</a:t>
            </a:r>
          </a:p>
          <a:p>
            <a:pPr marL="303213" lvl="1" indent="0">
              <a:buNone/>
              <a:defRPr/>
            </a:pPr>
            <a:r>
              <a:rPr lang="en-US" altLang="en-US" b="1" dirty="0"/>
              <a:t>Electronic marketplace</a:t>
            </a:r>
          </a:p>
          <a:p>
            <a:pPr marL="760413" lvl="1" indent="-457200">
              <a:buFont typeface="Wingdings" pitchFamily="2" charset="2"/>
              <a:buChar char="Ø"/>
              <a:defRPr/>
            </a:pPr>
            <a:r>
              <a:rPr lang="en-US" altLang="en-US" dirty="0"/>
              <a:t>It is a virtual marketplace, with no physical presence</a:t>
            </a:r>
          </a:p>
          <a:p>
            <a:pPr marL="303213" lvl="1" indent="0">
              <a:buNone/>
              <a:defRPr/>
            </a:pPr>
            <a:r>
              <a:rPr lang="en-US" altLang="en-US" b="1" dirty="0"/>
              <a:t>Marketplace channel structures</a:t>
            </a:r>
          </a:p>
          <a:p>
            <a:pPr marL="760413" lvl="1" indent="-457200">
              <a:buFont typeface="Wingdings" pitchFamily="2" charset="2"/>
              <a:buChar char="Ø"/>
              <a:defRPr/>
            </a:pPr>
            <a:r>
              <a:rPr lang="en-US" altLang="en-US" dirty="0"/>
              <a:t>These describe the way a manufacturer or organization delivers products and services to its customers.</a:t>
            </a:r>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Location of trading in the marketplace</a:t>
            </a:r>
            <a:endParaRPr lang="en-US" b="1" u="sng" dirty="0">
              <a:latin typeface="+mn-lt"/>
              <a:cs typeface="Microsoft Sans Serif" pitchFamily="34" charset="0"/>
            </a:endParaRPr>
          </a:p>
        </p:txBody>
      </p:sp>
    </p:spTree>
    <p:extLst>
      <p:ext uri="{BB962C8B-B14F-4D97-AF65-F5344CB8AC3E}">
        <p14:creationId xmlns:p14="http://schemas.microsoft.com/office/powerpoint/2010/main" val="310688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6" descr="M02NF005">
            <a:extLst>
              <a:ext uri="{FF2B5EF4-FFF2-40B4-BE49-F238E27FC236}">
                <a16:creationId xmlns:a16="http://schemas.microsoft.com/office/drawing/2014/main" id="{B620D9F5-57C5-41F3-9EBB-5D066395A0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18502" y="1628801"/>
            <a:ext cx="7306997" cy="455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30">
            <a:extLst>
              <a:ext uri="{FF2B5EF4-FFF2-40B4-BE49-F238E27FC236}">
                <a16:creationId xmlns:a16="http://schemas.microsoft.com/office/drawing/2014/main" id="{279733A3-DFAF-467B-93F9-B4E4905BB3C4}"/>
              </a:ext>
            </a:extLst>
          </p:cNvPr>
          <p:cNvSpPr txBox="1">
            <a:spLocks noChangeArrowheads="1"/>
          </p:cNvSpPr>
          <p:nvPr/>
        </p:nvSpPr>
        <p:spPr>
          <a:xfrm>
            <a:off x="0" y="158823"/>
            <a:ext cx="8963025" cy="11906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2800" dirty="0">
                <a:latin typeface="+mn-lt"/>
                <a:ea typeface="ＭＳ Ｐゴシック" charset="0"/>
                <a:cs typeface="Microsoft Sans Serif" pitchFamily="34" charset="0"/>
              </a:rPr>
              <a:t>Typical channel structures between business and consumer organisations</a:t>
            </a:r>
          </a:p>
          <a:p>
            <a:pPr fontAlgn="auto">
              <a:spcAft>
                <a:spcPts val="0"/>
              </a:spcAft>
              <a:defRPr/>
            </a:pPr>
            <a:r>
              <a:rPr lang="en-GB" sz="1800" dirty="0">
                <a:latin typeface="+mn-lt"/>
                <a:ea typeface="ＭＳ Ｐゴシック" charset="0"/>
                <a:cs typeface="Microsoft Sans Serif" pitchFamily="34" charset="0"/>
              </a:rPr>
              <a:t>Figure 2.10 </a:t>
            </a:r>
            <a:r>
              <a:rPr lang="en-US" sz="1800" dirty="0">
                <a:latin typeface="+mn-lt"/>
                <a:ea typeface="ＭＳ Ｐゴシック" charset="0"/>
                <a:cs typeface="Microsoft Sans Serif" pitchFamily="34" charset="0"/>
              </a:rPr>
              <a:t>B2B and B2C interactions between an organisation, its suppliers and its customers</a:t>
            </a:r>
            <a:endParaRPr lang="en-US" sz="1800" u="sng" dirty="0">
              <a:latin typeface="+mn-lt"/>
              <a:cs typeface="Microsoft Sans Serif"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DDAF83EB-7FDB-4A9C-8965-4A061C7C162D}"/>
              </a:ext>
            </a:extLst>
          </p:cNvPr>
          <p:cNvSpPr>
            <a:spLocks noGrp="1" noChangeArrowheads="1"/>
          </p:cNvSpPr>
          <p:nvPr>
            <p:ph type="body" idx="4294967295"/>
          </p:nvPr>
        </p:nvSpPr>
        <p:spPr>
          <a:xfrm>
            <a:off x="179512" y="1628800"/>
            <a:ext cx="8784976" cy="4081117"/>
          </a:xfrm>
        </p:spPr>
        <p:txBody>
          <a:bodyPr wrap="square">
            <a:spAutoFit/>
          </a:bodyPr>
          <a:lstStyle/>
          <a:p>
            <a:pPr marL="760413" lvl="1" indent="-457200">
              <a:buFont typeface="Wingdings" pitchFamily="2" charset="2"/>
              <a:buChar char="Ø"/>
              <a:defRPr/>
            </a:pPr>
            <a:r>
              <a:rPr lang="en-US" altLang="en-US" dirty="0"/>
              <a:t>Disintermediation</a:t>
            </a:r>
          </a:p>
          <a:p>
            <a:pPr marL="1042988" lvl="2" indent="-457200">
              <a:buFont typeface="Wingdings" pitchFamily="2" charset="2"/>
              <a:buChar char="Ø"/>
              <a:defRPr/>
            </a:pPr>
            <a:r>
              <a:rPr lang="en-US" altLang="en-US" sz="2600" dirty="0"/>
              <a:t>The removal of intermediaries such as distributors or brokers that formerly linked a company to its customers. Examples?</a:t>
            </a:r>
            <a:endParaRPr lang="en-US" altLang="en-US" sz="2800" dirty="0"/>
          </a:p>
          <a:p>
            <a:pPr marL="760413" lvl="1" indent="-457200">
              <a:buFont typeface="Wingdings" pitchFamily="2" charset="2"/>
              <a:buChar char="Ø"/>
              <a:defRPr/>
            </a:pPr>
            <a:r>
              <a:rPr lang="en-US" altLang="en-US" dirty="0"/>
              <a:t>Reintermediation</a:t>
            </a:r>
          </a:p>
          <a:p>
            <a:pPr marL="1042988" lvl="2" indent="-457200">
              <a:buFont typeface="Wingdings" pitchFamily="2" charset="2"/>
              <a:buChar char="Ø"/>
              <a:defRPr/>
            </a:pPr>
            <a:r>
              <a:rPr lang="en-US" altLang="en-US" sz="2600" dirty="0"/>
              <a:t>The creation of new intermediaries between customers and suppliers providing services such as supplier search and product evaluation.</a:t>
            </a:r>
          </a:p>
          <a:p>
            <a:pPr marL="1042988" lvl="2" indent="-457200">
              <a:buFont typeface="Wingdings" pitchFamily="2" charset="2"/>
              <a:buChar char="Ø"/>
              <a:defRPr/>
            </a:pPr>
            <a:r>
              <a:rPr lang="en-US" altLang="en-US" sz="2600" dirty="0">
                <a:hlinkClick r:id="rId3"/>
              </a:rPr>
              <a:t>www.moneysupermarket.com</a:t>
            </a:r>
            <a:r>
              <a:rPr lang="en-US" altLang="en-US" sz="2600" dirty="0"/>
              <a:t>, </a:t>
            </a:r>
            <a:r>
              <a:rPr lang="en-US" altLang="en-US" sz="2600" dirty="0" err="1"/>
              <a:t>www.confused.com</a:t>
            </a:r>
            <a:endParaRPr lang="en-US" altLang="en-US" sz="2600" dirty="0"/>
          </a:p>
        </p:txBody>
      </p:sp>
      <p:sp>
        <p:nvSpPr>
          <p:cNvPr id="13315" name="Rectangle 1030">
            <a:extLst>
              <a:ext uri="{FF2B5EF4-FFF2-40B4-BE49-F238E27FC236}">
                <a16:creationId xmlns:a16="http://schemas.microsoft.com/office/drawing/2014/main" id="{279733A3-DFAF-467B-93F9-B4E4905BB3C4}"/>
              </a:ext>
            </a:extLst>
          </p:cNvPr>
          <p:cNvSpPr>
            <a:spLocks noGrp="1" noChangeArrowheads="1"/>
          </p:cNvSpPr>
          <p:nvPr>
            <p:ph type="title" idx="4294967295"/>
          </p:nvPr>
        </p:nvSpPr>
        <p:spPr>
          <a:xfrm>
            <a:off x="90488" y="188640"/>
            <a:ext cx="8963025" cy="1190625"/>
          </a:xfrm>
        </p:spPr>
        <p:txBody>
          <a:bodyPr>
            <a:noAutofit/>
          </a:bodyPr>
          <a:lstStyle/>
          <a:p>
            <a:pPr>
              <a:defRPr/>
            </a:pPr>
            <a:r>
              <a:rPr lang="en-GB" dirty="0">
                <a:ea typeface="ＭＳ Ｐゴシック" charset="0"/>
                <a:cs typeface="Microsoft Sans Serif" pitchFamily="34" charset="0"/>
              </a:rPr>
              <a:t>Location of trading in the marketplace</a:t>
            </a:r>
            <a:endParaRPr lang="en-US" b="1" u="sng" dirty="0">
              <a:latin typeface="+mn-lt"/>
              <a:cs typeface="Microsoft Sans Serif" pitchFamily="34" charset="0"/>
            </a:endParaRPr>
          </a:p>
        </p:txBody>
      </p:sp>
    </p:spTree>
    <p:extLst>
      <p:ext uri="{BB962C8B-B14F-4D97-AF65-F5344CB8AC3E}">
        <p14:creationId xmlns:p14="http://schemas.microsoft.com/office/powerpoint/2010/main" val="164194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M02NF006">
            <a:extLst>
              <a:ext uri="{FF2B5EF4-FFF2-40B4-BE49-F238E27FC236}">
                <a16:creationId xmlns:a16="http://schemas.microsoft.com/office/drawing/2014/main" id="{AF2BB3AB-E7BE-4828-ADCE-1EB73DCE0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2500313"/>
            <a:ext cx="836612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79952EA4-4F27-4B83-AA90-3D7DF907E62F}"/>
              </a:ext>
            </a:extLst>
          </p:cNvPr>
          <p:cNvSpPr txBox="1">
            <a:spLocks noChangeArrowheads="1"/>
          </p:cNvSpPr>
          <p:nvPr/>
        </p:nvSpPr>
        <p:spPr>
          <a:xfrm>
            <a:off x="131595" y="826773"/>
            <a:ext cx="8880810" cy="6413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US" sz="2600" dirty="0">
                <a:latin typeface="+mn-lt"/>
                <a:cs typeface="Microsoft Sans Serif" pitchFamily="34" charset="0"/>
              </a:rPr>
              <a:t>Figure 2.11 Disintermediation of a consumer distribution channel showing (a) the original situation, (b) disintermediation omitting the wholesaler, and (c) disintermediation omitting both wholesaler and retailer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6" descr="Z:\Graphics\Powerpoint\PE_UK\PE217-Chaffey\Final files\GIF\CH02\M02NF007.gif">
            <a:extLst>
              <a:ext uri="{FF2B5EF4-FFF2-40B4-BE49-F238E27FC236}">
                <a16:creationId xmlns:a16="http://schemas.microsoft.com/office/drawing/2014/main" id="{47745D05-9FB0-4889-9013-1B701D061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448" y="1484784"/>
            <a:ext cx="6573104" cy="457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79952EA4-4F27-4B83-AA90-3D7DF907E62F}"/>
              </a:ext>
            </a:extLst>
          </p:cNvPr>
          <p:cNvSpPr txBox="1">
            <a:spLocks noChangeArrowheads="1"/>
          </p:cNvSpPr>
          <p:nvPr/>
        </p:nvSpPr>
        <p:spPr>
          <a:xfrm>
            <a:off x="262187" y="260648"/>
            <a:ext cx="8619627" cy="9874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GB" sz="3000" dirty="0">
                <a:latin typeface="+mn-lt"/>
                <a:cs typeface="Microsoft Sans Serif" pitchFamily="34" charset="0"/>
              </a:rPr>
              <a:t>Figure 2.12 </a:t>
            </a:r>
            <a:r>
              <a:rPr lang="en-US" sz="3000" dirty="0">
                <a:latin typeface="+mn-lt"/>
                <a:cs typeface="Microsoft Sans Serif" pitchFamily="34" charset="0"/>
              </a:rPr>
              <a:t>From original situation (a) to disintermediation (b) and </a:t>
            </a:r>
            <a:r>
              <a:rPr lang="en-US" sz="3000" dirty="0" err="1">
                <a:latin typeface="+mn-lt"/>
                <a:cs typeface="Microsoft Sans Serif" pitchFamily="34" charset="0"/>
              </a:rPr>
              <a:t>reintermediation</a:t>
            </a:r>
            <a:r>
              <a:rPr lang="en-US" sz="3000" dirty="0">
                <a:latin typeface="+mn-lt"/>
                <a:cs typeface="Microsoft Sans Serif" pitchFamily="34" charset="0"/>
              </a:rPr>
              <a:t> (c)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3841B9F8-5FF5-482D-9DBD-0484B1A30AB1}"/>
              </a:ext>
            </a:extLst>
          </p:cNvPr>
          <p:cNvSpPr>
            <a:spLocks noGrp="1" noChangeArrowheads="1"/>
          </p:cNvSpPr>
          <p:nvPr>
            <p:ph type="body" idx="4294967295"/>
          </p:nvPr>
        </p:nvSpPr>
        <p:spPr>
          <a:xfrm>
            <a:off x="468727" y="1628800"/>
            <a:ext cx="8278812" cy="4568825"/>
          </a:xfrm>
          <a:noFill/>
        </p:spPr>
        <p:txBody>
          <a:bodyPr/>
          <a:lstStyle/>
          <a:p>
            <a:pPr marL="404813" indent="-404813" eaLnBrk="1" hangingPunct="1">
              <a:buSzTx/>
              <a:buFontTx/>
              <a:buChar char="•"/>
            </a:pPr>
            <a:r>
              <a:rPr lang="en-US" altLang="en-US" sz="2800" dirty="0"/>
              <a:t>Creation of a new intermediary</a:t>
            </a:r>
          </a:p>
          <a:p>
            <a:pPr marL="404813" indent="-404813" eaLnBrk="1" hangingPunct="1">
              <a:buSzTx/>
              <a:buFontTx/>
              <a:buChar char="•"/>
            </a:pPr>
            <a:r>
              <a:rPr lang="en-US" altLang="en-US" sz="2800" dirty="0"/>
              <a:t>Example:</a:t>
            </a:r>
          </a:p>
          <a:p>
            <a:pPr marL="755650" lvl="1" indent="-319088" eaLnBrk="1" hangingPunct="1">
              <a:buSzTx/>
              <a:buFont typeface="Arial" panose="020B0604020202020204" pitchFamily="34" charset="0"/>
              <a:buChar char="–"/>
            </a:pPr>
            <a:r>
              <a:rPr lang="en-US" altLang="en-US" sz="2400" dirty="0"/>
              <a:t>B&amp;Q </a:t>
            </a:r>
            <a:r>
              <a:rPr lang="en-US" altLang="en-US" sz="2400" i="1" dirty="0"/>
              <a:t>www.diy.com</a:t>
            </a:r>
          </a:p>
          <a:p>
            <a:pPr marL="755650" lvl="1" indent="-319088" eaLnBrk="1" hangingPunct="1">
              <a:buSzTx/>
              <a:buFont typeface="Arial" panose="020B0604020202020204" pitchFamily="34" charset="0"/>
              <a:buChar char="–"/>
            </a:pPr>
            <a:r>
              <a:rPr lang="en-US" altLang="en-US" sz="2400" dirty="0" err="1"/>
              <a:t>Opodo</a:t>
            </a:r>
            <a:r>
              <a:rPr lang="en-US" altLang="en-US" sz="2400" dirty="0"/>
              <a:t>, setup by 9 European </a:t>
            </a:r>
            <a:r>
              <a:rPr lang="en-US" altLang="en-US" sz="2400" dirty="0" err="1"/>
              <a:t>airlies</a:t>
            </a:r>
            <a:r>
              <a:rPr lang="en-US" altLang="en-US" sz="2400" dirty="0"/>
              <a:t>, </a:t>
            </a:r>
            <a:r>
              <a:rPr lang="en-US" altLang="en-US" sz="2400" i="1" dirty="0">
                <a:hlinkClick r:id="rId3"/>
              </a:rPr>
              <a:t>www.opodo.com</a:t>
            </a:r>
            <a:endParaRPr lang="en-US" altLang="en-US" sz="2400" dirty="0"/>
          </a:p>
          <a:p>
            <a:pPr marL="404813" indent="-404813" eaLnBrk="1" hangingPunct="1">
              <a:buSzTx/>
              <a:buFontTx/>
              <a:buChar char="•"/>
            </a:pPr>
            <a:r>
              <a:rPr lang="en-GB" altLang="en-US" sz="2800" dirty="0"/>
              <a:t>Acquiring an existing intermediary – Random House bought Figment.com, a community for aspiring writers of young adult fiction</a:t>
            </a:r>
          </a:p>
        </p:txBody>
      </p:sp>
      <p:sp>
        <p:nvSpPr>
          <p:cNvPr id="21506" name="Rectangle 2">
            <a:extLst>
              <a:ext uri="{FF2B5EF4-FFF2-40B4-BE49-F238E27FC236}">
                <a16:creationId xmlns:a16="http://schemas.microsoft.com/office/drawing/2014/main" id="{406F0E91-FB6E-4831-8B78-22593EE4FE39}"/>
              </a:ext>
            </a:extLst>
          </p:cNvPr>
          <p:cNvSpPr>
            <a:spLocks noGrp="1" noChangeArrowheads="1"/>
          </p:cNvSpPr>
          <p:nvPr>
            <p:ph type="title" idx="4294967295"/>
          </p:nvPr>
        </p:nvSpPr>
        <p:spPr>
          <a:xfrm>
            <a:off x="388144" y="535524"/>
            <a:ext cx="8367712" cy="641350"/>
          </a:xfrm>
        </p:spPr>
        <p:txBody>
          <a:bodyPr>
            <a:noAutofit/>
          </a:bodyPr>
          <a:lstStyle/>
          <a:p>
            <a:pPr algn="ctr" eaLnBrk="1" hangingPunct="1">
              <a:defRPr/>
            </a:pPr>
            <a:r>
              <a:rPr lang="en-GB" b="1" dirty="0" err="1">
                <a:latin typeface="+mn-lt"/>
                <a:ea typeface="+mj-ea"/>
                <a:cs typeface="Microsoft Sans Serif" pitchFamily="34" charset="0"/>
              </a:rPr>
              <a:t>Countermediation</a:t>
            </a:r>
            <a:endParaRPr lang="en-US" b="1" dirty="0">
              <a:latin typeface="+mn-lt"/>
              <a:ea typeface="+mj-ea"/>
              <a:cs typeface="Microsoft Sans Serif"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E4776EE4-56A3-4DDD-9EC3-2FF5A99151F7}"/>
              </a:ext>
            </a:extLst>
          </p:cNvPr>
          <p:cNvSpPr>
            <a:spLocks noGrp="1" noChangeArrowheads="1"/>
          </p:cNvSpPr>
          <p:nvPr>
            <p:ph type="body" idx="4294967295"/>
          </p:nvPr>
        </p:nvSpPr>
        <p:spPr>
          <a:xfrm>
            <a:off x="467544" y="1636304"/>
            <a:ext cx="8483600" cy="5041900"/>
          </a:xfrm>
        </p:spPr>
        <p:txBody>
          <a:bodyPr/>
          <a:lstStyle/>
          <a:p>
            <a:pPr marL="388938" indent="-388938" eaLnBrk="1" hangingPunct="1">
              <a:buSzTx/>
              <a:buFontTx/>
              <a:buChar char="•"/>
            </a:pPr>
            <a:r>
              <a:rPr lang="en-AU" altLang="en-US" sz="2800" dirty="0"/>
              <a:t>What are the implications of changes in marketplace structures for how we trade with customers and other partners?</a:t>
            </a:r>
            <a:endParaRPr lang="en-GB" altLang="en-US" sz="2800" dirty="0"/>
          </a:p>
          <a:p>
            <a:pPr marL="388938" indent="-388938" eaLnBrk="1" hangingPunct="1">
              <a:buSzTx/>
              <a:buFontTx/>
              <a:buChar char="•"/>
            </a:pPr>
            <a:r>
              <a:rPr lang="en-AU" altLang="en-US" sz="2800" dirty="0"/>
              <a:t>Which business models and revenue models should we consider in order to exploit the Internet?</a:t>
            </a:r>
            <a:endParaRPr lang="en-GB" altLang="en-US" sz="2800" dirty="0"/>
          </a:p>
          <a:p>
            <a:pPr marL="388938" indent="-388938" eaLnBrk="1" hangingPunct="1">
              <a:buSzTx/>
              <a:buFontTx/>
              <a:buChar char="•"/>
            </a:pPr>
            <a:r>
              <a:rPr lang="en-AU" altLang="en-US" sz="2800" dirty="0"/>
              <a:t>What will be the importance of online intermediaries and marketplace hubs to our business and what actions should we take to partner these intermediaries?</a:t>
            </a:r>
            <a:endParaRPr lang="en-US" altLang="en-US" sz="2800" dirty="0"/>
          </a:p>
        </p:txBody>
      </p:sp>
      <p:sp>
        <p:nvSpPr>
          <p:cNvPr id="6146" name="Rectangle 2">
            <a:extLst>
              <a:ext uri="{FF2B5EF4-FFF2-40B4-BE49-F238E27FC236}">
                <a16:creationId xmlns:a16="http://schemas.microsoft.com/office/drawing/2014/main" id="{A688E1CB-612B-45F7-A64C-09B100ED3987}"/>
              </a:ext>
            </a:extLst>
          </p:cNvPr>
          <p:cNvSpPr>
            <a:spLocks noGrp="1" noChangeArrowheads="1"/>
          </p:cNvSpPr>
          <p:nvPr>
            <p:ph type="title" idx="4294967295"/>
          </p:nvPr>
        </p:nvSpPr>
        <p:spPr>
          <a:xfrm>
            <a:off x="388938" y="516428"/>
            <a:ext cx="8366125" cy="641350"/>
          </a:xfrm>
        </p:spPr>
        <p:txBody>
          <a:bodyPr>
            <a:noAutofit/>
          </a:bodyPr>
          <a:lstStyle/>
          <a:p>
            <a:pPr algn="ctr" eaLnBrk="1" hangingPunct="1"/>
            <a:r>
              <a:rPr lang="en-GB" altLang="en-US" b="1" dirty="0">
                <a:latin typeface="Arial" panose="020B0604020202020204" pitchFamily="34" charset="0"/>
              </a:rPr>
              <a:t>Management issues</a:t>
            </a:r>
            <a:endParaRPr lang="en-US" altLang="en-US"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E8CD5C3-6210-ED4E-A863-C023A5FC60CE}"/>
              </a:ext>
            </a:extLst>
          </p:cNvPr>
          <p:cNvSpPr>
            <a:spLocks noGrp="1" noChangeArrowheads="1"/>
          </p:cNvSpPr>
          <p:nvPr>
            <p:ph type="title" idx="4294967295"/>
          </p:nvPr>
        </p:nvSpPr>
        <p:spPr>
          <a:xfrm>
            <a:off x="388938" y="333375"/>
            <a:ext cx="8366125" cy="641350"/>
          </a:xfrm>
        </p:spPr>
        <p:txBody>
          <a:bodyPr/>
          <a:lstStyle/>
          <a:p>
            <a:pPr algn="ctr" eaLnBrk="1" hangingPunct="1">
              <a:defRPr/>
            </a:pPr>
            <a:r>
              <a:rPr lang="en-GB" sz="2800" b="1" dirty="0">
                <a:latin typeface="+mn-lt"/>
                <a:ea typeface="+mj-ea"/>
                <a:cs typeface="Microsoft Sans Serif" pitchFamily="34" charset="0"/>
              </a:rPr>
              <a:t>Importance of Multichannel marketplace models</a:t>
            </a:r>
            <a:endParaRPr lang="en-US" sz="2800" b="1" dirty="0">
              <a:latin typeface="+mn-lt"/>
              <a:ea typeface="+mj-ea"/>
              <a:cs typeface="Microsoft Sans Serif" pitchFamily="34" charset="0"/>
            </a:endParaRPr>
          </a:p>
        </p:txBody>
      </p:sp>
      <p:sp>
        <p:nvSpPr>
          <p:cNvPr id="18435" name="Rectangle 3">
            <a:extLst>
              <a:ext uri="{FF2B5EF4-FFF2-40B4-BE49-F238E27FC236}">
                <a16:creationId xmlns:a16="http://schemas.microsoft.com/office/drawing/2014/main" id="{9F937F8B-B054-9740-9FB5-4C5423D147C7}"/>
              </a:ext>
            </a:extLst>
          </p:cNvPr>
          <p:cNvSpPr>
            <a:spLocks noGrp="1" noChangeArrowheads="1"/>
          </p:cNvSpPr>
          <p:nvPr>
            <p:ph type="body" idx="4294967295"/>
          </p:nvPr>
        </p:nvSpPr>
        <p:spPr>
          <a:xfrm>
            <a:off x="484188" y="1196975"/>
            <a:ext cx="8278812" cy="5040313"/>
          </a:xfrm>
        </p:spPr>
        <p:txBody>
          <a:bodyPr>
            <a:normAutofit lnSpcReduction="10000"/>
          </a:bodyPr>
          <a:lstStyle/>
          <a:p>
            <a:pPr marL="404813" indent="-404813" eaLnBrk="1" hangingPunct="1">
              <a:buSzTx/>
              <a:buFontTx/>
              <a:buChar char="•"/>
              <a:defRPr/>
            </a:pPr>
            <a:r>
              <a:rPr lang="en-GB" altLang="en-US" sz="2800" dirty="0"/>
              <a:t>Customer Journey</a:t>
            </a:r>
          </a:p>
          <a:p>
            <a:pPr marL="457200" indent="-457200" eaLnBrk="1" hangingPunct="1">
              <a:buSzTx/>
              <a:buFont typeface="Wingdings" pitchFamily="2" charset="2"/>
              <a:buChar char="Ø"/>
              <a:defRPr/>
            </a:pPr>
            <a:r>
              <a:rPr lang="en-GB" altLang="en-US" sz="2800" dirty="0"/>
              <a:t>A description of modern multichannel buyer behaviour as consumers use different media to select suppliers, make purchases, and gain customer support.</a:t>
            </a:r>
          </a:p>
          <a:p>
            <a:pPr marL="457200" indent="-457200" eaLnBrk="1" hangingPunct="1">
              <a:buSzTx/>
              <a:buFont typeface="Arial" panose="020B0604020202020204" pitchFamily="34" charset="0"/>
              <a:buChar char="•"/>
              <a:defRPr/>
            </a:pPr>
            <a:r>
              <a:rPr lang="en-GB" altLang="en-US" sz="2800" dirty="0"/>
              <a:t>Multichannel marketing strategy</a:t>
            </a:r>
          </a:p>
          <a:p>
            <a:pPr marL="457200" indent="-457200" eaLnBrk="1" hangingPunct="1">
              <a:buSzTx/>
              <a:buFont typeface="Wingdings" pitchFamily="2" charset="2"/>
              <a:buChar char="Ø"/>
              <a:defRPr/>
            </a:pPr>
            <a:r>
              <a:rPr lang="en-GB" altLang="en-US" sz="2800" dirty="0"/>
              <a:t>Defines how different marketing channels should integrate and support each other in terms of their proposition and development and communications based on their relative merits for the customer and the company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1030" descr="Z:\Graphics\Powerpoint\PE_UK\PE217-Chaffey\Final files\GIF\CH02\M02NF010.gif">
            <a:extLst>
              <a:ext uri="{FF2B5EF4-FFF2-40B4-BE49-F238E27FC236}">
                <a16:creationId xmlns:a16="http://schemas.microsoft.com/office/drawing/2014/main" id="{00EAC505-E30B-4B91-B6E8-9B20E772F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132856"/>
            <a:ext cx="81915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406F0E91-FB6E-4831-8B78-22593EE4FE39}"/>
              </a:ext>
            </a:extLst>
          </p:cNvPr>
          <p:cNvSpPr txBox="1">
            <a:spLocks noChangeArrowheads="1"/>
          </p:cNvSpPr>
          <p:nvPr/>
        </p:nvSpPr>
        <p:spPr>
          <a:xfrm>
            <a:off x="388144" y="676689"/>
            <a:ext cx="8367712" cy="6413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defRPr/>
            </a:pPr>
            <a:r>
              <a:rPr lang="en-US" sz="3200" dirty="0">
                <a:latin typeface="+mn-lt"/>
                <a:cs typeface="Microsoft Sans Serif" pitchFamily="34" charset="0"/>
              </a:rPr>
              <a:t>Figure 2.13 Example channel chain map for consumers selecting an estate agent</a:t>
            </a:r>
          </a:p>
          <a:p>
            <a:pPr fontAlgn="auto">
              <a:spcAft>
                <a:spcPts val="0"/>
              </a:spcAft>
              <a:defRPr/>
            </a:pPr>
            <a:r>
              <a:rPr lang="en-US" sz="3200" dirty="0">
                <a:latin typeface="+mn-lt"/>
                <a:cs typeface="Microsoft Sans Serif" pitchFamily="34" charset="0"/>
              </a:rPr>
              <a:t>to sell their property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8B54E21-AD00-4347-AA41-1CD4964C11A8}"/>
              </a:ext>
            </a:extLst>
          </p:cNvPr>
          <p:cNvSpPr>
            <a:spLocks noGrp="1" noChangeArrowheads="1"/>
          </p:cNvSpPr>
          <p:nvPr>
            <p:ph type="body" idx="4294967295"/>
          </p:nvPr>
        </p:nvSpPr>
        <p:spPr>
          <a:xfrm>
            <a:off x="323528" y="1484784"/>
            <a:ext cx="8367712" cy="2493665"/>
          </a:xfrm>
        </p:spPr>
        <p:txBody>
          <a:bodyPr>
            <a:normAutofit/>
          </a:bodyPr>
          <a:lstStyle/>
          <a:p>
            <a:pPr>
              <a:defRPr/>
            </a:pPr>
            <a:r>
              <a:rPr lang="en-US" sz="2800" dirty="0" err="1"/>
              <a:t>Timmers</a:t>
            </a:r>
            <a:r>
              <a:rPr lang="en-US" sz="2800" dirty="0"/>
              <a:t> (1999) defines a </a:t>
            </a:r>
            <a:r>
              <a:rPr lang="en-US" altLang="en-US" sz="2800" dirty="0"/>
              <a:t>‘</a:t>
            </a:r>
            <a:r>
              <a:rPr lang="en-US" sz="2800" dirty="0"/>
              <a:t>business model</a:t>
            </a:r>
            <a:r>
              <a:rPr lang="en-US" altLang="en-US" sz="2800" dirty="0"/>
              <a:t>’</a:t>
            </a:r>
            <a:r>
              <a:rPr lang="en-US" sz="2800" dirty="0"/>
              <a:t> as:</a:t>
            </a:r>
            <a:endParaRPr lang="en-US" sz="2800" i="1" dirty="0">
              <a:solidFill>
                <a:schemeClr val="bg2"/>
              </a:solidFill>
            </a:endParaRPr>
          </a:p>
          <a:p>
            <a:pPr marL="755650" indent="-319088" eaLnBrk="1" hangingPunct="1">
              <a:buFont typeface="Arial" panose="020B0604020202020204" pitchFamily="34" charset="0"/>
              <a:buChar char="‒"/>
              <a:defRPr/>
            </a:pPr>
            <a:r>
              <a:rPr lang="en-US" sz="2400" i="1" dirty="0"/>
              <a:t>An architecture for product, service and information flows, including a description of the various business actors and their roles; and a description of the potential benefits for the various business actors; and a description of the sources of revenue.</a:t>
            </a:r>
          </a:p>
          <a:p>
            <a:pPr marL="755650" indent="-319088" eaLnBrk="1" hangingPunct="1">
              <a:buFont typeface="Arial" panose="020B0604020202020204" pitchFamily="34" charset="0"/>
              <a:buChar char="‒"/>
              <a:defRPr/>
            </a:pPr>
            <a:endParaRPr lang="en-US" sz="2400" i="1" dirty="0"/>
          </a:p>
        </p:txBody>
      </p:sp>
      <p:sp>
        <p:nvSpPr>
          <p:cNvPr id="20482" name="Rectangle 2">
            <a:extLst>
              <a:ext uri="{FF2B5EF4-FFF2-40B4-BE49-F238E27FC236}">
                <a16:creationId xmlns:a16="http://schemas.microsoft.com/office/drawing/2014/main" id="{EA97187A-61CF-4B42-95CD-B46F0921E48E}"/>
              </a:ext>
            </a:extLst>
          </p:cNvPr>
          <p:cNvSpPr>
            <a:spLocks noGrp="1" noChangeArrowheads="1"/>
          </p:cNvSpPr>
          <p:nvPr>
            <p:ph type="title" idx="4294967295"/>
          </p:nvPr>
        </p:nvSpPr>
        <p:spPr>
          <a:xfrm>
            <a:off x="650875" y="502946"/>
            <a:ext cx="7842250" cy="654050"/>
          </a:xfrm>
        </p:spPr>
        <p:txBody>
          <a:bodyPr>
            <a:noAutofit/>
          </a:bodyPr>
          <a:lstStyle/>
          <a:p>
            <a:pPr algn="ctr" eaLnBrk="1" hangingPunct="1"/>
            <a:r>
              <a:rPr lang="en-GB" altLang="en-US" b="1" dirty="0">
                <a:latin typeface="Arial" panose="020B0604020202020204" pitchFamily="34" charset="0"/>
              </a:rPr>
              <a:t>Business model</a:t>
            </a:r>
            <a:endParaRPr lang="en-US" altLang="en-US" b="1" dirty="0">
              <a:latin typeface="Arial" panose="020B0604020202020204" pitchFamily="34" charset="0"/>
            </a:endParaRPr>
          </a:p>
        </p:txBody>
      </p:sp>
      <p:sp>
        <p:nvSpPr>
          <p:cNvPr id="4" name="TextBox 3">
            <a:extLst>
              <a:ext uri="{FF2B5EF4-FFF2-40B4-BE49-F238E27FC236}">
                <a16:creationId xmlns:a16="http://schemas.microsoft.com/office/drawing/2014/main" id="{CF305B47-B071-0744-BA9A-7EEC2C496782}"/>
              </a:ext>
            </a:extLst>
          </p:cNvPr>
          <p:cNvSpPr txBox="1"/>
          <p:nvPr/>
        </p:nvSpPr>
        <p:spPr>
          <a:xfrm>
            <a:off x="467544" y="4149080"/>
            <a:ext cx="8424862" cy="1938992"/>
          </a:xfrm>
          <a:prstGeom prst="rect">
            <a:avLst/>
          </a:prstGeom>
          <a:noFill/>
        </p:spPr>
        <p:txBody>
          <a:bodyPr>
            <a:spAutoFit/>
          </a:bodyPr>
          <a:lstStyle/>
          <a:p>
            <a:pPr>
              <a:defRPr/>
            </a:pPr>
            <a:r>
              <a:rPr lang="en-US" b="1" dirty="0">
                <a:latin typeface="+mn-lt"/>
              </a:rPr>
              <a:t>Online Business Model </a:t>
            </a:r>
            <a:r>
              <a:rPr lang="en-US" dirty="0">
                <a:latin typeface="+mn-lt"/>
              </a:rPr>
              <a:t>is a summary of how a company will generate a profit identifying its core product or service value proposition, target customers in different markets, position in the competitive online marketplace or value chain and its projections for revenue and costs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F5368E18-F250-424E-8BC5-7265BC609A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8259" y="1412113"/>
            <a:ext cx="6387482" cy="462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a:extLst>
              <a:ext uri="{FF2B5EF4-FFF2-40B4-BE49-F238E27FC236}">
                <a16:creationId xmlns:a16="http://schemas.microsoft.com/office/drawing/2014/main" id="{DDAD107A-6503-4CED-A854-820FFEF0AA45}"/>
              </a:ext>
            </a:extLst>
          </p:cNvPr>
          <p:cNvSpPr txBox="1">
            <a:spLocks noChangeArrowheads="1"/>
          </p:cNvSpPr>
          <p:nvPr/>
        </p:nvSpPr>
        <p:spPr bwMode="auto">
          <a:xfrm>
            <a:off x="479656" y="6073998"/>
            <a:ext cx="7957538" cy="215444"/>
          </a:xfrm>
          <a:prstGeom prst="rect">
            <a:avLst/>
          </a:prstGeom>
          <a:noFill/>
          <a:ln w="9525">
            <a:noFill/>
            <a:miter lim="800000"/>
            <a:headEnd/>
            <a:tailEnd/>
          </a:ln>
        </p:spPr>
        <p:txBody>
          <a:bodyPr>
            <a:spAutoFit/>
          </a:bodyPr>
          <a:lstStyle/>
          <a:p>
            <a:pPr eaLnBrk="1" hangingPunct="1">
              <a:spcBef>
                <a:spcPct val="50000"/>
              </a:spcBef>
              <a:defRPr/>
            </a:pPr>
            <a:r>
              <a:rPr lang="en-IN" sz="800" i="1" dirty="0">
                <a:latin typeface="+mn-lt"/>
                <a:ea typeface="+mn-ea"/>
                <a:cs typeface="Microsoft Sans Serif" pitchFamily="34" charset="0"/>
              </a:rPr>
              <a:t>Source</a:t>
            </a:r>
            <a:r>
              <a:rPr lang="en-IN" sz="800" dirty="0">
                <a:latin typeface="+mn-lt"/>
                <a:ea typeface="+mn-ea"/>
                <a:cs typeface="Microsoft Sans Serif" pitchFamily="34" charset="0"/>
              </a:rPr>
              <a:t>: Smart Insights. With permission.</a:t>
            </a:r>
            <a:endParaRPr lang="en-US" sz="800" dirty="0">
              <a:latin typeface="+mn-lt"/>
              <a:ea typeface="+mn-ea"/>
              <a:cs typeface="Microsoft Sans Serif" pitchFamily="34" charset="0"/>
            </a:endParaRPr>
          </a:p>
        </p:txBody>
      </p:sp>
      <p:sp>
        <p:nvSpPr>
          <p:cNvPr id="6" name="Rectangle 2">
            <a:extLst>
              <a:ext uri="{FF2B5EF4-FFF2-40B4-BE49-F238E27FC236}">
                <a16:creationId xmlns:a16="http://schemas.microsoft.com/office/drawing/2014/main" id="{EA97187A-61CF-4B42-95CD-B46F0921E48E}"/>
              </a:ext>
            </a:extLst>
          </p:cNvPr>
          <p:cNvSpPr txBox="1">
            <a:spLocks noChangeArrowheads="1"/>
          </p:cNvSpPr>
          <p:nvPr/>
        </p:nvSpPr>
        <p:spPr>
          <a:xfrm>
            <a:off x="650875" y="443312"/>
            <a:ext cx="7842250" cy="654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pPr>
            <a:r>
              <a:rPr lang="en-GB" altLang="en-US" sz="3400" dirty="0">
                <a:latin typeface="Arial" panose="020B0604020202020204" pitchFamily="34" charset="0"/>
              </a:rPr>
              <a:t>Figure 2.15 Business Model Canvas example</a:t>
            </a:r>
            <a:endParaRPr lang="en-US" altLang="en-US" sz="3400"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06E85219-E81C-B240-95A8-EF2B0747863A}"/>
              </a:ext>
            </a:extLst>
          </p:cNvPr>
          <p:cNvSpPr>
            <a:spLocks noGrp="1"/>
          </p:cNvSpPr>
          <p:nvPr>
            <p:ph type="title" idx="4294967295"/>
          </p:nvPr>
        </p:nvSpPr>
        <p:spPr>
          <a:xfrm>
            <a:off x="388938" y="276225"/>
            <a:ext cx="8366125" cy="641350"/>
          </a:xfrm>
        </p:spPr>
        <p:txBody>
          <a:bodyPr/>
          <a:lstStyle/>
          <a:p>
            <a:pPr algn="ctr" eaLnBrk="1" hangingPunct="1"/>
            <a:r>
              <a:rPr lang="en-GB" altLang="en-US" sz="3200" b="1">
                <a:latin typeface="Arial" panose="020B0604020202020204" pitchFamily="34" charset="0"/>
              </a:rPr>
              <a:t>Main sections of the canvas </a:t>
            </a:r>
          </a:p>
        </p:txBody>
      </p:sp>
      <p:sp>
        <p:nvSpPr>
          <p:cNvPr id="23555" name="Rectangle 3">
            <a:extLst>
              <a:ext uri="{FF2B5EF4-FFF2-40B4-BE49-F238E27FC236}">
                <a16:creationId xmlns:a16="http://schemas.microsoft.com/office/drawing/2014/main" id="{6DAFCE8A-8FFB-614D-91D8-A3EF7E6B6350}"/>
              </a:ext>
            </a:extLst>
          </p:cNvPr>
          <p:cNvSpPr>
            <a:spLocks noGrp="1" noChangeArrowheads="1"/>
          </p:cNvSpPr>
          <p:nvPr>
            <p:ph type="body" idx="4294967295"/>
          </p:nvPr>
        </p:nvSpPr>
        <p:spPr>
          <a:xfrm>
            <a:off x="493713" y="1052513"/>
            <a:ext cx="8278812" cy="5400675"/>
          </a:xfrm>
        </p:spPr>
        <p:txBody>
          <a:bodyPr/>
          <a:lstStyle/>
          <a:p>
            <a:pPr marL="514350" indent="-514350" eaLnBrk="1" hangingPunct="1">
              <a:buSzTx/>
              <a:buFont typeface="+mj-lt"/>
              <a:buAutoNum type="arabicPeriod"/>
              <a:defRPr/>
            </a:pPr>
            <a:r>
              <a:rPr lang="en-GB" altLang="en-US" sz="2800" dirty="0"/>
              <a:t>Value Proposition</a:t>
            </a:r>
          </a:p>
          <a:p>
            <a:pPr marL="457200" indent="-457200" eaLnBrk="1" hangingPunct="1">
              <a:buSzTx/>
              <a:buFont typeface="Wingdings" pitchFamily="2" charset="2"/>
              <a:buChar char="Ø"/>
              <a:defRPr/>
            </a:pPr>
            <a:r>
              <a:rPr lang="en-GB" altLang="en-US" sz="2800" dirty="0"/>
              <a:t>This is the heart of what the business offers to its audiences and is most important to success</a:t>
            </a:r>
          </a:p>
          <a:p>
            <a:pPr marL="514350" indent="-514350" eaLnBrk="1" hangingPunct="1">
              <a:buSzTx/>
              <a:buFont typeface="+mj-lt"/>
              <a:buAutoNum type="arabicPeriod" startAt="2"/>
              <a:defRPr/>
            </a:pPr>
            <a:r>
              <a:rPr lang="en-GB" altLang="en-US" sz="2800" dirty="0"/>
              <a:t>Customer segments</a:t>
            </a:r>
          </a:p>
          <a:p>
            <a:pPr marL="457200" indent="-457200" eaLnBrk="1" hangingPunct="1">
              <a:buSzTx/>
              <a:buFont typeface="Wingdings" pitchFamily="2" charset="2"/>
              <a:buChar char="Ø"/>
              <a:defRPr/>
            </a:pPr>
            <a:r>
              <a:rPr lang="en-GB" altLang="en-US" sz="2800" dirty="0"/>
              <a:t>Different target audiences to whom the value propositions will appeal. Ex: mass market, niche market, range of diverse segments.</a:t>
            </a:r>
          </a:p>
          <a:p>
            <a:pPr marL="514350" indent="-514350" eaLnBrk="1" hangingPunct="1">
              <a:buSzTx/>
              <a:buFont typeface="+mj-lt"/>
              <a:buAutoNum type="arabicPeriod" startAt="3"/>
              <a:defRPr/>
            </a:pPr>
            <a:r>
              <a:rPr lang="en-GB" altLang="en-US" sz="2800" dirty="0"/>
              <a:t>Customer relationships</a:t>
            </a:r>
          </a:p>
          <a:p>
            <a:pPr marL="457200" indent="-457200" eaLnBrk="1" hangingPunct="1">
              <a:buSzTx/>
              <a:buFont typeface="Wingdings" pitchFamily="2" charset="2"/>
              <a:buChar char="Ø"/>
              <a:defRPr/>
            </a:pPr>
            <a:r>
              <a:rPr lang="en-GB" altLang="en-US" sz="2800" dirty="0"/>
              <a:t>Type of relationships that will be formed, Example: self-service, automated services, communities or more personal service</a:t>
            </a:r>
          </a:p>
          <a:p>
            <a:pPr marL="457200" indent="-457200" eaLnBrk="1" hangingPunct="1">
              <a:buSzTx/>
              <a:buFont typeface="Wingdings" pitchFamily="2" charset="2"/>
              <a:buChar char="Ø"/>
              <a:defRPr/>
            </a:pPr>
            <a:endParaRPr lang="en-GB"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7D8D7D93-A96C-7240-BD6D-B0965C9D1C96}"/>
              </a:ext>
            </a:extLst>
          </p:cNvPr>
          <p:cNvSpPr>
            <a:spLocks noGrp="1"/>
          </p:cNvSpPr>
          <p:nvPr>
            <p:ph type="title" idx="4294967295"/>
          </p:nvPr>
        </p:nvSpPr>
        <p:spPr>
          <a:xfrm>
            <a:off x="384175" y="84138"/>
            <a:ext cx="8366125" cy="641350"/>
          </a:xfrm>
        </p:spPr>
        <p:txBody>
          <a:bodyPr/>
          <a:lstStyle/>
          <a:p>
            <a:pPr algn="ctr" eaLnBrk="1" hangingPunct="1"/>
            <a:r>
              <a:rPr lang="en-GB" altLang="en-US" sz="3200" b="1">
                <a:latin typeface="Arial" panose="020B0604020202020204" pitchFamily="34" charset="0"/>
              </a:rPr>
              <a:t>Main sections of the canvas </a:t>
            </a:r>
          </a:p>
        </p:txBody>
      </p:sp>
      <p:sp>
        <p:nvSpPr>
          <p:cNvPr id="23555" name="Rectangle 3">
            <a:extLst>
              <a:ext uri="{FF2B5EF4-FFF2-40B4-BE49-F238E27FC236}">
                <a16:creationId xmlns:a16="http://schemas.microsoft.com/office/drawing/2014/main" id="{8E575469-7B18-2A45-9B09-A3BD8D52200E}"/>
              </a:ext>
            </a:extLst>
          </p:cNvPr>
          <p:cNvSpPr>
            <a:spLocks noGrp="1" noChangeArrowheads="1"/>
          </p:cNvSpPr>
          <p:nvPr>
            <p:ph type="body" idx="4294967295"/>
          </p:nvPr>
        </p:nvSpPr>
        <p:spPr>
          <a:xfrm>
            <a:off x="250825" y="725488"/>
            <a:ext cx="8521700" cy="5727700"/>
          </a:xfrm>
        </p:spPr>
        <p:txBody>
          <a:bodyPr/>
          <a:lstStyle/>
          <a:p>
            <a:pPr marL="514350" indent="-514350" eaLnBrk="1" hangingPunct="1">
              <a:buSzTx/>
              <a:buFont typeface="+mj-lt"/>
              <a:buAutoNum type="arabicPeriod" startAt="4"/>
              <a:defRPr/>
            </a:pPr>
            <a:r>
              <a:rPr lang="en-GB" altLang="en-US" sz="2800" dirty="0"/>
              <a:t>Channels</a:t>
            </a:r>
          </a:p>
          <a:p>
            <a:pPr marL="457200" indent="-457200" eaLnBrk="1" hangingPunct="1">
              <a:buSzTx/>
              <a:buFont typeface="Wingdings" pitchFamily="2" charset="2"/>
              <a:buChar char="Ø"/>
              <a:defRPr/>
            </a:pPr>
            <a:r>
              <a:rPr lang="en-GB" altLang="en-US" sz="2800" dirty="0"/>
              <a:t>The methods by which the organisation’s services will be delivered and the audiences reached.</a:t>
            </a:r>
          </a:p>
          <a:p>
            <a:pPr marL="514350" indent="-514350" eaLnBrk="1" hangingPunct="1">
              <a:buSzTx/>
              <a:buFont typeface="+mj-lt"/>
              <a:buAutoNum type="arabicPeriod" startAt="5"/>
              <a:defRPr/>
            </a:pPr>
            <a:r>
              <a:rPr lang="en-GB" altLang="en-US" sz="2800" dirty="0"/>
              <a:t>Key Partners</a:t>
            </a:r>
          </a:p>
          <a:p>
            <a:pPr marL="514350" indent="-514350" eaLnBrk="1" hangingPunct="1">
              <a:buSzTx/>
              <a:buFont typeface="Wingdings" pitchFamily="2" charset="2"/>
              <a:buChar char="Ø"/>
              <a:defRPr/>
            </a:pPr>
            <a:r>
              <a:rPr lang="en-GB" altLang="en-US" sz="2800" dirty="0"/>
              <a:t>To exploit online and offline value networks, forming partnerships gives an opportunity of expanding reach and taking advantage of existing organisations and online influencers that have built an audience</a:t>
            </a:r>
          </a:p>
          <a:p>
            <a:pPr marL="514350" indent="-514350" eaLnBrk="1" hangingPunct="1">
              <a:buSzTx/>
              <a:buFont typeface="+mj-lt"/>
              <a:buAutoNum type="arabicPeriod" startAt="6"/>
              <a:defRPr/>
            </a:pPr>
            <a:r>
              <a:rPr lang="en-GB" altLang="en-US" sz="2800" dirty="0"/>
              <a:t>Activities</a:t>
            </a:r>
          </a:p>
          <a:p>
            <a:pPr marL="457200" indent="-457200" eaLnBrk="1" hangingPunct="1">
              <a:buSzTx/>
              <a:buFont typeface="Wingdings" pitchFamily="2" charset="2"/>
              <a:buChar char="Ø"/>
              <a:defRPr/>
            </a:pPr>
            <a:r>
              <a:rPr lang="en-GB" altLang="en-US" sz="2800" dirty="0"/>
              <a:t>The main activities that need to be performed to deliver the value proposition to develop revenue. </a:t>
            </a:r>
          </a:p>
          <a:p>
            <a:pPr marL="514350" indent="-514350" eaLnBrk="1" hangingPunct="1">
              <a:buSzTx/>
              <a:buFont typeface="Wingdings" pitchFamily="2" charset="2"/>
              <a:buChar char="Ø"/>
              <a:defRPr/>
            </a:pPr>
            <a:endParaRPr lang="en-GB" altLang="en-US" sz="2800" dirty="0"/>
          </a:p>
          <a:p>
            <a:pPr marL="0" indent="0" eaLnBrk="1" hangingPunct="1">
              <a:buSzTx/>
              <a:buFont typeface="Wingdings 2" pitchFamily="2" charset="2"/>
              <a:buNone/>
              <a:defRPr/>
            </a:pPr>
            <a:endParaRPr lang="en-GB"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B6BD0AF-62B7-5E4A-985C-C73E967F0F9B}"/>
              </a:ext>
            </a:extLst>
          </p:cNvPr>
          <p:cNvSpPr>
            <a:spLocks noGrp="1"/>
          </p:cNvSpPr>
          <p:nvPr>
            <p:ph type="title" idx="4294967295"/>
          </p:nvPr>
        </p:nvSpPr>
        <p:spPr>
          <a:xfrm>
            <a:off x="388938" y="276225"/>
            <a:ext cx="8366125" cy="641350"/>
          </a:xfrm>
        </p:spPr>
        <p:txBody>
          <a:bodyPr/>
          <a:lstStyle/>
          <a:p>
            <a:pPr algn="ctr" eaLnBrk="1" hangingPunct="1"/>
            <a:r>
              <a:rPr lang="en-GB" altLang="en-US" sz="3200" b="1">
                <a:latin typeface="Arial" panose="020B0604020202020204" pitchFamily="34" charset="0"/>
              </a:rPr>
              <a:t>Main sections of the canvas </a:t>
            </a:r>
          </a:p>
        </p:txBody>
      </p:sp>
      <p:sp>
        <p:nvSpPr>
          <p:cNvPr id="23555" name="Rectangle 3">
            <a:extLst>
              <a:ext uri="{FF2B5EF4-FFF2-40B4-BE49-F238E27FC236}">
                <a16:creationId xmlns:a16="http://schemas.microsoft.com/office/drawing/2014/main" id="{B3E926AE-0302-6048-9F8F-2740DBAD7AFD}"/>
              </a:ext>
            </a:extLst>
          </p:cNvPr>
          <p:cNvSpPr>
            <a:spLocks noGrp="1" noChangeArrowheads="1"/>
          </p:cNvSpPr>
          <p:nvPr>
            <p:ph type="body" idx="4294967295"/>
          </p:nvPr>
        </p:nvSpPr>
        <p:spPr>
          <a:xfrm>
            <a:off x="493713" y="1052513"/>
            <a:ext cx="8278812" cy="5400675"/>
          </a:xfrm>
        </p:spPr>
        <p:txBody>
          <a:bodyPr>
            <a:normAutofit fontScale="92500" lnSpcReduction="20000"/>
          </a:bodyPr>
          <a:lstStyle/>
          <a:p>
            <a:pPr marL="514350" indent="-514350" eaLnBrk="1" hangingPunct="1">
              <a:buSzTx/>
              <a:buFont typeface="+mj-lt"/>
              <a:buAutoNum type="arabicPeriod" startAt="7"/>
              <a:defRPr/>
            </a:pPr>
            <a:r>
              <a:rPr lang="en-GB" altLang="en-US" sz="2800" dirty="0"/>
              <a:t>Resources</a:t>
            </a:r>
          </a:p>
          <a:p>
            <a:pPr marL="514350" indent="-514350" eaLnBrk="1" hangingPunct="1">
              <a:buSzTx/>
              <a:buFont typeface="Wingdings" pitchFamily="2" charset="2"/>
              <a:buChar char="Ø"/>
              <a:defRPr/>
            </a:pPr>
            <a:r>
              <a:rPr lang="en-GB" altLang="en-US" sz="2800" dirty="0"/>
              <a:t>Different types of process and people to complete the activities to create and deliver the value proposition.</a:t>
            </a:r>
          </a:p>
          <a:p>
            <a:pPr marL="514350" indent="-514350" eaLnBrk="1" hangingPunct="1">
              <a:buSzTx/>
              <a:buFont typeface="+mj-lt"/>
              <a:buAutoNum type="arabicPeriod" startAt="8"/>
              <a:defRPr/>
            </a:pPr>
            <a:r>
              <a:rPr lang="en-GB" altLang="en-US" sz="2800" dirty="0"/>
              <a:t>Cost Structure</a:t>
            </a:r>
          </a:p>
          <a:p>
            <a:pPr marL="514350" indent="-514350" eaLnBrk="1" hangingPunct="1">
              <a:buSzTx/>
              <a:buFont typeface="Wingdings" pitchFamily="2" charset="2"/>
              <a:buChar char="Ø"/>
              <a:defRPr/>
            </a:pPr>
            <a:r>
              <a:rPr lang="en-GB" altLang="en-US" sz="2800" dirty="0"/>
              <a:t>Different cost-elements, should be checked against activities and resources. Fixed, variable and economies of scale</a:t>
            </a:r>
          </a:p>
          <a:p>
            <a:pPr marL="514350" indent="-514350" eaLnBrk="1" hangingPunct="1">
              <a:buSzTx/>
              <a:buFont typeface="+mj-lt"/>
              <a:buAutoNum type="arabicPeriod" startAt="9"/>
              <a:defRPr/>
            </a:pPr>
            <a:r>
              <a:rPr lang="en-GB" altLang="en-US" sz="2800" dirty="0"/>
              <a:t>Revenue Stream</a:t>
            </a:r>
          </a:p>
          <a:p>
            <a:pPr marL="514350" indent="-514350" eaLnBrk="1" hangingPunct="1">
              <a:buSzTx/>
              <a:buFont typeface="Wingdings" pitchFamily="2" charset="2"/>
              <a:buChar char="Ø"/>
              <a:defRPr/>
            </a:pPr>
            <a:r>
              <a:rPr lang="en-GB" altLang="en-US" sz="2800" dirty="0"/>
              <a:t>By which a business derives income. </a:t>
            </a:r>
            <a:r>
              <a:rPr lang="en-GB" altLang="en-US" sz="2800" dirty="0" err="1"/>
              <a:t>Ex:ad</a:t>
            </a:r>
            <a:r>
              <a:rPr lang="en-GB" altLang="en-US" sz="2800" dirty="0"/>
              <a:t> revenue, subscription fees, sale of goods, commission, licensing, leasing etc</a:t>
            </a:r>
          </a:p>
          <a:p>
            <a:pPr marL="457200" indent="-457200" eaLnBrk="1" hangingPunct="1">
              <a:buSzTx/>
              <a:buFont typeface="Arial" panose="020B0604020202020204" pitchFamily="34" charset="0"/>
              <a:buChar char="•"/>
              <a:defRPr/>
            </a:pPr>
            <a:r>
              <a:rPr lang="en-GB" altLang="en-US" sz="2800" b="1" dirty="0"/>
              <a:t>There are few missing elements in the canvas, for example, KPIs, Impact of Competitors</a:t>
            </a:r>
          </a:p>
          <a:p>
            <a:pPr marL="0" indent="0" eaLnBrk="1" hangingPunct="1">
              <a:buSzTx/>
              <a:buFont typeface="Wingdings 2" pitchFamily="2" charset="2"/>
              <a:buNone/>
              <a:defRPr/>
            </a:pPr>
            <a:endParaRPr lang="en-GB"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84F1053C-716E-6042-A600-873EEADE4363}"/>
              </a:ext>
            </a:extLst>
          </p:cNvPr>
          <p:cNvSpPr>
            <a:spLocks noGrp="1"/>
          </p:cNvSpPr>
          <p:nvPr>
            <p:ph type="title" idx="4294967295"/>
          </p:nvPr>
        </p:nvSpPr>
        <p:spPr>
          <a:xfrm>
            <a:off x="388938" y="276225"/>
            <a:ext cx="8366125" cy="641350"/>
          </a:xfrm>
        </p:spPr>
        <p:txBody>
          <a:bodyPr/>
          <a:lstStyle/>
          <a:p>
            <a:pPr algn="ctr" eaLnBrk="1" hangingPunct="1"/>
            <a:r>
              <a:rPr lang="en-GB" altLang="en-US" sz="3200" b="1">
                <a:latin typeface="Arial" panose="020B0604020202020204" pitchFamily="34" charset="0"/>
              </a:rPr>
              <a:t>Revenue models – publisher example</a:t>
            </a:r>
          </a:p>
        </p:txBody>
      </p:sp>
      <p:sp>
        <p:nvSpPr>
          <p:cNvPr id="74754" name="Rectangle 3">
            <a:extLst>
              <a:ext uri="{FF2B5EF4-FFF2-40B4-BE49-F238E27FC236}">
                <a16:creationId xmlns:a16="http://schemas.microsoft.com/office/drawing/2014/main" id="{A36F2F26-D36F-5748-B21C-D3AA4CFCFE0D}"/>
              </a:ext>
            </a:extLst>
          </p:cNvPr>
          <p:cNvSpPr>
            <a:spLocks noGrp="1"/>
          </p:cNvSpPr>
          <p:nvPr>
            <p:ph type="body" idx="4294967295"/>
          </p:nvPr>
        </p:nvSpPr>
        <p:spPr>
          <a:xfrm>
            <a:off x="476250" y="936625"/>
            <a:ext cx="8278813" cy="5645150"/>
          </a:xfrm>
        </p:spPr>
        <p:txBody>
          <a:bodyPr/>
          <a:lstStyle/>
          <a:p>
            <a:pPr marL="381000" indent="-381000" eaLnBrk="1" hangingPunct="1">
              <a:buSzTx/>
              <a:buFontTx/>
              <a:buChar char="•"/>
            </a:pPr>
            <a:r>
              <a:rPr lang="en-GB" altLang="en-US" sz="2800"/>
              <a:t>Subscription access to content</a:t>
            </a:r>
          </a:p>
          <a:p>
            <a:pPr marL="684213" lvl="1" indent="-381000" eaLnBrk="1" hangingPunct="1">
              <a:buSzTx/>
              <a:buFontTx/>
              <a:buChar char="•"/>
            </a:pPr>
            <a:r>
              <a:rPr lang="en-GB" altLang="en-US" sz="2400"/>
              <a:t>Range of documents can be accessed from a publisher for a fixed period. Premium services on websites</a:t>
            </a:r>
          </a:p>
          <a:p>
            <a:pPr marL="381000" indent="-381000" eaLnBrk="1" hangingPunct="1">
              <a:buSzTx/>
              <a:buFontTx/>
              <a:buChar char="•"/>
            </a:pPr>
            <a:r>
              <a:rPr lang="en-GB" altLang="en-US" sz="2800"/>
              <a:t>Pay per view content access</a:t>
            </a:r>
          </a:p>
          <a:p>
            <a:pPr marL="684213" lvl="1" indent="-381000" eaLnBrk="1" hangingPunct="1">
              <a:buSzTx/>
              <a:buFontTx/>
              <a:buChar char="•"/>
            </a:pPr>
            <a:r>
              <a:rPr lang="en-GB" altLang="en-US" sz="2400"/>
              <a:t>Payment for single access to a document, video, music clip, which can be downloaded.</a:t>
            </a:r>
          </a:p>
          <a:p>
            <a:pPr marL="381000" indent="-381000" eaLnBrk="1" hangingPunct="1">
              <a:buSzTx/>
              <a:buFontTx/>
              <a:buChar char="•"/>
            </a:pPr>
            <a:r>
              <a:rPr lang="en-GB" altLang="en-US" sz="2800"/>
              <a:t>CPM display advertising</a:t>
            </a:r>
          </a:p>
          <a:p>
            <a:pPr marL="684213" lvl="1" indent="-381000" eaLnBrk="1" hangingPunct="1">
              <a:buSzTx/>
              <a:buFontTx/>
              <a:buChar char="•"/>
            </a:pPr>
            <a:r>
              <a:rPr lang="en-GB" altLang="en-US" sz="2400"/>
              <a:t>Cost Per Thousand(mille)-Number of times ads are served to site visitors</a:t>
            </a:r>
          </a:p>
          <a:p>
            <a:pPr marL="381000" indent="-381000" eaLnBrk="1" hangingPunct="1">
              <a:buSzTx/>
              <a:buFontTx/>
              <a:buChar char="•"/>
            </a:pPr>
            <a:r>
              <a:rPr lang="en-GB" altLang="en-US" sz="2800"/>
              <a:t>CPC advertising on site</a:t>
            </a:r>
          </a:p>
          <a:p>
            <a:pPr marL="684213" lvl="1" indent="-381000" eaLnBrk="1" hangingPunct="1">
              <a:buSzTx/>
              <a:buFontTx/>
              <a:buChar char="•"/>
            </a:pPr>
            <a:r>
              <a:rPr lang="en-GB" altLang="en-US" sz="2400"/>
              <a:t>Cost Per Click, cost can range from £0.40 to £20 per click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25CAB752-434A-B541-ADFE-7738FAC8944D}"/>
              </a:ext>
            </a:extLst>
          </p:cNvPr>
          <p:cNvSpPr>
            <a:spLocks noGrp="1"/>
          </p:cNvSpPr>
          <p:nvPr>
            <p:ph type="title" idx="4294967295"/>
          </p:nvPr>
        </p:nvSpPr>
        <p:spPr>
          <a:xfrm>
            <a:off x="357188" y="276225"/>
            <a:ext cx="8366125" cy="641350"/>
          </a:xfrm>
        </p:spPr>
        <p:txBody>
          <a:bodyPr/>
          <a:lstStyle/>
          <a:p>
            <a:pPr algn="ctr" eaLnBrk="1" hangingPunct="1"/>
            <a:r>
              <a:rPr lang="en-GB" altLang="en-US" sz="3200" b="1">
                <a:latin typeface="Arial" panose="020B0604020202020204" pitchFamily="34" charset="0"/>
              </a:rPr>
              <a:t>Revenue models – publisher example</a:t>
            </a:r>
          </a:p>
        </p:txBody>
      </p:sp>
      <p:sp>
        <p:nvSpPr>
          <p:cNvPr id="23555" name="Rectangle 3">
            <a:extLst>
              <a:ext uri="{FF2B5EF4-FFF2-40B4-BE49-F238E27FC236}">
                <a16:creationId xmlns:a16="http://schemas.microsoft.com/office/drawing/2014/main" id="{DE7F5978-97C0-0440-9246-0652928B957A}"/>
              </a:ext>
            </a:extLst>
          </p:cNvPr>
          <p:cNvSpPr>
            <a:spLocks noGrp="1" noChangeArrowheads="1"/>
          </p:cNvSpPr>
          <p:nvPr>
            <p:ph type="body" idx="4294967295"/>
          </p:nvPr>
        </p:nvSpPr>
        <p:spPr>
          <a:xfrm>
            <a:off x="476250" y="936625"/>
            <a:ext cx="8278813" cy="5645150"/>
          </a:xfrm>
        </p:spPr>
        <p:txBody>
          <a:bodyPr/>
          <a:lstStyle/>
          <a:p>
            <a:pPr marL="381000" indent="-381000" eaLnBrk="1" hangingPunct="1">
              <a:buSzTx/>
              <a:buFontTx/>
              <a:buChar char="•"/>
              <a:defRPr/>
            </a:pPr>
            <a:r>
              <a:rPr lang="en-GB" altLang="en-US" sz="2800" dirty="0"/>
              <a:t>Sponsorship of sections, content or widgets</a:t>
            </a:r>
          </a:p>
          <a:p>
            <a:pPr marL="760413" lvl="1" indent="-457200" eaLnBrk="1" hangingPunct="1">
              <a:buSzTx/>
              <a:buFont typeface="Arial" panose="020B0604020202020204" pitchFamily="34" charset="0"/>
              <a:buChar char="•"/>
              <a:defRPr/>
            </a:pPr>
            <a:r>
              <a:rPr lang="en-GB" altLang="en-US" sz="2400" dirty="0"/>
              <a:t>Fixed </a:t>
            </a:r>
            <a:r>
              <a:rPr lang="en-GB" altLang="en-US" sz="2400"/>
              <a:t>fee for </a:t>
            </a:r>
            <a:r>
              <a:rPr lang="en-GB" altLang="en-US" sz="2400" dirty="0"/>
              <a:t>a period</a:t>
            </a:r>
          </a:p>
          <a:p>
            <a:pPr marL="381000" indent="-381000" eaLnBrk="1" hangingPunct="1">
              <a:buSzTx/>
              <a:buFontTx/>
              <a:buChar char="•"/>
              <a:defRPr/>
            </a:pPr>
            <a:r>
              <a:rPr lang="en-GB" altLang="en-US" sz="2800" dirty="0"/>
              <a:t>Affiliate revenue (CPA or CPC).</a:t>
            </a:r>
          </a:p>
          <a:p>
            <a:pPr marL="684213" lvl="1" indent="-381000" eaLnBrk="1" hangingPunct="1">
              <a:buSzTx/>
              <a:buFontTx/>
              <a:buChar char="•"/>
              <a:defRPr/>
            </a:pPr>
            <a:r>
              <a:rPr lang="en-GB" altLang="en-US" sz="2400" dirty="0"/>
              <a:t>Is commission based.</a:t>
            </a:r>
          </a:p>
          <a:p>
            <a:pPr marL="381000" indent="-381000" eaLnBrk="1" hangingPunct="1">
              <a:buSzTx/>
              <a:buFontTx/>
              <a:buChar char="•"/>
              <a:defRPr/>
            </a:pPr>
            <a:r>
              <a:rPr lang="en-GB" altLang="en-US" sz="2800" dirty="0"/>
              <a:t>Subscriber data for e-mail marketing.</a:t>
            </a:r>
          </a:p>
          <a:p>
            <a:pPr marL="684213" lvl="1" indent="-381000" eaLnBrk="1" hangingPunct="1">
              <a:buSzTx/>
              <a:buFontTx/>
              <a:buChar char="•"/>
              <a:defRPr/>
            </a:pPr>
            <a:r>
              <a:rPr lang="en-GB" altLang="en-US" sz="2400" dirty="0"/>
              <a:t>The data a site owner has about its customers are valuable as it can send different forms of email to its customers.</a:t>
            </a:r>
          </a:p>
          <a:p>
            <a:pPr marL="381000" indent="-381000" eaLnBrk="1" hangingPunct="1">
              <a:buSzTx/>
              <a:buFontTx/>
              <a:buChar char="•"/>
              <a:defRPr/>
            </a:pPr>
            <a:r>
              <a:rPr lang="en-GB" altLang="en-US" sz="2800" dirty="0"/>
              <a:t>Transaction fee revenue.</a:t>
            </a:r>
          </a:p>
          <a:p>
            <a:pPr marL="684213" lvl="1" indent="-381000" eaLnBrk="1" hangingPunct="1">
              <a:buSzTx/>
              <a:buFontTx/>
              <a:buChar char="•"/>
              <a:defRPr/>
            </a:pPr>
            <a:r>
              <a:rPr lang="en-GB" altLang="en-US" sz="2400" dirty="0"/>
              <a:t>A company receives a fee for facilitating a transaction.</a:t>
            </a:r>
          </a:p>
          <a:p>
            <a:pPr marL="381000" indent="-381000" eaLnBrk="1" hangingPunct="1">
              <a:buSzTx/>
              <a:buFontTx/>
              <a:buChar char="•"/>
              <a:defRPr/>
            </a:pPr>
            <a:endParaRPr lang="en-GB" altLang="en-US" sz="2800" dirty="0"/>
          </a:p>
          <a:p>
            <a:pPr marL="381000" indent="-381000" eaLnBrk="1" hangingPunct="1">
              <a:buSzTx/>
              <a:buFontTx/>
              <a:buChar char="•"/>
              <a:defRPr/>
            </a:pPr>
            <a:endParaRPr lang="en-GB"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774C4BA-717D-4298-9F66-766F756362A7}"/>
              </a:ext>
            </a:extLst>
          </p:cNvPr>
          <p:cNvSpPr>
            <a:spLocks noGrp="1" noChangeArrowheads="1"/>
          </p:cNvSpPr>
          <p:nvPr>
            <p:ph type="body" idx="4294967295"/>
          </p:nvPr>
        </p:nvSpPr>
        <p:spPr>
          <a:xfrm>
            <a:off x="467544" y="1638739"/>
            <a:ext cx="8278812" cy="4394200"/>
          </a:xfrm>
        </p:spPr>
        <p:txBody>
          <a:bodyPr/>
          <a:lstStyle/>
          <a:p>
            <a:pPr marL="381000" indent="-381000" eaLnBrk="1" hangingPunct="1">
              <a:buSzTx/>
              <a:buFontTx/>
              <a:buChar char="•"/>
            </a:pPr>
            <a:r>
              <a:rPr lang="en-GB" altLang="en-US" sz="2800" dirty="0"/>
              <a:t>Subscription access to content</a:t>
            </a:r>
          </a:p>
          <a:p>
            <a:pPr marL="381000" indent="-381000" eaLnBrk="1" hangingPunct="1">
              <a:buSzTx/>
              <a:buFontTx/>
              <a:buChar char="•"/>
            </a:pPr>
            <a:r>
              <a:rPr lang="en-GB" altLang="en-US" sz="2800" dirty="0"/>
              <a:t>Pay per view content access</a:t>
            </a:r>
          </a:p>
          <a:p>
            <a:pPr marL="381000" indent="-381000" eaLnBrk="1" hangingPunct="1">
              <a:buSzTx/>
              <a:buFontTx/>
              <a:buChar char="•"/>
            </a:pPr>
            <a:r>
              <a:rPr lang="en-GB" altLang="en-US" sz="2800" dirty="0"/>
              <a:t>CPM display advertising</a:t>
            </a:r>
          </a:p>
          <a:p>
            <a:pPr marL="381000" indent="-381000" eaLnBrk="1" hangingPunct="1">
              <a:buSzTx/>
              <a:buFontTx/>
              <a:buChar char="•"/>
            </a:pPr>
            <a:r>
              <a:rPr lang="en-GB" altLang="en-US" sz="2800" dirty="0"/>
              <a:t>CPC advertising on site</a:t>
            </a:r>
          </a:p>
          <a:p>
            <a:pPr marL="381000" indent="-381000" eaLnBrk="1" hangingPunct="1">
              <a:buSzTx/>
              <a:buFontTx/>
              <a:buChar char="•"/>
            </a:pPr>
            <a:r>
              <a:rPr lang="en-GB" altLang="en-US" sz="2800" dirty="0"/>
              <a:t>Sponsorship of sections, content or widgets</a:t>
            </a:r>
          </a:p>
          <a:p>
            <a:pPr marL="381000" indent="-381000" eaLnBrk="1" hangingPunct="1">
              <a:buSzTx/>
              <a:buFontTx/>
              <a:buChar char="•"/>
            </a:pPr>
            <a:r>
              <a:rPr lang="en-GB" altLang="en-US" sz="2800" dirty="0"/>
              <a:t>Affiliate revenue (CPA or CPC)</a:t>
            </a:r>
          </a:p>
          <a:p>
            <a:pPr marL="381000" indent="-381000" eaLnBrk="1" hangingPunct="1">
              <a:buSzTx/>
              <a:buFontTx/>
              <a:buChar char="•"/>
            </a:pPr>
            <a:r>
              <a:rPr lang="en-GB" altLang="en-US" sz="2800" dirty="0"/>
              <a:t>Subscriber data for email marketing</a:t>
            </a:r>
          </a:p>
          <a:p>
            <a:pPr marL="381000" indent="-381000" eaLnBrk="1" hangingPunct="1">
              <a:buSzTx/>
              <a:buFontTx/>
              <a:buChar char="•"/>
            </a:pPr>
            <a:r>
              <a:rPr lang="en-GB" altLang="en-US" sz="2800" dirty="0"/>
              <a:t>Access to customers for research purposes.</a:t>
            </a:r>
          </a:p>
        </p:txBody>
      </p:sp>
      <p:sp>
        <p:nvSpPr>
          <p:cNvPr id="23554" name="Rectangle 2">
            <a:extLst>
              <a:ext uri="{FF2B5EF4-FFF2-40B4-BE49-F238E27FC236}">
                <a16:creationId xmlns:a16="http://schemas.microsoft.com/office/drawing/2014/main" id="{6389EF50-FA45-4954-909D-7A3AAFD8C5D3}"/>
              </a:ext>
            </a:extLst>
          </p:cNvPr>
          <p:cNvSpPr>
            <a:spLocks noGrp="1" noChangeArrowheads="1"/>
          </p:cNvSpPr>
          <p:nvPr>
            <p:ph type="title" idx="4294967295"/>
          </p:nvPr>
        </p:nvSpPr>
        <p:spPr>
          <a:xfrm>
            <a:off x="388938" y="535524"/>
            <a:ext cx="8366125" cy="641350"/>
          </a:xfrm>
        </p:spPr>
        <p:txBody>
          <a:bodyPr>
            <a:noAutofit/>
          </a:bodyPr>
          <a:lstStyle/>
          <a:p>
            <a:pPr algn="ctr" eaLnBrk="1" hangingPunct="1"/>
            <a:r>
              <a:rPr lang="en-GB" altLang="en-US" sz="3400" b="1" dirty="0">
                <a:latin typeface="Arial" panose="020B0604020202020204" pitchFamily="34" charset="0"/>
              </a:rPr>
              <a:t>Revenue models – publisher example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E4776EE4-56A3-4DDD-9EC3-2FF5A99151F7}"/>
              </a:ext>
            </a:extLst>
          </p:cNvPr>
          <p:cNvSpPr>
            <a:spLocks noGrp="1" noChangeArrowheads="1"/>
          </p:cNvSpPr>
          <p:nvPr>
            <p:ph type="body" idx="4294967295"/>
          </p:nvPr>
        </p:nvSpPr>
        <p:spPr>
          <a:xfrm>
            <a:off x="467544" y="1636304"/>
            <a:ext cx="8483600" cy="5041900"/>
          </a:xfrm>
        </p:spPr>
        <p:txBody>
          <a:bodyPr/>
          <a:lstStyle/>
          <a:p>
            <a:pPr marL="388938" indent="-388938">
              <a:buFontTx/>
              <a:buChar char="•"/>
              <a:defRPr/>
            </a:pPr>
            <a:r>
              <a:rPr lang="en-GB" altLang="en-US" sz="2800" dirty="0"/>
              <a:t>Online Marketplace</a:t>
            </a:r>
          </a:p>
          <a:p>
            <a:pPr marL="303213" lvl="1" indent="0">
              <a:buNone/>
              <a:defRPr/>
            </a:pPr>
            <a:r>
              <a:rPr lang="en-GB" altLang="en-US" sz="2400" dirty="0"/>
              <a:t>Exchanges of information and commercial transactions between consumers, businesses and governments completed through different forms of online presence such as search engines, social networks, comparison sites and destination sites. </a:t>
            </a:r>
          </a:p>
          <a:p>
            <a:pPr marL="388938" indent="-388938">
              <a:buFontTx/>
              <a:buChar char="•"/>
              <a:defRPr/>
            </a:pPr>
            <a:r>
              <a:rPr lang="en-GB" altLang="en-US" sz="2800" dirty="0"/>
              <a:t>Situation Analysis</a:t>
            </a:r>
          </a:p>
          <a:p>
            <a:pPr marL="303213" lvl="1" indent="0">
              <a:buNone/>
              <a:defRPr/>
            </a:pPr>
            <a:r>
              <a:rPr lang="en-GB" altLang="en-US" sz="2400" dirty="0"/>
              <a:t>Collection and review of information about an organisation’s external environment and internal processes and resources in order to inform its strategies</a:t>
            </a:r>
          </a:p>
        </p:txBody>
      </p:sp>
      <p:sp>
        <p:nvSpPr>
          <p:cNvPr id="6146" name="Rectangle 2">
            <a:extLst>
              <a:ext uri="{FF2B5EF4-FFF2-40B4-BE49-F238E27FC236}">
                <a16:creationId xmlns:a16="http://schemas.microsoft.com/office/drawing/2014/main" id="{A688E1CB-612B-45F7-A64C-09B100ED3987}"/>
              </a:ext>
            </a:extLst>
          </p:cNvPr>
          <p:cNvSpPr>
            <a:spLocks noGrp="1" noChangeArrowheads="1"/>
          </p:cNvSpPr>
          <p:nvPr>
            <p:ph type="title" idx="4294967295"/>
          </p:nvPr>
        </p:nvSpPr>
        <p:spPr>
          <a:xfrm>
            <a:off x="388938" y="516428"/>
            <a:ext cx="8366125" cy="1112372"/>
          </a:xfrm>
        </p:spPr>
        <p:txBody>
          <a:bodyPr>
            <a:noAutofit/>
          </a:bodyPr>
          <a:lstStyle/>
          <a:p>
            <a:pPr algn="ctr" eaLnBrk="1" hangingPunct="1"/>
            <a:r>
              <a:rPr lang="en-US" altLang="en-US" b="1" dirty="0">
                <a:latin typeface="Arial" panose="020B0604020202020204" pitchFamily="34" charset="0"/>
              </a:rPr>
              <a:t>Opportunity(Online/Digital Marketplace) analysis</a:t>
            </a:r>
          </a:p>
        </p:txBody>
      </p:sp>
    </p:spTree>
    <p:extLst>
      <p:ext uri="{BB962C8B-B14F-4D97-AF65-F5344CB8AC3E}">
        <p14:creationId xmlns:p14="http://schemas.microsoft.com/office/powerpoint/2010/main" val="1713308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20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20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20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AABB-6BC2-7944-B35A-82E81B90F4B5}"/>
              </a:ext>
            </a:extLst>
          </p:cNvPr>
          <p:cNvSpPr>
            <a:spLocks noGrp="1"/>
          </p:cNvSpPr>
          <p:nvPr>
            <p:ph type="title" idx="4294967295"/>
          </p:nvPr>
        </p:nvSpPr>
        <p:spPr>
          <a:xfrm>
            <a:off x="628650" y="167381"/>
            <a:ext cx="7886700" cy="1325563"/>
          </a:xfrm>
        </p:spPr>
        <p:txBody>
          <a:bodyPr/>
          <a:lstStyle/>
          <a:p>
            <a:r>
              <a:rPr lang="en-US" dirty="0"/>
              <a:t>Summary</a:t>
            </a:r>
          </a:p>
        </p:txBody>
      </p:sp>
      <p:sp>
        <p:nvSpPr>
          <p:cNvPr id="3" name="Content Placeholder 2">
            <a:extLst>
              <a:ext uri="{FF2B5EF4-FFF2-40B4-BE49-F238E27FC236}">
                <a16:creationId xmlns:a16="http://schemas.microsoft.com/office/drawing/2014/main" id="{743CBD3B-74A7-204D-9244-53EF55548586}"/>
              </a:ext>
            </a:extLst>
          </p:cNvPr>
          <p:cNvSpPr>
            <a:spLocks noGrp="1"/>
          </p:cNvSpPr>
          <p:nvPr>
            <p:ph idx="4294967295"/>
          </p:nvPr>
        </p:nvSpPr>
        <p:spPr>
          <a:xfrm>
            <a:off x="467138" y="1644574"/>
            <a:ext cx="8425342" cy="4527626"/>
          </a:xfrm>
        </p:spPr>
        <p:txBody>
          <a:bodyPr>
            <a:noAutofit/>
          </a:bodyPr>
          <a:lstStyle/>
          <a:p>
            <a:r>
              <a:rPr lang="en-US" sz="2600" dirty="0"/>
              <a:t>You should be able to complete an online marketplace analysis to assess competitor, customer and intermediary use of digital technologies and media as part of strategy development</a:t>
            </a:r>
          </a:p>
          <a:p>
            <a:r>
              <a:rPr lang="en-US" sz="2600" dirty="0"/>
              <a:t>You should be able to identify the main business and marketplace models for digital communications and trading</a:t>
            </a:r>
          </a:p>
          <a:p>
            <a:r>
              <a:rPr lang="en-US" sz="2600" dirty="0"/>
              <a:t>You should be able to evaluate the effectiveness of business and revenue models for online businesses, particularly digital start-up businesses</a:t>
            </a:r>
          </a:p>
        </p:txBody>
      </p:sp>
    </p:spTree>
    <p:extLst>
      <p:ext uri="{BB962C8B-B14F-4D97-AF65-F5344CB8AC3E}">
        <p14:creationId xmlns:p14="http://schemas.microsoft.com/office/powerpoint/2010/main" val="34220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AABB-6BC2-7944-B35A-82E81B90F4B5}"/>
              </a:ext>
            </a:extLst>
          </p:cNvPr>
          <p:cNvSpPr>
            <a:spLocks noGrp="1"/>
          </p:cNvSpPr>
          <p:nvPr>
            <p:ph type="title" idx="4294967295"/>
          </p:nvPr>
        </p:nvSpPr>
        <p:spPr>
          <a:xfrm>
            <a:off x="628650" y="167381"/>
            <a:ext cx="7886700" cy="1029371"/>
          </a:xfrm>
        </p:spPr>
        <p:txBody>
          <a:bodyPr/>
          <a:lstStyle/>
          <a:p>
            <a:r>
              <a:rPr lang="en-US" dirty="0"/>
              <a:t>Activity 2.3</a:t>
            </a:r>
          </a:p>
        </p:txBody>
      </p:sp>
      <p:sp>
        <p:nvSpPr>
          <p:cNvPr id="3" name="Content Placeholder 2">
            <a:extLst>
              <a:ext uri="{FF2B5EF4-FFF2-40B4-BE49-F238E27FC236}">
                <a16:creationId xmlns:a16="http://schemas.microsoft.com/office/drawing/2014/main" id="{743CBD3B-74A7-204D-9244-53EF55548586}"/>
              </a:ext>
            </a:extLst>
          </p:cNvPr>
          <p:cNvSpPr>
            <a:spLocks noGrp="1"/>
          </p:cNvSpPr>
          <p:nvPr>
            <p:ph idx="4294967295"/>
          </p:nvPr>
        </p:nvSpPr>
        <p:spPr>
          <a:xfrm>
            <a:off x="467544" y="1196752"/>
            <a:ext cx="8425342" cy="5328592"/>
          </a:xfrm>
        </p:spPr>
        <p:txBody>
          <a:bodyPr>
            <a:noAutofit/>
          </a:bodyPr>
          <a:lstStyle/>
          <a:p>
            <a:r>
              <a:rPr lang="en-GB" sz="2800" dirty="0"/>
              <a:t>Identify overlap between the different business models identified by </a:t>
            </a:r>
            <a:r>
              <a:rPr lang="en-GB" sz="2800" dirty="0" err="1"/>
              <a:t>Timmers</a:t>
            </a:r>
            <a:r>
              <a:rPr lang="en-GB" sz="2800" dirty="0"/>
              <a:t> (1999). Can you group the different business models into different types of services? Do you think these business models operate in isolation? </a:t>
            </a:r>
          </a:p>
          <a:p>
            <a:r>
              <a:rPr lang="en-GB" sz="2800" dirty="0"/>
              <a:t>Summarise the revenue models that are used for each site by looking at the information for advertisers and affiliates. </a:t>
            </a:r>
          </a:p>
          <a:p>
            <a:pPr>
              <a:buFont typeface="Wingdings" pitchFamily="2" charset="2"/>
              <a:buChar char="Ø"/>
            </a:pPr>
            <a:r>
              <a:rPr lang="en-US" sz="2600" dirty="0" err="1"/>
              <a:t>econsultancy.com</a:t>
            </a:r>
            <a:endParaRPr lang="en-US" sz="2600" dirty="0"/>
          </a:p>
          <a:p>
            <a:pPr>
              <a:buFont typeface="Wingdings" pitchFamily="2" charset="2"/>
              <a:buChar char="Ø"/>
            </a:pPr>
            <a:r>
              <a:rPr lang="en-US" sz="2600" dirty="0" err="1"/>
              <a:t>marketingsherpa.com</a:t>
            </a:r>
            <a:endParaRPr lang="en-US" sz="2600" dirty="0"/>
          </a:p>
          <a:p>
            <a:endParaRPr lang="en-US" sz="2600" dirty="0"/>
          </a:p>
          <a:p>
            <a:endParaRPr lang="en-US" sz="2600" dirty="0"/>
          </a:p>
        </p:txBody>
      </p:sp>
    </p:spTree>
    <p:extLst>
      <p:ext uri="{BB962C8B-B14F-4D97-AF65-F5344CB8AC3E}">
        <p14:creationId xmlns:p14="http://schemas.microsoft.com/office/powerpoint/2010/main" val="379574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E4776EE4-56A3-4DDD-9EC3-2FF5A99151F7}"/>
              </a:ext>
            </a:extLst>
          </p:cNvPr>
          <p:cNvSpPr>
            <a:spLocks noGrp="1" noChangeArrowheads="1"/>
          </p:cNvSpPr>
          <p:nvPr>
            <p:ph type="body" idx="4294967295"/>
          </p:nvPr>
        </p:nvSpPr>
        <p:spPr>
          <a:xfrm>
            <a:off x="251520" y="1628800"/>
            <a:ext cx="8627616" cy="5041900"/>
          </a:xfrm>
        </p:spPr>
        <p:txBody>
          <a:bodyPr>
            <a:normAutofit fontScale="92500"/>
          </a:bodyPr>
          <a:lstStyle/>
          <a:p>
            <a:r>
              <a:rPr lang="en-GB" altLang="en-US" sz="2800" dirty="0"/>
              <a:t>The process of continuously monitoring the environment and events and responding accordingly.</a:t>
            </a:r>
          </a:p>
          <a:p>
            <a:pPr algn="just"/>
            <a:r>
              <a:rPr lang="en-GB" altLang="en-US" sz="2800" dirty="0"/>
              <a:t>Knowledge of the opportunities and threats presented by the marketplace is essential to those involved in defining business, marketing and information system strategy. </a:t>
            </a:r>
          </a:p>
          <a:p>
            <a:pPr algn="just"/>
            <a:r>
              <a:rPr lang="en-GB" altLang="en-US" sz="2800" dirty="0"/>
              <a:t>To inform e-commerce strategy, the most significant influences are those of the immediate marketplace of the micro environment that is shaped by the needs of customers and how services are provided to them through competitors and intermediaries and via upstream suppliers</a:t>
            </a:r>
          </a:p>
        </p:txBody>
      </p:sp>
      <p:sp>
        <p:nvSpPr>
          <p:cNvPr id="6146" name="Rectangle 2">
            <a:extLst>
              <a:ext uri="{FF2B5EF4-FFF2-40B4-BE49-F238E27FC236}">
                <a16:creationId xmlns:a16="http://schemas.microsoft.com/office/drawing/2014/main" id="{A688E1CB-612B-45F7-A64C-09B100ED3987}"/>
              </a:ext>
            </a:extLst>
          </p:cNvPr>
          <p:cNvSpPr>
            <a:spLocks noGrp="1" noChangeArrowheads="1"/>
          </p:cNvSpPr>
          <p:nvPr>
            <p:ph type="title" idx="4294967295"/>
          </p:nvPr>
        </p:nvSpPr>
        <p:spPr>
          <a:xfrm>
            <a:off x="395536" y="404664"/>
            <a:ext cx="8366125" cy="1112372"/>
          </a:xfrm>
        </p:spPr>
        <p:txBody>
          <a:bodyPr>
            <a:noAutofit/>
          </a:bodyPr>
          <a:lstStyle/>
          <a:p>
            <a:br>
              <a:rPr lang="en-US" altLang="en-US" sz="3200" b="1" dirty="0">
                <a:latin typeface="Arial" panose="020B0604020202020204" pitchFamily="34" charset="0"/>
              </a:rPr>
            </a:br>
            <a:r>
              <a:rPr lang="en-US" altLang="en-US" sz="3200" b="1" dirty="0">
                <a:latin typeface="Arial" panose="020B0604020202020204" pitchFamily="34" charset="0"/>
              </a:rPr>
              <a:t>Opportunity(Online/Digital Marketplace) analysis</a:t>
            </a:r>
            <a:br>
              <a:rPr lang="en-US" altLang="en-US" sz="3200" b="1" dirty="0">
                <a:latin typeface="Arial" panose="020B0604020202020204" pitchFamily="34" charset="0"/>
              </a:rPr>
            </a:br>
            <a:r>
              <a:rPr lang="en-US" altLang="en-US" sz="3200" b="1" dirty="0">
                <a:latin typeface="Arial" panose="020B0604020202020204" pitchFamily="34" charset="0"/>
              </a:rPr>
              <a:t> - </a:t>
            </a:r>
            <a:r>
              <a:rPr lang="en-GB" altLang="en-US" sz="2800" dirty="0"/>
              <a:t>Environmental scanning and analysis</a:t>
            </a:r>
            <a:br>
              <a:rPr lang="en-GB" altLang="en-US" dirty="0"/>
            </a:br>
            <a:endParaRPr lang="en-US" altLang="en-US" b="1" dirty="0">
              <a:latin typeface="Arial" panose="020B0604020202020204" pitchFamily="34" charset="0"/>
            </a:endParaRPr>
          </a:p>
        </p:txBody>
      </p:sp>
    </p:spTree>
    <p:extLst>
      <p:ext uri="{BB962C8B-B14F-4D97-AF65-F5344CB8AC3E}">
        <p14:creationId xmlns:p14="http://schemas.microsoft.com/office/powerpoint/2010/main" val="22245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E4776EE4-56A3-4DDD-9EC3-2FF5A99151F7}"/>
              </a:ext>
            </a:extLst>
          </p:cNvPr>
          <p:cNvSpPr>
            <a:spLocks noGrp="1" noChangeArrowheads="1"/>
          </p:cNvSpPr>
          <p:nvPr>
            <p:ph type="body" idx="4294967295"/>
          </p:nvPr>
        </p:nvSpPr>
        <p:spPr>
          <a:xfrm>
            <a:off x="251520" y="1628800"/>
            <a:ext cx="8627616" cy="5041900"/>
          </a:xfrm>
        </p:spPr>
        <p:txBody>
          <a:bodyPr>
            <a:normAutofit/>
          </a:bodyPr>
          <a:lstStyle/>
          <a:p>
            <a:pPr marL="457200" indent="-457200">
              <a:buFont typeface="Wingdings" pitchFamily="2" charset="2"/>
              <a:buChar char="Ø"/>
              <a:defRPr/>
            </a:pPr>
            <a:r>
              <a:rPr lang="en-GB" altLang="en-US" sz="2800" dirty="0"/>
              <a:t>The capability to innovate and so gain competitive advantage within a marketplace by monitoring changes within an organisation’s marketplace and then to efficiently evaluate alternate strategies and select, review and implement appropriate candidate strategies.</a:t>
            </a:r>
          </a:p>
          <a:p>
            <a:pPr marL="457200" indent="-457200">
              <a:buFont typeface="Wingdings" pitchFamily="2" charset="2"/>
              <a:buChar char="Ø"/>
              <a:defRPr/>
            </a:pPr>
            <a:r>
              <a:rPr lang="en-GB" altLang="en-US" sz="2800" b="1" dirty="0"/>
              <a:t>Strategic</a:t>
            </a:r>
            <a:r>
              <a:rPr lang="en-GB" altLang="en-US" sz="2800" dirty="0"/>
              <a:t> </a:t>
            </a:r>
            <a:r>
              <a:rPr lang="en-GB" altLang="en-US" sz="2800" b="1" dirty="0"/>
              <a:t>agility</a:t>
            </a:r>
            <a:r>
              <a:rPr lang="en-GB" altLang="en-US" sz="2800" dirty="0"/>
              <a:t> is the capacity to respond to environmental opportunities and threats</a:t>
            </a:r>
            <a:endParaRPr lang="en-GB" altLang="en-US" dirty="0"/>
          </a:p>
          <a:p>
            <a:endParaRPr lang="en-GB" altLang="en-US" sz="2800" dirty="0"/>
          </a:p>
        </p:txBody>
      </p:sp>
      <p:sp>
        <p:nvSpPr>
          <p:cNvPr id="6146" name="Rectangle 2">
            <a:extLst>
              <a:ext uri="{FF2B5EF4-FFF2-40B4-BE49-F238E27FC236}">
                <a16:creationId xmlns:a16="http://schemas.microsoft.com/office/drawing/2014/main" id="{A688E1CB-612B-45F7-A64C-09B100ED3987}"/>
              </a:ext>
            </a:extLst>
          </p:cNvPr>
          <p:cNvSpPr>
            <a:spLocks noGrp="1" noChangeArrowheads="1"/>
          </p:cNvSpPr>
          <p:nvPr>
            <p:ph type="title" idx="4294967295"/>
          </p:nvPr>
        </p:nvSpPr>
        <p:spPr>
          <a:xfrm>
            <a:off x="395536" y="404664"/>
            <a:ext cx="8366125" cy="1112372"/>
          </a:xfrm>
        </p:spPr>
        <p:txBody>
          <a:bodyPr>
            <a:noAutofit/>
          </a:bodyPr>
          <a:lstStyle/>
          <a:p>
            <a:br>
              <a:rPr lang="en-US" altLang="en-US" sz="3200" b="1" dirty="0">
                <a:latin typeface="Arial" panose="020B0604020202020204" pitchFamily="34" charset="0"/>
              </a:rPr>
            </a:br>
            <a:r>
              <a:rPr lang="en-US" altLang="en-US" sz="3200" b="1" dirty="0">
                <a:latin typeface="Arial" panose="020B0604020202020204" pitchFamily="34" charset="0"/>
              </a:rPr>
              <a:t>Opportunity(Online Marketplace) analysis</a:t>
            </a:r>
            <a:br>
              <a:rPr lang="en-US" altLang="en-US" sz="3200" b="1" dirty="0">
                <a:latin typeface="Arial" panose="020B0604020202020204" pitchFamily="34" charset="0"/>
              </a:rPr>
            </a:br>
            <a:r>
              <a:rPr lang="en-US" altLang="en-US" sz="3200" b="1" dirty="0">
                <a:latin typeface="Arial" panose="020B0604020202020204" pitchFamily="34" charset="0"/>
              </a:rPr>
              <a:t> - </a:t>
            </a:r>
            <a:r>
              <a:rPr lang="en-GB" altLang="en-US" sz="2800" dirty="0"/>
              <a:t>Strategic Agility</a:t>
            </a:r>
            <a:br>
              <a:rPr lang="en-GB" altLang="en-US" dirty="0"/>
            </a:br>
            <a:endParaRPr lang="en-US" altLang="en-US" b="1" dirty="0">
              <a:latin typeface="Arial" panose="020B0604020202020204" pitchFamily="34" charset="0"/>
            </a:endParaRPr>
          </a:p>
        </p:txBody>
      </p:sp>
    </p:spTree>
    <p:extLst>
      <p:ext uri="{BB962C8B-B14F-4D97-AF65-F5344CB8AC3E}">
        <p14:creationId xmlns:p14="http://schemas.microsoft.com/office/powerpoint/2010/main" val="14939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1030" descr="M02NF001">
            <a:extLst>
              <a:ext uri="{FF2B5EF4-FFF2-40B4-BE49-F238E27FC236}">
                <a16:creationId xmlns:a16="http://schemas.microsoft.com/office/drawing/2014/main" id="{563BFA74-5C46-42B5-BFAF-F9A4FD0C1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04" y="1596517"/>
            <a:ext cx="7876781" cy="464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A688E1CB-612B-45F7-A64C-09B100ED3987}"/>
              </a:ext>
            </a:extLst>
          </p:cNvPr>
          <p:cNvSpPr txBox="1">
            <a:spLocks noChangeArrowheads="1"/>
          </p:cNvSpPr>
          <p:nvPr/>
        </p:nvSpPr>
        <p:spPr>
          <a:xfrm>
            <a:off x="388938" y="516428"/>
            <a:ext cx="8366125" cy="6413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007BA4"/>
                </a:solidFill>
                <a:latin typeface="+mj-lt"/>
                <a:ea typeface="+mj-ea"/>
                <a:cs typeface="+mj-cs"/>
              </a:defRPr>
            </a:lvl1pPr>
          </a:lstStyle>
          <a:p>
            <a:pPr fontAlgn="auto">
              <a:spcAft>
                <a:spcPts val="0"/>
              </a:spcAft>
            </a:pPr>
            <a:r>
              <a:rPr lang="en-GB" altLang="en-US" sz="3400" dirty="0">
                <a:latin typeface="Arial" panose="020B0604020202020204" pitchFamily="34" charset="0"/>
              </a:rPr>
              <a:t>Figure 2.2 </a:t>
            </a:r>
            <a:r>
              <a:rPr lang="en-US" altLang="en-US" sz="3400" dirty="0">
                <a:latin typeface="Arial" panose="020B0604020202020204" pitchFamily="34" charset="0"/>
              </a:rPr>
              <a:t>The environment in which digital business services are provided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1DDD2AC3-7D2E-4BA6-81FC-38123793EB7C}"/>
              </a:ext>
            </a:extLst>
          </p:cNvPr>
          <p:cNvSpPr>
            <a:spLocks noGrp="1" noChangeArrowheads="1"/>
          </p:cNvSpPr>
          <p:nvPr>
            <p:ph type="body" idx="4294967295"/>
          </p:nvPr>
        </p:nvSpPr>
        <p:spPr>
          <a:xfrm>
            <a:off x="462888" y="1638739"/>
            <a:ext cx="8275637" cy="2654300"/>
          </a:xfrm>
        </p:spPr>
        <p:txBody>
          <a:bodyPr>
            <a:spAutoFit/>
          </a:bodyPr>
          <a:lstStyle/>
          <a:p>
            <a:pPr marL="381000" indent="-381000" eaLnBrk="1" hangingPunct="1">
              <a:buSzTx/>
              <a:buFontTx/>
              <a:buChar char="•"/>
            </a:pPr>
            <a:r>
              <a:rPr lang="en-US" altLang="en-US" sz="2800" dirty="0"/>
              <a:t>For each of the environment influences shown in </a:t>
            </a:r>
            <a:r>
              <a:rPr lang="en-US" altLang="en-US" sz="2800" i="1" dirty="0"/>
              <a:t>Figure 2.2</a:t>
            </a:r>
            <a:r>
              <a:rPr lang="en-US" altLang="en-US" sz="2800" dirty="0"/>
              <a:t>, give examples of why it is important to monitor and respond in an e-business context. For example, the personalisation mentioned in the text is part of why it is important to respond to technological innovation.</a:t>
            </a:r>
          </a:p>
        </p:txBody>
      </p:sp>
      <p:sp>
        <p:nvSpPr>
          <p:cNvPr id="8194" name="Rectangle 2">
            <a:extLst>
              <a:ext uri="{FF2B5EF4-FFF2-40B4-BE49-F238E27FC236}">
                <a16:creationId xmlns:a16="http://schemas.microsoft.com/office/drawing/2014/main" id="{B83A792D-9595-4BE4-871D-E6F15539C607}"/>
              </a:ext>
            </a:extLst>
          </p:cNvPr>
          <p:cNvSpPr>
            <a:spLocks noGrp="1" noChangeArrowheads="1"/>
          </p:cNvSpPr>
          <p:nvPr>
            <p:ph type="title" idx="4294967295"/>
          </p:nvPr>
        </p:nvSpPr>
        <p:spPr>
          <a:xfrm>
            <a:off x="388938" y="116632"/>
            <a:ext cx="8366125" cy="1296926"/>
          </a:xfrm>
        </p:spPr>
        <p:txBody>
          <a:bodyPr>
            <a:noAutofit/>
          </a:bodyPr>
          <a:lstStyle/>
          <a:p>
            <a:pPr algn="ctr" eaLnBrk="1" hangingPunct="1"/>
            <a:r>
              <a:rPr lang="en-GB" altLang="en-US" b="1" dirty="0">
                <a:latin typeface="Arial" panose="020B0604020202020204" pitchFamily="34" charset="0"/>
              </a:rPr>
              <a:t>Activity – the e-commerce environment</a:t>
            </a:r>
            <a:endParaRPr lang="en-US" altLang="en-US" b="1"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068E259D-9AE5-464A-8B80-F51C35946C90}"/>
              </a:ext>
            </a:extLst>
          </p:cNvPr>
          <p:cNvSpPr>
            <a:spLocks noGrp="1" noChangeArrowheads="1"/>
          </p:cNvSpPr>
          <p:nvPr>
            <p:ph type="body" idx="4294967295"/>
          </p:nvPr>
        </p:nvSpPr>
        <p:spPr>
          <a:xfrm>
            <a:off x="462888" y="1638739"/>
            <a:ext cx="8275637" cy="4751387"/>
          </a:xfrm>
        </p:spPr>
        <p:txBody>
          <a:bodyPr>
            <a:normAutofit/>
          </a:bodyPr>
          <a:lstStyle/>
          <a:p>
            <a:pPr marL="404813" indent="-404813" eaLnBrk="1" hangingPunct="1">
              <a:buSzTx/>
              <a:buFontTx/>
              <a:buChar char="•"/>
            </a:pPr>
            <a:r>
              <a:rPr lang="en-GB" altLang="en-US" sz="2800" i="1" u="sng" dirty="0"/>
              <a:t>Customers</a:t>
            </a:r>
            <a:r>
              <a:rPr lang="en-GB" altLang="en-US" sz="2800" dirty="0"/>
              <a:t> – which services are they offering via their website that your organisation could support them in?</a:t>
            </a:r>
          </a:p>
          <a:p>
            <a:pPr marL="404813" indent="-404813" eaLnBrk="1" hangingPunct="1">
              <a:buSzTx/>
              <a:buFontTx/>
              <a:buChar char="•"/>
            </a:pPr>
            <a:r>
              <a:rPr lang="en-GB" altLang="en-US" sz="2800" i="1" u="sng" dirty="0"/>
              <a:t>Competitors</a:t>
            </a:r>
            <a:r>
              <a:rPr lang="en-GB" altLang="en-US" sz="2800" dirty="0"/>
              <a:t> – need to be benchmarked in order to review the online services they are offering – do they have a competitive advantage?</a:t>
            </a:r>
          </a:p>
          <a:p>
            <a:pPr marL="404813" indent="-404813" eaLnBrk="1" hangingPunct="1">
              <a:buSzTx/>
              <a:buFontTx/>
              <a:buChar char="•"/>
            </a:pPr>
            <a:r>
              <a:rPr lang="en-GB" altLang="en-US" sz="2800" i="1" u="sng" dirty="0"/>
              <a:t>Intermediaries</a:t>
            </a:r>
            <a:r>
              <a:rPr lang="en-GB" altLang="en-US" sz="2800" dirty="0"/>
              <a:t> – are new or existing intermediaries offering products or services from your competitors while you are not represented?</a:t>
            </a:r>
          </a:p>
        </p:txBody>
      </p:sp>
      <p:sp>
        <p:nvSpPr>
          <p:cNvPr id="12290" name="Rectangle 2">
            <a:extLst>
              <a:ext uri="{FF2B5EF4-FFF2-40B4-BE49-F238E27FC236}">
                <a16:creationId xmlns:a16="http://schemas.microsoft.com/office/drawing/2014/main" id="{F427CA59-96FF-418A-91D6-17197AAFC5CA}"/>
              </a:ext>
            </a:extLst>
          </p:cNvPr>
          <p:cNvSpPr>
            <a:spLocks noGrp="1" noChangeArrowheads="1"/>
          </p:cNvSpPr>
          <p:nvPr>
            <p:ph type="title" idx="4294967295"/>
          </p:nvPr>
        </p:nvSpPr>
        <p:spPr>
          <a:xfrm>
            <a:off x="388938" y="126571"/>
            <a:ext cx="8366125" cy="1323439"/>
          </a:xfrm>
        </p:spPr>
        <p:txBody>
          <a:bodyPr>
            <a:spAutoFit/>
          </a:bodyPr>
          <a:lstStyle/>
          <a:p>
            <a:pPr algn="ctr" eaLnBrk="1" hangingPunct="1">
              <a:defRPr/>
            </a:pPr>
            <a:r>
              <a:rPr lang="en-GB" b="1" dirty="0">
                <a:latin typeface="+mn-lt"/>
                <a:ea typeface="+mj-ea"/>
                <a:cs typeface="Microsoft Sans Serif" pitchFamily="34" charset="0"/>
              </a:rPr>
              <a:t>Environment constraints and opportunities</a:t>
            </a:r>
            <a:endParaRPr lang="en-US" b="1" dirty="0">
              <a:latin typeface="+mn-lt"/>
              <a:ea typeface="+mj-ea"/>
              <a:cs typeface="Microsoft Sans Serif" pitchFamily="34" charset="0"/>
            </a:endParaRPr>
          </a:p>
        </p:txBody>
      </p:sp>
      <p:sp>
        <p:nvSpPr>
          <p:cNvPr id="9220" name="TextBox 4">
            <a:extLst>
              <a:ext uri="{FF2B5EF4-FFF2-40B4-BE49-F238E27FC236}">
                <a16:creationId xmlns:a16="http://schemas.microsoft.com/office/drawing/2014/main" id="{E04635D6-3383-453E-B314-336A42158F1D}"/>
              </a:ext>
            </a:extLst>
          </p:cNvPr>
          <p:cNvSpPr txBox="1">
            <a:spLocks noChangeArrowheads="1"/>
          </p:cNvSpPr>
          <p:nvPr/>
        </p:nvSpPr>
        <p:spPr bwMode="auto">
          <a:xfrm>
            <a:off x="684213" y="6092825"/>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4&quot;/&gt;&lt;/object&gt;&lt;object type=&quot;3&quot; unique_id=&quot;10005&quot;&gt;&lt;property id=&quot;20148&quot; value=&quot;5&quot;/&gt;&lt;property id=&quot;20300&quot; value=&quot;Slide 2 - &amp;quot;Learning outcomes&amp;quot;&quot;/&gt;&lt;property id=&quot;20307&quot; value=&quot;275&quot;/&gt;&lt;/object&gt;&lt;object type=&quot;3&quot; unique_id=&quot;10006&quot;&gt;&lt;property id=&quot;20148&quot; value=&quot;5&quot;/&gt;&lt;property id=&quot;20300&quot; value=&quot;Slide 3 - &amp;quot;Management issues&amp;quot;&quot;/&gt;&lt;property id=&quot;20307&quot; value=&quot;276&quot;/&gt;&lt;/object&gt;&lt;object type=&quot;3&quot; unique_id=&quot;10007&quot;&gt;&lt;property id=&quot;20148&quot; value=&quot;5&quot;/&gt;&lt;property id=&quot;20300&quot; value=&quot;Slide 4&quot;/&gt;&lt;property id=&quot;20307&quot; value=&quot;288&quot;/&gt;&lt;/object&gt;&lt;object type=&quot;3&quot; unique_id=&quot;10008&quot;&gt;&lt;property id=&quot;20148&quot; value=&quot;5&quot;/&gt;&lt;property id=&quot;20300&quot; value=&quot;Slide 5 - &amp;quot;Activity – the e-commerce environment&amp;quot;&quot;/&gt;&lt;property id=&quot;20307&quot; value=&quot;277&quot;/&gt;&lt;/object&gt;&lt;object type=&quot;3&quot; unique_id=&quot;10009&quot;&gt;&lt;property id=&quot;20148&quot; value=&quot;5&quot;/&gt;&lt;property id=&quot;20300&quot; value=&quot;Slide 6 - &amp;quot;Environment constraints and opportunities&amp;quot;&quot;/&gt;&lt;property id=&quot;20307&quot; value=&quot;278&quot;/&gt;&lt;/object&gt;&lt;object type=&quot;3&quot; unique_id=&quot;10010&quot;&gt;&lt;property id=&quot;20148&quot; value=&quot;5&quot;/&gt;&lt;property id=&quot;20300&quot; value=&quot;Slide 7 - &amp;quot;Environment constraints and opportunities (Continued)&amp;quot;&quot;/&gt;&lt;property id=&quot;20307&quot; value=&quot;305&quot;/&gt;&lt;/object&gt;&lt;object type=&quot;3&quot; unique_id=&quot;10012&quot;&gt;&lt;property id=&quot;20148&quot; value=&quot;5&quot;/&gt;&lt;property id=&quot;20300&quot; value=&quot;Slide 9&quot;/&gt;&lt;property id=&quot;20307&quot; value=&quot;290&quot;/&gt;&lt;/object&gt;&lt;object type=&quot;3&quot; unique_id=&quot;10013&quot;&gt;&lt;property id=&quot;20148&quot; value=&quot;5&quot;/&gt;&lt;property id=&quot;20300&quot; value=&quot;Slide 10&quot;/&gt;&lt;property id=&quot;20307&quot; value=&quot;291&quot;/&gt;&lt;/object&gt;&lt;object type=&quot;3&quot; unique_id=&quot;10014&quot;&gt;&lt;property id=&quot;20148&quot; value=&quot;5&quot;/&gt;&lt;property id=&quot;20300&quot; value=&quot;Slide 11&quot;/&gt;&lt;property id=&quot;20307&quot; value=&quot;292&quot;/&gt;&lt;/object&gt;&lt;object type=&quot;3&quot; unique_id=&quot;10015&quot;&gt;&lt;property id=&quot;20148&quot; value=&quot;5&quot;/&gt;&lt;property id=&quot;20300&quot; value=&quot;Slide 12 - &amp;quot;B2B and B2C characteristics&amp;quot;&quot;/&gt;&lt;property id=&quot;20307&quot; value=&quot;279&quot;/&gt;&lt;/object&gt;&lt;object type=&quot;3&quot; unique_id=&quot;10016&quot;&gt;&lt;property id=&quot;20148&quot; value=&quot;5&quot;/&gt;&lt;property id=&quot;20300&quot; value=&quot;Slide 13&quot;/&gt;&lt;property id=&quot;20307&quot; value=&quot;293&quot;/&gt;&lt;/object&gt;&lt;object type=&quot;3&quot; unique_id=&quot;10017&quot;&gt;&lt;property id=&quot;20148&quot; value=&quot;5&quot;/&gt;&lt;property id=&quot;20300&quot; value=&quot;Slide 14&quot;/&gt;&lt;property id=&quot;20307&quot; value=&quot;294&quot;/&gt;&lt;/object&gt;&lt;object type=&quot;3&quot; unique_id=&quot;10018&quot;&gt;&lt;property id=&quot;20148&quot; value=&quot;5&quot;/&gt;&lt;property id=&quot;20300&quot; value=&quot;Slide 15 - &amp;quot;Counter-mediation&amp;quot;&quot;/&gt;&lt;property id=&quot;20307&quot; value=&quot;280&quot;/&gt;&lt;/object&gt;&lt;object type=&quot;3&quot; unique_id=&quot;10019&quot;&gt;&lt;property id=&quot;20148&quot; value=&quot;5&quot;/&gt;&lt;property id=&quot;20300&quot; value=&quot;Slide 16&quot;/&gt;&lt;property id=&quot;20307&quot; value=&quot;297&quot;/&gt;&lt;/object&gt;&lt;object type=&quot;3&quot; unique_id=&quot;10024&quot;&gt;&lt;property id=&quot;20148&quot; value=&quot;5&quot;/&gt;&lt;property id=&quot;20300&quot; value=&quot;Slide 17 - &amp;quot;Business model&amp;quot;&quot;/&gt;&lt;property id=&quot;20307&quot; value=&quot;286&quot;/&gt;&lt;/object&gt;&lt;object type=&quot;3&quot; unique_id=&quot;10025&quot;&gt;&lt;property id=&quot;20148&quot; value=&quot;5&quot;/&gt;&lt;property id=&quot;20300&quot; value=&quot;Slide 19&quot;/&gt;&lt;property id=&quot;20307&quot; value=&quot;300&quot;/&gt;&lt;/object&gt;&lt;object type=&quot;3&quot; unique_id=&quot;10026&quot;&gt;&lt;property id=&quot;20148&quot; value=&quot;5&quot;/&gt;&lt;property id=&quot;20300&quot; value=&quot;Slide 20 - &amp;quot;Revenue models – publisher example&amp;quot;&quot;/&gt;&lt;property id=&quot;20307&quot; value=&quot;287&quot;/&gt;&lt;/object&gt;&lt;object type=&quot;3&quot; unique_id=&quot;10027&quot;&gt;&lt;property id=&quot;20148&quot; value=&quot;5&quot;/&gt;&lt;property id=&quot;20300&quot; value=&quot;Slide 21&quot;/&gt;&lt;property id=&quot;20307&quot; value=&quot;306&quot;/&gt;&lt;/object&gt;&lt;object type=&quot;3&quot; unique_id=&quot;10028&quot;&gt;&lt;property id=&quot;20148&quot; value=&quot;5&quot;/&gt;&lt;property id=&quot;20300&quot; value=&quot;Slide 22&quot;/&gt;&lt;property id=&quot;20307&quot; value=&quot;307&quot;/&gt;&lt;/object&gt;&lt;object type=&quot;3&quot; unique_id=&quot;10152&quot;&gt;&lt;property id=&quot;20148&quot; value=&quot;5&quot;/&gt;&lt;property id=&quot;20300&quot; value=&quot;Slide 8 - &amp;quot;Environment constraints and opportunities (Continued)&amp;quot;&quot;/&gt;&lt;property id=&quot;20307&quot; value=&quot;309&quot;/&gt;&lt;/object&gt;&lt;object type=&quot;3&quot; unique_id=&quot;169573&quot;&gt;&lt;property id=&quot;20148&quot; value=&quot;5&quot;/&gt;&lt;property id=&quot;20300&quot; value=&quot;Slide 18&quot;/&gt;&lt;property id=&quot;20307&quot; value=&quot;310&quot;/&gt;&lt;/object&gt;&lt;/object&gt;&lt;/object&gt;&lt;/database&gt;"/>
</p:tagLst>
</file>

<file path=ppt/theme/theme1.xml><?xml version="1.0" encoding="utf-8"?>
<a:theme xmlns:a="http://schemas.openxmlformats.org/drawingml/2006/main" name="1_Office Theme">
  <a:themeElements>
    <a:clrScheme name="Digital Marketing">
      <a:dk1>
        <a:sysClr val="windowText" lastClr="000000"/>
      </a:dk1>
      <a:lt1>
        <a:srgbClr val="FFFFFF"/>
      </a:lt1>
      <a:dk2>
        <a:srgbClr val="18293A"/>
      </a:dk2>
      <a:lt2>
        <a:srgbClr val="EEECE1"/>
      </a:lt2>
      <a:accent1>
        <a:srgbClr val="00A4B7"/>
      </a:accent1>
      <a:accent2>
        <a:srgbClr val="EA5633"/>
      </a:accent2>
      <a:accent3>
        <a:srgbClr val="18293A"/>
      </a:accent3>
      <a:accent4>
        <a:srgbClr val="00A4B7"/>
      </a:accent4>
      <a:accent5>
        <a:srgbClr val="18293A"/>
      </a:accent5>
      <a:accent6>
        <a:srgbClr val="EA5633"/>
      </a:accent6>
      <a:hlink>
        <a:srgbClr val="00A4B7"/>
      </a:hlink>
      <a:folHlink>
        <a:srgbClr val="EA56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5649</TotalTime>
  <Words>3112</Words>
  <Application>Microsoft Macintosh PowerPoint</Application>
  <PresentationFormat>On-screen Show (4:3)</PresentationFormat>
  <Paragraphs>282</Paragraphs>
  <Slides>41</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Franklin Gothic Book</vt:lpstr>
      <vt:lpstr>Times</vt:lpstr>
      <vt:lpstr>Verdana</vt:lpstr>
      <vt:lpstr>Wingdings</vt:lpstr>
      <vt:lpstr>Wingdings 2</vt:lpstr>
      <vt:lpstr>1_Office Theme</vt:lpstr>
      <vt:lpstr>PowerPoint Presentation</vt:lpstr>
      <vt:lpstr>Learning outcomes</vt:lpstr>
      <vt:lpstr>Management issues</vt:lpstr>
      <vt:lpstr>Opportunity(Online/Digital Marketplace) analysis</vt:lpstr>
      <vt:lpstr> Opportunity(Online/Digital Marketplace) analysis  - Environmental scanning and analysis </vt:lpstr>
      <vt:lpstr> Opportunity(Online Marketplace) analysis  - Strategic Agility </vt:lpstr>
      <vt:lpstr>PowerPoint Presentation</vt:lpstr>
      <vt:lpstr>Activity – the e-commerce environment</vt:lpstr>
      <vt:lpstr>Environment constraints and opportunities</vt:lpstr>
      <vt:lpstr>Environment constraints and opportunities (Continued)</vt:lpstr>
      <vt:lpstr>Environment constraints and opportunities (Continued)</vt:lpstr>
      <vt:lpstr>Process for online marketplace analysis</vt:lpstr>
      <vt:lpstr>Process for online marketplace analysis</vt:lpstr>
      <vt:lpstr>Process for online marketplace analysis</vt:lpstr>
      <vt:lpstr>PowerPoint Presentation</vt:lpstr>
      <vt:lpstr>Process of marketplace analysis-  Online marketplace map- Main elements</vt:lpstr>
      <vt:lpstr>Process of marketplace analysis-  Online marketplace map- Main elements</vt:lpstr>
      <vt:lpstr>Process of marketplace analysis-  Online marketplace map- Main elements</vt:lpstr>
      <vt:lpstr>PowerPoint Presentation</vt:lpstr>
      <vt:lpstr>PowerPoint Presentation</vt:lpstr>
      <vt:lpstr>Activity 2.1</vt:lpstr>
      <vt:lpstr>Activity 2.2</vt:lpstr>
      <vt:lpstr>PowerPoint Presentation</vt:lpstr>
      <vt:lpstr>Location of trading in the marketplace</vt:lpstr>
      <vt:lpstr>PowerPoint Presentation</vt:lpstr>
      <vt:lpstr>Location of trading in the marketplace</vt:lpstr>
      <vt:lpstr>PowerPoint Presentation</vt:lpstr>
      <vt:lpstr>PowerPoint Presentation</vt:lpstr>
      <vt:lpstr>Countermediation</vt:lpstr>
      <vt:lpstr>Importance of Multichannel marketplace models</vt:lpstr>
      <vt:lpstr>PowerPoint Presentation</vt:lpstr>
      <vt:lpstr>Business model</vt:lpstr>
      <vt:lpstr>PowerPoint Presentation</vt:lpstr>
      <vt:lpstr>Main sections of the canvas </vt:lpstr>
      <vt:lpstr>Main sections of the canvas </vt:lpstr>
      <vt:lpstr>Main sections of the canvas </vt:lpstr>
      <vt:lpstr>Revenue models – publisher example</vt:lpstr>
      <vt:lpstr>Revenue models – publisher example</vt:lpstr>
      <vt:lpstr>Revenue models – publisher example</vt:lpstr>
      <vt:lpstr>Summary</vt:lpstr>
      <vt:lpstr>Activity 2.3</vt:lpstr>
    </vt:vector>
  </TitlesOfParts>
  <Company>FP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dc:creator>
  <cp:lastModifiedBy>Chandranna Rayadurg</cp:lastModifiedBy>
  <cp:revision>269</cp:revision>
  <cp:lastPrinted>2021-10-05T10:27:09Z</cp:lastPrinted>
  <dcterms:created xsi:type="dcterms:W3CDTF">2002-01-09T07:28:14Z</dcterms:created>
  <dcterms:modified xsi:type="dcterms:W3CDTF">2021-10-20T14:07:32Z</dcterms:modified>
</cp:coreProperties>
</file>