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handoutMasterIdLst>
    <p:handoutMasterId r:id="rId53"/>
  </p:handoutMasterIdLst>
  <p:sldIdLst>
    <p:sldId id="353"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Lst>
  <p:sldSz cx="9144000" cy="6858000" type="screen4x3"/>
  <p:notesSz cx="6858000" cy="9144000"/>
  <p:custDataLst>
    <p:tags r:id="rId5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Daniel Luiz" initials="DL" lastIdx="1" clrIdx="7">
    <p:extLst>
      <p:ext uri="{19B8F6BF-5375-455C-9EA6-DF929625EA0E}">
        <p15:presenceInfo xmlns:p15="http://schemas.microsoft.com/office/powerpoint/2012/main" userId="6765ef384aff9ea2"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62" autoAdjust="0"/>
    <p:restoredTop sz="86395" autoAdjust="0"/>
  </p:normalViewPr>
  <p:slideViewPr>
    <p:cSldViewPr snapToGrid="0" snapToObjects="1">
      <p:cViewPr varScale="1">
        <p:scale>
          <a:sx n="110" d="100"/>
          <a:sy n="110" d="100"/>
        </p:scale>
        <p:origin x="1432" y="168"/>
      </p:cViewPr>
      <p:guideLst>
        <p:guide orient="horz" pos="4156"/>
        <p:guide pos="2449"/>
        <p:guide orient="horz" pos="3974"/>
      </p:guideLst>
    </p:cSldViewPr>
  </p:slideViewPr>
  <p:outlineViewPr>
    <p:cViewPr>
      <p:scale>
        <a:sx n="33" d="100"/>
        <a:sy n="33" d="100"/>
      </p:scale>
      <p:origin x="0" y="-316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4/16/22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internetofthingsagenda.techtarget.com/definition/unique-identifier-UI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techtarget.com/whatis/definition/sensor" TargetMode="External"/><Relationship Id="rId5" Type="http://schemas.openxmlformats.org/officeDocument/2006/relationships/hyperlink" Target="https://internetofthingsagenda.techtarget.com/definition/injectable-ID-chip-biochip-transponder" TargetMode="External"/><Relationship Id="rId4" Type="http://schemas.openxmlformats.org/officeDocument/2006/relationships/hyperlink" Target="https://internetofthingsagenda.techtarget.com/definition/thing-in-the-Internet-of-Thing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2.4, Page 123. </a:t>
            </a:r>
          </a:p>
          <a:p>
            <a:pPr lvl="0" defTabSz="914400"/>
            <a:r>
              <a:rPr lang="en-US" sz="1200" b="0" i="0" u="none" strike="noStrike" kern="1200" cap="none" dirty="0">
                <a:solidFill>
                  <a:prstClr val="black"/>
                </a:solidFill>
                <a:latin typeface="Arial"/>
                <a:ea typeface="Arial"/>
                <a:cs typeface="Arial"/>
                <a:sym typeface="Arial"/>
              </a:rPr>
              <a:t>TCP/IP is an industry-standard suite of protocols for large internetworks. The purpose of TCP/IP is to provide high-speed communication network links.</a:t>
            </a:r>
          </a:p>
          <a:p>
            <a:pPr lvl="0" defTabSz="914400"/>
            <a:endParaRPr lang="en-US" sz="1200" b="0" i="0" u="none" strike="noStrike" kern="1200" cap="none" dirty="0">
              <a:solidFill>
                <a:prstClr val="black"/>
              </a:solidFill>
              <a:latin typeface="Arial"/>
              <a:ea typeface="Arial"/>
              <a:cs typeface="Arial"/>
              <a:sym typeface="Arial"/>
            </a:endParaRP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t>
            </a:r>
            <a:r>
              <a:rPr lang="en-US" sz="1200" b="0" i="0" u="none" strike="noStrike" kern="1200" cap="none" dirty="0">
                <a:solidFill>
                  <a:prstClr val="black"/>
                </a:solidFill>
                <a:latin typeface="Arial"/>
                <a:ea typeface="Arial"/>
                <a:cs typeface="Arial"/>
                <a:sym typeface="Arial"/>
              </a:rPr>
              <a:t>A flow diagram shows T C P and I P architecture and protocol suite. The diagram has two parts. On the left, the T C P and I P Protocol Architecture Layers are shown, and on the right, the T C P and I P Protocol Suite lists the protocols </a:t>
            </a:r>
            <a:r>
              <a:rPr lang="en-US" dirty="0">
                <a:sym typeface="Arial"/>
              </a:rPr>
              <a:t>within </a:t>
            </a:r>
            <a:r>
              <a:rPr lang="en-US" sz="1200" b="0" i="0" u="none" strike="noStrike" kern="1200" cap="none" dirty="0">
                <a:solidFill>
                  <a:prstClr val="black"/>
                </a:solidFill>
                <a:latin typeface="Arial"/>
                <a:ea typeface="Arial"/>
                <a:cs typeface="Arial"/>
                <a:sym typeface="Arial"/>
              </a:rPr>
              <a:t>each layer. The layers and the corresponding protocols are as follows. Application Layer, which has H T </a:t>
            </a:r>
            <a:r>
              <a:rPr lang="en-US" sz="1200" b="0" i="0" u="none" strike="noStrike" kern="1200" cap="none" dirty="0" err="1">
                <a:solidFill>
                  <a:prstClr val="black"/>
                </a:solidFill>
                <a:latin typeface="Arial"/>
                <a:ea typeface="Arial"/>
                <a:cs typeface="Arial"/>
                <a:sym typeface="Arial"/>
              </a:rPr>
              <a:t>T</a:t>
            </a:r>
            <a:r>
              <a:rPr lang="en-US" sz="1200" b="0" i="0" u="none" strike="noStrike" kern="1200" cap="none" dirty="0">
                <a:solidFill>
                  <a:prstClr val="black"/>
                </a:solidFill>
                <a:latin typeface="Arial"/>
                <a:ea typeface="Arial"/>
                <a:cs typeface="Arial"/>
                <a:sym typeface="Arial"/>
              </a:rPr>
              <a:t> P, Telnet, F T P, S M T P, and B G P. Host-to-Host Transport Layer, which has T C P. Internet Layer, which has I P. And Network Interface Layer, which has Ethernet, Token Ring, Frame Relay, and A T 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728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115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2.5, Page 124. </a:t>
            </a:r>
          </a:p>
          <a:p>
            <a:pPr lvl="0" defTabSz="914400"/>
            <a:r>
              <a:rPr lang="en-US" sz="1200" b="0" i="0" u="none" strike="noStrike" kern="1200" cap="none" dirty="0">
                <a:solidFill>
                  <a:prstClr val="black"/>
                </a:solidFill>
                <a:latin typeface="Arial"/>
                <a:ea typeface="Arial"/>
                <a:cs typeface="Arial"/>
                <a:sym typeface="Arial"/>
              </a:rPr>
              <a:t>The Internet uses packet-switched networks and the TCP/IP communications protocol to send, route, and assemble messages. Messages are broken into packets, and packets from the same message can travel along different routes.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flow diagram shows how Internet messages are routed using T C P and I P and packet switching. The diagram shows a sender and a recipient connected by many routers. The three stages in the process of sending and receiving messages are as follows. First, T C P and I P breaks data into packets when they leave the sender machine. Second, the packets travel from router to router over the Internet. And third, T C P and I P reassembles the packets into the original whole when it reaches the recipient machine.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832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119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86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623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42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1993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399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315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2.10 Page 134. </a:t>
            </a:r>
          </a:p>
          <a:p>
            <a:pPr lvl="0" defTabSz="914400"/>
            <a:r>
              <a:rPr lang="en-US" sz="1200" b="0" i="0" u="none" strike="noStrike" kern="1200" cap="none" dirty="0">
                <a:solidFill>
                  <a:prstClr val="black"/>
                </a:solidFill>
                <a:latin typeface="Arial"/>
                <a:ea typeface="Arial"/>
                <a:cs typeface="Arial"/>
                <a:sym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hourglass model shows four layers. Two layers are above the narrow neck of the hourglass, and one layer is below it. The layers from the bottom to top are as follows. Layer 1, Network Technology Substrates. It </a:t>
            </a:r>
            <a:r>
              <a:rPr lang="en-US" dirty="0">
                <a:sym typeface="Arial"/>
              </a:rPr>
              <a:t>includes</a:t>
            </a:r>
            <a:r>
              <a:rPr lang="en-US" sz="1200" b="0" i="0" u="none" strike="noStrike" kern="1200" cap="none" dirty="0">
                <a:solidFill>
                  <a:prstClr val="black"/>
                </a:solidFill>
                <a:latin typeface="Arial"/>
                <a:ea typeface="Arial"/>
                <a:cs typeface="Arial"/>
                <a:sym typeface="Arial"/>
              </a:rPr>
              <a:t> the following </a:t>
            </a:r>
            <a:r>
              <a:rPr lang="en-US" dirty="0">
                <a:sym typeface="Arial"/>
              </a:rPr>
              <a:t>options: </a:t>
            </a:r>
            <a:r>
              <a:rPr lang="en-US" sz="1200" b="0" i="0" u="none" strike="noStrike" kern="1200" cap="none" dirty="0">
                <a:solidFill>
                  <a:prstClr val="black"/>
                </a:solidFill>
                <a:latin typeface="Arial"/>
                <a:ea typeface="Arial"/>
                <a:cs typeface="Arial"/>
                <a:sym typeface="Arial"/>
              </a:rPr>
              <a:t>Coaxial cable, Fiber optic, Wireless, Satellite, LANs, and D S L. Layer 2, Transport Services and Representation Standards, </a:t>
            </a:r>
            <a:r>
              <a:rPr lang="en-US" dirty="0">
                <a:sym typeface="Arial"/>
              </a:rPr>
              <a:t>which includes the </a:t>
            </a:r>
            <a:r>
              <a:rPr lang="en-US" sz="1200" b="0" i="0" u="none" strike="noStrike" kern="1200" cap="none" dirty="0">
                <a:solidFill>
                  <a:prstClr val="black"/>
                </a:solidFill>
                <a:latin typeface="Arial"/>
                <a:ea typeface="Arial"/>
                <a:cs typeface="Arial"/>
                <a:sym typeface="Arial"/>
              </a:rPr>
              <a:t>I P V 6 and I P V 4 and TCP </a:t>
            </a:r>
            <a:r>
              <a:rPr lang="en-US" dirty="0">
                <a:sym typeface="Arial"/>
              </a:rPr>
              <a:t>protocols. </a:t>
            </a:r>
            <a:r>
              <a:rPr lang="en-US" sz="1200" b="0" i="0" u="none" strike="noStrike" kern="1200" cap="none" dirty="0">
                <a:solidFill>
                  <a:prstClr val="black"/>
                </a:solidFill>
                <a:latin typeface="Arial"/>
                <a:ea typeface="Arial"/>
                <a:cs typeface="Arial"/>
                <a:sym typeface="Arial"/>
              </a:rPr>
              <a:t>Layer 3, Middleware Services</a:t>
            </a:r>
            <a:r>
              <a:rPr lang="en-US" dirty="0">
                <a:sym typeface="Arial"/>
              </a:rPr>
              <a:t> includes </a:t>
            </a:r>
            <a:r>
              <a:rPr lang="en-US" sz="1200" b="0" i="0" u="none" strike="noStrike" kern="1200" cap="none" dirty="0">
                <a:solidFill>
                  <a:prstClr val="black"/>
                </a:solidFill>
                <a:latin typeface="Arial"/>
                <a:ea typeface="Arial"/>
                <a:cs typeface="Arial"/>
                <a:sym typeface="Arial"/>
              </a:rPr>
              <a:t>Storage repositories, Security, Authentication slash Identity management, and File systems. Layer 4, Applications</a:t>
            </a:r>
            <a:r>
              <a:rPr lang="en-US" dirty="0">
                <a:sym typeface="Arial"/>
              </a:rPr>
              <a:t>, includes </a:t>
            </a:r>
            <a:r>
              <a:rPr lang="en-US" sz="1200" b="0" i="0" u="none" strike="noStrike" kern="1200" cap="none" dirty="0">
                <a:solidFill>
                  <a:prstClr val="black"/>
                </a:solidFill>
                <a:latin typeface="Arial"/>
                <a:ea typeface="Arial"/>
                <a:cs typeface="Arial"/>
                <a:sym typeface="Arial"/>
              </a:rPr>
              <a:t>Web browsers, E-mail clients, Media players, Image servers, and Remote login.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569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2.11, Page 135. </a:t>
            </a:r>
          </a:p>
          <a:p>
            <a:pPr lvl="0" defTabSz="914400"/>
            <a:r>
              <a:rPr lang="en-US" sz="12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schematic diagram shows Internet network architecture with </a:t>
            </a:r>
            <a:r>
              <a:rPr lang="en-US" dirty="0">
                <a:sym typeface="Arial"/>
              </a:rPr>
              <a:t>a backbone, regional hubs, domains and various clients. The network diagram shows a backbone connected to regional </a:t>
            </a:r>
            <a:r>
              <a:rPr lang="en-US" dirty="0"/>
              <a:t>hubs (comprised of </a:t>
            </a:r>
            <a:r>
              <a:rPr lang="en-US" dirty="0">
                <a:sym typeface="Arial"/>
              </a:rPr>
              <a:t>two regional hosts and I X Ps connected to each other). </a:t>
            </a:r>
            <a:r>
              <a:rPr lang="en-US" sz="1200" b="0" i="0" u="none" strike="noStrike" kern="1200" cap="none" dirty="0">
                <a:solidFill>
                  <a:prstClr val="black"/>
                </a:solidFill>
                <a:latin typeface="Arial"/>
                <a:ea typeface="Arial"/>
                <a:cs typeface="Arial"/>
                <a:sym typeface="Arial"/>
              </a:rPr>
              <a:t>One regional host is connected to </a:t>
            </a:r>
            <a:r>
              <a:rPr lang="en-US" dirty="0">
                <a:sym typeface="Arial"/>
              </a:rPr>
              <a:t>a</a:t>
            </a:r>
            <a:r>
              <a:rPr lang="en-US" sz="1200" b="0" i="0" u="none" strike="noStrike" kern="1200" cap="none" dirty="0">
                <a:solidFill>
                  <a:prstClr val="black"/>
                </a:solidFill>
                <a:latin typeface="Arial"/>
                <a:ea typeface="Arial"/>
                <a:cs typeface="Arial"/>
                <a:sym typeface="Arial"/>
              </a:rPr>
              <a:t> domain n y u dot e d u by a T 1 line. The domain is connected to a campus network and offices through a T 1 line, </a:t>
            </a:r>
            <a:r>
              <a:rPr lang="en-US" dirty="0">
                <a:sym typeface="Arial"/>
              </a:rPr>
              <a:t>each of which have a client IP address</a:t>
            </a:r>
            <a:r>
              <a:rPr lang="en-US" sz="1200" b="0" i="0" u="none" strike="noStrike" kern="1200" cap="none" dirty="0">
                <a:solidFill>
                  <a:prstClr val="black"/>
                </a:solidFill>
                <a:latin typeface="Arial"/>
                <a:ea typeface="Arial"/>
                <a:cs typeface="Arial"/>
                <a:sym typeface="Arial"/>
              </a:rPr>
              <a:t>. It is also connected to P O P 3 mail and S M T P mail. Another regional host is connected to a domain local I S P. This domain is connected </a:t>
            </a:r>
            <a:r>
              <a:rPr lang="en-US" dirty="0">
                <a:sym typeface="Arial"/>
              </a:rPr>
              <a:t>to a home system through a D S L/FIOS or cable line. </a:t>
            </a:r>
            <a:r>
              <a:rPr lang="en-US" sz="1200" b="0" i="0" u="none" strike="noStrike" kern="1200" cap="none" dirty="0">
                <a:solidFill>
                  <a:prstClr val="black"/>
                </a:solidFill>
                <a:latin typeface="Arial"/>
                <a:ea typeface="Arial"/>
                <a:cs typeface="Arial"/>
                <a:sym typeface="Arial"/>
              </a:rPr>
              <a:t>The home </a:t>
            </a:r>
            <a:r>
              <a:rPr lang="en-US" dirty="0">
                <a:sym typeface="Arial"/>
              </a:rPr>
              <a:t>system has a client I P address.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0808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1444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9004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9593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5731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6542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0758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2.13, page 143. </a:t>
            </a:r>
          </a:p>
          <a:p>
            <a:pPr lvl="0" defTabSz="914400"/>
            <a:r>
              <a:rPr lang="en-US" sz="1200" b="0" i="0" u="none" strike="noStrike" kern="1200" cap="none" dirty="0">
                <a:solidFill>
                  <a:prstClr val="black"/>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6106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628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3324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internet of things, or IoT, is a system of interrelated computing devices, mechanical and digital machines, objects, animals or people that are provided with unique identifiers (</a:t>
            </a:r>
            <a:r>
              <a:rPr lang="en-GB" dirty="0">
                <a:hlinkClick r:id="rId3"/>
              </a:rPr>
              <a:t>UIDs</a:t>
            </a:r>
            <a:r>
              <a:rPr lang="en-GB" dirty="0"/>
              <a:t>) and the ability to transfer data over a network without requiring human-to-human or human-to-computer interaction.</a:t>
            </a:r>
          </a:p>
          <a:p>
            <a:r>
              <a:rPr lang="en-GB" dirty="0"/>
              <a:t>A </a:t>
            </a:r>
            <a:r>
              <a:rPr lang="en-GB" i="1" dirty="0">
                <a:hlinkClick r:id="rId4"/>
              </a:rPr>
              <a:t>thing</a:t>
            </a:r>
            <a:r>
              <a:rPr lang="en-GB" dirty="0"/>
              <a:t> in the internet of things can be a person with a heart monitor implant, a farm animal with a </a:t>
            </a:r>
            <a:r>
              <a:rPr lang="en-GB" dirty="0">
                <a:hlinkClick r:id="rId5"/>
              </a:rPr>
              <a:t>biochip transponder</a:t>
            </a:r>
            <a:r>
              <a:rPr lang="en-GB" dirty="0"/>
              <a:t>, an automobile that has built-in </a:t>
            </a:r>
            <a:r>
              <a:rPr lang="en-GB" dirty="0">
                <a:hlinkClick r:id="rId6"/>
              </a:rPr>
              <a:t>sensors</a:t>
            </a:r>
            <a:r>
              <a:rPr lang="en-GB" dirty="0"/>
              <a:t> to alert the driver when tire pressure is low or any other natural or man-made object that can be assigned an Internet Protocol (IP) address and is able to transfer data over a network.</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632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343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2020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1324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7665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Example URL is not an actual URL.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445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42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3203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836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611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7680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6103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6903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2.17, page 167.</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how Google works, in terms of indexing the </a:t>
            </a:r>
            <a:r>
              <a:rPr lang="en-US" dirty="0">
                <a:sym typeface="Arial"/>
              </a:rPr>
              <a:t>We</a:t>
            </a:r>
            <a:r>
              <a:rPr lang="en-US" sz="1200" b="0" i="0" u="none" strike="noStrike" kern="1200" cap="none" dirty="0">
                <a:solidFill>
                  <a:prstClr val="black"/>
                </a:solidFill>
                <a:latin typeface="Arial"/>
                <a:ea typeface="Arial"/>
                <a:cs typeface="Arial"/>
                <a:sym typeface="Arial"/>
              </a:rPr>
              <a:t>b and processing a search query. The steps are as follows for A, Indexing the Web. 1. A Google bot</a:t>
            </a:r>
            <a:r>
              <a:rPr lang="en-US" dirty="0">
                <a:sym typeface="Arial"/>
              </a:rPr>
              <a:t>, a form of </a:t>
            </a:r>
            <a:r>
              <a:rPr lang="en-US" sz="1200" b="0" i="0" u="none" strike="noStrike" kern="1200" cap="none" dirty="0">
                <a:solidFill>
                  <a:prstClr val="black"/>
                </a:solidFill>
                <a:latin typeface="Arial"/>
                <a:ea typeface="Arial"/>
                <a:cs typeface="Arial"/>
                <a:sym typeface="Arial"/>
              </a:rPr>
              <a:t>software code, crawls the Web, going from link to link. 2. Crawled pages are analyzed</a:t>
            </a:r>
            <a:r>
              <a:rPr lang="en-US" dirty="0">
                <a:sym typeface="Arial"/>
              </a:rPr>
              <a:t>: links, </a:t>
            </a:r>
            <a:r>
              <a:rPr lang="en-US" sz="1200" b="0" i="0" u="none" strike="noStrike" kern="1200" cap="none" dirty="0">
                <a:solidFill>
                  <a:prstClr val="black"/>
                </a:solidFill>
                <a:latin typeface="Arial"/>
                <a:ea typeface="Arial"/>
                <a:cs typeface="Arial"/>
                <a:sym typeface="Arial"/>
              </a:rPr>
              <a:t>semantic analysis and JavaScript or C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t>
            </a:r>
            <a:r>
              <a:rPr lang="en-US" dirty="0">
                <a:sym typeface="Arial"/>
              </a:rPr>
              <a:t>of which there are </a:t>
            </a:r>
            <a:r>
              <a:rPr lang="en-US" sz="1200" b="0" i="0" u="none" strike="noStrike" kern="1200" cap="none" dirty="0">
                <a:solidFill>
                  <a:prstClr val="black"/>
                </a:solidFill>
                <a:latin typeface="Arial"/>
                <a:ea typeface="Arial"/>
                <a:cs typeface="Arial"/>
                <a:sym typeface="Arial"/>
              </a:rPr>
              <a:t>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253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9180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9772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16356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4113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6612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775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958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5093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41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209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314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2.3, Page 121. </a:t>
            </a:r>
          </a:p>
          <a:p>
            <a:pPr lvl="0" defTabSz="914400"/>
            <a:r>
              <a:rPr lang="en-US" sz="1200" b="0" i="0" u="none" strike="noStrike" kern="1200" cap="none" dirty="0">
                <a:solidFill>
                  <a:prstClr val="black"/>
                </a:solidFill>
                <a:latin typeface="Arial"/>
                <a:ea typeface="Arial"/>
                <a:cs typeface="Arial"/>
                <a:sym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illustrates the process involved in packet switching. The process is as follows. Original text message, I want to communicate with you. Text message digitized into bits, which is in the form of a series of zeroes and ones. Digital bits broken into packets, each packet containing eight bits. Header information added to each packet indicating destination, and other control information, such as how many bits are in the total message and how many packets. The header information is shown in the form of three groups of zeroes and ones, eight bits in each group.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019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531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70585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3" name="Text Placeholder 2"/>
          <p:cNvSpPr>
            <a:spLocks noGrp="1"/>
          </p:cNvSpPr>
          <p:nvPr>
            <p:ph type="body" sz="quarter" idx="14"/>
          </p:nvPr>
        </p:nvSpPr>
        <p:spPr>
          <a:xfrm>
            <a:off x="457200" y="3517900"/>
            <a:ext cx="8229600" cy="18621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47664628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0">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 id="214748370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2</a:t>
            </a:r>
          </a:p>
        </p:txBody>
      </p:sp>
      <p:sp>
        <p:nvSpPr>
          <p:cNvPr id="5" name="Text Placeholder 4"/>
          <p:cNvSpPr>
            <a:spLocks noGrp="1"/>
          </p:cNvSpPr>
          <p:nvPr>
            <p:ph type="body" idx="3"/>
          </p:nvPr>
        </p:nvSpPr>
        <p:spPr>
          <a:xfrm>
            <a:off x="5195455" y="3254244"/>
            <a:ext cx="3325091" cy="1799019"/>
          </a:xfrm>
        </p:spPr>
        <p:txBody>
          <a:bodyPr/>
          <a:lstStyle/>
          <a:p>
            <a:pPr algn="ctr">
              <a:spcBef>
                <a:spcPct val="0"/>
              </a:spcBef>
            </a:pPr>
            <a:r>
              <a:rPr lang="en-US" altLang="en-US" dirty="0">
                <a:solidFill>
                  <a:schemeClr val="tx1"/>
                </a:solidFill>
                <a:latin typeface="+mn-lt"/>
              </a:rPr>
              <a:t>E-commerce Infrastructure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9" name="TextBox 8"/>
          <p:cNvSpPr txBox="1"/>
          <p:nvPr/>
        </p:nvSpPr>
        <p:spPr>
          <a:xfrm>
            <a:off x="5603006" y="5170291"/>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pic>
        <p:nvPicPr>
          <p:cNvPr id="10" name="Picture 9"/>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2.4 The T</a:t>
            </a:r>
            <a:r>
              <a:rPr lang="en-IN" sz="100" kern="1200" dirty="0">
                <a:cs typeface="Times New Roman" panose="02020603050405020304" pitchFamily="18" charset="0"/>
              </a:rPr>
              <a:t> </a:t>
            </a:r>
            <a:r>
              <a:rPr lang="en-IN" sz="3400" kern="1200" dirty="0">
                <a:cs typeface="Times New Roman" panose="02020603050405020304" pitchFamily="18" charset="0"/>
              </a:rPr>
              <a:t>C</a:t>
            </a:r>
            <a:r>
              <a:rPr lang="en-IN" sz="100" kern="1200" dirty="0">
                <a:cs typeface="Times New Roman" panose="02020603050405020304" pitchFamily="18" charset="0"/>
              </a:rPr>
              <a:t> </a:t>
            </a:r>
            <a:r>
              <a:rPr lang="en-IN" sz="3400" kern="1200" dirty="0">
                <a:cs typeface="Times New Roman" panose="02020603050405020304" pitchFamily="18" charset="0"/>
              </a:rPr>
              <a:t>P/I</a:t>
            </a:r>
            <a:r>
              <a:rPr lang="en-IN" sz="100" kern="1200" dirty="0">
                <a:cs typeface="Times New Roman" panose="02020603050405020304" pitchFamily="18" charset="0"/>
              </a:rPr>
              <a:t> </a:t>
            </a:r>
            <a:r>
              <a:rPr lang="en-IN" sz="3400" kern="1200" dirty="0">
                <a:cs typeface="Times New Roman" panose="02020603050405020304" pitchFamily="18" charset="0"/>
              </a:rPr>
              <a:t>P Architecture and Protocol Suite</a:t>
            </a:r>
            <a:endParaRPr lang="en-AU" sz="3400" dirty="0"/>
          </a:p>
        </p:txBody>
      </p:sp>
      <p:pic>
        <p:nvPicPr>
          <p:cNvPr id="5" name="Picture 4" descr="EC2020G_Fig_02-04_TCP-IP Architecture.tif"/>
          <p:cNvPicPr>
            <a:picLocks noChangeAspect="1"/>
          </p:cNvPicPr>
          <p:nvPr/>
        </p:nvPicPr>
        <p:blipFill>
          <a:blip r:embed="rId3"/>
          <a:stretch>
            <a:fillRect/>
          </a:stretch>
        </p:blipFill>
        <p:spPr>
          <a:xfrm>
            <a:off x="959695" y="1708481"/>
            <a:ext cx="7224610" cy="4050634"/>
          </a:xfrm>
          <a:prstGeom prst="rect">
            <a:avLst/>
          </a:prstGeom>
        </p:spPr>
      </p:pic>
    </p:spTree>
    <p:extLst>
      <p:ext uri="{BB962C8B-B14F-4D97-AF65-F5344CB8AC3E}">
        <p14:creationId xmlns:p14="http://schemas.microsoft.com/office/powerpoint/2010/main" val="34359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(I</a:t>
            </a:r>
            <a:r>
              <a:rPr lang="en-US" sz="100" kern="1200" dirty="0">
                <a:cs typeface="Times New Roman" panose="02020603050405020304" pitchFamily="18" charset="0"/>
              </a:rPr>
              <a:t> </a:t>
            </a:r>
            <a:r>
              <a:rPr lang="en-US" kern="1200" dirty="0">
                <a:cs typeface="Times New Roman" panose="02020603050405020304" pitchFamily="18" charset="0"/>
              </a:rPr>
              <a:t>P) Addresses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a:t>
            </a:r>
          </a:p>
          <a:p>
            <a:pPr marL="741553" lvl="1" indent="-284353">
              <a:spcAft>
                <a:spcPct val="0"/>
              </a:spcAft>
              <a:buSzPts val="2400"/>
            </a:pPr>
            <a:r>
              <a:rPr lang="en-US" kern="1200" dirty="0">
                <a:solidFill>
                  <a:srgbClr val="000000"/>
                </a:solidFill>
                <a:latin typeface="Arial (Body)"/>
              </a:rPr>
              <a:t>32-bit number</a:t>
            </a:r>
          </a:p>
          <a:p>
            <a:pPr marL="741553" lvl="1" indent="-284353">
              <a:spcAft>
                <a:spcPct val="0"/>
              </a:spcAft>
              <a:buSzPts val="2400"/>
            </a:pPr>
            <a:r>
              <a:rPr lang="en-US" kern="1200" dirty="0">
                <a:solidFill>
                  <a:srgbClr val="000000"/>
                </a:solidFill>
                <a:latin typeface="Arial (Body)"/>
              </a:rPr>
              <a:t>Four sets of numbers marked off by periods: 201.61.186.227</a:t>
            </a:r>
          </a:p>
          <a:p>
            <a:pPr marL="1144778" lvl="2" indent="-230378">
              <a:spcAft>
                <a:spcPct val="0"/>
              </a:spcAft>
              <a:buSzPts val="2400"/>
            </a:pPr>
            <a:r>
              <a:rPr lang="en-US" kern="1200" dirty="0">
                <a:solidFill>
                  <a:srgbClr val="000000"/>
                </a:solidFill>
                <a:latin typeface="Arial (Body)"/>
              </a:rPr>
              <a:t>Class C address: Network identified by first three sets, computer identified by last set</a:t>
            </a:r>
          </a:p>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v6</a:t>
            </a:r>
          </a:p>
          <a:p>
            <a:pPr marL="741553" lvl="1" indent="-284353">
              <a:spcAft>
                <a:spcPct val="0"/>
              </a:spcAft>
              <a:buSzPts val="2400"/>
            </a:pPr>
            <a:r>
              <a:rPr lang="en-US" kern="1200" dirty="0">
                <a:solidFill>
                  <a:srgbClr val="000000"/>
                </a:solidFill>
                <a:latin typeface="Arial (Body)"/>
              </a:rPr>
              <a:t>128-bit addresses, able to handle up to 1 quadrillion addresses (I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 can handle only 4 billion)</a:t>
            </a:r>
          </a:p>
        </p:txBody>
      </p:sp>
    </p:spTree>
    <p:extLst>
      <p:ext uri="{BB962C8B-B14F-4D97-AF65-F5344CB8AC3E}">
        <p14:creationId xmlns:p14="http://schemas.microsoft.com/office/powerpoint/2010/main" val="420554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58100" cy="1097279"/>
          </a:xfrm>
        </p:spPr>
        <p:txBody>
          <a:bodyPr/>
          <a:lstStyle/>
          <a:p>
            <a:r>
              <a:rPr lang="en-IN" sz="3200" kern="1200" dirty="0">
                <a:cs typeface="Times New Roman" panose="02020603050405020304" pitchFamily="18" charset="0"/>
              </a:rPr>
              <a:t>Figure 2.5 Routing Internet Messages: T</a:t>
            </a:r>
            <a:r>
              <a:rPr lang="en-IN" sz="100" kern="1200" dirty="0">
                <a:cs typeface="Times New Roman" panose="02020603050405020304" pitchFamily="18" charset="0"/>
              </a:rPr>
              <a:t> </a:t>
            </a:r>
            <a:r>
              <a:rPr lang="en-IN" sz="3200" kern="1200" dirty="0">
                <a:cs typeface="Times New Roman" panose="02020603050405020304" pitchFamily="18" charset="0"/>
              </a:rPr>
              <a:t>C</a:t>
            </a:r>
            <a:r>
              <a:rPr lang="en-IN" sz="100" kern="1200" dirty="0">
                <a:cs typeface="Times New Roman" panose="02020603050405020304" pitchFamily="18" charset="0"/>
              </a:rPr>
              <a:t> </a:t>
            </a:r>
            <a:r>
              <a:rPr lang="en-IN" sz="3200" kern="1200" dirty="0">
                <a:cs typeface="Times New Roman" panose="02020603050405020304" pitchFamily="18" charset="0"/>
              </a:rPr>
              <a:t>P/I</a:t>
            </a:r>
            <a:r>
              <a:rPr lang="en-IN" sz="100" kern="1200" dirty="0">
                <a:cs typeface="Times New Roman" panose="02020603050405020304" pitchFamily="18" charset="0"/>
              </a:rPr>
              <a:t> </a:t>
            </a:r>
            <a:r>
              <a:rPr lang="en-IN" sz="3200" kern="1200" dirty="0">
                <a:cs typeface="Times New Roman" panose="02020603050405020304" pitchFamily="18" charset="0"/>
              </a:rPr>
              <a:t>P and Packet Switching</a:t>
            </a:r>
            <a:endParaRPr lang="en-AU" sz="3200" dirty="0"/>
          </a:p>
        </p:txBody>
      </p:sp>
      <p:pic>
        <p:nvPicPr>
          <p:cNvPr id="4" name="Picture 3" descr="EC2020G_Fig_02-05_RoutingInternetMessages.tif"/>
          <p:cNvPicPr>
            <a:picLocks noChangeAspect="1"/>
          </p:cNvPicPr>
          <p:nvPr/>
        </p:nvPicPr>
        <p:blipFill>
          <a:blip r:embed="rId3"/>
          <a:stretch>
            <a:fillRect/>
          </a:stretch>
        </p:blipFill>
        <p:spPr>
          <a:xfrm>
            <a:off x="838611" y="1772653"/>
            <a:ext cx="7466778" cy="3312694"/>
          </a:xfrm>
          <a:prstGeom prst="rect">
            <a:avLst/>
          </a:prstGeom>
        </p:spPr>
      </p:pic>
    </p:spTree>
    <p:extLst>
      <p:ext uri="{BB962C8B-B14F-4D97-AF65-F5344CB8AC3E}">
        <p14:creationId xmlns:p14="http://schemas.microsoft.com/office/powerpoint/2010/main" val="65476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Domain Names, D</a:t>
            </a:r>
            <a:r>
              <a:rPr lang="en-IN" sz="100" kern="1200" dirty="0">
                <a:cs typeface="Times New Roman" panose="02020603050405020304" pitchFamily="18" charset="0"/>
              </a:rPr>
              <a:t> </a:t>
            </a:r>
            <a:r>
              <a:rPr lang="en-IN" sz="3400" kern="1200" dirty="0">
                <a:cs typeface="Times New Roman" panose="02020603050405020304" pitchFamily="18" charset="0"/>
              </a:rPr>
              <a:t>N</a:t>
            </a:r>
            <a:r>
              <a:rPr lang="en-IN" sz="100" kern="1200" dirty="0">
                <a:cs typeface="Times New Roman" panose="02020603050405020304" pitchFamily="18" charset="0"/>
              </a:rPr>
              <a:t> </a:t>
            </a:r>
            <a:r>
              <a:rPr lang="en-IN" sz="3400" kern="1200" dirty="0">
                <a:cs typeface="Times New Roman" panose="02020603050405020304" pitchFamily="18" charset="0"/>
              </a:rPr>
              <a:t>S, and U</a:t>
            </a:r>
            <a:r>
              <a:rPr lang="en-IN" sz="100" kern="1200" dirty="0">
                <a:cs typeface="Times New Roman" panose="02020603050405020304" pitchFamily="18" charset="0"/>
              </a:rPr>
              <a:t> </a:t>
            </a:r>
            <a:r>
              <a:rPr lang="en-IN" sz="3400" kern="1200" dirty="0">
                <a:cs typeface="Times New Roman" panose="02020603050405020304" pitchFamily="18" charset="0"/>
              </a:rPr>
              <a:t>R</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s</a:t>
            </a:r>
            <a:endParaRPr lang="en-AU" sz="3400" dirty="0"/>
          </a:p>
        </p:txBody>
      </p:sp>
      <p:sp>
        <p:nvSpPr>
          <p:cNvPr id="6" name="Content Placeholder 5"/>
          <p:cNvSpPr>
            <a:spLocks noGrp="1"/>
          </p:cNvSpPr>
          <p:nvPr>
            <p:ph sz="quarter" idx="13"/>
          </p:nvPr>
        </p:nvSpPr>
        <p:spPr>
          <a:xfrm>
            <a:off x="457200" y="1556327"/>
            <a:ext cx="8229600" cy="3547688"/>
          </a:xfrm>
        </p:spPr>
        <p:txBody>
          <a:bodyPr/>
          <a:lstStyle/>
          <a:p>
            <a:pPr marL="255651" lvl="0" indent="-255651">
              <a:spcAft>
                <a:spcPct val="0"/>
              </a:spcAft>
              <a:buSzPts val="2400"/>
              <a:tabLst/>
            </a:pPr>
            <a:r>
              <a:rPr lang="en-US" kern="1200" dirty="0">
                <a:solidFill>
                  <a:srgbClr val="000000"/>
                </a:solidFill>
                <a:latin typeface="Arial (Body)"/>
              </a:rPr>
              <a:t>Domain name</a:t>
            </a:r>
          </a:p>
          <a:p>
            <a:pPr marL="741553" lvl="1" indent="-284353">
              <a:spcAft>
                <a:spcPct val="0"/>
              </a:spcAft>
              <a:buSzPts val="2400"/>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 address expressed in natural language</a:t>
            </a:r>
          </a:p>
          <a:p>
            <a:pPr marL="255651" lvl="0" indent="-255651">
              <a:spcAft>
                <a:spcPct val="0"/>
              </a:spcAft>
              <a:buSzPts val="2400"/>
              <a:tabLst/>
            </a:pPr>
            <a:r>
              <a:rPr lang="en-US" kern="1200" dirty="0">
                <a:solidFill>
                  <a:srgbClr val="000000"/>
                </a:solidFill>
                <a:latin typeface="Arial (Body)"/>
              </a:rPr>
              <a:t>Domain name system (D</a:t>
            </a:r>
            <a:r>
              <a:rPr lang="en-US" sz="100" kern="1200" dirty="0">
                <a:solidFill>
                  <a:srgbClr val="000000"/>
                </a:solidFill>
                <a:latin typeface="Arial (Body)"/>
              </a:rPr>
              <a:t> </a:t>
            </a:r>
            <a:r>
              <a:rPr lang="en-US" kern="1200" dirty="0">
                <a:solidFill>
                  <a:srgbClr val="000000"/>
                </a:solidFill>
                <a:latin typeface="Arial (Body)"/>
              </a:rPr>
              <a:t>N</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Allows numeric I</a:t>
            </a:r>
            <a:r>
              <a:rPr lang="en-US" sz="100" kern="1200" dirty="0">
                <a:solidFill>
                  <a:srgbClr val="000000"/>
                </a:solidFill>
                <a:latin typeface="Arial (Body)"/>
              </a:rPr>
              <a:t> </a:t>
            </a:r>
            <a:r>
              <a:rPr lang="en-US" kern="1200" dirty="0">
                <a:solidFill>
                  <a:srgbClr val="000000"/>
                </a:solidFill>
                <a:latin typeface="Arial (Body)"/>
              </a:rPr>
              <a:t>P addresses to be expressed in natural language</a:t>
            </a:r>
          </a:p>
          <a:p>
            <a:pPr marL="255651" lvl="0" indent="-255651">
              <a:spcAft>
                <a:spcPct val="0"/>
              </a:spcAft>
              <a:buSzPts val="2400"/>
              <a:tabLst/>
            </a:pPr>
            <a:r>
              <a:rPr lang="en-US" kern="1200" dirty="0">
                <a:solidFill>
                  <a:srgbClr val="000000"/>
                </a:solidFill>
                <a:latin typeface="Arial (Body)"/>
              </a:rPr>
              <a:t>Uniform resource locator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p>
          <a:p>
            <a:pPr marL="741553" lvl="1" indent="-284353">
              <a:spcAft>
                <a:spcPct val="0"/>
              </a:spcAft>
              <a:buSzPts val="2400"/>
            </a:pPr>
            <a:r>
              <a:rPr lang="en-US" kern="1200" dirty="0">
                <a:solidFill>
                  <a:srgbClr val="000000"/>
                </a:solidFill>
                <a:latin typeface="Arial (Body)"/>
              </a:rPr>
              <a:t>Address used by Web browser to identify location of content on the Web</a:t>
            </a:r>
          </a:p>
        </p:txBody>
      </p:sp>
      <p:sp>
        <p:nvSpPr>
          <p:cNvPr id="7" name="Text Placeholder 6"/>
          <p:cNvSpPr>
            <a:spLocks noGrp="1"/>
          </p:cNvSpPr>
          <p:nvPr>
            <p:ph type="body" sz="quarter" idx="14"/>
          </p:nvPr>
        </p:nvSpPr>
        <p:spPr>
          <a:xfrm>
            <a:off x="457200" y="5188761"/>
            <a:ext cx="8229600" cy="455584"/>
          </a:xfrm>
        </p:spPr>
        <p:txBody>
          <a:bodyPr lIns="0" tIns="0" rIns="0" bIns="0"/>
          <a:lstStyle/>
          <a:p>
            <a:pPr marL="741553" lvl="1" indent="-284353">
              <a:spcAft>
                <a:spcPct val="0"/>
              </a:spcAft>
              <a:buSzPts val="2400"/>
            </a:pPr>
            <a:r>
              <a:rPr lang="en-US" sz="2400" kern="1200" dirty="0">
                <a:solidFill>
                  <a:srgbClr val="000000"/>
                </a:solidFill>
                <a:latin typeface="Arial (Body)"/>
              </a:rPr>
              <a:t>For example: </a:t>
            </a:r>
            <a:r>
              <a:rPr lang="en-US" sz="2400" kern="1200" dirty="0">
                <a:solidFill>
                  <a:srgbClr val="000000"/>
                </a:solidFill>
                <a:latin typeface="Arial (Body)"/>
                <a:hlinkClick r:id="rId3" tooltip="http://www.azimuth-interactive.com/"/>
              </a:rPr>
              <a:t>http://www.azimuth-interactive.com/</a:t>
            </a:r>
            <a:endParaRPr lang="en-US" sz="2400" kern="1200" dirty="0">
              <a:solidFill>
                <a:srgbClr val="000000"/>
              </a:solidFill>
              <a:latin typeface="Arial (Body)"/>
            </a:endParaRPr>
          </a:p>
        </p:txBody>
      </p:sp>
    </p:spTree>
    <p:extLst>
      <p:ext uri="{BB962C8B-B14F-4D97-AF65-F5344CB8AC3E}">
        <p14:creationId xmlns:p14="http://schemas.microsoft.com/office/powerpoint/2010/main" val="19759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Client/Server Computing</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Powerful personal computers (clients) connected in network with one or more servers</a:t>
            </a:r>
          </a:p>
          <a:p>
            <a:pPr marL="255651" lvl="0" indent="-255651">
              <a:spcAft>
                <a:spcPct val="0"/>
              </a:spcAft>
              <a:buSzPts val="2400"/>
              <a:tabLst/>
            </a:pPr>
            <a:r>
              <a:rPr lang="en-US" kern="1200" dirty="0">
                <a:solidFill>
                  <a:srgbClr val="000000"/>
                </a:solidFill>
                <a:latin typeface="Arial (Body)"/>
              </a:rPr>
              <a:t>Servers perform common functions for the clients</a:t>
            </a:r>
          </a:p>
          <a:p>
            <a:pPr marL="741553" lvl="1" indent="-284353">
              <a:spcAft>
                <a:spcPct val="0"/>
              </a:spcAft>
              <a:buSzPts val="2400"/>
            </a:pPr>
            <a:r>
              <a:rPr lang="en-US" kern="1200" dirty="0">
                <a:solidFill>
                  <a:srgbClr val="000000"/>
                </a:solidFill>
                <a:latin typeface="Arial (Body)"/>
              </a:rPr>
              <a:t>Storing files</a:t>
            </a:r>
          </a:p>
          <a:p>
            <a:pPr marL="741553" lvl="1" indent="-284353">
              <a:spcAft>
                <a:spcPct val="0"/>
              </a:spcAft>
              <a:buSzPts val="2400"/>
            </a:pPr>
            <a:r>
              <a:rPr lang="en-US" kern="1200" dirty="0">
                <a:solidFill>
                  <a:srgbClr val="000000"/>
                </a:solidFill>
                <a:latin typeface="Arial (Body)"/>
              </a:rPr>
              <a:t>Software applications</a:t>
            </a:r>
          </a:p>
          <a:p>
            <a:pPr marL="741553" lvl="1" indent="-284353">
              <a:spcAft>
                <a:spcPct val="0"/>
              </a:spcAft>
              <a:buSzPts val="2400"/>
            </a:pPr>
            <a:r>
              <a:rPr lang="en-US" kern="1200" dirty="0">
                <a:solidFill>
                  <a:srgbClr val="000000"/>
                </a:solidFill>
                <a:latin typeface="Arial (Body)"/>
              </a:rPr>
              <a:t>Access to printers, and so on</a:t>
            </a:r>
          </a:p>
        </p:txBody>
      </p:sp>
    </p:spTree>
    <p:extLst>
      <p:ext uri="{BB962C8B-B14F-4D97-AF65-F5344CB8AC3E}">
        <p14:creationId xmlns:p14="http://schemas.microsoft.com/office/powerpoint/2010/main" val="109667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Mobile Platform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Primary Internet access is now through tablets and smartphones</a:t>
            </a:r>
          </a:p>
          <a:p>
            <a:pPr marL="255651" lvl="0" indent="-255651">
              <a:spcAft>
                <a:spcPct val="0"/>
              </a:spcAft>
              <a:buSzPts val="2400"/>
              <a:tabLst/>
            </a:pPr>
            <a:r>
              <a:rPr lang="en-US" kern="1200" dirty="0">
                <a:solidFill>
                  <a:srgbClr val="000000"/>
                </a:solidFill>
                <a:latin typeface="Arial (Body)"/>
              </a:rPr>
              <a:t>Tablets supplement P</a:t>
            </a:r>
            <a:r>
              <a:rPr lang="en-US" sz="100" kern="1200" dirty="0">
                <a:solidFill>
                  <a:srgbClr val="000000"/>
                </a:solidFill>
                <a:latin typeface="Arial (Body)"/>
              </a:rPr>
              <a:t> </a:t>
            </a:r>
            <a:r>
              <a:rPr lang="en-US" kern="1200" dirty="0">
                <a:solidFill>
                  <a:srgbClr val="000000"/>
                </a:solidFill>
                <a:latin typeface="Arial (Body)"/>
              </a:rPr>
              <a:t>Cs for mobile situations</a:t>
            </a:r>
          </a:p>
          <a:p>
            <a:pPr marL="741553" lvl="1" indent="-284353">
              <a:spcAft>
                <a:spcPct val="0"/>
              </a:spcAft>
              <a:buSzPts val="2400"/>
            </a:pPr>
            <a:r>
              <a:rPr lang="en-US" kern="1200" dirty="0">
                <a:solidFill>
                  <a:srgbClr val="000000"/>
                </a:solidFill>
                <a:latin typeface="Arial (Body)"/>
              </a:rPr>
              <a:t>Over 160 million people in U</a:t>
            </a:r>
            <a:r>
              <a:rPr lang="en-US" sz="100" kern="1200" dirty="0">
                <a:solidFill>
                  <a:srgbClr val="000000"/>
                </a:solidFill>
                <a:latin typeface="Arial (Body)"/>
              </a:rPr>
              <a:t> </a:t>
            </a:r>
            <a:r>
              <a:rPr lang="en-US" kern="1200" dirty="0">
                <a:solidFill>
                  <a:srgbClr val="000000"/>
                </a:solidFill>
                <a:latin typeface="Arial (Body)"/>
              </a:rPr>
              <a:t>.</a:t>
            </a:r>
            <a:r>
              <a:rPr lang="en-US" sz="100" kern="1200" dirty="0">
                <a:solidFill>
                  <a:srgbClr val="000000"/>
                </a:solidFill>
                <a:latin typeface="Arial (Body)"/>
              </a:rPr>
              <a:t> </a:t>
            </a:r>
            <a:r>
              <a:rPr lang="en-US" kern="1200" dirty="0">
                <a:solidFill>
                  <a:srgbClr val="000000"/>
                </a:solidFill>
                <a:latin typeface="Arial (Body)"/>
              </a:rPr>
              <a:t>S. use Internet with tablets</a:t>
            </a:r>
          </a:p>
          <a:p>
            <a:pPr marL="255651" lvl="0" indent="-255651">
              <a:spcAft>
                <a:spcPct val="0"/>
              </a:spcAft>
              <a:buSzPts val="2400"/>
              <a:tabLst/>
            </a:pPr>
            <a:r>
              <a:rPr lang="en-US" kern="1200" dirty="0">
                <a:solidFill>
                  <a:srgbClr val="000000"/>
                </a:solidFill>
                <a:latin typeface="Arial (Body)"/>
              </a:rPr>
              <a:t>Smartphones are a disruptive technology</a:t>
            </a:r>
          </a:p>
          <a:p>
            <a:pPr marL="741553" lvl="1" indent="-284353">
              <a:spcAft>
                <a:spcPct val="0"/>
              </a:spcAft>
              <a:buSzPts val="2400"/>
            </a:pPr>
            <a:r>
              <a:rPr lang="en-US" kern="1200" dirty="0">
                <a:solidFill>
                  <a:srgbClr val="000000"/>
                </a:solidFill>
                <a:latin typeface="Arial (Body)"/>
              </a:rPr>
              <a:t>New processors and operating systems</a:t>
            </a:r>
          </a:p>
          <a:p>
            <a:pPr marL="741553" lvl="1" indent="-284353">
              <a:spcAft>
                <a:spcPct val="0"/>
              </a:spcAft>
              <a:buSzPts val="2400"/>
            </a:pPr>
            <a:r>
              <a:rPr lang="en-US" kern="1200" dirty="0">
                <a:solidFill>
                  <a:srgbClr val="000000"/>
                </a:solidFill>
                <a:latin typeface="Arial (Body)"/>
              </a:rPr>
              <a:t>Over 3.3 billion worldwide access Internet with smartphones</a:t>
            </a:r>
          </a:p>
        </p:txBody>
      </p:sp>
    </p:spTree>
    <p:extLst>
      <p:ext uri="{BB962C8B-B14F-4D97-AF65-F5344CB8AC3E}">
        <p14:creationId xmlns:p14="http://schemas.microsoft.com/office/powerpoint/2010/main" val="178489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a:t>
            </a:r>
            <a:r>
              <a:rPr lang="en-IN" sz="3400" kern="1200" dirty="0">
                <a:cs typeface="Times New Roman" panose="02020603050405020304" pitchFamily="18" charset="0"/>
              </a:rPr>
              <a:t>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Firms and individuals obtain computing power and software over Internet</a:t>
            </a:r>
          </a:p>
          <a:p>
            <a:pPr marL="255651" lvl="0" indent="-255651">
              <a:spcAft>
                <a:spcPct val="0"/>
              </a:spcAft>
              <a:buSzPts val="2400"/>
              <a:tabLst/>
            </a:pPr>
            <a:r>
              <a:rPr lang="en-US" kern="1200" dirty="0">
                <a:solidFill>
                  <a:srgbClr val="000000"/>
                </a:solidFill>
                <a:latin typeface="Arial (Body)"/>
              </a:rPr>
              <a:t>Three types of services</a:t>
            </a:r>
          </a:p>
          <a:p>
            <a:pPr marL="741553" lvl="1" indent="-284353">
              <a:spcAft>
                <a:spcPct val="0"/>
              </a:spcAft>
              <a:buSzPts val="2400"/>
            </a:pPr>
            <a:r>
              <a:rPr lang="en-US" kern="1200" dirty="0">
                <a:solidFill>
                  <a:srgbClr val="000000"/>
                </a:solidFill>
                <a:latin typeface="Arial (Body)"/>
              </a:rPr>
              <a:t>Infrastructure as a service (I</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Software as a service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Platform as a service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Public, private, and hybrid clouds</a:t>
            </a:r>
          </a:p>
        </p:txBody>
      </p:sp>
    </p:spTree>
    <p:extLst>
      <p:ext uri="{BB962C8B-B14F-4D97-AF65-F5344CB8AC3E}">
        <p14:creationId xmlns:p14="http://schemas.microsoft.com/office/powerpoint/2010/main" val="368427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a:xfrm>
            <a:off x="457200" y="1556326"/>
            <a:ext cx="7855527" cy="4434275"/>
          </a:xfrm>
        </p:spPr>
        <p:txBody>
          <a:bodyPr/>
          <a:lstStyle/>
          <a:p>
            <a:pPr marL="255651" lvl="0" indent="-255651">
              <a:spcAft>
                <a:spcPct val="0"/>
              </a:spcAft>
              <a:buSzPts val="2400"/>
              <a:tabLst/>
            </a:pPr>
            <a:r>
              <a:rPr lang="en-US" kern="1200" dirty="0">
                <a:solidFill>
                  <a:srgbClr val="000000"/>
                </a:solidFill>
                <a:latin typeface="Arial (Body)"/>
              </a:rPr>
              <a:t>Drawbacks</a:t>
            </a:r>
          </a:p>
          <a:p>
            <a:pPr marL="741553" lvl="1" indent="-284353">
              <a:spcAft>
                <a:spcPct val="0"/>
              </a:spcAft>
              <a:buSzPts val="2400"/>
            </a:pPr>
            <a:r>
              <a:rPr lang="en-US" kern="1200" dirty="0">
                <a:solidFill>
                  <a:srgbClr val="000000"/>
                </a:solidFill>
                <a:latin typeface="Arial (Body)"/>
              </a:rPr>
              <a:t>Security risks</a:t>
            </a:r>
          </a:p>
          <a:p>
            <a:pPr marL="741553" lvl="1" indent="-284353">
              <a:spcAft>
                <a:spcPct val="0"/>
              </a:spcAft>
              <a:buSzPts val="2400"/>
            </a:pPr>
            <a:r>
              <a:rPr lang="en-US" kern="1200" dirty="0">
                <a:solidFill>
                  <a:srgbClr val="000000"/>
                </a:solidFill>
                <a:latin typeface="Arial (Body)"/>
              </a:rPr>
              <a:t>Shifts responsibility for storage and control to providers</a:t>
            </a:r>
          </a:p>
          <a:p>
            <a:pPr marL="255651" lvl="0" indent="-255651">
              <a:spcAft>
                <a:spcPct val="0"/>
              </a:spcAft>
              <a:buSzPts val="2400"/>
              <a:tabLst/>
            </a:pPr>
            <a:r>
              <a:rPr lang="en-US" kern="1200" dirty="0">
                <a:solidFill>
                  <a:srgbClr val="000000"/>
                </a:solidFill>
                <a:latin typeface="Arial (Body)"/>
              </a:rPr>
              <a:t>Radically reduces costs of:</a:t>
            </a:r>
          </a:p>
          <a:p>
            <a:pPr marL="741553" lvl="1" indent="-284353">
              <a:spcAft>
                <a:spcPct val="0"/>
              </a:spcAft>
              <a:buSzPts val="2400"/>
            </a:pPr>
            <a:r>
              <a:rPr lang="en-US" kern="1200" dirty="0">
                <a:solidFill>
                  <a:srgbClr val="000000"/>
                </a:solidFill>
                <a:latin typeface="Arial (Body)"/>
              </a:rPr>
              <a:t>Building and operating websites</a:t>
            </a:r>
          </a:p>
          <a:p>
            <a:pPr marL="741553" lvl="1" indent="-284353">
              <a:spcAft>
                <a:spcPct val="0"/>
              </a:spcAft>
              <a:buSzPts val="2400"/>
            </a:pPr>
            <a:r>
              <a:rPr lang="en-US" kern="1200" dirty="0">
                <a:solidFill>
                  <a:srgbClr val="000000"/>
                </a:solidFill>
                <a:latin typeface="Arial (Body)"/>
              </a:rPr>
              <a:t>Infrastructure, I</a:t>
            </a:r>
            <a:r>
              <a:rPr lang="en-US" sz="100" kern="1200" dirty="0">
                <a:solidFill>
                  <a:srgbClr val="000000"/>
                </a:solidFill>
                <a:latin typeface="Arial (Body)"/>
              </a:rPr>
              <a:t> </a:t>
            </a:r>
            <a:r>
              <a:rPr lang="en-US" kern="1200" dirty="0">
                <a:solidFill>
                  <a:srgbClr val="000000"/>
                </a:solidFill>
                <a:latin typeface="Arial (Body)"/>
              </a:rPr>
              <a:t>T support</a:t>
            </a:r>
          </a:p>
          <a:p>
            <a:pPr marL="741553" lvl="1" indent="-284353">
              <a:spcAft>
                <a:spcPct val="0"/>
              </a:spcAft>
              <a:buSzPts val="2400"/>
            </a:pPr>
            <a:r>
              <a:rPr lang="en-US" kern="1200" dirty="0">
                <a:solidFill>
                  <a:srgbClr val="000000"/>
                </a:solidFill>
                <a:latin typeface="Arial (Body)"/>
              </a:rPr>
              <a:t>Hardware, software</a:t>
            </a:r>
          </a:p>
        </p:txBody>
      </p:sp>
    </p:spTree>
    <p:extLst>
      <p:ext uri="{BB962C8B-B14F-4D97-AF65-F5344CB8AC3E}">
        <p14:creationId xmlns:p14="http://schemas.microsoft.com/office/powerpoint/2010/main" val="45972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Other Internet Protocols and Utility Programs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protocols</a:t>
            </a:r>
          </a:p>
          <a:p>
            <a:pPr marL="741553" lvl="1" indent="-284353">
              <a:spcAft>
                <a:spcPct val="0"/>
              </a:spcAft>
              <a:buSzPts val="2400"/>
            </a:pPr>
            <a:r>
              <a:rPr lang="en-US" kern="1200" dirty="0">
                <a:solidFill>
                  <a:srgbClr val="000000"/>
                </a:solidFill>
                <a:latin typeface="Arial (Body)"/>
              </a:rPr>
              <a:t>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E-mail: S</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P</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3, I</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Telnet, S</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L/T</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Utility programs</a:t>
            </a:r>
          </a:p>
          <a:p>
            <a:pPr marL="741553" lvl="1" indent="-284353">
              <a:spcAft>
                <a:spcPct val="0"/>
              </a:spcAft>
              <a:buSzPts val="2400"/>
            </a:pPr>
            <a:r>
              <a:rPr lang="en-US" kern="1200" dirty="0">
                <a:solidFill>
                  <a:srgbClr val="000000"/>
                </a:solidFill>
                <a:latin typeface="Arial (Body)"/>
              </a:rPr>
              <a:t>Ping</a:t>
            </a:r>
          </a:p>
          <a:p>
            <a:pPr marL="741553" lvl="1" indent="-284353">
              <a:spcAft>
                <a:spcPct val="0"/>
              </a:spcAft>
              <a:buSzPts val="2400"/>
            </a:pPr>
            <a:r>
              <a:rPr lang="en-US" kern="1200" dirty="0">
                <a:solidFill>
                  <a:srgbClr val="000000"/>
                </a:solidFill>
                <a:latin typeface="Arial (Body)"/>
              </a:rPr>
              <a:t>Tracert</a:t>
            </a:r>
          </a:p>
        </p:txBody>
      </p:sp>
    </p:spTree>
    <p:extLst>
      <p:ext uri="{BB962C8B-B14F-4D97-AF65-F5344CB8AC3E}">
        <p14:creationId xmlns:p14="http://schemas.microsoft.com/office/powerpoint/2010/main" val="224545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a:t>
            </a:r>
            <a:r>
              <a:rPr lang="en-US" dirty="0"/>
              <a:t>Infrastructure </a:t>
            </a:r>
            <a:endParaRPr lang="en-AU" dirty="0"/>
          </a:p>
        </p:txBody>
      </p:sp>
      <p:sp>
        <p:nvSpPr>
          <p:cNvPr id="3" name="Content Placeholder 2"/>
          <p:cNvSpPr>
            <a:spLocks noGrp="1"/>
          </p:cNvSpPr>
          <p:nvPr>
            <p:ph sz="quarter" idx="13"/>
          </p:nvPr>
        </p:nvSpPr>
        <p:spPr>
          <a:xfrm>
            <a:off x="457200" y="1556326"/>
            <a:ext cx="8146473" cy="4434275"/>
          </a:xfrm>
        </p:spPr>
        <p:txBody>
          <a:bodyPr/>
          <a:lstStyle/>
          <a:p>
            <a:pPr marL="255651" lvl="0" indent="-255651">
              <a:spcAft>
                <a:spcPct val="0"/>
              </a:spcAft>
              <a:buSzPts val="2400"/>
              <a:tabLst/>
            </a:pPr>
            <a:r>
              <a:rPr lang="en-US" kern="1200" dirty="0">
                <a:solidFill>
                  <a:srgbClr val="000000"/>
                </a:solidFill>
                <a:latin typeface="Arial (Body)"/>
              </a:rPr>
              <a:t>Internet growth has boomed without disruption because of:</a:t>
            </a:r>
          </a:p>
          <a:p>
            <a:pPr marL="741553" lvl="1" indent="-284353">
              <a:spcAft>
                <a:spcPct val="0"/>
              </a:spcAft>
              <a:buSzPts val="2400"/>
            </a:pPr>
            <a:r>
              <a:rPr lang="en-US" kern="1200" dirty="0">
                <a:solidFill>
                  <a:srgbClr val="000000"/>
                </a:solidFill>
                <a:latin typeface="Arial (Body)"/>
              </a:rPr>
              <a:t>Client/server computing model</a:t>
            </a:r>
          </a:p>
          <a:p>
            <a:pPr marL="741553" lvl="1" indent="-284353">
              <a:spcAft>
                <a:spcPct val="0"/>
              </a:spcAft>
              <a:buSzPts val="2400"/>
            </a:pPr>
            <a:r>
              <a:rPr lang="en-US" kern="1200" dirty="0">
                <a:solidFill>
                  <a:srgbClr val="000000"/>
                </a:solidFill>
                <a:latin typeface="Arial (Body)"/>
              </a:rPr>
              <a:t>Hourglass, layered architecture</a:t>
            </a:r>
          </a:p>
          <a:p>
            <a:pPr marL="1144778" lvl="2" indent="-230378">
              <a:spcAft>
                <a:spcPct val="0"/>
              </a:spcAft>
              <a:buSzPts val="2400"/>
            </a:pPr>
            <a:r>
              <a:rPr lang="en-US" kern="1200" dirty="0">
                <a:solidFill>
                  <a:srgbClr val="000000"/>
                </a:solidFill>
                <a:latin typeface="Arial (Body)"/>
              </a:rPr>
              <a:t>Network Technology Substrate</a:t>
            </a:r>
          </a:p>
          <a:p>
            <a:pPr marL="1144778" lvl="2" indent="-230378">
              <a:spcAft>
                <a:spcPct val="0"/>
              </a:spcAft>
              <a:buSzPts val="2400"/>
            </a:pPr>
            <a:r>
              <a:rPr lang="en-US" kern="1200" dirty="0">
                <a:solidFill>
                  <a:srgbClr val="000000"/>
                </a:solidFill>
                <a:latin typeface="Arial (Body)"/>
              </a:rPr>
              <a:t>Transport Services and Representation Standards</a:t>
            </a:r>
          </a:p>
          <a:p>
            <a:pPr marL="1144778" lvl="2" indent="-230378">
              <a:spcAft>
                <a:spcPct val="0"/>
              </a:spcAft>
              <a:buSzPts val="2400"/>
            </a:pPr>
            <a:r>
              <a:rPr lang="en-US" kern="1200" dirty="0">
                <a:solidFill>
                  <a:srgbClr val="000000"/>
                </a:solidFill>
                <a:latin typeface="Arial (Body)"/>
              </a:rPr>
              <a:t>Middleware Services</a:t>
            </a:r>
          </a:p>
          <a:p>
            <a:pPr marL="1144778" lvl="2" indent="-230378">
              <a:spcAft>
                <a:spcPct val="0"/>
              </a:spcAft>
              <a:buSzPts val="2400"/>
            </a:pPr>
            <a:r>
              <a:rPr lang="en-US" kern="1200" dirty="0">
                <a:solidFill>
                  <a:srgbClr val="000000"/>
                </a:solidFill>
                <a:latin typeface="Arial (Body)"/>
              </a:rPr>
              <a:t>Applications</a:t>
            </a:r>
          </a:p>
        </p:txBody>
      </p:sp>
    </p:spTree>
    <p:extLst>
      <p:ext uri="{BB962C8B-B14F-4D97-AF65-F5344CB8AC3E}">
        <p14:creationId xmlns:p14="http://schemas.microsoft.com/office/powerpoint/2010/main" val="311069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a:solidFill>
                  <a:schemeClr val="tx2"/>
                </a:solidFill>
                <a:latin typeface="Arial (Body)"/>
              </a:rPr>
              <a:t>2.1</a:t>
            </a:r>
            <a:r>
              <a:rPr lang="en-US" b="1" kern="1200" dirty="0">
                <a:solidFill>
                  <a:srgbClr val="000000"/>
                </a:solidFill>
                <a:latin typeface="Arial (Body)"/>
              </a:rPr>
              <a:t> </a:t>
            </a:r>
            <a:r>
              <a:rPr lang="en-US" kern="1200" dirty="0">
                <a:solidFill>
                  <a:srgbClr val="000000"/>
                </a:solidFill>
                <a:latin typeface="Arial (Body)"/>
              </a:rPr>
              <a:t>Discuss the origins of, and the key technology concepts behind, the Internet.</a:t>
            </a:r>
          </a:p>
          <a:p>
            <a:pPr marL="0" lvl="0" indent="0">
              <a:spcAft>
                <a:spcPct val="0"/>
              </a:spcAft>
              <a:buSzPts val="2400"/>
              <a:buNone/>
            </a:pPr>
            <a:r>
              <a:rPr lang="en-US" b="1" kern="1200" dirty="0">
                <a:solidFill>
                  <a:schemeClr val="tx2"/>
                </a:solidFill>
                <a:latin typeface="Arial (Body)"/>
              </a:rPr>
              <a:t>2.2</a:t>
            </a:r>
            <a:r>
              <a:rPr lang="en-US" b="1" kern="1200" dirty="0">
                <a:solidFill>
                  <a:srgbClr val="000000"/>
                </a:solidFill>
                <a:latin typeface="Arial (Body)"/>
              </a:rPr>
              <a:t> </a:t>
            </a:r>
            <a:r>
              <a:rPr lang="en-US" kern="1200" dirty="0">
                <a:solidFill>
                  <a:srgbClr val="000000"/>
                </a:solidFill>
                <a:latin typeface="Arial (Body)"/>
              </a:rPr>
              <a:t>Explain the current structure of the Internet.</a:t>
            </a:r>
          </a:p>
          <a:p>
            <a:pPr marL="0" lvl="0" indent="0">
              <a:spcAft>
                <a:spcPct val="0"/>
              </a:spcAft>
              <a:buSzPts val="2400"/>
              <a:buNone/>
            </a:pPr>
            <a:r>
              <a:rPr lang="en-US" b="1" kern="1200" dirty="0">
                <a:solidFill>
                  <a:schemeClr val="tx2"/>
                </a:solidFill>
                <a:latin typeface="Arial (Body)"/>
              </a:rPr>
              <a:t>2.3</a:t>
            </a:r>
            <a:r>
              <a:rPr lang="en-US" b="1" kern="1200" dirty="0">
                <a:solidFill>
                  <a:srgbClr val="000000"/>
                </a:solidFill>
                <a:latin typeface="Arial (Body)"/>
              </a:rPr>
              <a:t> </a:t>
            </a:r>
            <a:r>
              <a:rPr lang="en-US" kern="1200" dirty="0">
                <a:solidFill>
                  <a:srgbClr val="000000"/>
                </a:solidFill>
                <a:latin typeface="Arial (Body)"/>
              </a:rPr>
              <a:t>Understand how the Web works.</a:t>
            </a:r>
          </a:p>
          <a:p>
            <a:pPr marL="0" lvl="0" indent="0">
              <a:spcAft>
                <a:spcPct val="0"/>
              </a:spcAft>
              <a:buSzPts val="2400"/>
              <a:buNone/>
            </a:pPr>
            <a:r>
              <a:rPr lang="en-US" b="1" kern="1200" dirty="0">
                <a:solidFill>
                  <a:schemeClr val="tx2"/>
                </a:solidFill>
                <a:latin typeface="Arial (Body)"/>
              </a:rPr>
              <a:t>2.4</a:t>
            </a:r>
            <a:r>
              <a:rPr lang="en-US" b="1" kern="1200" dirty="0">
                <a:solidFill>
                  <a:srgbClr val="000000"/>
                </a:solidFill>
                <a:latin typeface="Arial (Body)"/>
              </a:rPr>
              <a:t> </a:t>
            </a:r>
            <a:r>
              <a:rPr lang="en-US" kern="1200" dirty="0">
                <a:solidFill>
                  <a:srgbClr val="000000"/>
                </a:solidFill>
                <a:latin typeface="Arial (Body)"/>
              </a:rPr>
              <a:t>Describe how Internet and web features and services support e-commerce.</a:t>
            </a:r>
          </a:p>
          <a:p>
            <a:pPr marL="0" lvl="0" indent="0">
              <a:spcAft>
                <a:spcPct val="0"/>
              </a:spcAft>
              <a:buSzPts val="2400"/>
              <a:buNone/>
            </a:pPr>
            <a:r>
              <a:rPr lang="en-US" b="1" kern="1200" dirty="0">
                <a:solidFill>
                  <a:schemeClr val="tx2"/>
                </a:solidFill>
                <a:latin typeface="Arial (Body)"/>
              </a:rPr>
              <a:t>2.5</a:t>
            </a:r>
            <a:r>
              <a:rPr lang="en-US" b="1" kern="1200" dirty="0">
                <a:solidFill>
                  <a:srgbClr val="000000"/>
                </a:solidFill>
                <a:latin typeface="Arial (Body)"/>
              </a:rPr>
              <a:t> </a:t>
            </a:r>
            <a:r>
              <a:rPr lang="en-US" kern="1200" dirty="0">
                <a:solidFill>
                  <a:srgbClr val="000000"/>
                </a:solidFill>
                <a:latin typeface="Arial (Body)"/>
              </a:rPr>
              <a:t>Understand the impact of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2.10 The Hourglass Model of the Internet</a:t>
            </a:r>
            <a:endParaRPr lang="en-AU" sz="3400" dirty="0"/>
          </a:p>
        </p:txBody>
      </p:sp>
      <p:pic>
        <p:nvPicPr>
          <p:cNvPr id="4" name="Picture 3" descr="EC2020G_Fig_02-10_Hour Glass Model.tif"/>
          <p:cNvPicPr>
            <a:picLocks noChangeAspect="1"/>
          </p:cNvPicPr>
          <p:nvPr/>
        </p:nvPicPr>
        <p:blipFill>
          <a:blip r:embed="rId3"/>
          <a:stretch>
            <a:fillRect/>
          </a:stretch>
        </p:blipFill>
        <p:spPr>
          <a:xfrm>
            <a:off x="2354151" y="1384894"/>
            <a:ext cx="4435699" cy="4761977"/>
          </a:xfrm>
          <a:prstGeom prst="rect">
            <a:avLst/>
          </a:prstGeom>
        </p:spPr>
      </p:pic>
    </p:spTree>
    <p:extLst>
      <p:ext uri="{BB962C8B-B14F-4D97-AF65-F5344CB8AC3E}">
        <p14:creationId xmlns:p14="http://schemas.microsoft.com/office/powerpoint/2010/main" val="287651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2.11 Internet Network Architecture</a:t>
            </a:r>
            <a:endParaRPr lang="en-AU" sz="3400" dirty="0"/>
          </a:p>
        </p:txBody>
      </p:sp>
      <p:pic>
        <p:nvPicPr>
          <p:cNvPr id="4" name="Picture 3" descr="EC2020G_Fig_02-11_InternetNetworkArchitecture.tif"/>
          <p:cNvPicPr>
            <a:picLocks noChangeAspect="1"/>
          </p:cNvPicPr>
          <p:nvPr/>
        </p:nvPicPr>
        <p:blipFill>
          <a:blip r:embed="rId3"/>
          <a:stretch>
            <a:fillRect/>
          </a:stretch>
        </p:blipFill>
        <p:spPr>
          <a:xfrm>
            <a:off x="1445451" y="1564102"/>
            <a:ext cx="6253098" cy="4596064"/>
          </a:xfrm>
          <a:prstGeom prst="rect">
            <a:avLst/>
          </a:prstGeom>
        </p:spPr>
      </p:pic>
    </p:spTree>
    <p:extLst>
      <p:ext uri="{BB962C8B-B14F-4D97-AF65-F5344CB8AC3E}">
        <p14:creationId xmlns:p14="http://schemas.microsoft.com/office/powerpoint/2010/main" val="252629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 Backbone</a:t>
            </a:r>
            <a:endParaRPr lang="en-AU" dirty="0"/>
          </a:p>
        </p:txBody>
      </p:sp>
      <p:sp>
        <p:nvSpPr>
          <p:cNvPr id="3" name="Content Placeholder 2"/>
          <p:cNvSpPr>
            <a:spLocks noGrp="1"/>
          </p:cNvSpPr>
          <p:nvPr>
            <p:ph sz="quarter" idx="13"/>
          </p:nvPr>
        </p:nvSpPr>
        <p:spPr>
          <a:xfrm>
            <a:off x="457200" y="1556326"/>
            <a:ext cx="8229600" cy="4434275"/>
          </a:xfrm>
        </p:spPr>
        <p:txBody>
          <a:bodyPr/>
          <a:lstStyle/>
          <a:p>
            <a:pPr marL="255651" lvl="0" indent="-255651">
              <a:spcAft>
                <a:spcPct val="0"/>
              </a:spcAft>
              <a:tabLst/>
            </a:pPr>
            <a:r>
              <a:rPr lang="en-US" altLang="en-US" sz="2200" kern="1200" dirty="0">
                <a:solidFill>
                  <a:srgbClr val="000000"/>
                </a:solidFill>
                <a:latin typeface="Arial (Body)"/>
              </a:rPr>
              <a:t>Comprised of fiber-optic cable: hundreds of glass strands that use light to transmit data</a:t>
            </a:r>
          </a:p>
          <a:p>
            <a:pPr marL="743001" lvl="1">
              <a:spcAft>
                <a:spcPct val="0"/>
              </a:spcAft>
            </a:pPr>
            <a:r>
              <a:rPr lang="en-US" altLang="en-US" sz="2200" kern="1200" dirty="0">
                <a:solidFill>
                  <a:srgbClr val="000000"/>
                </a:solidFill>
                <a:latin typeface="Arial (Body)"/>
              </a:rPr>
              <a:t>Faster speeds and greater bandwidth</a:t>
            </a:r>
          </a:p>
          <a:p>
            <a:pPr marL="743001" lvl="1">
              <a:spcAft>
                <a:spcPct val="0"/>
              </a:spcAft>
            </a:pPr>
            <a:r>
              <a:rPr lang="en-US" altLang="en-US" sz="2200" kern="1200" dirty="0">
                <a:solidFill>
                  <a:srgbClr val="000000"/>
                </a:solidFill>
                <a:latin typeface="Arial (Body)"/>
              </a:rPr>
              <a:t>Thinner, lighter cables</a:t>
            </a:r>
          </a:p>
          <a:p>
            <a:pPr marL="743001" lvl="1">
              <a:spcAft>
                <a:spcPct val="0"/>
              </a:spcAft>
            </a:pPr>
            <a:r>
              <a:rPr lang="en-US" altLang="en-US" sz="2200" kern="1200" dirty="0">
                <a:solidFill>
                  <a:srgbClr val="000000"/>
                </a:solidFill>
                <a:latin typeface="Arial (Body)"/>
              </a:rPr>
              <a:t>Less interference</a:t>
            </a:r>
          </a:p>
          <a:p>
            <a:pPr marL="743001" lvl="1">
              <a:spcAft>
                <a:spcPct val="0"/>
              </a:spcAft>
            </a:pPr>
            <a:r>
              <a:rPr lang="en-US" altLang="en-US" sz="2200" kern="1200" dirty="0">
                <a:solidFill>
                  <a:srgbClr val="000000"/>
                </a:solidFill>
                <a:latin typeface="Arial (Body)"/>
              </a:rPr>
              <a:t>Better data security</a:t>
            </a:r>
          </a:p>
          <a:p>
            <a:pPr marL="255651" indent="-255651">
              <a:spcAft>
                <a:spcPct val="0"/>
              </a:spcAft>
            </a:pPr>
            <a:r>
              <a:rPr lang="en-US" altLang="en-US" sz="2200" kern="1200" dirty="0">
                <a:solidFill>
                  <a:srgbClr val="000000"/>
                </a:solidFill>
                <a:latin typeface="Arial (Body)"/>
              </a:rPr>
              <a:t>Tier 1 Internet Service Providers (Tier 1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 or transit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a:t>
            </a:r>
          </a:p>
          <a:p>
            <a:pPr marL="255651" lvl="0" indent="-255651">
              <a:spcAft>
                <a:spcPct val="0"/>
              </a:spcAft>
              <a:tabLst/>
            </a:pPr>
            <a:r>
              <a:rPr lang="en-US" altLang="en-US" sz="2200" kern="1200" dirty="0">
                <a:solidFill>
                  <a:srgbClr val="000000"/>
                </a:solidFill>
                <a:latin typeface="Arial (Body)"/>
              </a:rPr>
              <a:t>Numerous private networks physically connected to each other</a:t>
            </a:r>
          </a:p>
          <a:p>
            <a:pPr marL="255651" lvl="0" indent="-255651">
              <a:spcAft>
                <a:spcPct val="0"/>
              </a:spcAft>
              <a:tabLst/>
            </a:pPr>
            <a:r>
              <a:rPr lang="en-US" altLang="en-US" sz="2200" kern="1200" dirty="0">
                <a:solidFill>
                  <a:srgbClr val="000000"/>
                </a:solidFill>
                <a:latin typeface="Arial (Body)"/>
              </a:rPr>
              <a:t>Undersea fiber optics, satellite links</a:t>
            </a:r>
          </a:p>
        </p:txBody>
      </p:sp>
    </p:spTree>
    <p:extLst>
      <p:ext uri="{BB962C8B-B14F-4D97-AF65-F5344CB8AC3E}">
        <p14:creationId xmlns:p14="http://schemas.microsoft.com/office/powerpoint/2010/main" val="241792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Exchange Points (I</a:t>
            </a:r>
            <a:r>
              <a:rPr lang="en-US" sz="100" kern="1200" dirty="0">
                <a:cs typeface="Times New Roman" panose="02020603050405020304" pitchFamily="18" charset="0"/>
              </a:rPr>
              <a:t> </a:t>
            </a:r>
            <a:r>
              <a:rPr lang="en-US" kern="1200" dirty="0">
                <a:cs typeface="Times New Roman" panose="02020603050405020304" pitchFamily="18" charset="0"/>
              </a:rPr>
              <a:t>X</a:t>
            </a:r>
            <a:r>
              <a:rPr lang="en-US" sz="100" kern="1200" dirty="0">
                <a:cs typeface="Times New Roman" panose="02020603050405020304" pitchFamily="18" charset="0"/>
              </a:rPr>
              <a:t> </a:t>
            </a:r>
            <a:r>
              <a:rPr lang="en-US" kern="1200" dirty="0">
                <a:cs typeface="Times New Roman" panose="02020603050405020304" pitchFamily="18" charset="0"/>
              </a:rPr>
              <a:t>P</a:t>
            </a:r>
            <a:r>
              <a:rPr lang="en-US" sz="100" kern="1200" dirty="0">
                <a:cs typeface="Times New Roman" panose="02020603050405020304" pitchFamily="18" charset="0"/>
              </a:rPr>
              <a:t> </a:t>
            </a:r>
            <a:r>
              <a:rPr lang="en-US" kern="1200" dirty="0">
                <a:cs typeface="Times New Roman" panose="02020603050405020304" pitchFamily="18" charset="0"/>
              </a:rPr>
              <a: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Regional hubs where Tier 1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physically connect with one another and with regional 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a:t>
            </a:r>
          </a:p>
          <a:p>
            <a:pPr marL="255651" lvl="0" indent="-255651">
              <a:spcAft>
                <a:spcPct val="0"/>
              </a:spcAft>
              <a:buSzPts val="2400"/>
              <a:tabLst/>
            </a:pPr>
            <a:r>
              <a:rPr lang="en-US" altLang="en-US" kern="1200" dirty="0">
                <a:solidFill>
                  <a:srgbClr val="000000"/>
                </a:solidFill>
                <a:latin typeface="Arial (Body)"/>
              </a:rPr>
              <a:t>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provide Tier 3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with Internet access.</a:t>
            </a:r>
          </a:p>
          <a:p>
            <a:pPr marL="255651" lvl="0" indent="-255651">
              <a:spcAft>
                <a:spcPct val="0"/>
              </a:spcAft>
              <a:buSzPts val="2400"/>
              <a:tabLst/>
            </a:pPr>
            <a:r>
              <a:rPr lang="en-US" altLang="en-US" kern="1200" dirty="0">
                <a:solidFill>
                  <a:srgbClr val="000000"/>
                </a:solidFill>
                <a:latin typeface="Arial (Body)"/>
              </a:rPr>
              <a:t>Originally called Network Access Points (N</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Metropolitan Area Exchanges (M</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s).</a:t>
            </a:r>
          </a:p>
        </p:txBody>
      </p:sp>
    </p:spTree>
    <p:extLst>
      <p:ext uri="{BB962C8B-B14F-4D97-AF65-F5344CB8AC3E}">
        <p14:creationId xmlns:p14="http://schemas.microsoft.com/office/powerpoint/2010/main" val="250156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3 Internet Service Providers</a:t>
            </a:r>
            <a:endParaRPr lang="en-AU" dirty="0"/>
          </a:p>
        </p:txBody>
      </p:sp>
      <p:sp>
        <p:nvSpPr>
          <p:cNvPr id="3" name="Content Placeholder 2"/>
          <p:cNvSpPr>
            <a:spLocks noGrp="1"/>
          </p:cNvSpPr>
          <p:nvPr>
            <p:ph sz="quarter" idx="13"/>
          </p:nvPr>
        </p:nvSpPr>
        <p:spPr>
          <a:xfrm>
            <a:off x="457200" y="1556326"/>
            <a:ext cx="8229600" cy="4553529"/>
          </a:xfrm>
        </p:spPr>
        <p:txBody>
          <a:bodyPr/>
          <a:lstStyle/>
          <a:p>
            <a:pPr lvl="0"/>
            <a:r>
              <a:rPr lang="en-US" altLang="en-US" sz="2200" dirty="0"/>
              <a:t>Retail providers</a:t>
            </a:r>
          </a:p>
          <a:p>
            <a:pPr lvl="1"/>
            <a:r>
              <a:rPr lang="en-US" altLang="en-US" sz="2200" dirty="0"/>
              <a:t>Lease Internet access to home owners, small businesses</a:t>
            </a:r>
          </a:p>
          <a:p>
            <a:pPr lvl="1"/>
            <a:r>
              <a:rPr lang="en-US" altLang="en-US" sz="2200" dirty="0"/>
              <a:t>Large providers: Comcast, </a:t>
            </a:r>
            <a:r>
              <a:rPr lang="en-US" sz="2200" dirty="0"/>
              <a:t>Charter Spectrum, A</a:t>
            </a:r>
            <a:r>
              <a:rPr lang="en-US" sz="100" dirty="0"/>
              <a:t> </a:t>
            </a:r>
            <a:r>
              <a:rPr lang="en-US" sz="2200" dirty="0"/>
              <a:t>T&amp;T, Verizon, Altice (Optimum)</a:t>
            </a:r>
          </a:p>
          <a:p>
            <a:pPr lvl="1"/>
            <a:r>
              <a:rPr lang="en-US" altLang="en-US" sz="2200" dirty="0"/>
              <a:t>Smaller local providers</a:t>
            </a:r>
          </a:p>
          <a:p>
            <a:pPr lvl="0"/>
            <a:r>
              <a:rPr lang="en-US" altLang="en-US" sz="2200" dirty="0"/>
              <a:t>Services</a:t>
            </a:r>
          </a:p>
          <a:p>
            <a:pPr lvl="1"/>
            <a:r>
              <a:rPr lang="en-US" altLang="en-US" sz="2200" dirty="0"/>
              <a:t>Narrowband</a:t>
            </a:r>
          </a:p>
          <a:p>
            <a:pPr lvl="1"/>
            <a:r>
              <a:rPr lang="en-US" altLang="en-US" sz="2200" dirty="0"/>
              <a:t>Broadband</a:t>
            </a:r>
          </a:p>
          <a:p>
            <a:pPr lvl="1"/>
            <a:r>
              <a:rPr lang="en-US" altLang="en-US" sz="2200" dirty="0"/>
              <a:t>Digital subscriber line (D</a:t>
            </a:r>
            <a:r>
              <a:rPr lang="en-US" altLang="en-US" sz="100" dirty="0"/>
              <a:t> </a:t>
            </a:r>
            <a:r>
              <a:rPr lang="en-US" altLang="en-US" sz="2200" dirty="0"/>
              <a:t>S</a:t>
            </a:r>
            <a:r>
              <a:rPr lang="en-US" altLang="en-US" sz="100" dirty="0"/>
              <a:t> </a:t>
            </a:r>
            <a:r>
              <a:rPr lang="en-US" altLang="en-US" sz="2200" dirty="0"/>
              <a:t>L)</a:t>
            </a:r>
          </a:p>
          <a:p>
            <a:pPr lvl="1"/>
            <a:r>
              <a:rPr lang="en-US" altLang="en-US" sz="2200" dirty="0"/>
              <a:t>Cable Internet</a:t>
            </a:r>
          </a:p>
          <a:p>
            <a:pPr lvl="1"/>
            <a:r>
              <a:rPr lang="en-US" altLang="en-US" sz="2200" dirty="0"/>
              <a:t>Satellite Internet</a:t>
            </a:r>
          </a:p>
        </p:txBody>
      </p:sp>
    </p:spTree>
    <p:extLst>
      <p:ext uri="{BB962C8B-B14F-4D97-AF65-F5344CB8AC3E}">
        <p14:creationId xmlns:p14="http://schemas.microsoft.com/office/powerpoint/2010/main" val="78868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Campus/Corporate Area Networks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Local area networks operating within single organization, such as N</a:t>
            </a:r>
            <a:r>
              <a:rPr lang="en-US" altLang="en-US" sz="100" kern="1200" dirty="0">
                <a:solidFill>
                  <a:srgbClr val="000000"/>
                </a:solidFill>
                <a:latin typeface="Arial (Body)"/>
              </a:rPr>
              <a:t> </a:t>
            </a:r>
            <a:r>
              <a:rPr lang="en-US" altLang="en-US" kern="1200" dirty="0">
                <a:solidFill>
                  <a:srgbClr val="000000"/>
                </a:solidFill>
                <a:latin typeface="Arial (Body)"/>
              </a:rPr>
              <a:t>Y</a:t>
            </a:r>
            <a:r>
              <a:rPr lang="en-US" altLang="en-US" sz="100" kern="1200" dirty="0">
                <a:solidFill>
                  <a:srgbClr val="000000"/>
                </a:solidFill>
                <a:latin typeface="Arial (Body)"/>
              </a:rPr>
              <a:t> </a:t>
            </a:r>
            <a:r>
              <a:rPr lang="en-US" altLang="en-US" kern="1200" dirty="0">
                <a:solidFill>
                  <a:srgbClr val="000000"/>
                </a:solidFill>
                <a:latin typeface="Arial (Body)"/>
              </a:rPr>
              <a:t>U or Microsoft Corporation</a:t>
            </a:r>
          </a:p>
          <a:p>
            <a:pPr marL="255651" lvl="0" indent="-255651">
              <a:spcAft>
                <a:spcPct val="0"/>
              </a:spcAft>
              <a:buSzPts val="2400"/>
              <a:tabLst/>
            </a:pPr>
            <a:r>
              <a:rPr lang="en-US" altLang="en-US" kern="1200" dirty="0">
                <a:solidFill>
                  <a:srgbClr val="000000"/>
                </a:solidFill>
                <a:latin typeface="Arial (Body)"/>
              </a:rPr>
              <a:t>Lease Internet access directly from regional and national carriers</a:t>
            </a:r>
          </a:p>
        </p:txBody>
      </p:sp>
    </p:spTree>
    <p:extLst>
      <p:ext uri="{BB962C8B-B14F-4D97-AF65-F5344CB8AC3E}">
        <p14:creationId xmlns:p14="http://schemas.microsoft.com/office/powerpoint/2010/main" val="4057452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Mobile Internet Access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Two basic types of wireless Internet access:</a:t>
            </a:r>
          </a:p>
          <a:p>
            <a:pPr marL="741553" lvl="1">
              <a:spcAft>
                <a:spcPct val="0"/>
              </a:spcAft>
              <a:buSzPts val="2400"/>
            </a:pPr>
            <a:r>
              <a:rPr lang="en-US" altLang="en-US" kern="1200" dirty="0">
                <a:solidFill>
                  <a:srgbClr val="000000"/>
                </a:solidFill>
                <a:latin typeface="Arial (Body)"/>
              </a:rPr>
              <a:t>Telephone-based (mobile phones, smartphones)</a:t>
            </a:r>
          </a:p>
          <a:p>
            <a:pPr marL="741553" lvl="1">
              <a:spcAft>
                <a:spcPct val="0"/>
              </a:spcAft>
              <a:buSzPts val="2400"/>
            </a:pPr>
            <a:r>
              <a:rPr lang="en-US" altLang="en-US" kern="1200" dirty="0">
                <a:solidFill>
                  <a:srgbClr val="000000"/>
                </a:solidFill>
                <a:latin typeface="Arial (Body)"/>
              </a:rPr>
              <a:t>Computer network-based (wireless local area network-based)</a:t>
            </a:r>
          </a:p>
          <a:p>
            <a:pPr marL="254203">
              <a:spcAft>
                <a:spcPct val="0"/>
              </a:spcAft>
              <a:buSzPts val="2400"/>
            </a:pPr>
            <a:r>
              <a:rPr lang="en-US" altLang="en-US" kern="1200" dirty="0">
                <a:solidFill>
                  <a:srgbClr val="000000"/>
                </a:solidFill>
                <a:latin typeface="Arial (Body)"/>
              </a:rPr>
              <a:t>Telephone-based wireless Internet access</a:t>
            </a:r>
          </a:p>
          <a:p>
            <a:pPr marL="741553" lvl="1" indent="-284353">
              <a:spcAft>
                <a:spcPct val="0"/>
              </a:spcAft>
              <a:buSzPts val="2400"/>
            </a:pPr>
            <a:r>
              <a:rPr lang="en-US" altLang="en-US" kern="1200" dirty="0">
                <a:solidFill>
                  <a:srgbClr val="000000"/>
                </a:solidFill>
                <a:latin typeface="Arial (Body)"/>
              </a:rPr>
              <a:t>Currently based on 3G and 4G technologies</a:t>
            </a:r>
          </a:p>
          <a:p>
            <a:pPr marL="741553" lvl="1" indent="-284353">
              <a:spcAft>
                <a:spcPct val="0"/>
              </a:spcAft>
              <a:buSzPts val="2400"/>
            </a:pPr>
            <a:r>
              <a:rPr lang="en-US" altLang="en-US" kern="1200" dirty="0">
                <a:solidFill>
                  <a:srgbClr val="000000"/>
                </a:solidFill>
                <a:latin typeface="Arial (Body)"/>
              </a:rPr>
              <a:t>5G will provide higher bandwidth with speeds reaching 10 G</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more</a:t>
            </a:r>
          </a:p>
        </p:txBody>
      </p:sp>
    </p:spTree>
    <p:extLst>
      <p:ext uri="{BB962C8B-B14F-4D97-AF65-F5344CB8AC3E}">
        <p14:creationId xmlns:p14="http://schemas.microsoft.com/office/powerpoint/2010/main" val="283046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Wireless Local Area Network (W</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A</a:t>
            </a:r>
            <a:r>
              <a:rPr lang="en-IN" sz="100" kern="1200" dirty="0">
                <a:cs typeface="Times New Roman" panose="02020603050405020304" pitchFamily="18" charset="0"/>
              </a:rPr>
              <a:t> </a:t>
            </a:r>
            <a:r>
              <a:rPr lang="en-IN" sz="3400" kern="1200" dirty="0">
                <a:cs typeface="Times New Roman" panose="02020603050405020304" pitchFamily="18" charset="0"/>
              </a:rPr>
              <a:t>N) -Based Internet Access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Wi-Fi</a:t>
            </a:r>
            <a:r>
              <a:rPr lang="en-US" dirty="0"/>
              <a:t> (various 802.11 standards)</a:t>
            </a:r>
            <a:endParaRPr lang="en-US" altLang="en-US"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High-speed, fixed broadband wireless 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 (W</a:t>
            </a:r>
            <a:r>
              <a:rPr lang="en-US" altLang="en-US" sz="100" kern="1200" dirty="0">
                <a:solidFill>
                  <a:srgbClr val="000000"/>
                </a:solidFill>
                <a:latin typeface="Arial (Body)"/>
              </a:rPr>
              <a:t> </a:t>
            </a:r>
            <a:r>
              <a:rPr lang="en-US" altLang="en-US" kern="1200" dirty="0">
                <a:solidFill>
                  <a:srgbClr val="000000"/>
                </a:solidFill>
                <a:latin typeface="Arial (Body)"/>
              </a:rPr>
              <a:t>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Wireless access point (</a:t>
            </a:r>
            <a:r>
              <a:rPr lang="ja-JP" altLang="en-US" kern="1200" dirty="0">
                <a:solidFill>
                  <a:srgbClr val="000000"/>
                </a:solidFill>
                <a:latin typeface="Arial (Body)"/>
              </a:rPr>
              <a:t>“</a:t>
            </a:r>
            <a:r>
              <a:rPr lang="en-US" altLang="ja-JP" kern="1200" dirty="0">
                <a:solidFill>
                  <a:srgbClr val="000000"/>
                </a:solidFill>
                <a:latin typeface="Arial (Body)"/>
              </a:rPr>
              <a:t>hot spots</a:t>
            </a:r>
            <a:r>
              <a:rPr lang="ja-JP" altLang="en-US" kern="1200" dirty="0">
                <a:solidFill>
                  <a:srgbClr val="000000"/>
                </a:solidFill>
                <a:latin typeface="Arial (Body)"/>
              </a:rPr>
              <a:t>”</a:t>
            </a:r>
            <a:r>
              <a:rPr lang="en-US" altLang="ja-JP"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Limited range but inexpensive</a:t>
            </a:r>
          </a:p>
          <a:p>
            <a:pPr marL="255651" lvl="0" indent="-255651">
              <a:spcAft>
                <a:spcPct val="0"/>
              </a:spcAft>
              <a:buSzPts val="2400"/>
              <a:tabLst/>
            </a:pPr>
            <a:r>
              <a:rPr lang="en-US" altLang="en-US" kern="1200" dirty="0">
                <a:solidFill>
                  <a:srgbClr val="000000"/>
                </a:solidFill>
                <a:latin typeface="Arial (Body)"/>
              </a:rPr>
              <a:t>WiMax</a:t>
            </a:r>
          </a:p>
          <a:p>
            <a:pPr marL="255651" lvl="0" indent="-255651">
              <a:spcAft>
                <a:spcPct val="0"/>
              </a:spcAft>
              <a:buSzPts val="2400"/>
              <a:tabLst/>
            </a:pPr>
            <a:r>
              <a:rPr lang="en-US" altLang="en-US" kern="1200" dirty="0">
                <a:solidFill>
                  <a:srgbClr val="000000"/>
                </a:solidFill>
                <a:latin typeface="Arial (Body)"/>
              </a:rPr>
              <a:t>Bluetooth</a:t>
            </a:r>
          </a:p>
        </p:txBody>
      </p:sp>
    </p:spTree>
    <p:extLst>
      <p:ext uri="{BB962C8B-B14F-4D97-AF65-F5344CB8AC3E}">
        <p14:creationId xmlns:p14="http://schemas.microsoft.com/office/powerpoint/2010/main" val="346890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2.13 Wi-Fi Networks</a:t>
            </a:r>
            <a:endParaRPr lang="en-AU" dirty="0"/>
          </a:p>
        </p:txBody>
      </p:sp>
      <p:pic>
        <p:nvPicPr>
          <p:cNvPr id="4" name="Picture 3" descr="EC2020G_Fig_02-13_WiFi Networks.tif"/>
          <p:cNvPicPr>
            <a:picLocks noChangeAspect="1"/>
          </p:cNvPicPr>
          <p:nvPr/>
        </p:nvPicPr>
        <p:blipFill>
          <a:blip r:embed="rId3"/>
          <a:stretch>
            <a:fillRect/>
          </a:stretch>
        </p:blipFill>
        <p:spPr>
          <a:xfrm>
            <a:off x="1171074" y="1640267"/>
            <a:ext cx="6801852" cy="4229586"/>
          </a:xfrm>
          <a:prstGeom prst="rect">
            <a:avLst/>
          </a:prstGeom>
        </p:spPr>
      </p:pic>
    </p:spTree>
    <p:extLst>
      <p:ext uri="{BB962C8B-B14F-4D97-AF65-F5344CB8AC3E}">
        <p14:creationId xmlns:p14="http://schemas.microsoft.com/office/powerpoint/2010/main" val="180128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kern="1200" dirty="0">
                <a:cs typeface="Times New Roman" panose="02020603050405020304" pitchFamily="18" charset="0"/>
              </a:rPr>
              <a:t>Other Innovative Internet Access Technologies: Drones, Balloons, and White Space</a:t>
            </a:r>
            <a:endParaRPr lang="en-AU" sz="28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Google: Project Loon</a:t>
            </a:r>
          </a:p>
          <a:p>
            <a:pPr marL="255651" lvl="0" indent="-255651">
              <a:spcAft>
                <a:spcPct val="0"/>
              </a:spcAft>
              <a:buSzPts val="2400"/>
              <a:tabLst/>
            </a:pPr>
            <a:r>
              <a:rPr lang="en-US" kern="1200" dirty="0">
                <a:solidFill>
                  <a:srgbClr val="000000"/>
                </a:solidFill>
              </a:rPr>
              <a:t>Facebook: Facebook Connectivity Lab/Acquila drone</a:t>
            </a:r>
          </a:p>
          <a:p>
            <a:pPr marL="255651" lvl="0" indent="-255651">
              <a:spcAft>
                <a:spcPct val="0"/>
              </a:spcAft>
              <a:buSzPts val="2400"/>
              <a:tabLst/>
            </a:pPr>
            <a:r>
              <a:rPr lang="en-US" kern="1200" dirty="0">
                <a:solidFill>
                  <a:srgbClr val="000000"/>
                </a:solidFill>
              </a:rPr>
              <a:t>Microsoft: </a:t>
            </a:r>
            <a:r>
              <a:rPr lang="en-US" dirty="0"/>
              <a:t>Airband Initiative (white spaces)</a:t>
            </a:r>
            <a:endParaRPr lang="en-US" kern="1200" dirty="0">
              <a:solidFill>
                <a:srgbClr val="000000"/>
              </a:solidFill>
            </a:endParaRPr>
          </a:p>
        </p:txBody>
      </p:sp>
    </p:spTree>
    <p:extLst>
      <p:ext uri="{BB962C8B-B14F-4D97-AF65-F5344CB8AC3E}">
        <p14:creationId xmlns:p14="http://schemas.microsoft.com/office/powerpoint/2010/main" val="36785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200" dirty="0">
                <a:cs typeface="Times New Roman" panose="02020603050405020304" pitchFamily="18" charset="0"/>
              </a:rPr>
              <a:t>Tech Titans Target a Prize: Bringing Internet Access to Rural India</a:t>
            </a:r>
            <a:endParaRPr lang="en-AU" sz="2800" dirty="0"/>
          </a:p>
        </p:txBody>
      </p:sp>
      <p:sp>
        <p:nvSpPr>
          <p:cNvPr id="3" name="Content Placeholder 2"/>
          <p:cNvSpPr>
            <a:spLocks noGrp="1"/>
          </p:cNvSpPr>
          <p:nvPr>
            <p:ph sz="quarter" idx="13"/>
          </p:nvPr>
        </p:nvSpPr>
        <p:spPr>
          <a:xfrm>
            <a:off x="457199" y="1556326"/>
            <a:ext cx="837922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How can the business opportunities of rural India be assessed?</a:t>
            </a:r>
          </a:p>
          <a:p>
            <a:pPr marL="741553" lvl="1" indent="-284353">
              <a:spcAft>
                <a:spcPct val="0"/>
              </a:spcAft>
              <a:buSzPts val="2400"/>
            </a:pPr>
            <a:r>
              <a:rPr lang="en-US" kern="1200" dirty="0">
                <a:solidFill>
                  <a:srgbClr val="000000"/>
                </a:solidFill>
                <a:latin typeface="Arial (Body)"/>
              </a:rPr>
              <a:t>What is rural India’s biggest potential?</a:t>
            </a:r>
          </a:p>
          <a:p>
            <a:pPr marL="741553" lvl="1" indent="-284353">
              <a:spcAft>
                <a:spcPct val="0"/>
              </a:spcAft>
              <a:buSzPts val="2400"/>
            </a:pPr>
            <a:r>
              <a:rPr lang="en-US" kern="1200" dirty="0">
                <a:solidFill>
                  <a:srgbClr val="000000"/>
                </a:solidFill>
                <a:latin typeface="Arial (Body)"/>
              </a:rPr>
              <a:t>Which of the various methods described for bringing the Internet to rural India do you feel might be most successful?</a:t>
            </a:r>
          </a:p>
        </p:txBody>
      </p:sp>
    </p:spTree>
    <p:extLst>
      <p:ext uri="{BB962C8B-B14F-4D97-AF65-F5344CB8AC3E}">
        <p14:creationId xmlns:p14="http://schemas.microsoft.com/office/powerpoint/2010/main" val="235518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a:t>
            </a:r>
            <a:r>
              <a:rPr lang="en-US" dirty="0"/>
              <a:t> of Things (I</a:t>
            </a:r>
            <a:r>
              <a:rPr lang="en-US" sz="100" dirty="0"/>
              <a:t> </a:t>
            </a:r>
            <a:r>
              <a:rPr lang="en-US" dirty="0"/>
              <a:t>O</a:t>
            </a:r>
            <a:r>
              <a:rPr lang="en-US" sz="100" dirty="0"/>
              <a:t> </a:t>
            </a:r>
            <a:r>
              <a:rPr lang="en-US" dirty="0"/>
              <a:t>T)</a:t>
            </a:r>
            <a:endParaRPr lang="en-AU" dirty="0"/>
          </a:p>
        </p:txBody>
      </p:sp>
      <p:sp>
        <p:nvSpPr>
          <p:cNvPr id="3" name="Content Placeholder 2"/>
          <p:cNvSpPr>
            <a:spLocks noGrp="1"/>
          </p:cNvSpPr>
          <p:nvPr>
            <p:ph sz="quarter" idx="13"/>
          </p:nvPr>
        </p:nvSpPr>
        <p:spPr/>
        <p:txBody>
          <a:bodyPr/>
          <a:lstStyle/>
          <a:p>
            <a:pPr marL="254203">
              <a:spcAft>
                <a:spcPct val="0"/>
              </a:spcAft>
              <a:buSzPts val="2400"/>
            </a:pPr>
            <a:r>
              <a:rPr lang="en-US" altLang="en-US" kern="1200" dirty="0">
                <a:solidFill>
                  <a:srgbClr val="000000"/>
                </a:solidFill>
              </a:rPr>
              <a:t>Objects connected via </a:t>
            </a:r>
            <a:r>
              <a:rPr lang="pt-BR" altLang="en-US" kern="1200" dirty="0">
                <a:solidFill>
                  <a:srgbClr val="000000"/>
                </a:solidFill>
              </a:rPr>
              <a:t>sensors/R</a:t>
            </a:r>
            <a:r>
              <a:rPr lang="pt-BR" altLang="en-US" sz="100" kern="1200" dirty="0">
                <a:solidFill>
                  <a:srgbClr val="000000"/>
                </a:solidFill>
              </a:rPr>
              <a:t> </a:t>
            </a:r>
            <a:r>
              <a:rPr lang="pt-BR" altLang="en-US" kern="1200" dirty="0">
                <a:solidFill>
                  <a:srgbClr val="000000"/>
                </a:solidFill>
              </a:rPr>
              <a:t>F</a:t>
            </a:r>
            <a:r>
              <a:rPr lang="pt-BR" altLang="en-US" sz="100" kern="1200" dirty="0">
                <a:solidFill>
                  <a:srgbClr val="000000"/>
                </a:solidFill>
              </a:rPr>
              <a:t> </a:t>
            </a:r>
            <a:r>
              <a:rPr lang="pt-BR" altLang="en-US" kern="1200" dirty="0">
                <a:solidFill>
                  <a:srgbClr val="000000"/>
                </a:solidFill>
              </a:rPr>
              <a:t>I</a:t>
            </a:r>
            <a:r>
              <a:rPr lang="pt-BR" altLang="en-US" sz="100" kern="1200" dirty="0">
                <a:solidFill>
                  <a:srgbClr val="000000"/>
                </a:solidFill>
              </a:rPr>
              <a:t> </a:t>
            </a:r>
            <a:r>
              <a:rPr lang="pt-BR" altLang="en-US" kern="1200" dirty="0">
                <a:solidFill>
                  <a:srgbClr val="000000"/>
                </a:solidFill>
              </a:rPr>
              <a:t>D </a:t>
            </a:r>
            <a:r>
              <a:rPr lang="en-US" altLang="en-US" kern="1200" dirty="0">
                <a:solidFill>
                  <a:srgbClr val="000000"/>
                </a:solidFill>
              </a:rPr>
              <a:t>to the Internet</a:t>
            </a:r>
          </a:p>
          <a:p>
            <a:pPr marL="254203">
              <a:spcAft>
                <a:spcPct val="0"/>
              </a:spcAft>
              <a:buSzPts val="2400"/>
            </a:pPr>
            <a:r>
              <a:rPr lang="en-AU" altLang="ja-JP" kern="1200" dirty="0">
                <a:solidFill>
                  <a:srgbClr val="000000"/>
                </a:solidFill>
              </a:rPr>
              <a:t>“</a:t>
            </a:r>
            <a:r>
              <a:rPr lang="en-US" altLang="ja-JP" kern="1200" dirty="0">
                <a:solidFill>
                  <a:srgbClr val="000000"/>
                </a:solidFill>
              </a:rPr>
              <a:t>Smart things</a:t>
            </a:r>
            <a:r>
              <a:rPr lang="en-AU" altLang="ja-JP" kern="1200" dirty="0">
                <a:solidFill>
                  <a:srgbClr val="000000"/>
                </a:solidFill>
              </a:rPr>
              <a:t>”</a:t>
            </a:r>
            <a:endParaRPr lang="en-US" altLang="ja-JP" kern="1200" dirty="0">
              <a:solidFill>
                <a:srgbClr val="000000"/>
              </a:solidFill>
            </a:endParaRPr>
          </a:p>
          <a:p>
            <a:pPr marL="254203">
              <a:spcAft>
                <a:spcPct val="0"/>
              </a:spcAft>
              <a:buSzPts val="2400"/>
            </a:pPr>
            <a:r>
              <a:rPr lang="en-US" altLang="en-US" kern="1200" dirty="0">
                <a:solidFill>
                  <a:srgbClr val="000000"/>
                </a:solidFill>
              </a:rPr>
              <a:t>Interoperability issues and standards</a:t>
            </a:r>
          </a:p>
          <a:p>
            <a:pPr marL="254203">
              <a:spcAft>
                <a:spcPct val="0"/>
              </a:spcAft>
              <a:buSzPts val="2400"/>
            </a:pPr>
            <a:r>
              <a:rPr lang="en-US" altLang="en-US" kern="1200" dirty="0">
                <a:solidFill>
                  <a:srgbClr val="000000"/>
                </a:solidFill>
              </a:rPr>
              <a:t>Security and privacy concerns</a:t>
            </a:r>
          </a:p>
        </p:txBody>
      </p:sp>
    </p:spTree>
    <p:extLst>
      <p:ext uri="{BB962C8B-B14F-4D97-AF65-F5344CB8AC3E}">
        <p14:creationId xmlns:p14="http://schemas.microsoft.com/office/powerpoint/2010/main" val="126129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kern="1200" dirty="0">
                <a:cs typeface="Times New Roman" panose="02020603050405020304" pitchFamily="18" charset="0"/>
              </a:rPr>
              <a:t>Insight on Business: The Apple Watch: Bringing the Internet of Things to Your Wrist</a:t>
            </a:r>
            <a:endParaRPr lang="en-AU" sz="3000" dirty="0"/>
          </a:p>
        </p:txBody>
      </p:sp>
      <p:sp>
        <p:nvSpPr>
          <p:cNvPr id="3" name="Content Placeholder 2"/>
          <p:cNvSpPr>
            <a:spLocks noGrp="1"/>
          </p:cNvSpPr>
          <p:nvPr>
            <p:ph sz="quarter" idx="13"/>
          </p:nvPr>
        </p:nvSpPr>
        <p:spPr>
          <a:xfrm>
            <a:off x="457200" y="1556326"/>
            <a:ext cx="801346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Are you or anyone you know using the Apple Watch? If not, why not? If so, what apps do you use most?</a:t>
            </a:r>
          </a:p>
          <a:p>
            <a:pPr marL="741553" lvl="1" indent="-284353">
              <a:spcAft>
                <a:spcPct val="0"/>
              </a:spcAft>
              <a:buSzPts val="2400"/>
            </a:pPr>
            <a:r>
              <a:rPr lang="en-US" kern="1200" dirty="0">
                <a:solidFill>
                  <a:srgbClr val="000000"/>
                </a:solidFill>
                <a:latin typeface="Arial (Body)"/>
              </a:rPr>
              <a:t>What are the potential benefits of wearable technology? Are there any disadvantages?</a:t>
            </a:r>
          </a:p>
          <a:p>
            <a:pPr marL="741553" lvl="1" indent="-284353">
              <a:spcAft>
                <a:spcPct val="0"/>
              </a:spcAft>
              <a:buSzPts val="2400"/>
            </a:pPr>
            <a:r>
              <a:rPr lang="en-US" kern="1200" dirty="0">
                <a:solidFill>
                  <a:srgbClr val="000000"/>
                </a:solidFill>
                <a:latin typeface="Arial (Body)"/>
              </a:rPr>
              <a:t>What effects will features like the Apple Pay button and Taptic Engine have?</a:t>
            </a:r>
          </a:p>
          <a:p>
            <a:pPr marL="741553" lvl="1" indent="-284353">
              <a:spcAft>
                <a:spcPct val="0"/>
              </a:spcAft>
              <a:buSzPts val="2400"/>
            </a:pPr>
            <a:r>
              <a:rPr lang="en-US" kern="1200" dirty="0">
                <a:solidFill>
                  <a:srgbClr val="000000"/>
                </a:solidFill>
                <a:latin typeface="Arial (Body)"/>
              </a:rPr>
              <a:t>Are there any privacy issues raised by wearable technology?</a:t>
            </a:r>
          </a:p>
        </p:txBody>
      </p:sp>
    </p:spTree>
    <p:extLst>
      <p:ext uri="{BB962C8B-B14F-4D97-AF65-F5344CB8AC3E}">
        <p14:creationId xmlns:p14="http://schemas.microsoft.com/office/powerpoint/2010/main" val="2331871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Who Governs the Internet?</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Organizations that influence the Internet and monitor its operations include:</a:t>
            </a:r>
          </a:p>
          <a:p>
            <a:pPr marL="741553" lvl="1" indent="-284353">
              <a:spcAft>
                <a:spcPct val="0"/>
              </a:spcAft>
            </a:pPr>
            <a:r>
              <a:rPr lang="en-US" sz="2000" kern="1200" dirty="0">
                <a:solidFill>
                  <a:srgbClr val="000000"/>
                </a:solidFill>
                <a:latin typeface="Arial (Body)"/>
              </a:rPr>
              <a:t>Internet Corporation for Assigned Names and Numbers (</a:t>
            </a:r>
            <a:r>
              <a:rPr lang="pt-BR" sz="2000" kern="1200" dirty="0">
                <a:solidFill>
                  <a:srgbClr val="000000"/>
                </a:solidFill>
                <a:latin typeface="Arial (Body)"/>
              </a:rPr>
              <a:t>I</a:t>
            </a:r>
            <a:r>
              <a:rPr lang="pt-BR" sz="100" kern="1200" dirty="0">
                <a:solidFill>
                  <a:srgbClr val="000000"/>
                </a:solidFill>
                <a:latin typeface="Arial (Body)"/>
              </a:rPr>
              <a:t> </a:t>
            </a:r>
            <a:r>
              <a:rPr lang="pt-BR" sz="2000" kern="1200" dirty="0">
                <a:solidFill>
                  <a:srgbClr val="000000"/>
                </a:solidFill>
                <a:latin typeface="Arial (Body)"/>
              </a:rPr>
              <a:t>C</a:t>
            </a:r>
            <a:r>
              <a:rPr lang="pt-BR" sz="100" kern="1200" dirty="0">
                <a:solidFill>
                  <a:srgbClr val="000000"/>
                </a:solidFill>
                <a:latin typeface="Arial (Body)"/>
              </a:rPr>
              <a:t> </a:t>
            </a:r>
            <a:r>
              <a:rPr lang="pt-BR" sz="2000" kern="1200" dirty="0">
                <a:solidFill>
                  <a:srgbClr val="000000"/>
                </a:solidFill>
                <a:latin typeface="Arial (Body)"/>
              </a:rPr>
              <a:t>A</a:t>
            </a:r>
            <a:r>
              <a:rPr lang="pt-BR" sz="100" kern="1200" dirty="0">
                <a:solidFill>
                  <a:srgbClr val="000000"/>
                </a:solidFill>
                <a:latin typeface="Arial (Body)"/>
              </a:rPr>
              <a:t> </a:t>
            </a:r>
            <a:r>
              <a:rPr lang="pt-BR" sz="2000" kern="1200" dirty="0">
                <a:solidFill>
                  <a:srgbClr val="000000"/>
                </a:solidFill>
                <a:latin typeface="Arial (Body)"/>
              </a:rPr>
              <a:t>N</a:t>
            </a:r>
            <a:r>
              <a:rPr lang="pt-BR" sz="100" kern="1200" dirty="0">
                <a:solidFill>
                  <a:srgbClr val="000000"/>
                </a:solidFill>
                <a:latin typeface="Arial (Body)"/>
              </a:rPr>
              <a:t> </a:t>
            </a:r>
            <a:r>
              <a:rPr lang="pt-BR" sz="2000" kern="1200" dirty="0">
                <a:solidFill>
                  <a:srgbClr val="000000"/>
                </a:solidFill>
                <a:latin typeface="Arial (Body)"/>
              </a:rPr>
              <a:t>N</a:t>
            </a:r>
            <a:r>
              <a:rPr lang="en-US" sz="2000" kern="1200" dirty="0">
                <a:solidFill>
                  <a:srgbClr val="000000"/>
                </a:solidFill>
                <a:latin typeface="Arial (Body)"/>
              </a:rPr>
              <a:t>)</a:t>
            </a:r>
          </a:p>
          <a:p>
            <a:pPr marL="741553" lvl="1" indent="-284353">
              <a:spcAft>
                <a:spcPct val="0"/>
              </a:spcAft>
            </a:pPr>
            <a:r>
              <a:rPr lang="en-US" sz="2000" kern="1200" dirty="0">
                <a:solidFill>
                  <a:srgbClr val="000000"/>
                </a:solidFill>
                <a:latin typeface="Arial (Body)"/>
              </a:rPr>
              <a:t>Internet Engineering Task Force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Research Task Force (I</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Engineering Steering Group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G)</a:t>
            </a:r>
          </a:p>
          <a:p>
            <a:pPr marL="741553" lvl="1" indent="-284353">
              <a:spcAft>
                <a:spcPct val="0"/>
              </a:spcAft>
            </a:pPr>
            <a:r>
              <a:rPr lang="en-US" sz="2000" kern="1200" dirty="0">
                <a:solidFill>
                  <a:srgbClr val="000000"/>
                </a:solidFill>
                <a:latin typeface="Arial (Body)"/>
              </a:rPr>
              <a:t>Internet Architecture Board (I</a:t>
            </a:r>
            <a:r>
              <a:rPr lang="en-US" sz="100" kern="1200" dirty="0">
                <a:solidFill>
                  <a:srgbClr val="000000"/>
                </a:solidFill>
                <a:latin typeface="Arial (Body)"/>
              </a:rPr>
              <a:t> </a:t>
            </a:r>
            <a:r>
              <a:rPr lang="en-US" sz="2000" kern="1200" dirty="0">
                <a:solidFill>
                  <a:srgbClr val="000000"/>
                </a:solidFill>
                <a:latin typeface="Arial (Body)"/>
              </a:rPr>
              <a:t>A</a:t>
            </a:r>
            <a:r>
              <a:rPr lang="en-US" sz="100" kern="1200" dirty="0">
                <a:solidFill>
                  <a:srgbClr val="000000"/>
                </a:solidFill>
                <a:latin typeface="Arial (Body)"/>
              </a:rPr>
              <a:t> </a:t>
            </a:r>
            <a:r>
              <a:rPr lang="en-US" sz="2000" kern="1200" dirty="0">
                <a:solidFill>
                  <a:srgbClr val="000000"/>
                </a:solidFill>
                <a:latin typeface="Arial (Body)"/>
              </a:rPr>
              <a:t>B)</a:t>
            </a:r>
          </a:p>
          <a:p>
            <a:pPr marL="741553" lvl="1" indent="-284353">
              <a:spcAft>
                <a:spcPct val="0"/>
              </a:spcAft>
            </a:pPr>
            <a:r>
              <a:rPr lang="en-US" sz="2000" kern="1200" dirty="0">
                <a:solidFill>
                  <a:srgbClr val="000000"/>
                </a:solidFill>
                <a:latin typeface="Arial (Body)"/>
              </a:rPr>
              <a:t>Internet Society (I</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C)</a:t>
            </a:r>
          </a:p>
          <a:p>
            <a:pPr marL="741553" lvl="1" indent="-284353">
              <a:spcAft>
                <a:spcPct val="0"/>
              </a:spcAft>
            </a:pPr>
            <a:r>
              <a:rPr lang="en-US" sz="2000" kern="1200" dirty="0">
                <a:solidFill>
                  <a:srgbClr val="000000"/>
                </a:solidFill>
                <a:latin typeface="Arial (Body)"/>
              </a:rPr>
              <a:t>Internet Governance Forum (I</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World Wide Web Consortium (W3C)</a:t>
            </a:r>
          </a:p>
          <a:p>
            <a:pPr marL="741553" lvl="1" indent="-284353">
              <a:spcAft>
                <a:spcPct val="0"/>
              </a:spcAft>
            </a:pPr>
            <a:r>
              <a:rPr lang="en-US" sz="2000" kern="1200" dirty="0">
                <a:solidFill>
                  <a:srgbClr val="000000"/>
                </a:solidFill>
                <a:latin typeface="Arial (Body)"/>
              </a:rPr>
              <a:t>Internet Network Operators Groups (N</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s)</a:t>
            </a:r>
          </a:p>
        </p:txBody>
      </p:sp>
    </p:spTree>
    <p:extLst>
      <p:ext uri="{BB962C8B-B14F-4D97-AF65-F5344CB8AC3E}">
        <p14:creationId xmlns:p14="http://schemas.microsoft.com/office/powerpoint/2010/main" val="123284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Insight on Society: Government Regulation and Surveillance of the Internet</a:t>
            </a:r>
            <a:endParaRPr lang="en-AU"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altLang="en-US" kern="1200" dirty="0">
                <a:solidFill>
                  <a:srgbClr val="000000"/>
                </a:solidFill>
                <a:latin typeface="Arial (Body)"/>
              </a:rPr>
              <a:t>How is it possible for any government to </a:t>
            </a:r>
            <a:r>
              <a:rPr lang="ja-JP" altLang="en-US" kern="1200" dirty="0">
                <a:solidFill>
                  <a:srgbClr val="000000"/>
                </a:solidFill>
                <a:latin typeface="Arial (Body)"/>
              </a:rPr>
              <a:t>“</a:t>
            </a:r>
            <a:r>
              <a:rPr lang="en-US" altLang="ja-JP" kern="1200" dirty="0">
                <a:solidFill>
                  <a:srgbClr val="000000"/>
                </a:solidFill>
                <a:latin typeface="Arial (Body)"/>
              </a:rPr>
              <a:t>control</a:t>
            </a:r>
            <a:r>
              <a:rPr lang="ja-JP" altLang="en-US" kern="1200" dirty="0">
                <a:solidFill>
                  <a:srgbClr val="000000"/>
                </a:solidFill>
                <a:latin typeface="Arial (Body)"/>
              </a:rPr>
              <a:t>”</a:t>
            </a:r>
            <a:r>
              <a:rPr lang="en-US" altLang="ja-JP" kern="1200" dirty="0">
                <a:solidFill>
                  <a:srgbClr val="000000"/>
                </a:solidFill>
                <a:latin typeface="Arial (Body)"/>
              </a:rPr>
              <a:t> or censor the Web?</a:t>
            </a:r>
          </a:p>
          <a:p>
            <a:pPr marL="741553" lvl="1" indent="-284353">
              <a:spcAft>
                <a:spcPct val="0"/>
              </a:spcAft>
              <a:buSzPts val="2400"/>
              <a:defRPr/>
            </a:pPr>
            <a:r>
              <a:rPr lang="en-US" altLang="en-US" kern="1200" dirty="0">
                <a:solidFill>
                  <a:srgbClr val="000000"/>
                </a:solidFill>
                <a:latin typeface="Arial (Body)"/>
              </a:rPr>
              <a:t>Does the Chinese government, or the U.S. government, have the right to censor </a:t>
            </a:r>
            <a:r>
              <a:rPr lang="en-US" dirty="0"/>
              <a:t>online </a:t>
            </a:r>
            <a:r>
              <a:rPr lang="en-US" altLang="en-US" kern="1200" dirty="0">
                <a:solidFill>
                  <a:srgbClr val="000000"/>
                </a:solidFill>
                <a:latin typeface="Arial (Body)"/>
              </a:rPr>
              <a:t>content?</a:t>
            </a:r>
          </a:p>
          <a:p>
            <a:pPr marL="741553" lvl="1" indent="-284353">
              <a:spcAft>
                <a:spcPct val="0"/>
              </a:spcAft>
              <a:buSzPts val="2400"/>
              <a:defRPr/>
            </a:pPr>
            <a:r>
              <a:rPr lang="en-US" altLang="en-US" kern="1200" dirty="0">
                <a:solidFill>
                  <a:srgbClr val="000000"/>
                </a:solidFill>
                <a:latin typeface="Arial (Body)"/>
              </a:rPr>
              <a:t>How should U.S. companies deal with governments that want to censor content?</a:t>
            </a:r>
          </a:p>
          <a:p>
            <a:pPr marL="741553" lvl="1" indent="-284353">
              <a:spcAft>
                <a:spcPct val="0"/>
              </a:spcAft>
              <a:buSzPts val="2400"/>
              <a:defRPr/>
            </a:pPr>
            <a:r>
              <a:rPr lang="en-US" altLang="en-US" kern="1200" dirty="0">
                <a:solidFill>
                  <a:srgbClr val="000000"/>
                </a:solidFill>
                <a:latin typeface="Arial (Body)"/>
              </a:rPr>
              <a:t>What would happen to e-commerce if the existing Web split into a different Web for each country?</a:t>
            </a:r>
            <a:endParaRPr lang="en-US" kern="1200" dirty="0">
              <a:solidFill>
                <a:srgbClr val="000000"/>
              </a:solidFill>
              <a:latin typeface="Arial (Body)"/>
            </a:endParaRPr>
          </a:p>
        </p:txBody>
      </p:sp>
    </p:spTree>
    <p:extLst>
      <p:ext uri="{BB962C8B-B14F-4D97-AF65-F5344CB8AC3E}">
        <p14:creationId xmlns:p14="http://schemas.microsoft.com/office/powerpoint/2010/main" val="2319256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Web</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1989–1991: Web invented</a:t>
            </a:r>
          </a:p>
          <a:p>
            <a:pPr marL="741553" lvl="1" indent="-284353">
              <a:spcAft>
                <a:spcPct val="0"/>
              </a:spcAft>
              <a:buSzPts val="2400"/>
            </a:pPr>
            <a:r>
              <a:rPr lang="en-US" altLang="en-US" kern="1200" dirty="0">
                <a:solidFill>
                  <a:srgbClr val="000000"/>
                </a:solidFill>
                <a:latin typeface="Arial (Body)"/>
              </a:rPr>
              <a:t>Tim Berners-Lee at C</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R</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L, 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P, web server, web browser</a:t>
            </a:r>
          </a:p>
          <a:p>
            <a:pPr marL="255651" lvl="0" indent="-255651">
              <a:spcAft>
                <a:spcPct val="0"/>
              </a:spcAft>
              <a:buSzPts val="2400"/>
              <a:tabLst/>
            </a:pPr>
            <a:r>
              <a:rPr lang="en-US" altLang="en-US" kern="1200" dirty="0">
                <a:solidFill>
                  <a:srgbClr val="000000"/>
                </a:solidFill>
                <a:latin typeface="Arial (Body)"/>
              </a:rPr>
              <a:t>1993: Mosaic web browser w/G</a:t>
            </a:r>
            <a:r>
              <a:rPr lang="en-US" altLang="en-US" sz="100" kern="1200" dirty="0">
                <a:solidFill>
                  <a:srgbClr val="000000"/>
                </a:solidFill>
                <a:latin typeface="Arial (Body)"/>
              </a:rPr>
              <a:t> </a:t>
            </a:r>
            <a:r>
              <a:rPr lang="en-US" altLang="en-US" kern="1200" dirty="0">
                <a:solidFill>
                  <a:srgbClr val="000000"/>
                </a:solidFill>
                <a:latin typeface="Arial (Body)"/>
              </a:rPr>
              <a:t>U</a:t>
            </a:r>
            <a:r>
              <a:rPr lang="en-US" altLang="en-US" sz="100" kern="1200" dirty="0">
                <a:solidFill>
                  <a:srgbClr val="000000"/>
                </a:solidFill>
                <a:latin typeface="Arial (Body)"/>
              </a:rPr>
              <a:t> </a:t>
            </a:r>
            <a:r>
              <a:rPr lang="en-US" altLang="en-US" kern="1200" dirty="0">
                <a:solidFill>
                  <a:srgbClr val="000000"/>
                </a:solidFill>
                <a:latin typeface="Arial (Body)"/>
              </a:rPr>
              <a:t>I</a:t>
            </a:r>
          </a:p>
          <a:p>
            <a:pPr marL="741553" lvl="1" indent="-284353">
              <a:spcAft>
                <a:spcPct val="0"/>
              </a:spcAft>
              <a:buSzPts val="2400"/>
            </a:pPr>
            <a:r>
              <a:rPr lang="en-US" altLang="en-US" kern="1200" dirty="0">
                <a:solidFill>
                  <a:srgbClr val="000000"/>
                </a:solidFill>
                <a:latin typeface="Arial (Body)"/>
              </a:rPr>
              <a:t>Andreessen and others at N</a:t>
            </a:r>
            <a:r>
              <a:rPr lang="en-US" altLang="en-US" sz="100" kern="1200" dirty="0">
                <a:solidFill>
                  <a:srgbClr val="000000"/>
                </a:solidFill>
                <a:latin typeface="Arial (Body)"/>
              </a:rPr>
              <a:t> </a:t>
            </a: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Runs on Windows, Macintosh, or Unix</a:t>
            </a:r>
          </a:p>
          <a:p>
            <a:pPr marL="255651" lvl="0" indent="-255651">
              <a:spcAft>
                <a:spcPct val="0"/>
              </a:spcAft>
              <a:buSzPts val="2400"/>
              <a:tabLst/>
            </a:pPr>
            <a:r>
              <a:rPr lang="en-US" altLang="en-US" kern="1200" dirty="0">
                <a:solidFill>
                  <a:srgbClr val="000000"/>
                </a:solidFill>
                <a:latin typeface="Arial (Body)"/>
              </a:rPr>
              <a:t>1994: Netscape Navigator, first commercial web browser</a:t>
            </a:r>
          </a:p>
          <a:p>
            <a:pPr marL="255651" lvl="0" indent="-255651">
              <a:spcAft>
                <a:spcPct val="0"/>
              </a:spcAft>
              <a:buSzPts val="2400"/>
              <a:tabLst/>
            </a:pPr>
            <a:r>
              <a:rPr lang="en-US" altLang="en-US" kern="1200" dirty="0">
                <a:solidFill>
                  <a:srgbClr val="000000"/>
                </a:solidFill>
                <a:latin typeface="Arial (Body)"/>
              </a:rPr>
              <a:t>1995: Microsoft Internet Explorer</a:t>
            </a:r>
          </a:p>
        </p:txBody>
      </p:sp>
    </p:spTree>
    <p:extLst>
      <p:ext uri="{BB962C8B-B14F-4D97-AF65-F5344CB8AC3E}">
        <p14:creationId xmlns:p14="http://schemas.microsoft.com/office/powerpoint/2010/main" val="441590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Hypertext</a:t>
            </a:r>
            <a:endParaRPr lang="en-AU" dirty="0"/>
          </a:p>
        </p:txBody>
      </p:sp>
      <p:sp>
        <p:nvSpPr>
          <p:cNvPr id="4" name="Content Placeholder 3"/>
          <p:cNvSpPr>
            <a:spLocks noGrp="1"/>
          </p:cNvSpPr>
          <p:nvPr>
            <p:ph sz="quarter" idx="13"/>
          </p:nvPr>
        </p:nvSpPr>
        <p:spPr>
          <a:xfrm>
            <a:off x="457200" y="1556327"/>
            <a:ext cx="8229600" cy="2134524"/>
          </a:xfrm>
        </p:spPr>
        <p:txBody>
          <a:bodyPr/>
          <a:lstStyle/>
          <a:p>
            <a:pPr marL="255651" lvl="0" indent="-255651">
              <a:spcAft>
                <a:spcPct val="0"/>
              </a:spcAft>
              <a:buSzPts val="2400"/>
              <a:tabLst/>
            </a:pPr>
            <a:r>
              <a:rPr lang="en-US" kern="1200" dirty="0">
                <a:solidFill>
                  <a:srgbClr val="000000"/>
                </a:solidFill>
                <a:latin typeface="Arial (Body)"/>
              </a:rPr>
              <a:t>Text formatted with embedded links</a:t>
            </a:r>
          </a:p>
          <a:p>
            <a:pPr marL="741553" lvl="1" indent="-284353">
              <a:spcAft>
                <a:spcPct val="0"/>
              </a:spcAft>
              <a:buSzPts val="2400"/>
            </a:pPr>
            <a:r>
              <a:rPr lang="en-US" kern="1200" dirty="0">
                <a:solidFill>
                  <a:srgbClr val="000000"/>
                </a:solidFill>
                <a:latin typeface="Arial (Body)"/>
              </a:rPr>
              <a:t>Links connect documents to one another, and to other objects such as sound, video, or animation files</a:t>
            </a:r>
          </a:p>
          <a:p>
            <a:pPr marL="255651" lvl="0" indent="-255651">
              <a:spcAft>
                <a:spcPct val="0"/>
              </a:spcAft>
              <a:buSzPts val="2400"/>
              <a:tabLst/>
            </a:pPr>
            <a:r>
              <a:rPr lang="en-US" kern="1200" dirty="0">
                <a:solidFill>
                  <a:srgbClr val="000000"/>
                </a:solidFill>
                <a:latin typeface="Arial (Body)"/>
              </a:rPr>
              <a:t>Uses Hypertext Transfer Protocol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and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 to locate resources on the Web</a:t>
            </a:r>
          </a:p>
        </p:txBody>
      </p:sp>
      <p:sp>
        <p:nvSpPr>
          <p:cNvPr id="5" name="Text Placeholder 4"/>
          <p:cNvSpPr>
            <a:spLocks noGrp="1"/>
          </p:cNvSpPr>
          <p:nvPr>
            <p:ph type="body" sz="quarter" idx="14"/>
          </p:nvPr>
        </p:nvSpPr>
        <p:spPr>
          <a:xfrm>
            <a:off x="457200" y="3737824"/>
            <a:ext cx="8229600" cy="896115"/>
          </a:xfrm>
        </p:spPr>
        <p:txBody>
          <a:bodyPr lIns="0" tIns="0" rIns="0" bIns="0"/>
          <a:lstStyle/>
          <a:p>
            <a:pPr marL="741553" lvl="1" indent="-284353">
              <a:spcAft>
                <a:spcPct val="0"/>
              </a:spcAft>
              <a:buSzPts val="2400"/>
            </a:pPr>
            <a:r>
              <a:rPr lang="en-US" sz="2400" kern="1200" dirty="0">
                <a:solidFill>
                  <a:srgbClr val="000000"/>
                </a:solidFill>
                <a:latin typeface="+mn-lt"/>
              </a:rPr>
              <a:t>Example U</a:t>
            </a:r>
            <a:r>
              <a:rPr lang="en-US" sz="100" kern="1200" dirty="0">
                <a:solidFill>
                  <a:srgbClr val="000000"/>
                </a:solidFill>
                <a:latin typeface="+mn-lt"/>
              </a:rPr>
              <a:t> </a:t>
            </a:r>
            <a:r>
              <a:rPr lang="en-US" sz="2400" kern="1200" dirty="0">
                <a:solidFill>
                  <a:srgbClr val="000000"/>
                </a:solidFill>
                <a:latin typeface="+mn-lt"/>
              </a:rPr>
              <a:t>R</a:t>
            </a:r>
            <a:r>
              <a:rPr lang="en-US" sz="100" kern="1200" dirty="0">
                <a:solidFill>
                  <a:srgbClr val="000000"/>
                </a:solidFill>
                <a:latin typeface="+mn-lt"/>
              </a:rPr>
              <a:t> </a:t>
            </a:r>
            <a:r>
              <a:rPr lang="en-US" sz="2400" kern="1200" dirty="0">
                <a:solidFill>
                  <a:srgbClr val="000000"/>
                </a:solidFill>
                <a:latin typeface="+mn-lt"/>
              </a:rPr>
              <a:t>L: </a:t>
            </a:r>
            <a:r>
              <a:rPr lang="en-US" sz="2400" kern="1200" dirty="0">
                <a:solidFill>
                  <a:srgbClr val="000000"/>
                </a:solidFill>
                <a:latin typeface="+mn-lt"/>
                <a:hlinkClick r:id="rId3" tooltip="http://megacorp.com/content/features/082602.html"/>
              </a:rPr>
              <a:t>http://megacorp.com/content/features/082602.html</a:t>
            </a:r>
            <a:endParaRPr lang="en-AU" sz="2400" dirty="0">
              <a:latin typeface="+mn-lt"/>
            </a:endParaRPr>
          </a:p>
        </p:txBody>
      </p:sp>
    </p:spTree>
    <p:extLst>
      <p:ext uri="{BB962C8B-B14F-4D97-AF65-F5344CB8AC3E}">
        <p14:creationId xmlns:p14="http://schemas.microsoft.com/office/powerpoint/2010/main" val="244926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Markup Languages</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Hypertext Markup Language (H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Fixed set of pre-defined markup </a:t>
            </a:r>
            <a:r>
              <a:rPr lang="en-AU" altLang="ja-JP" kern="1200" dirty="0">
                <a:solidFill>
                  <a:srgbClr val="000000"/>
                </a:solidFill>
              </a:rPr>
              <a:t>“</a:t>
            </a:r>
            <a:r>
              <a:rPr lang="en-US" altLang="ja-JP" kern="1200" dirty="0">
                <a:solidFill>
                  <a:srgbClr val="000000"/>
                </a:solidFill>
              </a:rPr>
              <a:t>tags</a:t>
            </a:r>
            <a:r>
              <a:rPr lang="en-AU" altLang="ja-JP" kern="1200" dirty="0">
                <a:solidFill>
                  <a:srgbClr val="000000"/>
                </a:solidFill>
              </a:rPr>
              <a:t>”</a:t>
            </a:r>
            <a:r>
              <a:rPr lang="en-US" altLang="ja-JP" kern="1200" dirty="0">
                <a:solidFill>
                  <a:srgbClr val="000000"/>
                </a:solidFill>
              </a:rPr>
              <a:t> used to format text</a:t>
            </a:r>
          </a:p>
          <a:p>
            <a:pPr marL="741553" lvl="1" indent="-284353">
              <a:spcAft>
                <a:spcPct val="0"/>
              </a:spcAft>
              <a:buSzPts val="2400"/>
            </a:pPr>
            <a:r>
              <a:rPr lang="en-US" altLang="en-US" kern="1200" dirty="0">
                <a:solidFill>
                  <a:srgbClr val="000000"/>
                </a:solidFill>
              </a:rPr>
              <a:t>Controls look and feel of web pages</a:t>
            </a:r>
          </a:p>
          <a:p>
            <a:pPr marL="741553" lvl="1" indent="-284353">
              <a:spcAft>
                <a:spcPct val="0"/>
              </a:spcAft>
              <a:buSzPts val="2400"/>
            </a:pPr>
            <a:r>
              <a:rPr lang="en-US" dirty="0"/>
              <a:t>Used in conjunction with Cascading Style Sheets (C</a:t>
            </a:r>
            <a:r>
              <a:rPr lang="en-US" sz="100" dirty="0"/>
              <a:t> </a:t>
            </a:r>
            <a:r>
              <a:rPr lang="en-US" dirty="0"/>
              <a:t>S</a:t>
            </a:r>
            <a:r>
              <a:rPr lang="en-US" sz="100" dirty="0"/>
              <a:t> </a:t>
            </a:r>
            <a:r>
              <a:rPr lang="en-US" dirty="0"/>
              <a:t>S)</a:t>
            </a:r>
            <a:endParaRPr lang="en-US" altLang="en-US" kern="1200" dirty="0">
              <a:solidFill>
                <a:srgbClr val="000000"/>
              </a:solidFill>
            </a:endParaRPr>
          </a:p>
          <a:p>
            <a:pPr marL="741553" lvl="1" indent="-284353">
              <a:spcAft>
                <a:spcPct val="0"/>
              </a:spcAft>
              <a:buSzPts val="2400"/>
            </a:pPr>
            <a:r>
              <a:rPr lang="en-US" altLang="en-US" kern="1200" dirty="0">
                <a:solidFill>
                  <a:srgbClr val="000000"/>
                </a:solidFill>
              </a:rPr>
              <a:t>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L5 the newest version</a:t>
            </a:r>
          </a:p>
          <a:p>
            <a:pPr marL="255651" lvl="0" indent="-255651">
              <a:spcAft>
                <a:spcPct val="0"/>
              </a:spcAft>
              <a:buSzPts val="2400"/>
              <a:tabLst/>
            </a:pPr>
            <a:r>
              <a:rPr lang="en-US" altLang="en-US" kern="1200" dirty="0">
                <a:solidFill>
                  <a:srgbClr val="000000"/>
                </a:solidFill>
              </a:rPr>
              <a:t>eXtensible Markup Language (X</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Designed to describe data and information</a:t>
            </a:r>
          </a:p>
          <a:p>
            <a:pPr marL="741553" lvl="1" indent="-284353">
              <a:spcAft>
                <a:spcPct val="0"/>
              </a:spcAft>
              <a:buSzPts val="2400"/>
            </a:pPr>
            <a:r>
              <a:rPr lang="en-US" altLang="en-US" kern="1200" dirty="0">
                <a:solidFill>
                  <a:srgbClr val="000000"/>
                </a:solidFill>
              </a:rPr>
              <a:t>Tags used are defined by user</a:t>
            </a:r>
          </a:p>
        </p:txBody>
      </p:sp>
    </p:spTree>
    <p:extLst>
      <p:ext uri="{BB962C8B-B14F-4D97-AF65-F5344CB8AC3E}">
        <p14:creationId xmlns:p14="http://schemas.microsoft.com/office/powerpoint/2010/main" val="280605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Servers and Web Clients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Web server software</a:t>
            </a:r>
          </a:p>
          <a:p>
            <a:pPr marL="741553" lvl="1" indent="-284353">
              <a:spcAft>
                <a:spcPct val="0"/>
              </a:spcAft>
            </a:pPr>
            <a:r>
              <a:rPr lang="en-US" sz="2000" kern="1200" dirty="0">
                <a:solidFill>
                  <a:srgbClr val="000000"/>
                </a:solidFill>
                <a:latin typeface="Arial (Body)"/>
              </a:rPr>
              <a:t>Enables a computer to deliver web pages to clients on a network that request this service by sending an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a:t>
            </a:r>
          </a:p>
          <a:p>
            <a:pPr marL="741553" lvl="1" indent="-284353">
              <a:spcAft>
                <a:spcPct val="0"/>
              </a:spcAft>
            </a:pPr>
            <a:r>
              <a:rPr lang="en-US" sz="2000" kern="1200" dirty="0">
                <a:solidFill>
                  <a:srgbClr val="000000"/>
                </a:solidFill>
                <a:latin typeface="Arial (Body)"/>
              </a:rPr>
              <a:t>Basic capabilities: Security services, F</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search engine, data capture</a:t>
            </a:r>
          </a:p>
          <a:p>
            <a:pPr marL="255651" lvl="0" indent="-255651">
              <a:spcAft>
                <a:spcPct val="0"/>
              </a:spcAft>
              <a:tabLst/>
            </a:pPr>
            <a:r>
              <a:rPr lang="en-US" sz="2000" kern="1200" dirty="0">
                <a:solidFill>
                  <a:srgbClr val="000000"/>
                </a:solidFill>
                <a:latin typeface="Arial (Body)"/>
              </a:rPr>
              <a:t>Web server</a:t>
            </a:r>
          </a:p>
          <a:p>
            <a:pPr marL="741553" lvl="1" indent="-284353">
              <a:spcAft>
                <a:spcPct val="0"/>
              </a:spcAft>
            </a:pPr>
            <a:r>
              <a:rPr lang="en-US" sz="2000" kern="1200" dirty="0">
                <a:solidFill>
                  <a:srgbClr val="000000"/>
                </a:solidFill>
                <a:latin typeface="Arial (Body)"/>
              </a:rPr>
              <a:t>May refer to either web server software or physical server</a:t>
            </a:r>
          </a:p>
          <a:p>
            <a:pPr marL="741553" lvl="1" indent="-284353">
              <a:spcAft>
                <a:spcPct val="0"/>
              </a:spcAft>
            </a:pPr>
            <a:r>
              <a:rPr lang="en-US" sz="2000" kern="1200" dirty="0">
                <a:solidFill>
                  <a:srgbClr val="000000"/>
                </a:solidFill>
                <a:latin typeface="Arial (Body)"/>
              </a:rPr>
              <a:t>Specialized servers: Database servers, ad servers, and so on</a:t>
            </a:r>
          </a:p>
          <a:p>
            <a:pPr marL="255651" lvl="0" indent="-255651">
              <a:spcAft>
                <a:spcPct val="0"/>
              </a:spcAft>
              <a:tabLst/>
            </a:pPr>
            <a:r>
              <a:rPr lang="en-US" sz="2000" kern="1200" dirty="0">
                <a:solidFill>
                  <a:srgbClr val="000000"/>
                </a:solidFill>
                <a:latin typeface="Arial (Body)"/>
              </a:rPr>
              <a:t>Web client</a:t>
            </a:r>
          </a:p>
          <a:p>
            <a:pPr marL="741553" lvl="1" indent="-284353">
              <a:spcAft>
                <a:spcPct val="0"/>
              </a:spcAft>
            </a:pPr>
            <a:r>
              <a:rPr lang="en-US" sz="2000" kern="1200" dirty="0">
                <a:solidFill>
                  <a:srgbClr val="000000"/>
                </a:solidFill>
                <a:latin typeface="Arial (Body)"/>
              </a:rPr>
              <a:t>Any computing device attached to the Internet that is capable of making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requests and displaying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M</a:t>
            </a:r>
            <a:r>
              <a:rPr lang="en-US" sz="100" kern="1200" dirty="0">
                <a:solidFill>
                  <a:srgbClr val="000000"/>
                </a:solidFill>
                <a:latin typeface="Arial (Body)"/>
              </a:rPr>
              <a:t> </a:t>
            </a:r>
            <a:r>
              <a:rPr lang="en-US" sz="2000" kern="1200" dirty="0">
                <a:solidFill>
                  <a:srgbClr val="000000"/>
                </a:solidFill>
                <a:latin typeface="Arial (Body)"/>
              </a:rPr>
              <a:t>L pages</a:t>
            </a:r>
          </a:p>
        </p:txBody>
      </p:sp>
    </p:spTree>
    <p:extLst>
      <p:ext uri="{BB962C8B-B14F-4D97-AF65-F5344CB8AC3E}">
        <p14:creationId xmlns:p14="http://schemas.microsoft.com/office/powerpoint/2010/main" val="2239087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Browsers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Primary purpose is to display web page, but may include added features</a:t>
            </a:r>
          </a:p>
          <a:p>
            <a:pPr marL="741553" lvl="1" indent="-284353">
              <a:spcAft>
                <a:spcPct val="0"/>
              </a:spcAft>
              <a:buSzPts val="2400"/>
            </a:pPr>
            <a:r>
              <a:rPr lang="en-US" altLang="en-US" kern="1200" dirty="0">
                <a:solidFill>
                  <a:srgbClr val="000000"/>
                </a:solidFill>
              </a:rPr>
              <a:t>Google’s Chrome: </a:t>
            </a:r>
            <a:r>
              <a:rPr lang="en-US" dirty="0"/>
              <a:t>more than 67% and 64% of the desktop and </a:t>
            </a:r>
            <a:r>
              <a:rPr lang="en-US" altLang="en-US" kern="1200" dirty="0">
                <a:solidFill>
                  <a:srgbClr val="000000"/>
                </a:solidFill>
              </a:rPr>
              <a:t>mobile markets, respectively</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Internet Explorer: 8% of desktop, &gt;1% mobile</a:t>
            </a:r>
          </a:p>
          <a:p>
            <a:pPr marL="741553" lvl="1" indent="-284353">
              <a:spcAft>
                <a:spcPct val="0"/>
              </a:spcAft>
              <a:buSzPts val="2400"/>
            </a:pPr>
            <a:r>
              <a:rPr lang="en-US" altLang="en-US" kern="1200" dirty="0">
                <a:solidFill>
                  <a:srgbClr val="000000"/>
                </a:solidFill>
              </a:rPr>
              <a:t>Microsoft Edge: 5% of desktop</a:t>
            </a:r>
          </a:p>
          <a:p>
            <a:pPr marL="741553" lvl="1" indent="-284353">
              <a:spcAft>
                <a:spcPct val="0"/>
              </a:spcAft>
              <a:buSzPts val="2400"/>
            </a:pPr>
            <a:r>
              <a:rPr lang="en-US" altLang="en-US" kern="1200" dirty="0">
                <a:solidFill>
                  <a:srgbClr val="000000"/>
                </a:solidFill>
              </a:rPr>
              <a:t>Mozilla Firefox: 9% desktop, &gt;1% mobile</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Apple’s Safari: 4% desktop, 27% mobile</a:t>
            </a:r>
          </a:p>
        </p:txBody>
      </p:sp>
    </p:spTree>
    <p:extLst>
      <p:ext uri="{BB962C8B-B14F-4D97-AF65-F5344CB8AC3E}">
        <p14:creationId xmlns:p14="http://schemas.microsoft.com/office/powerpoint/2010/main" val="4188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The Internet and Web: Features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on which the foundations of e-commerce are built:</a:t>
            </a:r>
          </a:p>
          <a:p>
            <a:pPr marL="741553" lvl="1" indent="-284353">
              <a:spcAft>
                <a:spcPct val="0"/>
              </a:spcAft>
              <a:buSzPts val="2400"/>
            </a:pPr>
            <a:r>
              <a:rPr lang="en-US" kern="1200" dirty="0">
                <a:solidFill>
                  <a:srgbClr val="000000"/>
                </a:solidFill>
                <a:latin typeface="Arial (Body)"/>
              </a:rPr>
              <a:t>Communication tools</a:t>
            </a:r>
          </a:p>
          <a:p>
            <a:pPr marL="741553" lvl="1" indent="-284353">
              <a:spcAft>
                <a:spcPct val="0"/>
              </a:spcAft>
              <a:buSzPts val="2400"/>
            </a:pPr>
            <a:r>
              <a:rPr lang="en-US" kern="1200" dirty="0">
                <a:solidFill>
                  <a:srgbClr val="000000"/>
                </a:solidFill>
                <a:latin typeface="Arial (Body)"/>
              </a:rPr>
              <a:t>Search engines</a:t>
            </a:r>
          </a:p>
          <a:p>
            <a:pPr marL="741553" lvl="1" indent="-284353">
              <a:spcAft>
                <a:spcPct val="0"/>
              </a:spcAft>
              <a:buSzPts val="2400"/>
            </a:pPr>
            <a:r>
              <a:rPr lang="en-US" kern="1200" dirty="0">
                <a:solidFill>
                  <a:srgbClr val="000000"/>
                </a:solidFill>
                <a:latin typeface="Arial (Body)"/>
              </a:rPr>
              <a:t>Downloadable and streaming media</a:t>
            </a:r>
          </a:p>
          <a:p>
            <a:pPr marL="741553" lvl="1" indent="-284353">
              <a:spcAft>
                <a:spcPct val="0"/>
              </a:spcAft>
              <a:buSzPts val="2400"/>
            </a:pPr>
            <a:r>
              <a:rPr lang="en-US" kern="1200" dirty="0">
                <a:solidFill>
                  <a:srgbClr val="000000"/>
                </a:solidFill>
                <a:latin typeface="Arial (Body)"/>
              </a:rPr>
              <a:t>Web 2.0 applications and services</a:t>
            </a:r>
          </a:p>
          <a:p>
            <a:pPr marL="741553" lvl="1" indent="-284353">
              <a:spcAft>
                <a:spcPct val="0"/>
              </a:spcAft>
              <a:buSzPts val="2400"/>
            </a:pPr>
            <a:r>
              <a:rPr lang="en-US" kern="1200" dirty="0">
                <a:solidFill>
                  <a:srgbClr val="000000"/>
                </a:solidFill>
                <a:latin typeface="Arial (Body)"/>
              </a:rPr>
              <a:t>Virtual reality and augmented reality</a:t>
            </a:r>
          </a:p>
          <a:p>
            <a:pPr marL="741553" lvl="1" indent="-284353">
              <a:spcAft>
                <a:spcPct val="0"/>
              </a:spcAft>
              <a:buSzPts val="2400"/>
            </a:pPr>
            <a:r>
              <a:rPr lang="en-US" kern="1200" dirty="0">
                <a:solidFill>
                  <a:srgbClr val="000000"/>
                </a:solidFill>
                <a:latin typeface="Arial (Body)"/>
              </a:rPr>
              <a:t>Intelligent digital assistants</a:t>
            </a:r>
          </a:p>
        </p:txBody>
      </p:sp>
    </p:spTree>
    <p:extLst>
      <p:ext uri="{BB962C8B-B14F-4D97-AF65-F5344CB8AC3E}">
        <p14:creationId xmlns:p14="http://schemas.microsoft.com/office/powerpoint/2010/main" val="192850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The Internet: Technology Background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p>
          <a:p>
            <a:pPr marL="741553" lvl="1" indent="-284353">
              <a:spcAft>
                <a:spcPct val="0"/>
              </a:spcAft>
              <a:buSzPts val="2400"/>
            </a:pPr>
            <a:r>
              <a:rPr lang="en-US" altLang="en-US" kern="1200" dirty="0">
                <a:solidFill>
                  <a:srgbClr val="000000"/>
                </a:solidFill>
                <a:latin typeface="Arial (Body)"/>
              </a:rPr>
              <a:t>Interconnected network of thousands of networks and millions of computers</a:t>
            </a:r>
          </a:p>
          <a:p>
            <a:pPr marL="741553" lvl="1" indent="-284353">
              <a:spcAft>
                <a:spcPct val="0"/>
              </a:spcAft>
              <a:buSzPts val="2400"/>
            </a:pPr>
            <a:r>
              <a:rPr lang="en-US" altLang="en-US" kern="1200" dirty="0">
                <a:solidFill>
                  <a:srgbClr val="000000"/>
                </a:solidFill>
                <a:latin typeface="Arial (Body)"/>
              </a:rPr>
              <a:t>Links businesses, educational institutions, government agencies, and individuals</a:t>
            </a:r>
          </a:p>
          <a:p>
            <a:pPr marL="255651" lvl="0" indent="-255651">
              <a:spcAft>
                <a:spcPct val="0"/>
              </a:spcAft>
              <a:buSzPts val="2400"/>
              <a:tabLst/>
            </a:pPr>
            <a:r>
              <a:rPr lang="en-US" altLang="en-US" kern="1200" dirty="0">
                <a:solidFill>
                  <a:srgbClr val="000000"/>
                </a:solidFill>
                <a:latin typeface="Arial (Body)"/>
              </a:rPr>
              <a:t>World Wide Web (Web)</a:t>
            </a:r>
          </a:p>
          <a:p>
            <a:pPr marL="741553" lvl="1" indent="-284353">
              <a:spcAft>
                <a:spcPct val="0"/>
              </a:spcAft>
              <a:buSzPts val="2400"/>
            </a:pPr>
            <a:r>
              <a:rPr lang="en-US" altLang="en-US" kern="1200" dirty="0">
                <a:solidFill>
                  <a:srgbClr val="000000"/>
                </a:solidFill>
                <a:latin typeface="Arial (Body)"/>
              </a:rPr>
              <a:t>One of the Internet</a:t>
            </a:r>
            <a:r>
              <a:rPr lang="en-US" altLang="ja-JP" kern="1200" dirty="0">
                <a:solidFill>
                  <a:srgbClr val="000000"/>
                </a:solidFill>
                <a:latin typeface="Arial (Body)"/>
              </a:rPr>
              <a:t>’s most popular services</a:t>
            </a:r>
          </a:p>
          <a:p>
            <a:pPr marL="741553" lvl="1" indent="-284353">
              <a:spcAft>
                <a:spcPct val="0"/>
              </a:spcAft>
              <a:buSzPts val="2400"/>
            </a:pPr>
            <a:r>
              <a:rPr lang="en-US" altLang="en-US" kern="1200" dirty="0">
                <a:solidFill>
                  <a:srgbClr val="000000"/>
                </a:solidFill>
                <a:latin typeface="Arial (Body)"/>
              </a:rPr>
              <a:t>Provides access to billions, possibly trillions, of web pages</a:t>
            </a:r>
          </a:p>
        </p:txBody>
      </p:sp>
    </p:spTree>
    <p:extLst>
      <p:ext uri="{BB962C8B-B14F-4D97-AF65-F5344CB8AC3E}">
        <p14:creationId xmlns:p14="http://schemas.microsoft.com/office/powerpoint/2010/main" val="2743614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Communication Tools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E-mail</a:t>
            </a:r>
          </a:p>
          <a:p>
            <a:pPr marL="741553" lvl="1" indent="-284353">
              <a:spcAft>
                <a:spcPct val="0"/>
              </a:spcAft>
              <a:buSzPts val="2400"/>
            </a:pPr>
            <a:r>
              <a:rPr lang="en-US" kern="1200" dirty="0">
                <a:solidFill>
                  <a:srgbClr val="000000"/>
                </a:solidFill>
                <a:latin typeface="Arial (Body)"/>
              </a:rPr>
              <a:t>Most used application of the Internet</a:t>
            </a:r>
          </a:p>
          <a:p>
            <a:pPr marL="255651" lvl="0" indent="-255651">
              <a:spcAft>
                <a:spcPct val="0"/>
              </a:spcAft>
              <a:buSzPts val="2400"/>
              <a:tabLst/>
            </a:pPr>
            <a:r>
              <a:rPr lang="en-US" kern="1200" dirty="0">
                <a:solidFill>
                  <a:srgbClr val="000000"/>
                </a:solidFill>
                <a:latin typeface="Arial (Body)"/>
              </a:rPr>
              <a:t>Messaging Applications</a:t>
            </a:r>
          </a:p>
          <a:p>
            <a:pPr marL="741553" lvl="1" indent="-284353">
              <a:spcAft>
                <a:spcPct val="0"/>
              </a:spcAft>
              <a:buSzPts val="2400"/>
            </a:pPr>
            <a:r>
              <a:rPr lang="en-US" kern="1200" dirty="0">
                <a:solidFill>
                  <a:srgbClr val="000000"/>
                </a:solidFill>
                <a:latin typeface="Arial (Body)"/>
              </a:rPr>
              <a:t>Instant messaging</a:t>
            </a:r>
          </a:p>
          <a:p>
            <a:pPr marL="255651" lvl="0" indent="-255651">
              <a:spcAft>
                <a:spcPct val="0"/>
              </a:spcAft>
              <a:buSzPts val="2400"/>
              <a:tabLst/>
            </a:pPr>
            <a:r>
              <a:rPr lang="en-US" kern="1200" dirty="0">
                <a:solidFill>
                  <a:srgbClr val="000000"/>
                </a:solidFill>
                <a:latin typeface="Arial (Body)"/>
              </a:rPr>
              <a:t>Online message boards</a:t>
            </a:r>
          </a:p>
          <a:p>
            <a:pPr marL="255651" lvl="0" indent="-255651">
              <a:spcAft>
                <a:spcPct val="0"/>
              </a:spcAft>
              <a:buSzPts val="2400"/>
              <a:tabLst/>
            </a:pPr>
            <a:r>
              <a:rPr lang="en-US" kern="1200" dirty="0">
                <a:solidFill>
                  <a:srgbClr val="000000"/>
                </a:solidFill>
                <a:latin typeface="Arial (Body)"/>
              </a:rPr>
              <a:t>Internet telephony</a:t>
            </a:r>
          </a:p>
          <a:p>
            <a:pPr marL="741553" lvl="1" indent="-284353">
              <a:spcAft>
                <a:spcPct val="0"/>
              </a:spcAft>
              <a:buSzPts val="2400"/>
            </a:pPr>
            <a:r>
              <a:rPr lang="en-US" kern="1200" dirty="0">
                <a:solidFill>
                  <a:srgbClr val="000000"/>
                </a:solidFill>
                <a:latin typeface="Arial (Body)"/>
              </a:rPr>
              <a:t>V</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p>
          <a:p>
            <a:pPr marL="255651" lvl="0" indent="-255651">
              <a:spcAft>
                <a:spcPct val="0"/>
              </a:spcAft>
              <a:buSzPts val="2400"/>
              <a:tabLst/>
            </a:pPr>
            <a:r>
              <a:rPr lang="en-US" kern="1200" dirty="0">
                <a:solidFill>
                  <a:srgbClr val="000000"/>
                </a:solidFill>
                <a:latin typeface="Arial (Body)"/>
              </a:rPr>
              <a:t>Video conferencing, video chatting, telepresence</a:t>
            </a:r>
          </a:p>
        </p:txBody>
      </p:sp>
    </p:spTree>
    <p:extLst>
      <p:ext uri="{BB962C8B-B14F-4D97-AF65-F5344CB8AC3E}">
        <p14:creationId xmlns:p14="http://schemas.microsoft.com/office/powerpoint/2010/main" val="1900032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Identify web pages that match queries based on one or more techniques</a:t>
            </a:r>
          </a:p>
          <a:p>
            <a:pPr marL="741553" lvl="1" indent="-284353">
              <a:spcAft>
                <a:spcPct val="0"/>
              </a:spcAft>
              <a:buSzPts val="2400"/>
            </a:pPr>
            <a:r>
              <a:rPr lang="en-US" kern="1200" dirty="0">
                <a:solidFill>
                  <a:srgbClr val="000000"/>
                </a:solidFill>
              </a:rPr>
              <a:t>Keyword indexes</a:t>
            </a:r>
          </a:p>
          <a:p>
            <a:pPr marL="741553" lvl="1" indent="-284353">
              <a:spcAft>
                <a:spcPct val="0"/>
              </a:spcAft>
              <a:buSzPts val="2400"/>
            </a:pPr>
            <a:r>
              <a:rPr lang="en-US" kern="1200" dirty="0">
                <a:solidFill>
                  <a:srgbClr val="000000"/>
                </a:solidFill>
              </a:rPr>
              <a:t>Page ranking</a:t>
            </a:r>
          </a:p>
          <a:p>
            <a:pPr marL="255651" lvl="0" indent="-255651">
              <a:spcAft>
                <a:spcPct val="0"/>
              </a:spcAft>
              <a:buSzPts val="2400"/>
              <a:tabLst/>
            </a:pPr>
            <a:r>
              <a:rPr lang="en-US" kern="1200" dirty="0">
                <a:solidFill>
                  <a:srgbClr val="000000"/>
                </a:solidFill>
              </a:rPr>
              <a:t>Also serve as:</a:t>
            </a:r>
          </a:p>
          <a:p>
            <a:pPr marL="741553" lvl="1" indent="-284353">
              <a:spcAft>
                <a:spcPct val="0"/>
              </a:spcAft>
              <a:buSzPts val="2400"/>
            </a:pPr>
            <a:r>
              <a:rPr lang="en-US" kern="1200" dirty="0">
                <a:solidFill>
                  <a:srgbClr val="000000"/>
                </a:solidFill>
              </a:rPr>
              <a:t>Shopping tools</a:t>
            </a:r>
          </a:p>
          <a:p>
            <a:pPr marL="741553" lvl="1" indent="-284353">
              <a:spcAft>
                <a:spcPct val="0"/>
              </a:spcAft>
              <a:buSzPts val="2400"/>
            </a:pPr>
            <a:r>
              <a:rPr lang="en-US" kern="1200" dirty="0">
                <a:solidFill>
                  <a:srgbClr val="000000"/>
                </a:solidFill>
              </a:rPr>
              <a:t>Advertising vehicles (search engine marketing)</a:t>
            </a:r>
          </a:p>
          <a:p>
            <a:pPr marL="741553" lvl="1" indent="-284353">
              <a:spcAft>
                <a:spcPct val="0"/>
              </a:spcAft>
              <a:buSzPts val="2400"/>
            </a:pPr>
            <a:r>
              <a:rPr lang="en-US" kern="1200" dirty="0">
                <a:solidFill>
                  <a:srgbClr val="000000"/>
                </a:solidFill>
              </a:rPr>
              <a:t>Tool within e-commerce sites</a:t>
            </a:r>
          </a:p>
          <a:p>
            <a:pPr marL="255651" lvl="0" indent="-255651">
              <a:spcAft>
                <a:spcPct val="0"/>
              </a:spcAft>
              <a:buSzPts val="2400"/>
              <a:tabLst/>
            </a:pPr>
            <a:r>
              <a:rPr lang="en-US" kern="1200" dirty="0">
                <a:solidFill>
                  <a:srgbClr val="000000"/>
                </a:solidFill>
              </a:rPr>
              <a:t>Top three providers: Google, Bing, Yahoo</a:t>
            </a:r>
            <a:r>
              <a:rPr lang="en-US" dirty="0"/>
              <a:t> (Oath)</a:t>
            </a:r>
            <a:endParaRPr lang="en-US" kern="1200" dirty="0">
              <a:solidFill>
                <a:srgbClr val="000000"/>
              </a:solidFill>
            </a:endParaRPr>
          </a:p>
        </p:txBody>
      </p:sp>
    </p:spTree>
    <p:extLst>
      <p:ext uri="{BB962C8B-B14F-4D97-AF65-F5344CB8AC3E}">
        <p14:creationId xmlns:p14="http://schemas.microsoft.com/office/powerpoint/2010/main" val="3576301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452"/>
            <a:ext cx="8229600" cy="584681"/>
          </a:xfrm>
        </p:spPr>
        <p:txBody>
          <a:bodyPr/>
          <a:lstStyle/>
          <a:p>
            <a:r>
              <a:rPr lang="en-IN" kern="1200" dirty="0">
                <a:cs typeface="Times New Roman" panose="02020603050405020304" pitchFamily="18" charset="0"/>
              </a:rPr>
              <a:t>Figure 2.17 How Google Works</a:t>
            </a:r>
            <a:endParaRPr lang="en-AU" dirty="0"/>
          </a:p>
        </p:txBody>
      </p:sp>
      <p:pic>
        <p:nvPicPr>
          <p:cNvPr id="4" name="Picture 3" descr="EC2020G_Fig_02-17_How Google Works.tif"/>
          <p:cNvPicPr>
            <a:picLocks noChangeAspect="1"/>
          </p:cNvPicPr>
          <p:nvPr/>
        </p:nvPicPr>
        <p:blipFill>
          <a:blip r:embed="rId3"/>
          <a:stretch>
            <a:fillRect/>
          </a:stretch>
        </p:blipFill>
        <p:spPr>
          <a:xfrm>
            <a:off x="1455939" y="994299"/>
            <a:ext cx="5788240" cy="5442012"/>
          </a:xfrm>
          <a:prstGeom prst="rect">
            <a:avLst/>
          </a:prstGeom>
        </p:spPr>
      </p:pic>
    </p:spTree>
    <p:extLst>
      <p:ext uri="{BB962C8B-B14F-4D97-AF65-F5344CB8AC3E}">
        <p14:creationId xmlns:p14="http://schemas.microsoft.com/office/powerpoint/2010/main" val="281228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Downloadable and Streaming Media</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Downloads:</a:t>
            </a:r>
          </a:p>
          <a:p>
            <a:pPr marL="741553" lvl="1" indent="-284353">
              <a:spcAft>
                <a:spcPct val="0"/>
              </a:spcAft>
              <a:buSzPts val="2400"/>
            </a:pPr>
            <a:r>
              <a:rPr lang="en-US" kern="1200" dirty="0">
                <a:solidFill>
                  <a:srgbClr val="000000"/>
                </a:solidFill>
                <a:latin typeface="Arial (Body)"/>
              </a:rPr>
              <a:t>Growth in broadband connections enables large media file downloads</a:t>
            </a:r>
          </a:p>
          <a:p>
            <a:pPr marL="255651" lvl="0" indent="-255651">
              <a:spcAft>
                <a:spcPct val="0"/>
              </a:spcAft>
              <a:buSzPts val="2400"/>
              <a:tabLst/>
            </a:pPr>
            <a:r>
              <a:rPr lang="en-US" kern="1200" dirty="0">
                <a:solidFill>
                  <a:srgbClr val="000000"/>
                </a:solidFill>
                <a:latin typeface="Arial (Body)"/>
              </a:rPr>
              <a:t>Streaming technologies</a:t>
            </a:r>
          </a:p>
          <a:p>
            <a:pPr marL="741553" lvl="1" indent="-284353">
              <a:spcAft>
                <a:spcPct val="0"/>
              </a:spcAft>
              <a:buSzPts val="2400"/>
            </a:pPr>
            <a:r>
              <a:rPr lang="en-US" kern="1200" dirty="0">
                <a:solidFill>
                  <a:srgbClr val="000000"/>
                </a:solidFill>
                <a:latin typeface="Arial (Body)"/>
              </a:rPr>
              <a:t>Enables music, video, and other large files to be sent to users in chunks so that the file can play uninterrupted</a:t>
            </a:r>
          </a:p>
          <a:p>
            <a:pPr marL="255651" lvl="0" indent="-255651">
              <a:spcAft>
                <a:spcPct val="0"/>
              </a:spcAft>
              <a:buSzPts val="2400"/>
              <a:tabLst/>
            </a:pPr>
            <a:r>
              <a:rPr lang="en-US" kern="1200" dirty="0">
                <a:solidFill>
                  <a:srgbClr val="000000"/>
                </a:solidFill>
                <a:latin typeface="Arial (Body)"/>
              </a:rPr>
              <a:t>Podcasting</a:t>
            </a:r>
          </a:p>
          <a:p>
            <a:pPr marL="255651" lvl="0" indent="-255651">
              <a:spcAft>
                <a:spcPct val="0"/>
              </a:spcAft>
              <a:buSzPts val="2400"/>
              <a:tabLst/>
            </a:pPr>
            <a:r>
              <a:rPr lang="en-US" kern="1200" dirty="0">
                <a:solidFill>
                  <a:srgbClr val="000000"/>
                </a:solidFill>
                <a:latin typeface="Arial (Body)"/>
              </a:rPr>
              <a:t>Explosion in online video viewing</a:t>
            </a:r>
          </a:p>
        </p:txBody>
      </p:sp>
    </p:spTree>
    <p:extLst>
      <p:ext uri="{BB962C8B-B14F-4D97-AF65-F5344CB8AC3E}">
        <p14:creationId xmlns:p14="http://schemas.microsoft.com/office/powerpoint/2010/main" val="345114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2.0 Features and Services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Body)"/>
              </a:rPr>
              <a:t>Online Social Networks</a:t>
            </a:r>
          </a:p>
          <a:p>
            <a:pPr marL="741553" lvl="1" indent="-284353">
              <a:spcAft>
                <a:spcPct val="0"/>
              </a:spcAft>
            </a:pPr>
            <a:r>
              <a:rPr lang="en-US" sz="2200" kern="1200" dirty="0">
                <a:solidFill>
                  <a:srgbClr val="000000"/>
                </a:solidFill>
                <a:latin typeface="Arial (Body)"/>
              </a:rPr>
              <a:t>Services that support communication among networks of friends, peers</a:t>
            </a:r>
          </a:p>
          <a:p>
            <a:pPr marL="255651" lvl="0" indent="-255651">
              <a:spcAft>
                <a:spcPct val="0"/>
              </a:spcAft>
              <a:tabLst/>
            </a:pPr>
            <a:r>
              <a:rPr lang="en-US" sz="2200" kern="1200" dirty="0">
                <a:solidFill>
                  <a:srgbClr val="000000"/>
                </a:solidFill>
                <a:latin typeface="Arial (Body)"/>
              </a:rPr>
              <a:t>Blogs</a:t>
            </a:r>
          </a:p>
          <a:p>
            <a:pPr marL="741553" lvl="1" indent="-284353">
              <a:spcAft>
                <a:spcPct val="0"/>
              </a:spcAft>
            </a:pPr>
            <a:r>
              <a:rPr lang="en-US" sz="2200" kern="1200" dirty="0">
                <a:solidFill>
                  <a:srgbClr val="000000"/>
                </a:solidFill>
                <a:latin typeface="Arial (Body)"/>
              </a:rPr>
              <a:t>Personal web page of chronological entries</a:t>
            </a:r>
          </a:p>
          <a:p>
            <a:pPr marL="741553" lvl="1" indent="-284353">
              <a:spcAft>
                <a:spcPct val="0"/>
              </a:spcAft>
            </a:pPr>
            <a:r>
              <a:rPr lang="en-US" sz="2200" kern="1200" dirty="0">
                <a:solidFill>
                  <a:srgbClr val="000000"/>
                </a:solidFill>
                <a:latin typeface="Arial (Body)"/>
              </a:rPr>
              <a:t>Enables web page publishing with no knowledge of H</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M</a:t>
            </a:r>
            <a:r>
              <a:rPr lang="en-US" sz="100" kern="1200" dirty="0">
                <a:solidFill>
                  <a:srgbClr val="000000"/>
                </a:solidFill>
                <a:latin typeface="Arial (Body)"/>
              </a:rPr>
              <a:t> </a:t>
            </a:r>
            <a:r>
              <a:rPr lang="en-US" sz="2200" kern="1200" dirty="0">
                <a:solidFill>
                  <a:srgbClr val="000000"/>
                </a:solidFill>
                <a:latin typeface="Arial (Body)"/>
              </a:rPr>
              <a:t>L</a:t>
            </a:r>
          </a:p>
          <a:p>
            <a:pPr marL="255651" lvl="0" indent="-255651">
              <a:spcAft>
                <a:spcPct val="0"/>
              </a:spcAft>
              <a:tabLst/>
            </a:pPr>
            <a:r>
              <a:rPr lang="en-US" sz="2200" kern="1200" dirty="0">
                <a:solidFill>
                  <a:srgbClr val="000000"/>
                </a:solidFill>
                <a:latin typeface="Arial (Body)"/>
              </a:rPr>
              <a:t>Wikis</a:t>
            </a:r>
          </a:p>
          <a:p>
            <a:pPr marL="741553" lvl="1" indent="-284353">
              <a:spcAft>
                <a:spcPct val="0"/>
              </a:spcAft>
            </a:pPr>
            <a:r>
              <a:rPr lang="en-US" sz="2200" kern="1200" dirty="0">
                <a:solidFill>
                  <a:srgbClr val="000000"/>
                </a:solidFill>
                <a:latin typeface="Arial (Body)"/>
              </a:rPr>
              <a:t>Enables documents to be written collectively and collaboratively</a:t>
            </a:r>
          </a:p>
          <a:p>
            <a:pPr marL="741553" lvl="1" indent="-284353">
              <a:spcAft>
                <a:spcPct val="0"/>
              </a:spcAft>
            </a:pPr>
            <a:r>
              <a:rPr lang="en-US" sz="2200" kern="1200" dirty="0">
                <a:solidFill>
                  <a:srgbClr val="000000"/>
                </a:solidFill>
                <a:latin typeface="Arial (Body)"/>
              </a:rPr>
              <a:t>E.g. Wikipedia</a:t>
            </a:r>
          </a:p>
        </p:txBody>
      </p:sp>
    </p:spTree>
    <p:extLst>
      <p:ext uri="{BB962C8B-B14F-4D97-AF65-F5344CB8AC3E}">
        <p14:creationId xmlns:p14="http://schemas.microsoft.com/office/powerpoint/2010/main" val="816772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Virtual Reality and Augmented Reality</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Virtual reality (V</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Immersing users within virtual world</a:t>
            </a:r>
          </a:p>
          <a:p>
            <a:pPr marL="741553" lvl="1" indent="-284353">
              <a:spcAft>
                <a:spcPct val="0"/>
              </a:spcAft>
              <a:buSzPts val="2400"/>
            </a:pPr>
            <a:r>
              <a:rPr lang="en-US" kern="1200" dirty="0">
                <a:solidFill>
                  <a:srgbClr val="000000"/>
                </a:solidFill>
                <a:latin typeface="Arial (Body)"/>
              </a:rPr>
              <a:t>Typically uses head-mounted display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p>
          <a:p>
            <a:pPr marL="741553" lvl="1" indent="-284353">
              <a:spcAft>
                <a:spcPct val="0"/>
              </a:spcAft>
              <a:buSzPts val="2400"/>
            </a:pPr>
            <a:r>
              <a:rPr lang="en-US" kern="1200" dirty="0">
                <a:solidFill>
                  <a:srgbClr val="000000"/>
                </a:solidFill>
                <a:latin typeface="Arial (Body)"/>
              </a:rPr>
              <a:t>Oculus Rift, Vive, PlayStation V</a:t>
            </a:r>
            <a:r>
              <a:rPr lang="en-US" sz="100" kern="1200" dirty="0">
                <a:solidFill>
                  <a:srgbClr val="000000"/>
                </a:solidFill>
                <a:latin typeface="Arial (Body)"/>
              </a:rPr>
              <a:t> </a:t>
            </a:r>
            <a:r>
              <a:rPr lang="en-US" kern="1200" dirty="0">
                <a:solidFill>
                  <a:srgbClr val="000000"/>
                </a:solidFill>
                <a:latin typeface="Arial (Body)"/>
              </a:rPr>
              <a:t>R</a:t>
            </a:r>
          </a:p>
          <a:p>
            <a:pPr marL="255651" lvl="0" indent="-255651">
              <a:spcAft>
                <a:spcPct val="0"/>
              </a:spcAft>
              <a:buSzPts val="2400"/>
              <a:tabLst/>
            </a:pPr>
            <a:r>
              <a:rPr lang="en-US" kern="1200" dirty="0">
                <a:solidFill>
                  <a:srgbClr val="000000"/>
                </a:solidFill>
                <a:latin typeface="Arial (Body)"/>
              </a:rPr>
              <a:t>Augmented reality (A</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Overlaying virtual objects over the real world, via mobile devices or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Pokémon G</a:t>
            </a:r>
            <a:r>
              <a:rPr lang="en-US" sz="100" kern="1200" dirty="0">
                <a:solidFill>
                  <a:srgbClr val="000000"/>
                </a:solidFill>
                <a:latin typeface="Arial (Body)"/>
              </a:rPr>
              <a:t> </a:t>
            </a:r>
            <a:r>
              <a:rPr lang="en-US" kern="1200" dirty="0">
                <a:solidFill>
                  <a:srgbClr val="000000"/>
                </a:solidFill>
                <a:latin typeface="Arial (Body)"/>
              </a:rPr>
              <a:t>O</a:t>
            </a:r>
          </a:p>
        </p:txBody>
      </p:sp>
    </p:spTree>
    <p:extLst>
      <p:ext uri="{BB962C8B-B14F-4D97-AF65-F5344CB8AC3E}">
        <p14:creationId xmlns:p14="http://schemas.microsoft.com/office/powerpoint/2010/main" val="770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Insight on Technology: </a:t>
            </a:r>
            <a:r>
              <a:rPr lang="en-US" sz="3200" dirty="0"/>
              <a:t>Leaping into the Future with AR and VR</a:t>
            </a:r>
            <a:endParaRPr lang="en-AU" sz="3200" dirty="0"/>
          </a:p>
        </p:txBody>
      </p:sp>
      <p:sp>
        <p:nvSpPr>
          <p:cNvPr id="3" name="Content Placeholder 2"/>
          <p:cNvSpPr>
            <a:spLocks noGrp="1"/>
          </p:cNvSpPr>
          <p:nvPr>
            <p:ph sz="quarter" idx="13"/>
          </p:nvPr>
        </p:nvSpPr>
        <p:spPr/>
        <p:txBody>
          <a:bodyPr/>
          <a:lstStyle/>
          <a:p>
            <a:pPr lvl="0"/>
            <a:r>
              <a:rPr lang="en-US" sz="2800" dirty="0"/>
              <a:t>Class Discussion</a:t>
            </a:r>
          </a:p>
          <a:p>
            <a:pPr lvl="1"/>
            <a:r>
              <a:rPr lang="en-US" dirty="0"/>
              <a:t>What are some of the challenges to the widespread adoption of A</a:t>
            </a:r>
            <a:r>
              <a:rPr lang="en-US" sz="100" dirty="0"/>
              <a:t> </a:t>
            </a:r>
            <a:r>
              <a:rPr lang="en-US" dirty="0"/>
              <a:t>R and V</a:t>
            </a:r>
            <a:r>
              <a:rPr lang="en-US" sz="100" dirty="0"/>
              <a:t> </a:t>
            </a:r>
            <a:r>
              <a:rPr lang="en-US" dirty="0"/>
              <a:t>R?</a:t>
            </a:r>
          </a:p>
          <a:p>
            <a:pPr lvl="1"/>
            <a:r>
              <a:rPr lang="en-US" dirty="0"/>
              <a:t>Why are major players such as Facebook, Google, Apple, Amazon, and telecommunications companies so interested in A</a:t>
            </a:r>
            <a:r>
              <a:rPr lang="en-US" sz="100" dirty="0"/>
              <a:t> </a:t>
            </a:r>
            <a:r>
              <a:rPr lang="en-US" dirty="0"/>
              <a:t>R and V</a:t>
            </a:r>
            <a:r>
              <a:rPr lang="en-US" sz="100" dirty="0"/>
              <a:t> </a:t>
            </a:r>
            <a:r>
              <a:rPr lang="en-US" dirty="0"/>
              <a:t>R applications?</a:t>
            </a:r>
          </a:p>
          <a:p>
            <a:pPr lvl="1"/>
            <a:r>
              <a:rPr lang="en-US" dirty="0"/>
              <a:t>Have you used any e-commerce-related A</a:t>
            </a:r>
            <a:r>
              <a:rPr lang="en-US" sz="100" dirty="0"/>
              <a:t> </a:t>
            </a:r>
            <a:r>
              <a:rPr lang="en-US" dirty="0"/>
              <a:t>R or V</a:t>
            </a:r>
            <a:r>
              <a:rPr lang="en-US" sz="100" dirty="0"/>
              <a:t> </a:t>
            </a:r>
            <a:r>
              <a:rPr lang="en-US" dirty="0"/>
              <a:t>R applications? If you have, did you find them to be useful? What did you like about them? What didn’t you like?</a:t>
            </a:r>
          </a:p>
        </p:txBody>
      </p:sp>
    </p:spTree>
    <p:extLst>
      <p:ext uri="{BB962C8B-B14F-4D97-AF65-F5344CB8AC3E}">
        <p14:creationId xmlns:p14="http://schemas.microsoft.com/office/powerpoint/2010/main" val="2099707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Intelligent Digital Assistants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Computer search engine using:</a:t>
            </a:r>
          </a:p>
          <a:p>
            <a:pPr marL="741553" lvl="1" indent="-284353">
              <a:spcAft>
                <a:spcPct val="0"/>
              </a:spcAft>
              <a:buSzPts val="2400"/>
            </a:pPr>
            <a:r>
              <a:rPr lang="en-US" kern="1200" dirty="0">
                <a:solidFill>
                  <a:srgbClr val="000000"/>
                </a:solidFill>
                <a:latin typeface="Arial (Body)"/>
              </a:rPr>
              <a:t>Natural language</a:t>
            </a:r>
          </a:p>
          <a:p>
            <a:pPr marL="741553" lvl="1" indent="-284353">
              <a:spcAft>
                <a:spcPct val="0"/>
              </a:spcAft>
              <a:buSzPts val="2400"/>
            </a:pPr>
            <a:r>
              <a:rPr lang="en-US" kern="1200" dirty="0">
                <a:solidFill>
                  <a:srgbClr val="000000"/>
                </a:solidFill>
                <a:latin typeface="Arial (Body)"/>
              </a:rPr>
              <a:t>Conversational interface, verbal commands</a:t>
            </a:r>
          </a:p>
          <a:p>
            <a:pPr marL="741553" lvl="1" indent="-284353">
              <a:spcAft>
                <a:spcPct val="0"/>
              </a:spcAft>
              <a:buSzPts val="2400"/>
            </a:pPr>
            <a:r>
              <a:rPr lang="en-US" kern="1200" dirty="0">
                <a:solidFill>
                  <a:srgbClr val="000000"/>
                </a:solidFill>
                <a:latin typeface="Arial (Body)"/>
              </a:rPr>
              <a:t>Situational awareness</a:t>
            </a:r>
          </a:p>
          <a:p>
            <a:pPr marL="255651" lvl="0" indent="-255651">
              <a:spcAft>
                <a:spcPct val="0"/>
              </a:spcAft>
              <a:buSzPts val="2400"/>
              <a:tabLst/>
            </a:pPr>
            <a:r>
              <a:rPr lang="en-US" kern="1200" dirty="0">
                <a:solidFill>
                  <a:srgbClr val="000000"/>
                </a:solidFill>
                <a:latin typeface="Arial (Body)"/>
              </a:rPr>
              <a:t>Can handle requests for appointments, flights, routes, event scheduling, and more.</a:t>
            </a:r>
          </a:p>
          <a:p>
            <a:pPr marL="741553" lvl="1" indent="-284353">
              <a:spcAft>
                <a:spcPct val="0"/>
              </a:spcAft>
              <a:buSzPts val="2400"/>
            </a:pPr>
            <a:r>
              <a:rPr lang="en-US" kern="1200" dirty="0">
                <a:solidFill>
                  <a:srgbClr val="000000"/>
                </a:solidFill>
                <a:latin typeface="Arial (Body)"/>
              </a:rPr>
              <a:t>Examples:</a:t>
            </a:r>
          </a:p>
          <a:p>
            <a:pPr marL="1144778" lvl="2" indent="-230378">
              <a:spcAft>
                <a:spcPct val="0"/>
              </a:spcAft>
              <a:buSzPts val="2400"/>
            </a:pPr>
            <a:r>
              <a:rPr lang="en-US" kern="1200" dirty="0">
                <a:solidFill>
                  <a:srgbClr val="000000"/>
                </a:solidFill>
                <a:latin typeface="Arial (Body)"/>
              </a:rPr>
              <a:t>Apple’s Siri</a:t>
            </a:r>
          </a:p>
          <a:p>
            <a:pPr marL="1144778" lvl="2" indent="-230378">
              <a:spcAft>
                <a:spcPct val="0"/>
              </a:spcAft>
              <a:buSzPts val="2400"/>
            </a:pPr>
            <a:r>
              <a:rPr lang="en-US" kern="1200" dirty="0">
                <a:solidFill>
                  <a:srgbClr val="000000"/>
                </a:solidFill>
                <a:latin typeface="Arial (Body)"/>
              </a:rPr>
              <a:t>Google Now</a:t>
            </a:r>
          </a:p>
          <a:p>
            <a:pPr marL="1144778" lvl="2" indent="-230378">
              <a:spcAft>
                <a:spcPct val="0"/>
              </a:spcAft>
              <a:buSzPts val="2400"/>
            </a:pPr>
            <a:r>
              <a:rPr lang="en-US" kern="1200" dirty="0">
                <a:solidFill>
                  <a:srgbClr val="000000"/>
                </a:solidFill>
                <a:latin typeface="Arial (Body)"/>
              </a:rPr>
              <a:t>Google Assistant</a:t>
            </a:r>
          </a:p>
        </p:txBody>
      </p:sp>
    </p:spTree>
    <p:extLst>
      <p:ext uri="{BB962C8B-B14F-4D97-AF65-F5344CB8AC3E}">
        <p14:creationId xmlns:p14="http://schemas.microsoft.com/office/powerpoint/2010/main" val="1313553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Apps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Use of mobile apps has exploded</a:t>
            </a:r>
          </a:p>
          <a:p>
            <a:pPr marL="741553" lvl="1" indent="-284353">
              <a:spcAft>
                <a:spcPct val="0"/>
              </a:spcAft>
              <a:buSzPts val="2400"/>
            </a:pPr>
            <a:r>
              <a:rPr lang="en-US" altLang="en-US" kern="1200" dirty="0">
                <a:solidFill>
                  <a:srgbClr val="000000"/>
                </a:solidFill>
              </a:rPr>
              <a:t>Most popular entertainment media, over T</a:t>
            </a:r>
            <a:r>
              <a:rPr lang="en-US" altLang="en-US" sz="100" kern="1200" dirty="0">
                <a:solidFill>
                  <a:srgbClr val="000000"/>
                </a:solidFill>
              </a:rPr>
              <a:t> </a:t>
            </a:r>
            <a:r>
              <a:rPr lang="en-US" altLang="en-US" kern="1200" dirty="0">
                <a:solidFill>
                  <a:srgbClr val="000000"/>
                </a:solidFill>
              </a:rPr>
              <a:t>V</a:t>
            </a:r>
          </a:p>
          <a:p>
            <a:pPr marL="741553" lvl="1" indent="-284353">
              <a:spcAft>
                <a:spcPct val="0"/>
              </a:spcAft>
              <a:buSzPts val="2400"/>
            </a:pPr>
            <a:r>
              <a:rPr lang="en-US" altLang="en-US" kern="1200" dirty="0">
                <a:solidFill>
                  <a:srgbClr val="000000"/>
                </a:solidFill>
              </a:rPr>
              <a:t>Always present shopping tool</a:t>
            </a:r>
          </a:p>
          <a:p>
            <a:pPr marL="741553" lvl="1" indent="-284353">
              <a:spcAft>
                <a:spcPct val="0"/>
              </a:spcAft>
              <a:buSzPts val="2400"/>
            </a:pPr>
            <a:r>
              <a:rPr lang="en-US" altLang="en-US" kern="1200" dirty="0">
                <a:solidFill>
                  <a:srgbClr val="000000"/>
                </a:solidFill>
              </a:rPr>
              <a:t>Almost all top 100 brands have an app</a:t>
            </a:r>
          </a:p>
          <a:p>
            <a:pPr marL="255651" lvl="0" indent="-255651">
              <a:spcAft>
                <a:spcPct val="0"/>
              </a:spcAft>
              <a:buSzPts val="2400"/>
              <a:tabLst/>
            </a:pPr>
            <a:r>
              <a:rPr lang="en-US" altLang="en-US" kern="1200" dirty="0">
                <a:solidFill>
                  <a:srgbClr val="000000"/>
                </a:solidFill>
              </a:rPr>
              <a:t>Platforms</a:t>
            </a:r>
          </a:p>
          <a:p>
            <a:pPr marL="741553" lvl="1" indent="-284353">
              <a:spcAft>
                <a:spcPct val="0"/>
              </a:spcAft>
              <a:buSzPts val="2400"/>
            </a:pPr>
            <a:r>
              <a:rPr lang="en-US" altLang="en-US" kern="1200" dirty="0">
                <a:solidFill>
                  <a:srgbClr val="000000"/>
                </a:solidFill>
              </a:rPr>
              <a:t>iPhone/iPad (i</a:t>
            </a:r>
            <a:r>
              <a:rPr lang="en-US" altLang="en-US" sz="100" kern="1200" dirty="0">
                <a:solidFill>
                  <a:srgbClr val="000000"/>
                </a:solidFill>
              </a:rPr>
              <a:t> </a:t>
            </a:r>
            <a:r>
              <a:rPr lang="en-US" altLang="en-US" kern="1200" dirty="0">
                <a:solidFill>
                  <a:srgbClr val="000000"/>
                </a:solidFill>
              </a:rPr>
              <a:t>O</a:t>
            </a:r>
            <a:r>
              <a:rPr lang="en-US" altLang="en-US" sz="100" kern="1200" dirty="0">
                <a:solidFill>
                  <a:srgbClr val="000000"/>
                </a:solidFill>
              </a:rPr>
              <a:t> </a:t>
            </a:r>
            <a:r>
              <a:rPr lang="en-US" altLang="en-US" kern="1200" dirty="0">
                <a:solidFill>
                  <a:srgbClr val="000000"/>
                </a:solidFill>
              </a:rPr>
              <a:t>S), Android</a:t>
            </a:r>
          </a:p>
          <a:p>
            <a:pPr marL="255651" lvl="0" indent="-255651">
              <a:spcAft>
                <a:spcPct val="0"/>
              </a:spcAft>
              <a:buSzPts val="2400"/>
              <a:tabLst/>
            </a:pPr>
            <a:r>
              <a:rPr lang="en-US" altLang="en-US" kern="1200" dirty="0">
                <a:solidFill>
                  <a:srgbClr val="000000"/>
                </a:solidFill>
              </a:rPr>
              <a:t>App marketplaces</a:t>
            </a:r>
          </a:p>
          <a:p>
            <a:pPr marL="741553" lvl="1" indent="-284353">
              <a:spcAft>
                <a:spcPct val="0"/>
              </a:spcAft>
              <a:buSzPts val="2400"/>
            </a:pPr>
            <a:r>
              <a:rPr lang="en-US" altLang="en-US" kern="1200" dirty="0">
                <a:solidFill>
                  <a:srgbClr val="000000"/>
                </a:solidFill>
              </a:rPr>
              <a:t>Google Play, Apple</a:t>
            </a:r>
            <a:r>
              <a:rPr lang="en-US" altLang="ja-JP" kern="1200" dirty="0">
                <a:solidFill>
                  <a:srgbClr val="000000"/>
                </a:solidFill>
              </a:rPr>
              <a:t>’s App Store, </a:t>
            </a:r>
            <a:r>
              <a:rPr lang="en-US" dirty="0"/>
              <a:t>Amazon’s Appstore</a:t>
            </a:r>
            <a:endParaRPr lang="en-US" altLang="en-US" kern="1200" dirty="0">
              <a:solidFill>
                <a:srgbClr val="000000"/>
              </a:solidFill>
            </a:endParaRPr>
          </a:p>
        </p:txBody>
      </p:sp>
    </p:spTree>
    <p:extLst>
      <p:ext uri="{BB962C8B-B14F-4D97-AF65-F5344CB8AC3E}">
        <p14:creationId xmlns:p14="http://schemas.microsoft.com/office/powerpoint/2010/main" val="1135375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Careers in </a:t>
            </a:r>
            <a:r>
              <a:rPr lang="pt-BR" kern="1200" dirty="0">
                <a:cs typeface="Times New Roman" panose="02020603050405020304" pitchFamily="18" charset="0"/>
              </a:rPr>
              <a:t>E-commerce</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Position: E-commerce Specialist</a:t>
            </a:r>
          </a:p>
          <a:p>
            <a:pPr marL="255651" lvl="0" indent="-255651">
              <a:spcAft>
                <a:spcPct val="0"/>
              </a:spcAft>
              <a:buSzPts val="2400"/>
              <a:tabLst/>
            </a:pPr>
            <a:r>
              <a:rPr lang="en-US" kern="1200" dirty="0">
                <a:solidFill>
                  <a:srgbClr val="000000"/>
                </a:solidFill>
                <a:latin typeface="Arial (Body)"/>
              </a:rPr>
              <a:t>Qualification/Skills</a:t>
            </a:r>
          </a:p>
          <a:p>
            <a:pPr marL="255651" lvl="0" indent="-255651">
              <a:spcAft>
                <a:spcPct val="0"/>
              </a:spcAft>
              <a:buSzPts val="2400"/>
              <a:tabLst/>
            </a:pPr>
            <a:r>
              <a:rPr lang="en-US" kern="1200" dirty="0">
                <a:solidFill>
                  <a:srgbClr val="000000"/>
                </a:solidFill>
                <a:latin typeface="Arial (Body)"/>
              </a:rPr>
              <a:t>Preparing for the Interview</a:t>
            </a:r>
          </a:p>
          <a:p>
            <a:pPr marL="255651" lvl="0" indent="-255651">
              <a:spcAft>
                <a:spcPct val="0"/>
              </a:spcAft>
              <a:buSzPts val="2400"/>
              <a:tabLst/>
            </a:pPr>
            <a:r>
              <a:rPr lang="en-US" kern="1200" dirty="0">
                <a:solidFill>
                  <a:srgbClr val="000000"/>
                </a:solidFill>
                <a:latin typeface="Arial (Body)"/>
              </a:rPr>
              <a:t>Possible Interview Questions</a:t>
            </a:r>
          </a:p>
        </p:txBody>
      </p:sp>
    </p:spTree>
    <p:extLst>
      <p:ext uri="{BB962C8B-B14F-4D97-AF65-F5344CB8AC3E}">
        <p14:creationId xmlns:p14="http://schemas.microsoft.com/office/powerpoint/2010/main" val="222305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kern="1200" dirty="0">
                <a:cs typeface="Times New Roman" panose="02020603050405020304" pitchFamily="18" charset="0"/>
              </a:rPr>
              <a:t>The Evolution of the Internet 1961–Present</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Innovation Phase, 1961–1974</a:t>
            </a:r>
          </a:p>
          <a:p>
            <a:pPr marL="741553" lvl="1" indent="-284353">
              <a:spcAft>
                <a:spcPct val="0"/>
              </a:spcAft>
              <a:buSzPts val="2400"/>
            </a:pPr>
            <a:r>
              <a:rPr lang="en-US" altLang="en-US" kern="1200" dirty="0">
                <a:solidFill>
                  <a:srgbClr val="000000"/>
                </a:solidFill>
                <a:latin typeface="Arial (Body)"/>
              </a:rPr>
              <a:t>Creation of fundamental building blocks</a:t>
            </a:r>
          </a:p>
          <a:p>
            <a:pPr marL="255651" lvl="0" indent="-255651">
              <a:spcAft>
                <a:spcPct val="0"/>
              </a:spcAft>
              <a:buSzPts val="2400"/>
              <a:tabLst/>
            </a:pPr>
            <a:r>
              <a:rPr lang="en-US" altLang="en-US" kern="1200" dirty="0">
                <a:solidFill>
                  <a:srgbClr val="000000"/>
                </a:solidFill>
                <a:latin typeface="Arial (Body)"/>
              </a:rPr>
              <a:t>Institutionalization Phase, 1975–1995</a:t>
            </a:r>
          </a:p>
          <a:p>
            <a:pPr marL="741553" lvl="1" indent="-284353">
              <a:spcAft>
                <a:spcPct val="0"/>
              </a:spcAft>
              <a:buSzPts val="2400"/>
            </a:pPr>
            <a:r>
              <a:rPr lang="en-US" altLang="en-US" kern="1200" dirty="0">
                <a:solidFill>
                  <a:srgbClr val="000000"/>
                </a:solidFill>
                <a:latin typeface="Arial (Body)"/>
              </a:rPr>
              <a:t>Large institutions provide funding and legitimization</a:t>
            </a:r>
          </a:p>
          <a:p>
            <a:pPr marL="255651" lvl="0" indent="-255651">
              <a:spcAft>
                <a:spcPct val="0"/>
              </a:spcAft>
              <a:buSzPts val="2400"/>
              <a:tabLst/>
            </a:pPr>
            <a:r>
              <a:rPr lang="en-US" altLang="en-US" kern="1200" dirty="0">
                <a:solidFill>
                  <a:srgbClr val="000000"/>
                </a:solidFill>
                <a:latin typeface="Arial (Body)"/>
              </a:rPr>
              <a:t>Commercialization Phase, 1995–present</a:t>
            </a:r>
          </a:p>
          <a:p>
            <a:pPr marL="741553" lvl="1" indent="-284353">
              <a:spcAft>
                <a:spcPct val="0"/>
              </a:spcAft>
              <a:buSzPts val="2400"/>
            </a:pPr>
            <a:r>
              <a:rPr lang="en-US" altLang="en-US" kern="1200" dirty="0">
                <a:solidFill>
                  <a:srgbClr val="000000"/>
                </a:solidFill>
                <a:latin typeface="Arial (Body)"/>
              </a:rPr>
              <a:t>Private corporations take over, expand Internet backbone and local service</a:t>
            </a:r>
          </a:p>
        </p:txBody>
      </p:sp>
    </p:spTree>
    <p:extLst>
      <p:ext uri="{BB962C8B-B14F-4D97-AF65-F5344CB8AC3E}">
        <p14:creationId xmlns:p14="http://schemas.microsoft.com/office/powerpoint/2010/main" val="1479369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175169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The Internet: Key Technology Concepts</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defined as network that:</a:t>
            </a:r>
          </a:p>
          <a:p>
            <a:pPr marL="741553" lvl="1" indent="-284353">
              <a:spcAft>
                <a:spcPct val="0"/>
              </a:spcAft>
              <a:buSzPts val="2400"/>
            </a:pPr>
            <a:r>
              <a:rPr lang="en-US" kern="1200" dirty="0">
                <a:solidFill>
                  <a:srgbClr val="000000"/>
                </a:solidFill>
                <a:latin typeface="Arial (Body)"/>
              </a:rPr>
              <a:t>Uses I</a:t>
            </a:r>
            <a:r>
              <a:rPr lang="en-US" sz="100" kern="1200" dirty="0">
                <a:solidFill>
                  <a:srgbClr val="000000"/>
                </a:solidFill>
                <a:latin typeface="Arial (Body)"/>
              </a:rPr>
              <a:t> </a:t>
            </a:r>
            <a:r>
              <a:rPr lang="en-US" kern="1200" dirty="0">
                <a:solidFill>
                  <a:srgbClr val="000000"/>
                </a:solidFill>
                <a:latin typeface="Arial (Body)"/>
              </a:rPr>
              <a:t>P addressing</a:t>
            </a:r>
          </a:p>
          <a:p>
            <a:pPr marL="741553" lvl="1" indent="-284353">
              <a:spcAft>
                <a:spcPct val="0"/>
              </a:spcAft>
              <a:buSzPts val="2400"/>
            </a:pPr>
            <a:r>
              <a:rPr lang="en-US" kern="1200" dirty="0">
                <a:solidFill>
                  <a:srgbClr val="000000"/>
                </a:solidFill>
                <a:latin typeface="Arial (Body)"/>
              </a:rPr>
              <a:t>Supports 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Provides services to users, in manner similar to telephone system</a:t>
            </a:r>
          </a:p>
          <a:p>
            <a:pPr marL="255651" lvl="0" indent="-255651">
              <a:spcAft>
                <a:spcPct val="0"/>
              </a:spcAft>
              <a:buSzPts val="2400"/>
              <a:tabLst/>
            </a:pPr>
            <a:r>
              <a:rPr lang="en-US" kern="1200" dirty="0">
                <a:solidFill>
                  <a:srgbClr val="000000"/>
                </a:solidFill>
                <a:latin typeface="Arial (Body)"/>
              </a:rPr>
              <a:t>Three important concepts:</a:t>
            </a:r>
          </a:p>
          <a:p>
            <a:pPr marL="741553" lvl="1" indent="-284353">
              <a:spcAft>
                <a:spcPct val="0"/>
              </a:spcAft>
              <a:buSzPts val="2400"/>
            </a:pPr>
            <a:r>
              <a:rPr lang="en-US" kern="1200" dirty="0">
                <a:solidFill>
                  <a:srgbClr val="000000"/>
                </a:solidFill>
                <a:latin typeface="Arial (Body)"/>
              </a:rPr>
              <a:t>Packet switching</a:t>
            </a:r>
          </a:p>
          <a:p>
            <a:pPr marL="741553" lvl="1" indent="-284353">
              <a:spcAft>
                <a:spcPct val="0"/>
              </a:spcAft>
              <a:buSzPts val="2400"/>
            </a:pP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 communications protocol</a:t>
            </a:r>
          </a:p>
          <a:p>
            <a:pPr marL="741553" lvl="1" indent="-284353">
              <a:spcAft>
                <a:spcPct val="0"/>
              </a:spcAft>
              <a:buSzPts val="2400"/>
            </a:pPr>
            <a:r>
              <a:rPr lang="en-US" kern="1200" dirty="0">
                <a:solidFill>
                  <a:srgbClr val="000000"/>
                </a:solidFill>
                <a:latin typeface="Arial (Body)"/>
              </a:rPr>
              <a:t>Client/server computing</a:t>
            </a:r>
          </a:p>
        </p:txBody>
      </p:sp>
    </p:spTree>
    <p:extLst>
      <p:ext uri="{BB962C8B-B14F-4D97-AF65-F5344CB8AC3E}">
        <p14:creationId xmlns:p14="http://schemas.microsoft.com/office/powerpoint/2010/main" val="34203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Packet Switching</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Slices digital messages into packets</a:t>
            </a:r>
          </a:p>
          <a:p>
            <a:pPr marL="255651" lvl="0" indent="-255651">
              <a:spcAft>
                <a:spcPct val="0"/>
              </a:spcAft>
              <a:buSzPts val="2400"/>
              <a:tabLst/>
            </a:pPr>
            <a:r>
              <a:rPr lang="en-US" kern="1200" dirty="0">
                <a:solidFill>
                  <a:srgbClr val="000000"/>
                </a:solidFill>
                <a:latin typeface="Arial (Body)"/>
              </a:rPr>
              <a:t>Sends packets along different communication paths as they become available</a:t>
            </a:r>
          </a:p>
          <a:p>
            <a:pPr marL="255651" lvl="0" indent="-255651">
              <a:spcAft>
                <a:spcPct val="0"/>
              </a:spcAft>
              <a:buSzPts val="2400"/>
              <a:tabLst/>
            </a:pPr>
            <a:r>
              <a:rPr lang="en-US" kern="1200" dirty="0">
                <a:solidFill>
                  <a:srgbClr val="000000"/>
                </a:solidFill>
                <a:latin typeface="Arial (Body)"/>
              </a:rPr>
              <a:t>Reassembles packets once they arrive at destination</a:t>
            </a:r>
          </a:p>
          <a:p>
            <a:pPr marL="255651" lvl="0" indent="-255651">
              <a:spcAft>
                <a:spcPct val="0"/>
              </a:spcAft>
              <a:buSzPts val="2400"/>
              <a:tabLst/>
            </a:pPr>
            <a:r>
              <a:rPr lang="en-US" kern="1200" dirty="0">
                <a:solidFill>
                  <a:srgbClr val="000000"/>
                </a:solidFill>
                <a:latin typeface="Arial (Body)"/>
              </a:rPr>
              <a:t>Uses routers</a:t>
            </a:r>
          </a:p>
          <a:p>
            <a:pPr marL="255651" lvl="0" indent="-255651">
              <a:spcAft>
                <a:spcPct val="0"/>
              </a:spcAft>
              <a:buSzPts val="2400"/>
              <a:tabLst/>
            </a:pPr>
            <a:r>
              <a:rPr lang="en-US" kern="1200" dirty="0">
                <a:solidFill>
                  <a:srgbClr val="000000"/>
                </a:solidFill>
                <a:latin typeface="Arial (Body)"/>
              </a:rPr>
              <a:t>Less expensive, wasteful than circuit-switching</a:t>
            </a:r>
          </a:p>
        </p:txBody>
      </p:sp>
    </p:spTree>
    <p:extLst>
      <p:ext uri="{BB962C8B-B14F-4D97-AF65-F5344CB8AC3E}">
        <p14:creationId xmlns:p14="http://schemas.microsoft.com/office/powerpoint/2010/main" val="376765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2.3 Packet Switching</a:t>
            </a:r>
            <a:endParaRPr lang="en-AU" dirty="0"/>
          </a:p>
        </p:txBody>
      </p:sp>
      <p:pic>
        <p:nvPicPr>
          <p:cNvPr id="4" name="Picture 3" descr="EC2020G_Fig_02-03_PacketSwitching.tif"/>
          <p:cNvPicPr>
            <a:picLocks noChangeAspect="1"/>
          </p:cNvPicPr>
          <p:nvPr/>
        </p:nvPicPr>
        <p:blipFill>
          <a:blip r:embed="rId3"/>
          <a:stretch>
            <a:fillRect/>
          </a:stretch>
        </p:blipFill>
        <p:spPr>
          <a:xfrm>
            <a:off x="456338" y="1820779"/>
            <a:ext cx="8231324" cy="3216442"/>
          </a:xfrm>
          <a:prstGeom prst="rect">
            <a:avLst/>
          </a:prstGeom>
        </p:spPr>
      </p:pic>
    </p:spTree>
    <p:extLst>
      <p:ext uri="{BB962C8B-B14F-4D97-AF65-F5344CB8AC3E}">
        <p14:creationId xmlns:p14="http://schemas.microsoft.com/office/powerpoint/2010/main" val="246989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a:t>
            </a:r>
            <a:r>
              <a:rPr lang="en-US" sz="100" kern="1200" dirty="0">
                <a:cs typeface="Times New Roman" panose="02020603050405020304" pitchFamily="18" charset="0"/>
              </a:rPr>
              <a:t> </a:t>
            </a:r>
            <a:r>
              <a:rPr lang="en-US" kern="1200" dirty="0">
                <a:cs typeface="Times New Roman" panose="02020603050405020304" pitchFamily="18" charset="0"/>
              </a:rPr>
              <a:t>C</a:t>
            </a:r>
            <a:r>
              <a:rPr lang="en-US" sz="100" kern="1200" dirty="0">
                <a:cs typeface="Times New Roman" panose="02020603050405020304" pitchFamily="18" charset="0"/>
              </a:rPr>
              <a:t> </a:t>
            </a:r>
            <a:r>
              <a:rPr lang="en-US" kern="1200" dirty="0">
                <a:cs typeface="Times New Roman" panose="02020603050405020304" pitchFamily="18" charset="0"/>
              </a:rPr>
              <a:t>P/I</a:t>
            </a:r>
            <a:r>
              <a:rPr lang="en-US" sz="100" kern="1200" dirty="0">
                <a:cs typeface="Times New Roman" panose="02020603050405020304" pitchFamily="18" charset="0"/>
              </a:rPr>
              <a:t> </a:t>
            </a:r>
            <a:r>
              <a:rPr lang="en-US" kern="1200" dirty="0">
                <a:cs typeface="Times New Roman" panose="02020603050405020304" pitchFamily="18" charset="0"/>
              </a:rPr>
              <a:t>P</a:t>
            </a:r>
            <a:endParaRPr lang="en-AU" dirty="0"/>
          </a:p>
        </p:txBody>
      </p:sp>
      <p:sp>
        <p:nvSpPr>
          <p:cNvPr id="3" name="Content Placeholder 2"/>
          <p:cNvSpPr>
            <a:spLocks noGrp="1"/>
          </p:cNvSpPr>
          <p:nvPr>
            <p:ph sz="quarter" idx="13"/>
          </p:nvPr>
        </p:nvSpPr>
        <p:spPr>
          <a:xfrm>
            <a:off x="457200" y="1556326"/>
            <a:ext cx="8229600" cy="4728096"/>
          </a:xfrm>
        </p:spPr>
        <p:txBody>
          <a:bodyPr/>
          <a:lstStyle/>
          <a:p>
            <a:pPr marL="255651" lvl="0" indent="-255651">
              <a:spcAft>
                <a:spcPct val="0"/>
              </a:spcAft>
              <a:tabLst/>
            </a:pPr>
            <a:r>
              <a:rPr lang="en-US" altLang="en-US" sz="2200" kern="1200" dirty="0">
                <a:solidFill>
                  <a:srgbClr val="000000"/>
                </a:solidFill>
                <a:latin typeface="Arial (Body)"/>
              </a:rPr>
              <a:t>Transmission Control Protocol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741553" lvl="1" indent="-284353">
              <a:spcAft>
                <a:spcPct val="0"/>
              </a:spcAft>
            </a:pPr>
            <a:r>
              <a:rPr lang="en-US" altLang="en-US" sz="2200" kern="1200" dirty="0">
                <a:solidFill>
                  <a:srgbClr val="000000"/>
                </a:solidFill>
                <a:latin typeface="Arial (Body)"/>
              </a:rPr>
              <a:t>Establishes connections among sending and receiving Web computers</a:t>
            </a:r>
          </a:p>
          <a:p>
            <a:pPr marL="741553" lvl="1" indent="-284353">
              <a:spcAft>
                <a:spcPct val="0"/>
              </a:spcAft>
            </a:pPr>
            <a:r>
              <a:rPr lang="en-US" altLang="en-US" sz="2200" kern="1200" dirty="0">
                <a:solidFill>
                  <a:srgbClr val="000000"/>
                </a:solidFill>
                <a:latin typeface="Arial (Body)"/>
              </a:rPr>
              <a:t>Handles assembly of packets at point of transmission, and reassembly at receiving end</a:t>
            </a:r>
          </a:p>
          <a:p>
            <a:pPr marL="255651" lvl="0" indent="-255651">
              <a:spcAft>
                <a:spcPct val="0"/>
              </a:spcAft>
              <a:tabLst/>
            </a:pPr>
            <a:r>
              <a:rPr lang="en-US" altLang="en-US" sz="2200" kern="1200" dirty="0">
                <a:solidFill>
                  <a:srgbClr val="000000"/>
                </a:solidFill>
                <a:latin typeface="Arial (Body)"/>
              </a:rPr>
              <a:t>Internet Protocol (I</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255651" lvl="0" indent="-255651">
              <a:spcAft>
                <a:spcPct val="0"/>
              </a:spcAft>
              <a:tabLst/>
            </a:pPr>
            <a:r>
              <a:rPr lang="en-US" altLang="en-US" sz="2200" kern="1200" dirty="0">
                <a:solidFill>
                  <a:srgbClr val="000000"/>
                </a:solidFill>
                <a:latin typeface="Arial (Body)"/>
              </a:rPr>
              <a:t>Four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P/I</a:t>
            </a:r>
            <a:r>
              <a:rPr lang="en-US" altLang="en-US" sz="100" kern="1200" dirty="0">
                <a:solidFill>
                  <a:srgbClr val="000000"/>
                </a:solidFill>
                <a:latin typeface="Arial (Body)"/>
              </a:rPr>
              <a:t> </a:t>
            </a:r>
            <a:r>
              <a:rPr lang="en-US" altLang="en-US" sz="2200" kern="1200" dirty="0">
                <a:solidFill>
                  <a:srgbClr val="000000"/>
                </a:solidFill>
                <a:latin typeface="Arial (Body)"/>
              </a:rPr>
              <a:t>P layers</a:t>
            </a:r>
          </a:p>
          <a:p>
            <a:pPr marL="741553" lvl="1" indent="-284353">
              <a:spcAft>
                <a:spcPct val="0"/>
              </a:spcAft>
            </a:pPr>
            <a:r>
              <a:rPr lang="en-US" altLang="en-US" sz="2200" kern="1200" dirty="0">
                <a:solidFill>
                  <a:srgbClr val="000000"/>
                </a:solidFill>
                <a:latin typeface="Arial (Body)"/>
              </a:rPr>
              <a:t>Network interface layer</a:t>
            </a:r>
          </a:p>
          <a:p>
            <a:pPr marL="741553" lvl="1" indent="-284353">
              <a:spcAft>
                <a:spcPct val="0"/>
              </a:spcAft>
            </a:pPr>
            <a:r>
              <a:rPr lang="en-US" altLang="en-US" sz="2200" kern="1200" dirty="0">
                <a:solidFill>
                  <a:srgbClr val="000000"/>
                </a:solidFill>
                <a:latin typeface="Arial (Body)"/>
              </a:rPr>
              <a:t>Internet layer</a:t>
            </a:r>
          </a:p>
          <a:p>
            <a:pPr marL="741553" lvl="1" indent="-284353">
              <a:spcAft>
                <a:spcPct val="0"/>
              </a:spcAft>
            </a:pPr>
            <a:r>
              <a:rPr lang="en-US" altLang="en-US" sz="2200" kern="1200" dirty="0">
                <a:solidFill>
                  <a:srgbClr val="000000"/>
                </a:solidFill>
                <a:latin typeface="Arial (Body)"/>
              </a:rPr>
              <a:t>Transport layer</a:t>
            </a:r>
          </a:p>
          <a:p>
            <a:pPr marL="741553" lvl="1" indent="-284353">
              <a:spcAft>
                <a:spcPct val="0"/>
              </a:spcAft>
            </a:pPr>
            <a:r>
              <a:rPr lang="en-US" altLang="en-US" sz="2200" kern="1200" dirty="0">
                <a:solidFill>
                  <a:srgbClr val="000000"/>
                </a:solidFill>
                <a:latin typeface="Arial (Body)"/>
              </a:rPr>
              <a:t>Application layer</a:t>
            </a:r>
            <a:endParaRPr lang="en-US" sz="2200" kern="1200" dirty="0">
              <a:solidFill>
                <a:srgbClr val="000000"/>
              </a:solidFill>
              <a:latin typeface="Arial (Body)"/>
            </a:endParaRPr>
          </a:p>
        </p:txBody>
      </p:sp>
    </p:spTree>
    <p:extLst>
      <p:ext uri="{BB962C8B-B14F-4D97-AF65-F5344CB8AC3E}">
        <p14:creationId xmlns:p14="http://schemas.microsoft.com/office/powerpoint/2010/main" val="2054032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10741</TotalTime>
  <Words>3953</Words>
  <Application>Microsoft Macintosh PowerPoint</Application>
  <PresentationFormat>On-screen Show (4:3)</PresentationFormat>
  <Paragraphs>402</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(Body)</vt:lpstr>
      <vt:lpstr>Noto Sans Symbols</vt:lpstr>
      <vt:lpstr>Times New Roman</vt:lpstr>
      <vt:lpstr>Verdana</vt:lpstr>
      <vt:lpstr>508 Lecture</vt:lpstr>
      <vt:lpstr>E-commerce 2020-2021: Business. Technology. Society.</vt:lpstr>
      <vt:lpstr>Learning Objectives</vt:lpstr>
      <vt:lpstr>Tech Titans Target a Prize: Bringing Internet Access to Rural India</vt:lpstr>
      <vt:lpstr>The Internet: Technology Background</vt:lpstr>
      <vt:lpstr>The Evolution of the Internet 1961–Present</vt:lpstr>
      <vt:lpstr>The Internet: Key Technology Concepts</vt:lpstr>
      <vt:lpstr>Packet Switching</vt:lpstr>
      <vt:lpstr>Figure 2.3 Packet Switching</vt:lpstr>
      <vt:lpstr>T C P/I P</vt:lpstr>
      <vt:lpstr>Figure 2.4 The T C P/I P Architecture and Protocol Suite</vt:lpstr>
      <vt:lpstr>Internet (I P) Addresses</vt:lpstr>
      <vt:lpstr>Figure 2.5 Routing Internet Messages: T C P/I P and Packet Switching</vt:lpstr>
      <vt:lpstr>Domain Names, D N S, and U R L s</vt:lpstr>
      <vt:lpstr>Client/Server Computing</vt:lpstr>
      <vt:lpstr>The Mobile Platform</vt:lpstr>
      <vt:lpstr>The Internet “Cloud Computing” Model (1 of 2)</vt:lpstr>
      <vt:lpstr>The Internet “Cloud Computing” Model (2 of 2)</vt:lpstr>
      <vt:lpstr>Other Internet Protocols and Utility Programs</vt:lpstr>
      <vt:lpstr>Internet Infrastructure </vt:lpstr>
      <vt:lpstr>Figure 2.10 The Hourglass Model of the Internet</vt:lpstr>
      <vt:lpstr>Figure 2.11 Internet Network Architecture</vt:lpstr>
      <vt:lpstr>The Internet Backbone</vt:lpstr>
      <vt:lpstr>Internet Exchange Points (I X P s)</vt:lpstr>
      <vt:lpstr>Tier 3 Internet Service Providers</vt:lpstr>
      <vt:lpstr>Campus/Corporate Area Networks</vt:lpstr>
      <vt:lpstr>Mobile Internet Access</vt:lpstr>
      <vt:lpstr>Wireless Local Area Network (W L A N) -Based Internet Access</vt:lpstr>
      <vt:lpstr>Figure 2.13 Wi-Fi Networks</vt:lpstr>
      <vt:lpstr>Other Innovative Internet Access Technologies: Drones, Balloons, and White Space</vt:lpstr>
      <vt:lpstr>The Internet of Things (I O T)</vt:lpstr>
      <vt:lpstr>Insight on Business: The Apple Watch: Bringing the Internet of Things to Your Wrist</vt:lpstr>
      <vt:lpstr>Who Governs the Internet?</vt:lpstr>
      <vt:lpstr>Insight on Society: Government Regulation and Surveillance of the Internet</vt:lpstr>
      <vt:lpstr>The Web</vt:lpstr>
      <vt:lpstr>Hypertext</vt:lpstr>
      <vt:lpstr>Markup Languages</vt:lpstr>
      <vt:lpstr>Web Servers and Web Clients</vt:lpstr>
      <vt:lpstr>Web Browsers</vt:lpstr>
      <vt:lpstr>The Internet and Web: Features</vt:lpstr>
      <vt:lpstr>Communication Tools</vt:lpstr>
      <vt:lpstr>Search Engines</vt:lpstr>
      <vt:lpstr>Figure 2.17 How Google Works</vt:lpstr>
      <vt:lpstr>Downloadable and Streaming Media</vt:lpstr>
      <vt:lpstr>Web 2.0 Features and Services</vt:lpstr>
      <vt:lpstr>Virtual Reality and Augmented Reality</vt:lpstr>
      <vt:lpstr>Insight on Technology: Leaping into the Future with AR and VR</vt:lpstr>
      <vt:lpstr>Intelligent Digital Assistants</vt:lpstr>
      <vt:lpstr>Mobile Apps</vt:lpstr>
      <vt:lpstr>Careers in E-commerce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3, E-commerce Infrastructure: The Internet, Web, and Mobile Platform</dc:title>
  <dc:subject>Business</dc:subject>
  <dc:creator>Laudon/Traver</dc:creator>
  <cp:keywords>E-commerce 2019</cp:keywords>
  <cp:lastModifiedBy>Chandranna Rayadurg</cp:lastModifiedBy>
  <cp:revision>1343</cp:revision>
  <dcterms:modified xsi:type="dcterms:W3CDTF">2022-04-16T10:19:31Z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