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60"/>
  </p:notesMasterIdLst>
  <p:handoutMasterIdLst>
    <p:handoutMasterId r:id="rId61"/>
  </p:handoutMasterIdLst>
  <p:sldIdLst>
    <p:sldId id="353" r:id="rId2"/>
    <p:sldId id="359" r:id="rId3"/>
    <p:sldId id="360" r:id="rId4"/>
    <p:sldId id="361" r:id="rId5"/>
    <p:sldId id="362" r:id="rId6"/>
    <p:sldId id="363" r:id="rId7"/>
    <p:sldId id="364" r:id="rId8"/>
    <p:sldId id="365" r:id="rId9"/>
    <p:sldId id="416" r:id="rId10"/>
    <p:sldId id="366" r:id="rId11"/>
    <p:sldId id="367" r:id="rId12"/>
    <p:sldId id="368" r:id="rId13"/>
    <p:sldId id="369" r:id="rId14"/>
    <p:sldId id="370" r:id="rId15"/>
    <p:sldId id="371" r:id="rId16"/>
    <p:sldId id="372" r:id="rId17"/>
    <p:sldId id="373" r:id="rId18"/>
    <p:sldId id="374" r:id="rId19"/>
    <p:sldId id="375" r:id="rId20"/>
    <p:sldId id="376" r:id="rId21"/>
    <p:sldId id="377" r:id="rId22"/>
    <p:sldId id="378" r:id="rId23"/>
    <p:sldId id="379" r:id="rId24"/>
    <p:sldId id="380" r:id="rId25"/>
    <p:sldId id="381" r:id="rId26"/>
    <p:sldId id="382" r:id="rId27"/>
    <p:sldId id="383" r:id="rId28"/>
    <p:sldId id="384" r:id="rId29"/>
    <p:sldId id="385" r:id="rId30"/>
    <p:sldId id="386" r:id="rId31"/>
    <p:sldId id="387" r:id="rId32"/>
    <p:sldId id="388" r:id="rId33"/>
    <p:sldId id="389" r:id="rId34"/>
    <p:sldId id="390" r:id="rId35"/>
    <p:sldId id="391" r:id="rId36"/>
    <p:sldId id="392" r:id="rId37"/>
    <p:sldId id="393" r:id="rId38"/>
    <p:sldId id="394" r:id="rId39"/>
    <p:sldId id="395" r:id="rId40"/>
    <p:sldId id="396" r:id="rId41"/>
    <p:sldId id="397" r:id="rId42"/>
    <p:sldId id="398" r:id="rId43"/>
    <p:sldId id="399" r:id="rId44"/>
    <p:sldId id="400" r:id="rId45"/>
    <p:sldId id="401" r:id="rId46"/>
    <p:sldId id="402" r:id="rId47"/>
    <p:sldId id="403" r:id="rId48"/>
    <p:sldId id="404" r:id="rId49"/>
    <p:sldId id="405" r:id="rId50"/>
    <p:sldId id="406" r:id="rId51"/>
    <p:sldId id="407" r:id="rId52"/>
    <p:sldId id="408" r:id="rId53"/>
    <p:sldId id="409" r:id="rId54"/>
    <p:sldId id="410" r:id="rId55"/>
    <p:sldId id="411" r:id="rId56"/>
    <p:sldId id="412" r:id="rId57"/>
    <p:sldId id="413" r:id="rId58"/>
    <p:sldId id="415" r:id="rId59"/>
  </p:sldIdLst>
  <p:sldSz cx="9144000" cy="6858000" type="screen4x3"/>
  <p:notesSz cx="6858000" cy="9144000"/>
  <p:custDataLst>
    <p:tags r:id="rId62"/>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56" userDrawn="1">
          <p15:clr>
            <a:srgbClr val="A4A3A4"/>
          </p15:clr>
        </p15:guide>
        <p15:guide id="2" pos="317" userDrawn="1">
          <p15:clr>
            <a:srgbClr val="A4A3A4"/>
          </p15:clr>
        </p15:guide>
        <p15:guide id="3" orient="horz" pos="118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 id="6" name="Windows User" initials="WU" lastIdx="5"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52" autoAdjust="0"/>
    <p:restoredTop sz="79538" autoAdjust="0"/>
  </p:normalViewPr>
  <p:slideViewPr>
    <p:cSldViewPr snapToGrid="0" snapToObjects="1">
      <p:cViewPr varScale="1">
        <p:scale>
          <a:sx n="126" d="100"/>
          <a:sy n="126" d="100"/>
        </p:scale>
        <p:origin x="2520" y="192"/>
      </p:cViewPr>
      <p:guideLst>
        <p:guide orient="horz" pos="4156"/>
        <p:guide pos="317"/>
        <p:guide orient="horz" pos="118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9" d="100"/>
          <a:sy n="69" d="100"/>
        </p:scale>
        <p:origin x="3264" y="7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pPr/>
              <a:t>5/12/22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pPr/>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spcBef>
                  <a:spcPts val="0"/>
                </a:spcBef>
                <a:buSzPct val="25000"/>
                <a:buNone/>
              </a:p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investopedia.com/terms/m/marketing.asp"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126531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84594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0662255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sz="1200" b="0" i="0" u="none" strike="noStrike" kern="1200" cap="none" dirty="0">
                <a:solidFill>
                  <a:prstClr val="black"/>
                </a:solidFill>
                <a:latin typeface="Arial"/>
                <a:ea typeface="Arial"/>
                <a:cs typeface="Arial"/>
                <a:sym typeface="Arial"/>
              </a:rPr>
              <a:t>Figure 3.5, Page 198.</a:t>
            </a:r>
          </a:p>
          <a:p>
            <a:pPr lvl="0" defTabSz="914400">
              <a:defRPr/>
            </a:pPr>
            <a:endParaRPr lang="en-US" sz="1200" b="0" i="0" u="none" strike="noStrike" kern="1200" cap="none" dirty="0">
              <a:solidFill>
                <a:prstClr val="black"/>
              </a:solidFill>
              <a:latin typeface="Arial"/>
              <a:ea typeface="Arial"/>
              <a:cs typeface="Arial"/>
              <a:sym typeface="Arial"/>
            </a:endParaRPr>
          </a:p>
          <a:p>
            <a:pPr lvl="0" defTabSz="914400">
              <a:defRPr/>
            </a:pPr>
            <a:r>
              <a:rPr lang="en-US" sz="1200" b="0" i="0" u="none" strike="noStrike" kern="1200" cap="none" dirty="0">
                <a:solidFill>
                  <a:prstClr val="black"/>
                </a:solidFill>
                <a:latin typeface="Arial"/>
                <a:ea typeface="Arial"/>
                <a:cs typeface="Arial"/>
                <a:sym typeface="Arial"/>
              </a:rPr>
              <a:t>Full description. A flow diagram shows the systems development</a:t>
            </a:r>
            <a:r>
              <a:rPr lang="en-US" sz="1200" b="0" i="0" u="none" strike="noStrike" kern="1200" cap="none" baseline="0" dirty="0">
                <a:solidFill>
                  <a:prstClr val="black"/>
                </a:solidFill>
                <a:latin typeface="Arial"/>
                <a:ea typeface="Arial"/>
                <a:cs typeface="Arial"/>
                <a:sym typeface="Arial"/>
              </a:rPr>
              <a:t> l</a:t>
            </a:r>
            <a:r>
              <a:rPr lang="en-US" sz="1200" b="0" i="0" u="none" strike="noStrike" kern="1200" cap="none" dirty="0">
                <a:solidFill>
                  <a:prstClr val="black"/>
                </a:solidFill>
                <a:latin typeface="Arial"/>
                <a:ea typeface="Arial"/>
                <a:cs typeface="Arial"/>
                <a:sym typeface="Arial"/>
              </a:rPr>
              <a:t>ife cycle. The loop follows the following route. Systems Analysis and Planning, leading to Systems Design, leading to Building the System, leading to Testing, and finally leading to Implementation Service Delivery. After this step, the process again loops back to the Systems Analysis and Planning stage. </a:t>
            </a:r>
          </a:p>
          <a:p>
            <a:pPr lvl="0" defTabSz="914400">
              <a:defRPr/>
            </a:pPr>
            <a:r>
              <a:rPr lang="en-US" dirty="0">
                <a:sym typeface="Arial"/>
              </a:rPr>
              <a:t>Best </a:t>
            </a:r>
            <a:r>
              <a:rPr lang="en-US" sz="1200" b="0" i="0" u="none" strike="noStrike" kern="1200" cap="none" dirty="0">
                <a:solidFill>
                  <a:prstClr val="black"/>
                </a:solidFill>
                <a:latin typeface="Arial"/>
                <a:ea typeface="Arial"/>
                <a:cs typeface="Arial"/>
                <a:sym typeface="Arial"/>
              </a:rPr>
              <a:t>practices listed below</a:t>
            </a:r>
            <a:r>
              <a:rPr lang="en-US" dirty="0">
                <a:sym typeface="Arial"/>
              </a:rPr>
              <a:t> are </a:t>
            </a:r>
            <a:r>
              <a:rPr lang="en-US" sz="1200" b="0" i="0" u="none" strike="noStrike" kern="1200" cap="none" dirty="0">
                <a:solidFill>
                  <a:prstClr val="black"/>
                </a:solidFill>
                <a:latin typeface="Arial"/>
                <a:ea typeface="Arial"/>
                <a:cs typeface="Arial"/>
                <a:sym typeface="Arial"/>
              </a:rPr>
              <a:t>Continuous availability 99 percent plus, Design for scalability, Build in management for end-to-end delivery, Plan for growth, Design pages for high-speed performance, Understand and optimize workload on system.</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5427489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1677629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221125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6873731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0991825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sz="1200" b="0" i="0" u="none" strike="noStrike" kern="1200" cap="none" dirty="0">
                <a:solidFill>
                  <a:prstClr val="black"/>
                </a:solidFill>
                <a:latin typeface="Arial"/>
                <a:ea typeface="Arial"/>
                <a:cs typeface="Arial"/>
                <a:sym typeface="Arial"/>
              </a:rPr>
              <a:t>Figure 3.6(a), Page 201. </a:t>
            </a:r>
          </a:p>
          <a:p>
            <a:pPr lvl="0" defTabSz="914400">
              <a:defRPr/>
            </a:pPr>
            <a:r>
              <a:rPr lang="en-US" sz="1200" b="0" i="0" u="none" strike="noStrike" kern="1200" cap="none" dirty="0">
                <a:solidFill>
                  <a:prstClr val="black"/>
                </a:solidFill>
                <a:latin typeface="Arial"/>
                <a:ea typeface="Arial"/>
                <a:cs typeface="Arial"/>
                <a:sym typeface="Arial"/>
              </a:rPr>
              <a:t>This data flow diagram describes the flow of information requests and responses for a simple website.</a:t>
            </a:r>
          </a:p>
          <a:p>
            <a:pPr lvl="0" defTabSz="914400">
              <a:defRPr/>
            </a:pPr>
            <a:endParaRPr lang="en-US" sz="1200" b="0" i="0" u="none" strike="noStrike" kern="1200" cap="none" dirty="0">
              <a:solidFill>
                <a:prstClr val="black"/>
              </a:solidFill>
              <a:latin typeface="Arial"/>
              <a:ea typeface="Arial"/>
              <a:cs typeface="Arial"/>
              <a:sym typeface="Arial"/>
            </a:endParaRPr>
          </a:p>
          <a:p>
            <a:pPr lvl="0" defTabSz="914400">
              <a:defRPr/>
            </a:pPr>
            <a:r>
              <a:rPr lang="en-US" sz="1200" b="0" i="0" u="none" strike="noStrike" kern="1200" cap="none" dirty="0">
                <a:solidFill>
                  <a:prstClr val="black"/>
                </a:solidFill>
                <a:latin typeface="Arial"/>
                <a:ea typeface="Arial"/>
                <a:cs typeface="Arial"/>
                <a:sym typeface="Arial"/>
              </a:rPr>
              <a:t>Full description: </a:t>
            </a:r>
            <a:r>
              <a:rPr lang="en-US" dirty="0">
                <a:sym typeface="Arial"/>
              </a:rPr>
              <a:t>A simple data flow diagram depicts the logical design for a simple website. The data flow diagram connects various processes in a loop. These processes are: 1. A website customer sends an H T </a:t>
            </a:r>
            <a:r>
              <a:rPr lang="en-US" dirty="0" err="1">
                <a:sym typeface="Arial"/>
              </a:rPr>
              <a:t>T</a:t>
            </a:r>
            <a:r>
              <a:rPr lang="en-US" dirty="0">
                <a:sym typeface="Arial"/>
              </a:rPr>
              <a:t> P request to verify login. 2. The verify login process </a:t>
            </a:r>
            <a:r>
              <a:rPr lang="en-US" dirty="0"/>
              <a:t>first retrieves customer information from the customer database and then either accepts or rejects the visitor. 3. If the visitor is accepted, catalog pages are </a:t>
            </a:r>
            <a:r>
              <a:rPr lang="en-US" dirty="0">
                <a:sym typeface="Arial"/>
              </a:rPr>
              <a:t>displayed by connecting to a catalog database. 4. </a:t>
            </a:r>
            <a:r>
              <a:rPr lang="en-US" dirty="0"/>
              <a:t>The d</a:t>
            </a:r>
            <a:r>
              <a:rPr lang="en-US" dirty="0">
                <a:sym typeface="Arial"/>
              </a:rPr>
              <a:t>isplay catalog pages process</a:t>
            </a:r>
            <a:r>
              <a:rPr lang="en-US" dirty="0"/>
              <a:t> leads to </a:t>
            </a:r>
            <a:r>
              <a:rPr lang="en-US" dirty="0">
                <a:sym typeface="Arial"/>
              </a:rPr>
              <a:t>the next process, which is purchase products. This stage is connected to a customer database, catalog database, and order database. 5. Once the order is placed, the next process is to fulfill the order, leading to the ship products stage. 6. When the order shipped, the ship products process again connects to website customer to confirm the process. </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304142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sz="1200" b="0" i="0" u="none" strike="noStrike" kern="1200" cap="none" dirty="0">
                <a:solidFill>
                  <a:prstClr val="black"/>
                </a:solidFill>
                <a:latin typeface="Arial"/>
                <a:ea typeface="Arial"/>
                <a:cs typeface="Arial"/>
                <a:sym typeface="Arial"/>
              </a:rPr>
              <a:t>Figure 3.6(b), Page 201. </a:t>
            </a:r>
          </a:p>
          <a:p>
            <a:pPr lvl="0" defTabSz="914400">
              <a:defRPr/>
            </a:pPr>
            <a:r>
              <a:rPr lang="en-US" sz="1200" b="0" i="0" u="none" strike="noStrike" kern="1200" cap="none" dirty="0">
                <a:solidFill>
                  <a:prstClr val="black"/>
                </a:solidFill>
                <a:latin typeface="Arial"/>
                <a:ea typeface="Arial"/>
                <a:cs typeface="Arial"/>
                <a:sym typeface="Arial"/>
              </a:rPr>
              <a:t>A physical design describes the hardware and software needed to realize the logical design.</a:t>
            </a:r>
          </a:p>
          <a:p>
            <a:pPr lvl="0" defTabSz="914400">
              <a:defRPr/>
            </a:pPr>
            <a:endParaRPr lang="en-US" sz="1200" b="0" i="0" u="none" strike="noStrike" kern="1200" cap="none" dirty="0">
              <a:solidFill>
                <a:prstClr val="black"/>
              </a:solidFill>
              <a:latin typeface="Arial"/>
              <a:ea typeface="Arial"/>
              <a:cs typeface="Arial"/>
              <a:sym typeface="Arial"/>
            </a:endParaRPr>
          </a:p>
          <a:p>
            <a:pPr lvl="0" defTabSz="914400">
              <a:defRPr/>
            </a:pPr>
            <a:r>
              <a:rPr lang="en-US" sz="1200" b="0" i="0" u="none" strike="noStrike" kern="1200" cap="none" dirty="0">
                <a:solidFill>
                  <a:prstClr val="black"/>
                </a:solidFill>
                <a:latin typeface="Arial"/>
                <a:ea typeface="Arial"/>
                <a:cs typeface="Arial"/>
                <a:sym typeface="Arial"/>
              </a:rPr>
              <a:t>Full description: A simple data flow chart that depicts the physical design for a simple website. </a:t>
            </a:r>
            <a:r>
              <a:rPr lang="en-US" sz="1200" b="0" i="0" u="none" strike="noStrike" kern="1200" cap="none" baseline="0" dirty="0">
                <a:solidFill>
                  <a:prstClr val="black"/>
                </a:solidFill>
                <a:latin typeface="Arial"/>
                <a:ea typeface="Arial"/>
                <a:cs typeface="Arial"/>
                <a:sym typeface="Arial"/>
              </a:rPr>
              <a:t> The overall description of this simple physical design is: In a multi-tier architecture, a web server is linked to a middle-tier layer that typically includes a series of application servers that perform specific tasks, as well as to a backend layer of existing corporate systems.</a:t>
            </a:r>
          </a:p>
          <a:p>
            <a:pPr lvl="0" defTabSz="914400">
              <a:defRPr/>
            </a:pPr>
            <a:r>
              <a:rPr lang="en-US" sz="1200" b="0" i="0" u="none" strike="noStrike" kern="1200" cap="none" dirty="0">
                <a:solidFill>
                  <a:prstClr val="black"/>
                </a:solidFill>
                <a:latin typeface="Arial"/>
                <a:ea typeface="Arial"/>
                <a:cs typeface="Arial"/>
                <a:sym typeface="Arial"/>
              </a:rPr>
              <a:t>The image of the simple physical design shows the following: 1. Customer connects from a mobile phone, smartphone, or desktop to Internet through a cable, D S L, T 1,</a:t>
            </a:r>
            <a:r>
              <a:rPr lang="en-US" sz="1200" b="0" i="0" u="none" strike="noStrike" kern="1200" cap="none" baseline="0" dirty="0">
                <a:solidFill>
                  <a:prstClr val="black"/>
                </a:solidFill>
                <a:latin typeface="Arial"/>
                <a:ea typeface="Arial"/>
                <a:cs typeface="Arial"/>
                <a:sym typeface="Arial"/>
              </a:rPr>
              <a:t> satellite, cellular, or Wi-Fi.</a:t>
            </a:r>
            <a:r>
              <a:rPr lang="en-US" sz="1200" b="0" i="0" u="none" strike="noStrike" kern="1200" cap="none" dirty="0">
                <a:solidFill>
                  <a:prstClr val="black"/>
                </a:solidFill>
                <a:latin typeface="Arial"/>
                <a:ea typeface="Arial"/>
                <a:cs typeface="Arial"/>
                <a:sym typeface="Arial"/>
              </a:rPr>
              <a:t> 2. Your firm’s website connects to the Internet through cable</a:t>
            </a:r>
            <a:r>
              <a:rPr lang="en-US" sz="1200" b="0" i="0" u="none" strike="noStrike" kern="1200" cap="none" baseline="0" dirty="0">
                <a:solidFill>
                  <a:prstClr val="black"/>
                </a:solidFill>
                <a:latin typeface="Arial"/>
                <a:ea typeface="Arial"/>
                <a:cs typeface="Arial"/>
                <a:sym typeface="Arial"/>
              </a:rPr>
              <a:t> or F I O S. </a:t>
            </a:r>
            <a:r>
              <a:rPr lang="en-US" sz="1200" b="0" i="0" u="none" strike="noStrike" kern="1200" cap="none" dirty="0">
                <a:solidFill>
                  <a:prstClr val="black"/>
                </a:solidFill>
                <a:latin typeface="Arial"/>
                <a:ea typeface="Arial"/>
                <a:cs typeface="Arial"/>
                <a:sym typeface="Arial"/>
              </a:rPr>
              <a:t>3. At your firm’s end, hardware needed are H P or Dell web servers and 5 terabytes of storage. 4. Software needed are Oracle S Q L database, I B M WebSphere e-commerce suite, ad server, online catalog, mail server, and shopping cart.</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971583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134867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dirty="0">
                <a:solidFill>
                  <a:prstClr val="black"/>
                </a:solidFill>
                <a:latin typeface="Arial"/>
                <a:ea typeface="Arial"/>
                <a:cs typeface="Arial"/>
                <a:sym typeface="Arial"/>
              </a:rPr>
              <a:t>Slide 2 is list of textbook LO numbers and statements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2865374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sz="1200" b="0" i="0" u="none" strike="noStrike" kern="1200" cap="none" dirty="0">
                <a:solidFill>
                  <a:prstClr val="black"/>
                </a:solidFill>
                <a:latin typeface="Arial"/>
                <a:ea typeface="Arial"/>
                <a:cs typeface="Arial"/>
                <a:sym typeface="Arial"/>
              </a:rPr>
              <a:t>Figure 3.7, Page 202. </a:t>
            </a:r>
          </a:p>
          <a:p>
            <a:pPr lvl="0" defTabSz="914400">
              <a:defRPr/>
            </a:pPr>
            <a:r>
              <a:rPr lang="en-US" sz="1200" b="0" i="0" u="none" strike="noStrike" kern="1200" cap="none" dirty="0">
                <a:solidFill>
                  <a:prstClr val="black"/>
                </a:solidFill>
                <a:latin typeface="Arial"/>
                <a:ea typeface="Arial"/>
                <a:cs typeface="Arial"/>
                <a:sym typeface="Arial"/>
              </a:rPr>
              <a:t>You have a number of alternatives to consider when building and hosting an e-commerce site.</a:t>
            </a:r>
          </a:p>
          <a:p>
            <a:pPr lvl="0" defTabSz="914400">
              <a:defRPr/>
            </a:pPr>
            <a:endParaRPr lang="en-US" sz="1200" b="0" i="0" u="none" strike="noStrike" kern="1200" cap="none" dirty="0">
              <a:solidFill>
                <a:prstClr val="black"/>
              </a:solidFill>
              <a:latin typeface="Arial"/>
              <a:ea typeface="Arial"/>
              <a:cs typeface="Arial"/>
              <a:sym typeface="Arial"/>
            </a:endParaRPr>
          </a:p>
          <a:p>
            <a:pPr lvl="0" defTabSz="914400">
              <a:defRPr/>
            </a:pPr>
            <a:r>
              <a:rPr lang="en-US" sz="1200" b="0" i="0" u="none" strike="noStrike" kern="1200" cap="none" dirty="0">
                <a:solidFill>
                  <a:prstClr val="black"/>
                </a:solidFill>
                <a:latin typeface="Arial"/>
                <a:ea typeface="Arial"/>
                <a:cs typeface="Arial"/>
                <a:sym typeface="Arial"/>
              </a:rPr>
              <a:t>Full description: A matrix shows the various possible combinations in building and hosting the site. The four possible combinations are as follows. 1. When both the building and hosting are done in-house, the responsibility is completely in-house. 2. When the building is done in-house and the hosting is outsourced, there is mixed responsibility. 3. When the building is outsourced and the hosting is done in-house, there is mixed responsibility. 4. When both the building and hosting are outsourced, the product is completely outsourced.</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7949559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1640791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 testing(split testing) - involves showing two versions of a web page or website to different users to see which one performs better.</a:t>
            </a:r>
          </a:p>
          <a:p>
            <a:r>
              <a:rPr lang="en-US" dirty="0"/>
              <a:t>Multivariate testing – involves identifying specific elements(headlines, image, button, text), creating versions for each element and then creating a unique combination of each element and version test.</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7800592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Benchmarking – a process in which the site is compared with those of competitors in terms of response speed, quality of layout, and design.</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8820353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sz="1200" b="0" i="0" u="none" strike="noStrike" kern="1200" cap="none" dirty="0">
                <a:solidFill>
                  <a:prstClr val="black"/>
                </a:solidFill>
                <a:latin typeface="Arial"/>
                <a:ea typeface="Arial"/>
                <a:cs typeface="Arial"/>
                <a:sym typeface="Arial"/>
              </a:rPr>
              <a:t>Figure 3.10, Page 209. </a:t>
            </a:r>
          </a:p>
          <a:p>
            <a:pPr lvl="0" defTabSz="914400"/>
            <a:r>
              <a:rPr lang="en-US" sz="1200" b="0" i="0" u="none" strike="noStrike" kern="1200" cap="none" dirty="0">
                <a:solidFill>
                  <a:prstClr val="black"/>
                </a:solidFill>
                <a:latin typeface="Arial"/>
                <a:ea typeface="Arial"/>
                <a:cs typeface="Arial"/>
                <a:sym typeface="Arial"/>
              </a:rPr>
              <a:t>Website optimization requires that you consider three factors: page content, page generation, and page delivery.</a:t>
            </a:r>
          </a:p>
          <a:p>
            <a:pPr lvl="0" defTabSz="914400"/>
            <a:endParaRPr lang="en-US" sz="1200" b="0" i="0" u="none" strike="noStrike" kern="1200" cap="none" dirty="0">
              <a:solidFill>
                <a:prstClr val="black"/>
              </a:solidFill>
              <a:latin typeface="Arial"/>
              <a:ea typeface="Arial"/>
              <a:cs typeface="Arial"/>
              <a:sym typeface="Arial"/>
            </a:endParaRPr>
          </a:p>
          <a:p>
            <a:pPr lvl="0" defTabSz="914400"/>
            <a:r>
              <a:rPr lang="en-US" sz="1200" b="0" i="0" u="none" strike="noStrike" kern="1200" cap="none" dirty="0">
                <a:solidFill>
                  <a:prstClr val="black"/>
                </a:solidFill>
                <a:latin typeface="Arial"/>
                <a:ea typeface="Arial"/>
                <a:cs typeface="Arial"/>
                <a:sym typeface="Arial"/>
              </a:rPr>
              <a:t>Full description:  An image depicts factors in optimizing website performance. There are three factors in website optimization along with the following items pertaining to each factor. First, Page Delivery</a:t>
            </a:r>
            <a:r>
              <a:rPr lang="en-US" dirty="0">
                <a:sym typeface="Arial"/>
              </a:rPr>
              <a:t>, which </a:t>
            </a:r>
            <a:r>
              <a:rPr lang="en-US" sz="1200" b="0" i="0" u="none" strike="noStrike" kern="1200" cap="none" dirty="0">
                <a:solidFill>
                  <a:prstClr val="black"/>
                </a:solidFill>
                <a:latin typeface="Arial"/>
                <a:ea typeface="Arial"/>
                <a:cs typeface="Arial"/>
                <a:sym typeface="Arial"/>
              </a:rPr>
              <a:t>includes Content delivery networks, Edge caching, and Bandwidth. Second, Page Generation, </a:t>
            </a:r>
            <a:r>
              <a:rPr lang="en-US" dirty="0">
                <a:sym typeface="Arial"/>
              </a:rPr>
              <a:t>which</a:t>
            </a:r>
            <a:r>
              <a:rPr lang="en-US" sz="1200" b="0" i="0" u="none" strike="noStrike" kern="1200" cap="none" dirty="0">
                <a:solidFill>
                  <a:prstClr val="black"/>
                </a:solidFill>
                <a:latin typeface="Arial"/>
                <a:ea typeface="Arial"/>
                <a:cs typeface="Arial"/>
                <a:sym typeface="Arial"/>
              </a:rPr>
              <a:t> includes Server response time, Device-based accelerators, Efficient resource allocation, Resource utilization thresholds, and Monitoring site performance. The</a:t>
            </a:r>
            <a:r>
              <a:rPr lang="en-US" sz="1200" b="0" i="0" u="none" strike="noStrike" kern="1200" cap="none" baseline="0" dirty="0">
                <a:solidFill>
                  <a:prstClr val="black"/>
                </a:solidFill>
                <a:latin typeface="Arial"/>
                <a:ea typeface="Arial"/>
                <a:cs typeface="Arial"/>
                <a:sym typeface="Arial"/>
              </a:rPr>
              <a:t> t</a:t>
            </a:r>
            <a:r>
              <a:rPr lang="en-US" sz="1200" b="0" i="0" u="none" strike="noStrike" kern="1200" cap="none" dirty="0">
                <a:solidFill>
                  <a:prstClr val="black"/>
                </a:solidFill>
                <a:latin typeface="Arial"/>
                <a:ea typeface="Arial"/>
                <a:cs typeface="Arial"/>
                <a:sym typeface="Arial"/>
              </a:rPr>
              <a:t>hird factor, Page Content</a:t>
            </a:r>
            <a:r>
              <a:rPr lang="en-US" dirty="0">
                <a:sym typeface="Arial"/>
              </a:rPr>
              <a:t>, </a:t>
            </a:r>
            <a:r>
              <a:rPr lang="en-US" sz="1200" b="0" i="0" u="none" strike="noStrike" kern="1200" cap="none" dirty="0">
                <a:solidFill>
                  <a:prstClr val="black"/>
                </a:solidFill>
                <a:latin typeface="Arial"/>
                <a:ea typeface="Arial"/>
                <a:cs typeface="Arial"/>
                <a:sym typeface="Arial"/>
              </a:rPr>
              <a:t>includes</a:t>
            </a:r>
            <a:r>
              <a:rPr lang="en-US" sz="1200" b="0" i="0" u="none" strike="noStrike" kern="1200" cap="none" baseline="0" dirty="0">
                <a:solidFill>
                  <a:prstClr val="black"/>
                </a:solidFill>
                <a:latin typeface="Arial"/>
                <a:ea typeface="Arial"/>
                <a:cs typeface="Arial"/>
                <a:sym typeface="Arial"/>
              </a:rPr>
              <a:t> O</a:t>
            </a:r>
            <a:r>
              <a:rPr lang="en-US" sz="1200" b="0" i="0" u="none" strike="noStrike" kern="1200" cap="none" dirty="0">
                <a:solidFill>
                  <a:prstClr val="black"/>
                </a:solidFill>
                <a:latin typeface="Arial"/>
                <a:ea typeface="Arial"/>
                <a:cs typeface="Arial"/>
                <a:sym typeface="Arial"/>
              </a:rPr>
              <a:t>ptimize H T M L, Optimize images, Site architecture, and Efficient page style.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8374180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Prototyping- consists of building a sample or model rapidly and inexpensively to test a concept or a process</a:t>
            </a:r>
          </a:p>
          <a:p>
            <a:r>
              <a:rPr lang="en-US" dirty="0"/>
              <a:t>Agile development – breaks down a large project into a series of smaller subprojects that are completed in short periods of time using iteration and continuous feedback.</a:t>
            </a:r>
          </a:p>
          <a:p>
            <a:r>
              <a:rPr lang="en-US" dirty="0"/>
              <a:t>Scrum – type of agile development that provides a framework for managing the development process</a:t>
            </a:r>
          </a:p>
          <a:p>
            <a:r>
              <a:rPr lang="en-US" dirty="0"/>
              <a:t>DevOps – build on agile development principles as an organizational strategy to create a culture and environment that further promote rapid and agile development process</a:t>
            </a:r>
          </a:p>
          <a:p>
            <a:r>
              <a:rPr lang="en-US" dirty="0"/>
              <a:t>Component-based development – enables a system to be built by assembling and integrating various software components that already have been assembled and which provide common functions</a:t>
            </a:r>
          </a:p>
          <a:p>
            <a:r>
              <a:rPr lang="en-US" dirty="0"/>
              <a:t>Web services – loosely coupled, reusable software components (with universal set of standards) using XML and other open protocols and standards that enable one application to communicate with another with no custom programming required to share data and services</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279106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52280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sz="1200" b="0" i="0" u="none" strike="noStrike" kern="1200" cap="none" dirty="0">
                <a:solidFill>
                  <a:prstClr val="black"/>
                </a:solidFill>
                <a:latin typeface="Arial"/>
                <a:ea typeface="Arial"/>
                <a:cs typeface="Arial"/>
                <a:sym typeface="Arial"/>
              </a:rPr>
              <a:t>Figure 3.11(a), Page 212. </a:t>
            </a:r>
          </a:p>
          <a:p>
            <a:pPr lvl="0" defTabSz="914400"/>
            <a:r>
              <a:rPr lang="en-US" sz="1200" b="0" i="0" u="none" strike="noStrike" kern="1200" cap="none" dirty="0">
                <a:solidFill>
                  <a:prstClr val="black"/>
                </a:solidFill>
                <a:latin typeface="Arial"/>
                <a:ea typeface="Arial"/>
                <a:cs typeface="Arial"/>
                <a:sym typeface="Arial"/>
              </a:rPr>
              <a:t>In a two-tier architecture, a web server responds to requests for web pages and a database server provides backend data storage.</a:t>
            </a:r>
          </a:p>
          <a:p>
            <a:pPr lvl="0" defTabSz="914400"/>
            <a:endParaRPr lang="en-US" sz="1200" b="0" i="0" u="none" strike="noStrike" kern="1200" cap="none" dirty="0">
              <a:solidFill>
                <a:prstClr val="black"/>
              </a:solidFill>
              <a:latin typeface="Arial"/>
              <a:ea typeface="Arial"/>
              <a:cs typeface="Arial"/>
              <a:sym typeface="Arial"/>
            </a:endParaRPr>
          </a:p>
          <a:p>
            <a:pPr lvl="0" defTabSz="914400"/>
            <a:r>
              <a:rPr lang="en-US" sz="1200" b="0" i="0" u="none" strike="noStrike" kern="1200" cap="none" dirty="0">
                <a:solidFill>
                  <a:prstClr val="black"/>
                </a:solidFill>
                <a:latin typeface="Arial"/>
                <a:ea typeface="Arial"/>
                <a:cs typeface="Arial"/>
                <a:sym typeface="Arial"/>
              </a:rPr>
              <a:t>Full description: An image illustrates two-tier architecture. The image shows a user, who sends requests for pages to a web server. The web server sends the request to a content</a:t>
            </a:r>
            <a:r>
              <a:rPr lang="en-US" sz="1200" b="0" i="0" u="none" strike="noStrike" kern="1200" cap="none" baseline="0" dirty="0">
                <a:solidFill>
                  <a:prstClr val="black"/>
                </a:solidFill>
                <a:latin typeface="Arial"/>
                <a:ea typeface="Arial"/>
                <a:cs typeface="Arial"/>
                <a:sym typeface="Arial"/>
              </a:rPr>
              <a:t> management slash database server. The content management slash database server sends the requested pages back to the web server which then sends them back to the user</a:t>
            </a:r>
            <a:r>
              <a:rPr lang="en-US" sz="1200" b="0" i="0" u="none" strike="noStrike" kern="1200" cap="none" dirty="0">
                <a:solidFill>
                  <a:prstClr val="black"/>
                </a:solidFill>
                <a:latin typeface="Arial"/>
                <a:ea typeface="Arial"/>
                <a:cs typeface="Arial"/>
                <a:sym typeface="Arial"/>
              </a:rPr>
              <a:t>.</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584957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sz="1200" b="0" i="0" u="none" strike="noStrike" kern="1200" cap="none" dirty="0">
                <a:solidFill>
                  <a:prstClr val="black"/>
                </a:solidFill>
                <a:latin typeface="Arial"/>
                <a:ea typeface="Arial"/>
                <a:cs typeface="Arial"/>
                <a:sym typeface="Arial"/>
              </a:rPr>
              <a:t>Figure 3.11(b), Page 212. </a:t>
            </a:r>
          </a:p>
          <a:p>
            <a:pPr lvl="0" defTabSz="914400"/>
            <a:r>
              <a:rPr lang="en-US" sz="1200" b="0" i="0" u="none" strike="noStrike" kern="1200" cap="none" dirty="0">
                <a:solidFill>
                  <a:prstClr val="black"/>
                </a:solidFill>
                <a:latin typeface="Arial"/>
                <a:ea typeface="Arial"/>
                <a:cs typeface="Arial"/>
                <a:sym typeface="Arial"/>
              </a:rPr>
              <a:t>In a multi-tier architecture, a web server is linked to a middle-tier layer that typically includes a series of application servers that perform specific tasks, as well as to a backend layer of existing corporate systems.</a:t>
            </a:r>
          </a:p>
          <a:p>
            <a:pPr lvl="0" defTabSz="914400"/>
            <a:endParaRPr lang="en-US" sz="1200" b="0" i="0" u="none" strike="noStrike" kern="1200" cap="none" dirty="0">
              <a:solidFill>
                <a:prstClr val="black"/>
              </a:solidFill>
              <a:latin typeface="Arial"/>
              <a:ea typeface="Arial"/>
              <a:cs typeface="Arial"/>
              <a:sym typeface="Arial"/>
            </a:endParaRPr>
          </a:p>
          <a:p>
            <a:pPr lvl="0" defTabSz="914400"/>
            <a:r>
              <a:rPr lang="en-US" sz="1200" b="0" i="0" u="none" strike="noStrike" kern="1200" cap="none" dirty="0">
                <a:solidFill>
                  <a:prstClr val="black"/>
                </a:solidFill>
                <a:latin typeface="Arial"/>
                <a:ea typeface="Arial"/>
                <a:cs typeface="Arial"/>
                <a:sym typeface="Arial"/>
              </a:rPr>
              <a:t>Full description: An image illustrates multi-tier architecture. In a multi-tier architecture, there are three layers. The Web Server Layer consists of Web Servers that receive incoming Internet requests. The Middle-tier Layer consists of E-commerce Servers, Application Servers, Database Servers, Ad Servers, and Mail Servers. The Backend Layer consists of Corporate Applications, Finance, Production M R P, Enterprise Systems, and H R Systems. The</a:t>
            </a:r>
            <a:r>
              <a:rPr lang="en-US" sz="1200" b="0" i="0" u="none" strike="noStrike" kern="1200" cap="none" baseline="0" dirty="0">
                <a:solidFill>
                  <a:prstClr val="black"/>
                </a:solidFill>
                <a:latin typeface="Arial"/>
                <a:ea typeface="Arial"/>
                <a:cs typeface="Arial"/>
                <a:sym typeface="Arial"/>
              </a:rPr>
              <a:t> incoming Internet request are sent by Web Servers to the Middle-tier Layer, from the Middle-tier Layer to the Backend Layer, from the Backend Layer back to the Middle-tier Layer, and from the Middle-tier Layer back to the Web Server Layer.</a:t>
            </a:r>
            <a:endParaRPr lang="en-US" sz="1200" b="0" i="0" u="none" strike="noStrike" kern="1200" cap="none" dirty="0">
              <a:solidFill>
                <a:prstClr val="black"/>
              </a:solidFill>
              <a:latin typeface="Arial"/>
              <a:ea typeface="Arial"/>
              <a:cs typeface="Arial"/>
              <a:sym typeface="Arial"/>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0345899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23273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736618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30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398044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Webtrends</a:t>
            </a:r>
            <a:r>
              <a:rPr lang="en-US" dirty="0"/>
              <a:t> is a site management tool</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31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66123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32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365342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33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9250092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34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965128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35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5524859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36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1110256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37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1651064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38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25303177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39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7943240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433975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40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71929286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41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74816300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42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2672646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43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7439889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44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29886781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45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16912020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46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0624392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Widget - a small, prebuilt chunk of code that executes automatically in your HTML web page; capable of performing a wide variety of tasks. Social networks and blogs use widgets to present users with content drawn from around the web, calendars, clocks, weather live TV, games etc.</a:t>
            </a:r>
          </a:p>
          <a:p>
            <a:r>
              <a:rPr lang="en-US" dirty="0"/>
              <a:t>Mashups – are a little more complicated and involve pulling functionality and data from one program and including it in another. The most common mashup involves using Google Maps data and software and combining it with other data. For instance, if you have a local real estate website, you can download Google Maps and satellite image applications to your site so visitors can get a sense of the neighborhood.</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47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10849774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48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86844211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49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549791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Business models: Portal, e-tailer, content provider, transaction broker, market creator, service provider and community provider (social networks)</a:t>
            </a:r>
          </a:p>
          <a:p>
            <a:r>
              <a:rPr lang="en-US" dirty="0"/>
              <a:t>Revenue models: Advertising, subscriptions, transaction fees, sales, and affiliate revenue.</a:t>
            </a:r>
          </a:p>
          <a:p>
            <a:r>
              <a:rPr lang="en-GB" sz="1200" b="0" i="0" u="none" strike="noStrike" kern="1200" cap="none" dirty="0">
                <a:solidFill>
                  <a:schemeClr val="dk1"/>
                </a:solidFill>
                <a:effectLst/>
                <a:latin typeface="Arial"/>
                <a:ea typeface="Arial"/>
                <a:cs typeface="Arial"/>
                <a:sym typeface="Arial"/>
              </a:rPr>
              <a:t>Affiliate </a:t>
            </a:r>
            <a:r>
              <a:rPr lang="en-GB" sz="1200" b="0" i="0" u="none" strike="noStrike" kern="1200" cap="none" dirty="0">
                <a:solidFill>
                  <a:schemeClr val="dk1"/>
                </a:solidFill>
                <a:effectLst/>
                <a:latin typeface="Arial"/>
                <a:ea typeface="Arial"/>
                <a:cs typeface="Arial"/>
                <a:sym typeface="Arial"/>
                <a:hlinkClick r:id="rId3"/>
              </a:rPr>
              <a:t>marketing</a:t>
            </a:r>
            <a:r>
              <a:rPr lang="en-GB" sz="1200" b="0" i="0" u="none" strike="noStrike" kern="1200" cap="none" dirty="0">
                <a:solidFill>
                  <a:schemeClr val="dk1"/>
                </a:solidFill>
                <a:effectLst/>
                <a:latin typeface="Arial"/>
                <a:ea typeface="Arial"/>
                <a:cs typeface="Arial"/>
                <a:sym typeface="Arial"/>
              </a:rPr>
              <a:t> is an advertising model in which a company compensates third-party publishers to generate traffic or leads to the company’s products and services. The third-party publishers are affiliates, and the commission fee incentivizes them to find ways to promote the company.</a:t>
            </a:r>
            <a:r>
              <a:rPr lang="en-US" dirty="0"/>
              <a:t> </a:t>
            </a:r>
          </a:p>
          <a:p>
            <a:r>
              <a:rPr lang="en-US" altLang="en-US" kern="1200" dirty="0">
                <a:solidFill>
                  <a:srgbClr val="000000"/>
                </a:solidFill>
                <a:latin typeface="Arial (Body)"/>
              </a:rPr>
              <a:t>Ballpark=</a:t>
            </a:r>
            <a:r>
              <a:rPr lang="en-US" altLang="en-US" sz="800" kern="1200" dirty="0">
                <a:solidFill>
                  <a:srgbClr val="000000"/>
                </a:solidFill>
                <a:latin typeface="Arial (Body)"/>
              </a:rPr>
              <a:t>estimate</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54612646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50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14543792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51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3287520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52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94291982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53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06899595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54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13948374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55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98995754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56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04029519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57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96080242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58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086032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7732309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5272705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sz="1200" b="0" i="0" u="none" strike="noStrike" kern="1200" cap="none" dirty="0">
                <a:solidFill>
                  <a:prstClr val="black"/>
                </a:solidFill>
                <a:latin typeface="Arial"/>
                <a:ea typeface="Arial"/>
                <a:cs typeface="Arial"/>
                <a:sym typeface="Arial"/>
              </a:rPr>
              <a:t>Figure 3.2, Page 194. </a:t>
            </a:r>
          </a:p>
          <a:p>
            <a:pPr lvl="0" defTabSz="914400"/>
            <a:r>
              <a:rPr lang="en-US" sz="1200" b="0" i="0" u="none" strike="noStrike" kern="1200" cap="none" dirty="0">
                <a:solidFill>
                  <a:prstClr val="black"/>
                </a:solidFill>
                <a:latin typeface="Arial"/>
                <a:ea typeface="Arial"/>
                <a:cs typeface="Arial"/>
                <a:sym typeface="Arial"/>
              </a:rPr>
              <a:t>An e-commerce presence requires firms to consider the three different kinds of presence, and the platforms and activities associated with each type of presence.</a:t>
            </a:r>
          </a:p>
          <a:p>
            <a:pPr lvl="0" defTabSz="914400"/>
            <a:endParaRPr lang="en-US" sz="1200" b="0" i="0" u="none" strike="noStrike" kern="1200" cap="none" dirty="0">
              <a:solidFill>
                <a:prstClr val="black"/>
              </a:solidFill>
              <a:latin typeface="Arial"/>
              <a:ea typeface="Arial"/>
              <a:cs typeface="Arial"/>
              <a:sym typeface="Arial"/>
            </a:endParaRPr>
          </a:p>
          <a:p>
            <a:pPr lvl="0" defTabSz="914400"/>
            <a:r>
              <a:rPr lang="en-US" sz="1200" b="0" i="0" u="none" strike="noStrike" kern="1200" cap="none" dirty="0">
                <a:solidFill>
                  <a:prstClr val="black"/>
                </a:solidFill>
                <a:latin typeface="Arial"/>
                <a:ea typeface="Arial"/>
                <a:cs typeface="Arial"/>
                <a:sym typeface="Arial"/>
              </a:rPr>
              <a:t>Full description: A diagram maps the activity and platform associated with each type of presence. There are four types of presence and each has a platform and activity. The first type of presence, Website or App,</a:t>
            </a:r>
            <a:r>
              <a:rPr lang="en-US" sz="1200" b="0" i="0" u="none" strike="noStrike" kern="1200" cap="none" baseline="0" dirty="0">
                <a:solidFill>
                  <a:prstClr val="black"/>
                </a:solidFill>
                <a:latin typeface="Arial"/>
                <a:ea typeface="Arial"/>
                <a:cs typeface="Arial"/>
                <a:sym typeface="Arial"/>
              </a:rPr>
              <a:t> uses</a:t>
            </a:r>
            <a:r>
              <a:rPr lang="en-US" sz="1200" b="0" i="0" u="none" strike="noStrike" kern="1200" cap="none" dirty="0">
                <a:solidFill>
                  <a:prstClr val="black"/>
                </a:solidFill>
                <a:latin typeface="Arial"/>
                <a:ea typeface="Arial"/>
                <a:cs typeface="Arial"/>
                <a:sym typeface="Arial"/>
              </a:rPr>
              <a:t> a traditional (desktop), mobile, and tablet platform. Activities </a:t>
            </a:r>
            <a:r>
              <a:rPr lang="en-US" sz="1200" b="0" i="0" u="none" strike="noStrike" kern="1200" cap="none" baseline="0" dirty="0">
                <a:solidFill>
                  <a:prstClr val="black"/>
                </a:solidFill>
                <a:latin typeface="Arial"/>
                <a:ea typeface="Arial"/>
                <a:cs typeface="Arial"/>
                <a:sym typeface="Arial"/>
              </a:rPr>
              <a:t>include </a:t>
            </a:r>
            <a:r>
              <a:rPr lang="en-US" sz="1200" b="0" i="0" u="none" strike="noStrike" kern="1200" cap="none" dirty="0">
                <a:solidFill>
                  <a:prstClr val="black"/>
                </a:solidFill>
                <a:latin typeface="Arial"/>
                <a:ea typeface="Arial"/>
                <a:cs typeface="Arial"/>
                <a:sym typeface="Arial"/>
              </a:rPr>
              <a:t>search, display, affiliates, and sponsorships. The second type of presence, social media,</a:t>
            </a:r>
            <a:r>
              <a:rPr lang="en-US" sz="1200" b="0" i="0" u="none" strike="noStrike" kern="1200" cap="none" baseline="0" dirty="0">
                <a:solidFill>
                  <a:prstClr val="black"/>
                </a:solidFill>
                <a:latin typeface="Arial"/>
                <a:ea typeface="Arial"/>
                <a:cs typeface="Arial"/>
                <a:sym typeface="Arial"/>
              </a:rPr>
              <a:t> uses </a:t>
            </a:r>
            <a:r>
              <a:rPr lang="en-US" sz="1200" b="0" i="0" u="none" strike="noStrike" kern="1200" cap="none" dirty="0">
                <a:solidFill>
                  <a:prstClr val="black"/>
                </a:solidFill>
                <a:latin typeface="Arial"/>
                <a:ea typeface="Arial"/>
                <a:cs typeface="Arial"/>
                <a:sym typeface="Arial"/>
              </a:rPr>
              <a:t>Facebook, Twitter, Pinterest, Instagram, and Blogs as a platform. Activities include conversation, engagement, sharing, and advice. The third type of presence,</a:t>
            </a:r>
            <a:r>
              <a:rPr lang="en-US" sz="1200" b="0" i="0" u="none" strike="noStrike" kern="1200" cap="none" baseline="0" dirty="0">
                <a:solidFill>
                  <a:prstClr val="black"/>
                </a:solidFill>
                <a:latin typeface="Arial"/>
                <a:ea typeface="Arial"/>
                <a:cs typeface="Arial"/>
                <a:sym typeface="Arial"/>
              </a:rPr>
              <a:t> </a:t>
            </a:r>
            <a:r>
              <a:rPr lang="en-US" sz="1200" b="0" i="0" u="none" strike="noStrike" kern="1200" cap="none" dirty="0">
                <a:solidFill>
                  <a:prstClr val="black"/>
                </a:solidFill>
                <a:latin typeface="Arial"/>
                <a:ea typeface="Arial"/>
                <a:cs typeface="Arial"/>
                <a:sym typeface="Arial"/>
              </a:rPr>
              <a:t>e-mail, uses internal lists and purchased lists as a platform. Activities include</a:t>
            </a:r>
            <a:r>
              <a:rPr lang="en-US" sz="1200" b="0" i="0" u="none" strike="noStrike" kern="1200" cap="none" baseline="0" dirty="0">
                <a:solidFill>
                  <a:prstClr val="black"/>
                </a:solidFill>
                <a:latin typeface="Arial"/>
                <a:ea typeface="Arial"/>
                <a:cs typeface="Arial"/>
                <a:sym typeface="Arial"/>
              </a:rPr>
              <a:t> </a:t>
            </a:r>
            <a:r>
              <a:rPr lang="en-US" sz="1200" b="0" i="0" u="none" strike="noStrike" kern="1200" cap="none" dirty="0">
                <a:solidFill>
                  <a:prstClr val="black"/>
                </a:solidFill>
                <a:latin typeface="Arial"/>
                <a:ea typeface="Arial"/>
                <a:cs typeface="Arial"/>
                <a:sym typeface="Arial"/>
              </a:rPr>
              <a:t>newsletters, updates, and sales. The fourth type of presence, offline media, uses print, T V, and radio as a platform. Activities include education, exposure, and branding.</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5545227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sz="1200" b="0" i="0" u="none" strike="noStrike" kern="1200" cap="none" dirty="0">
                <a:solidFill>
                  <a:prstClr val="black"/>
                </a:solidFill>
                <a:latin typeface="Arial"/>
                <a:ea typeface="Arial"/>
                <a:cs typeface="Arial"/>
                <a:sym typeface="Arial"/>
              </a:rPr>
              <a:t>Figure 3.2, Page 194. </a:t>
            </a:r>
          </a:p>
          <a:p>
            <a:pPr lvl="0" defTabSz="914400"/>
            <a:r>
              <a:rPr lang="en-US" sz="1200" b="0" i="0" u="none" strike="noStrike" kern="1200" cap="none" dirty="0">
                <a:solidFill>
                  <a:prstClr val="black"/>
                </a:solidFill>
                <a:latin typeface="Arial"/>
                <a:ea typeface="Arial"/>
                <a:cs typeface="Arial"/>
                <a:sym typeface="Arial"/>
              </a:rPr>
              <a:t>An e-commerce presence requires firms to consider the four different kinds of presence, and the platforms and activities associated with each type of presence.</a:t>
            </a:r>
          </a:p>
          <a:p>
            <a:pPr lvl="0" defTabSz="914400"/>
            <a:endParaRPr lang="en-US" sz="1200" b="0" i="0" u="none" strike="noStrike" kern="1200" cap="none" dirty="0">
              <a:solidFill>
                <a:prstClr val="black"/>
              </a:solidFill>
              <a:latin typeface="Arial"/>
              <a:ea typeface="Arial"/>
              <a:cs typeface="Arial"/>
              <a:sym typeface="Arial"/>
            </a:endParaRPr>
          </a:p>
          <a:p>
            <a:pPr lvl="0" defTabSz="914400"/>
            <a:r>
              <a:rPr lang="en-US" sz="1200" b="0" i="0" u="none" strike="noStrike" kern="1200" cap="none" dirty="0">
                <a:solidFill>
                  <a:prstClr val="black"/>
                </a:solidFill>
                <a:latin typeface="Arial"/>
                <a:ea typeface="Arial"/>
                <a:cs typeface="Arial"/>
                <a:sym typeface="Arial"/>
              </a:rPr>
              <a:t>Full description: A diagram maps the activity and platform associated with each type of presence. There are four types of presence and each has a platform and activity. The first type of presence, Website or App,</a:t>
            </a:r>
            <a:r>
              <a:rPr lang="en-US" sz="1200" b="0" i="0" u="none" strike="noStrike" kern="1200" cap="none" baseline="0" dirty="0">
                <a:solidFill>
                  <a:prstClr val="black"/>
                </a:solidFill>
                <a:latin typeface="Arial"/>
                <a:ea typeface="Arial"/>
                <a:cs typeface="Arial"/>
                <a:sym typeface="Arial"/>
              </a:rPr>
              <a:t> uses</a:t>
            </a:r>
            <a:r>
              <a:rPr lang="en-US" sz="1200" b="0" i="0" u="none" strike="noStrike" kern="1200" cap="none" dirty="0">
                <a:solidFill>
                  <a:prstClr val="black"/>
                </a:solidFill>
                <a:latin typeface="Arial"/>
                <a:ea typeface="Arial"/>
                <a:cs typeface="Arial"/>
                <a:sym typeface="Arial"/>
              </a:rPr>
              <a:t> a traditional (desktop), mobile, and tablet platform. Activities </a:t>
            </a:r>
            <a:r>
              <a:rPr lang="en-US" sz="1200" b="0" i="0" u="none" strike="noStrike" kern="1200" cap="none" baseline="0" dirty="0">
                <a:solidFill>
                  <a:prstClr val="black"/>
                </a:solidFill>
                <a:latin typeface="Arial"/>
                <a:ea typeface="Arial"/>
                <a:cs typeface="Arial"/>
                <a:sym typeface="Arial"/>
              </a:rPr>
              <a:t>include </a:t>
            </a:r>
            <a:r>
              <a:rPr lang="en-US" sz="1200" b="0" i="0" u="none" strike="noStrike" kern="1200" cap="none" dirty="0">
                <a:solidFill>
                  <a:prstClr val="black"/>
                </a:solidFill>
                <a:latin typeface="Arial"/>
                <a:ea typeface="Arial"/>
                <a:cs typeface="Arial"/>
                <a:sym typeface="Arial"/>
              </a:rPr>
              <a:t>search, display, affiliates, and sponsorships. The second type of presence, social media,</a:t>
            </a:r>
            <a:r>
              <a:rPr lang="en-US" sz="1200" b="0" i="0" u="none" strike="noStrike" kern="1200" cap="none" baseline="0" dirty="0">
                <a:solidFill>
                  <a:prstClr val="black"/>
                </a:solidFill>
                <a:latin typeface="Arial"/>
                <a:ea typeface="Arial"/>
                <a:cs typeface="Arial"/>
                <a:sym typeface="Arial"/>
              </a:rPr>
              <a:t> uses </a:t>
            </a:r>
            <a:r>
              <a:rPr lang="en-US" sz="1200" b="0" i="0" u="none" strike="noStrike" kern="1200" cap="none" dirty="0">
                <a:solidFill>
                  <a:prstClr val="black"/>
                </a:solidFill>
                <a:latin typeface="Arial"/>
                <a:ea typeface="Arial"/>
                <a:cs typeface="Arial"/>
                <a:sym typeface="Arial"/>
              </a:rPr>
              <a:t>Facebook, Twitter, Pinterest, Instagram, and Blogs as a platform. Activities include conversation, engagement, sharing, and advice. The third type of presence,</a:t>
            </a:r>
            <a:r>
              <a:rPr lang="en-US" sz="1200" b="0" i="0" u="none" strike="noStrike" kern="1200" cap="none" baseline="0" dirty="0">
                <a:solidFill>
                  <a:prstClr val="black"/>
                </a:solidFill>
                <a:latin typeface="Arial"/>
                <a:ea typeface="Arial"/>
                <a:cs typeface="Arial"/>
                <a:sym typeface="Arial"/>
              </a:rPr>
              <a:t> </a:t>
            </a:r>
            <a:r>
              <a:rPr lang="en-US" sz="1200" b="0" i="0" u="none" strike="noStrike" kern="1200" cap="none" dirty="0">
                <a:solidFill>
                  <a:prstClr val="black"/>
                </a:solidFill>
                <a:latin typeface="Arial"/>
                <a:ea typeface="Arial"/>
                <a:cs typeface="Arial"/>
                <a:sym typeface="Arial"/>
              </a:rPr>
              <a:t>e-mail, uses internal lists and purchased lists as a platform. Activities include</a:t>
            </a:r>
            <a:r>
              <a:rPr lang="en-US" sz="1200" b="0" i="0" u="none" strike="noStrike" kern="1200" cap="none" baseline="0" dirty="0">
                <a:solidFill>
                  <a:prstClr val="black"/>
                </a:solidFill>
                <a:latin typeface="Arial"/>
                <a:ea typeface="Arial"/>
                <a:cs typeface="Arial"/>
                <a:sym typeface="Arial"/>
              </a:rPr>
              <a:t> </a:t>
            </a:r>
            <a:r>
              <a:rPr lang="en-US" sz="1200" b="0" i="0" u="none" strike="noStrike" kern="1200" cap="none" dirty="0">
                <a:solidFill>
                  <a:prstClr val="black"/>
                </a:solidFill>
                <a:latin typeface="Arial"/>
                <a:ea typeface="Arial"/>
                <a:cs typeface="Arial"/>
                <a:sym typeface="Arial"/>
              </a:rPr>
              <a:t>newsletters, updates, and sales. The fourth type of presence, offline media, uses print, T V, and radio as a platform. Activities include education, exposure, and branding.</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202312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lIns="0" tIns="0" rIns="0" bIns="0"/>
          <a:lstStyle>
            <a:lvl1pPr>
              <a:defRPr sz="3600">
                <a:solidFill>
                  <a:schemeClr val="tx2"/>
                </a:solidFill>
                <a:latin typeface="+mj-lt"/>
              </a:defRPr>
            </a:lvl1pPr>
          </a:lstStyle>
          <a:p>
            <a:r>
              <a:rPr lang="en-US" dirty="0"/>
              <a:t>Click to edit Master title style</a:t>
            </a:r>
          </a:p>
        </p:txBody>
      </p:sp>
      <p:sp>
        <p:nvSpPr>
          <p:cNvPr id="3" name="Content Placeholder 2"/>
          <p:cNvSpPr>
            <a:spLocks noGrp="1"/>
          </p:cNvSpPr>
          <p:nvPr>
            <p:ph idx="1"/>
          </p:nvPr>
        </p:nvSpPr>
        <p:spPr>
          <a:xfrm>
            <a:off x="457200" y="1557470"/>
            <a:ext cx="8229600" cy="4525963"/>
          </a:xfrm>
        </p:spPr>
        <p:txBody>
          <a:bodyPr lIns="0" tIns="0" rIns="0"/>
          <a:lstStyle>
            <a:lvl1pPr marL="255600" indent="-255600">
              <a:buClr>
                <a:srgbClr val="007FA3"/>
              </a:buClr>
              <a:buSzPct val="100000"/>
              <a:buFont typeface="Arial" panose="020B0604020202020204" pitchFamily="34" charset="0"/>
              <a:buChar char="•"/>
              <a:defRPr sz="2400">
                <a:latin typeface="+mn-lt"/>
              </a:defRPr>
            </a:lvl1pPr>
            <a:lvl2pPr marL="741600" indent="-284400">
              <a:buClr>
                <a:srgbClr val="007FA3"/>
              </a:buClr>
              <a:defRPr sz="2400">
                <a:latin typeface="+mn-lt"/>
              </a:defRPr>
            </a:lvl2pPr>
            <a:lvl3pPr indent="-230400">
              <a:buClr>
                <a:srgbClr val="007FA3"/>
              </a:buClr>
              <a:defRPr sz="2400">
                <a:latin typeface="+mn-lt"/>
              </a:defRPr>
            </a:lvl3pPr>
            <a:lvl4pPr indent="-230400">
              <a:buClr>
                <a:srgbClr val="007FA3"/>
              </a:buClr>
              <a:defRPr sz="2400">
                <a:latin typeface="+mn-lt"/>
              </a:defRPr>
            </a:lvl4pPr>
            <a:lvl5pPr indent="-230400">
              <a:buClr>
                <a:srgbClr val="007FA3"/>
              </a:buClr>
              <a:defRPr sz="2400">
                <a:latin typeface="+mn-lt"/>
              </a:defRPr>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5/12/22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7"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3567289351"/>
      </p:ext>
    </p:extLst>
  </p:cSld>
  <p:clrMapOvr>
    <a:masterClrMapping/>
  </p:clrMapOvr>
  <p:extLst>
    <p:ext uri="{DCECCB84-F9BA-43D5-87BE-67443E8EF086}">
      <p15:sldGuideLst xmlns:p15="http://schemas.microsoft.com/office/powerpoint/2012/main">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dk1"/>
              </a:solidFill>
              <a:latin typeface="Arial"/>
              <a:ea typeface="Arial"/>
              <a:cs typeface="Arial"/>
              <a:sym typeface="Arial"/>
            </a:endParaRPr>
          </a:p>
        </p:txBody>
      </p:sp>
      <p:sp>
        <p:nvSpPr>
          <p:cNvPr id="7"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2826302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0" tIns="0" rIns="0" bIns="0"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0" tIns="0" rIns="0" bIns="0"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8"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3245734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8"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7"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6"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12681467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
        <p:nvSpPr>
          <p:cNvPr id="5"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1538878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On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6"/>
            <a:ext cx="8229600" cy="44342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7"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3678147491"/>
      </p:ext>
    </p:extLst>
  </p:cSld>
  <p:clrMapOvr>
    <a:masterClrMapping/>
  </p:clrMapOvr>
  <p:extLst>
    <p:ext uri="{DCECCB84-F9BA-43D5-87BE-67443E8EF086}">
      <p15:sldGuideLst xmlns:p15="http://schemas.microsoft.com/office/powerpoint/2012/main">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1836354"/>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3632200"/>
            <a:ext cx="8229600" cy="17938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748656664"/>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126378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3063790"/>
            <a:ext cx="8229600" cy="118347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4490938"/>
            <a:ext cx="8229600" cy="12605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3266143735"/>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Four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89505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2760292"/>
            <a:ext cx="8229600" cy="107677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4016772"/>
            <a:ext cx="8229600" cy="1016701"/>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457200" y="5155500"/>
            <a:ext cx="8232775" cy="9119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176294165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Fiv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70830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2451377"/>
            <a:ext cx="8229600" cy="735437"/>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3486685"/>
            <a:ext cx="8229600" cy="716830"/>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457200" y="4503386"/>
            <a:ext cx="8232775" cy="716828"/>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7"/>
          </p:nvPr>
        </p:nvSpPr>
        <p:spPr>
          <a:xfrm>
            <a:off x="457200" y="5494338"/>
            <a:ext cx="8229600" cy="5556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3415060848"/>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ix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59517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2273743"/>
            <a:ext cx="8229600" cy="554915"/>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2950895"/>
            <a:ext cx="8229600" cy="535791"/>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457200" y="3639492"/>
            <a:ext cx="8232775" cy="677152"/>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7"/>
          </p:nvPr>
        </p:nvSpPr>
        <p:spPr>
          <a:xfrm>
            <a:off x="457200" y="4469451"/>
            <a:ext cx="8229600" cy="598206"/>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Content Placeholder 7"/>
          <p:cNvSpPr>
            <a:spLocks noGrp="1"/>
          </p:cNvSpPr>
          <p:nvPr>
            <p:ph sz="quarter" idx="18"/>
          </p:nvPr>
        </p:nvSpPr>
        <p:spPr>
          <a:xfrm>
            <a:off x="457200" y="5221288"/>
            <a:ext cx="8232775" cy="64135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74427139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even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407853"/>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2116988"/>
            <a:ext cx="8229600" cy="41256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2734849"/>
            <a:ext cx="8229600" cy="433357"/>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457200" y="3365732"/>
            <a:ext cx="8232775" cy="465069"/>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7"/>
          </p:nvPr>
        </p:nvSpPr>
        <p:spPr>
          <a:xfrm>
            <a:off x="457200" y="3938594"/>
            <a:ext cx="8229600" cy="443837"/>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Content Placeholder 7"/>
          <p:cNvSpPr>
            <a:spLocks noGrp="1"/>
          </p:cNvSpPr>
          <p:nvPr>
            <p:ph sz="quarter" idx="18"/>
          </p:nvPr>
        </p:nvSpPr>
        <p:spPr>
          <a:xfrm>
            <a:off x="457200" y="4569758"/>
            <a:ext cx="8232775" cy="464206"/>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9"/>
          </p:nvPr>
        </p:nvSpPr>
        <p:spPr>
          <a:xfrm>
            <a:off x="457200" y="5221288"/>
            <a:ext cx="8229600" cy="551633"/>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3"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237797773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Eight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407853"/>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2116988"/>
            <a:ext cx="8229600" cy="41256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2734849"/>
            <a:ext cx="8229600" cy="433357"/>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457200" y="3365732"/>
            <a:ext cx="8232775" cy="38553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7"/>
          </p:nvPr>
        </p:nvSpPr>
        <p:spPr>
          <a:xfrm>
            <a:off x="457200" y="3938595"/>
            <a:ext cx="8229600" cy="37805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Content Placeholder 7"/>
          <p:cNvSpPr>
            <a:spLocks noGrp="1"/>
          </p:cNvSpPr>
          <p:nvPr>
            <p:ph sz="quarter" idx="18"/>
          </p:nvPr>
        </p:nvSpPr>
        <p:spPr>
          <a:xfrm>
            <a:off x="457200" y="4503969"/>
            <a:ext cx="8232775" cy="3842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9"/>
          </p:nvPr>
        </p:nvSpPr>
        <p:spPr>
          <a:xfrm>
            <a:off x="457200" y="5069348"/>
            <a:ext cx="8229600" cy="451321"/>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9"/>
          <p:cNvSpPr>
            <a:spLocks noGrp="1"/>
          </p:cNvSpPr>
          <p:nvPr>
            <p:ph sz="quarter" idx="20"/>
          </p:nvPr>
        </p:nvSpPr>
        <p:spPr>
          <a:xfrm>
            <a:off x="457200" y="5614988"/>
            <a:ext cx="8232775" cy="44450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622864151"/>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9">
            <a:alphaModFix/>
          </a:blip>
          <a:srcRect/>
          <a:stretch/>
        </p:blipFill>
        <p:spPr>
          <a:xfrm>
            <a:off x="443972" y="6429709"/>
            <a:ext cx="917999" cy="27991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7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666" r:id="rId10"/>
    <p:sldLayoutId id="2147483665" r:id="rId11"/>
    <p:sldLayoutId id="2147483651" r:id="rId12"/>
    <p:sldLayoutId id="2147483654" r:id="rId13"/>
    <p:sldLayoutId id="2147483655" r:id="rId14"/>
    <p:sldLayoutId id="2147483656" r:id="rId15"/>
    <p:sldLayoutId id="2147483703" r:id="rId16"/>
    <p:sldLayoutId id="214748370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8.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0"/>
            <a:ext cx="8063346" cy="1004400"/>
          </a:xfrm>
        </p:spPr>
        <p:txBody>
          <a:bodyPr lIns="90000" tIns="90000" rIns="90000" bIns="90000" anchor="ctr"/>
          <a:lstStyle/>
          <a:p>
            <a:r>
              <a:rPr lang="en-US" altLang="en-US" sz="3000" dirty="0">
                <a:solidFill>
                  <a:schemeClr val="tx2"/>
                </a:solidFill>
                <a:latin typeface="+mj-lt"/>
                <a:cs typeface="Times New Roman" panose="02020603050405020304" pitchFamily="18" charset="0"/>
              </a:rPr>
              <a:t>E-commerce 2020-2021: Business. Technology. Society.</a:t>
            </a:r>
          </a:p>
        </p:txBody>
      </p:sp>
      <p:sp>
        <p:nvSpPr>
          <p:cNvPr id="3" name="Text Placeholder 2"/>
          <p:cNvSpPr>
            <a:spLocks noGrp="1"/>
          </p:cNvSpPr>
          <p:nvPr>
            <p:ph type="body" idx="1"/>
          </p:nvPr>
        </p:nvSpPr>
        <p:spPr>
          <a:xfrm>
            <a:off x="457200" y="1278000"/>
            <a:ext cx="8063346" cy="377925"/>
          </a:xfrm>
        </p:spPr>
        <p:txBody>
          <a:bodyPr anchor="ctr"/>
          <a:lstStyle/>
          <a:p>
            <a:pPr eaLnBrk="1" hangingPunct="1">
              <a:defRPr/>
            </a:pPr>
            <a:r>
              <a:rPr lang="en-US" altLang="en-US"/>
              <a:t>Sixteenth</a:t>
            </a:r>
            <a:r>
              <a:rPr lang="en-US" altLang="en-US">
                <a:solidFill>
                  <a:schemeClr val="tx2"/>
                </a:solidFill>
                <a:latin typeface="+mn-lt"/>
              </a:rPr>
              <a:t> </a:t>
            </a:r>
            <a:r>
              <a:rPr lang="en-US" altLang="en-US" dirty="0">
                <a:solidFill>
                  <a:schemeClr val="tx2"/>
                </a:solidFill>
                <a:latin typeface="+mn-lt"/>
              </a:rPr>
              <a:t>Edition, Global Edition</a:t>
            </a:r>
          </a:p>
        </p:txBody>
      </p:sp>
      <p:sp>
        <p:nvSpPr>
          <p:cNvPr id="4" name="Text Placeholder 3"/>
          <p:cNvSpPr>
            <a:spLocks noGrp="1"/>
          </p:cNvSpPr>
          <p:nvPr>
            <p:ph type="body" idx="2"/>
          </p:nvPr>
        </p:nvSpPr>
        <p:spPr>
          <a:xfrm>
            <a:off x="5195455" y="2048400"/>
            <a:ext cx="3325091" cy="799200"/>
          </a:xfrm>
        </p:spPr>
        <p:txBody>
          <a:bodyPr/>
          <a:lstStyle/>
          <a:p>
            <a:pPr algn="ctr"/>
            <a:r>
              <a:rPr lang="en-US" altLang="en-US" b="1" dirty="0">
                <a:latin typeface="+mn-lt"/>
                <a:ea typeface="Segoe UI Symbol" panose="020B0502040204020203" pitchFamily="34" charset="0"/>
              </a:rPr>
              <a:t>Chapter 3</a:t>
            </a:r>
          </a:p>
        </p:txBody>
      </p:sp>
      <p:sp>
        <p:nvSpPr>
          <p:cNvPr id="5" name="Text Placeholder 4"/>
          <p:cNvSpPr>
            <a:spLocks noGrp="1"/>
          </p:cNvSpPr>
          <p:nvPr>
            <p:ph type="body" idx="3"/>
          </p:nvPr>
        </p:nvSpPr>
        <p:spPr>
          <a:xfrm>
            <a:off x="5195455" y="3254244"/>
            <a:ext cx="3325091" cy="1799019"/>
          </a:xfrm>
        </p:spPr>
        <p:txBody>
          <a:bodyPr/>
          <a:lstStyle/>
          <a:p>
            <a:pPr algn="ctr">
              <a:defRPr/>
            </a:pPr>
            <a:r>
              <a:rPr lang="en-US" altLang="en-US" dirty="0">
                <a:solidFill>
                  <a:schemeClr val="tx1"/>
                </a:solidFill>
                <a:latin typeface="+mn-lt"/>
              </a:rPr>
              <a:t>Building an E-commerce Presence</a:t>
            </a:r>
          </a:p>
        </p:txBody>
      </p:sp>
      <p:sp>
        <p:nvSpPr>
          <p:cNvPr id="6" name="Text Placeholder 5"/>
          <p:cNvSpPr>
            <a:spLocks noGrp="1"/>
          </p:cNvSpPr>
          <p:nvPr>
            <p:ph type="body" idx="13"/>
          </p:nvPr>
        </p:nvSpPr>
        <p:spPr>
          <a:xfrm>
            <a:off x="2703443" y="6490310"/>
            <a:ext cx="6051986" cy="368298"/>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pic>
        <p:nvPicPr>
          <p:cNvPr id="9" name="Picture 8"/>
          <p:cNvPicPr>
            <a:picLocks noChangeAspect="1"/>
          </p:cNvPicPr>
          <p:nvPr/>
        </p:nvPicPr>
        <p:blipFill>
          <a:blip r:embed="rId3"/>
          <a:srcRect/>
          <a:stretch/>
        </p:blipFill>
        <p:spPr>
          <a:xfrm>
            <a:off x="603825" y="1743078"/>
            <a:ext cx="3601949" cy="4536444"/>
          </a:xfrm>
          <a:prstGeom prst="rect">
            <a:avLst/>
          </a:prstGeom>
          <a:ln w="9525">
            <a:solidFill>
              <a:schemeClr val="tx1"/>
            </a:solidFill>
          </a:ln>
        </p:spPr>
      </p:pic>
    </p:spTree>
    <p:extLst>
      <p:ext uri="{BB962C8B-B14F-4D97-AF65-F5344CB8AC3E}">
        <p14:creationId xmlns:p14="http://schemas.microsoft.com/office/powerpoint/2010/main" val="1212819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Building an </a:t>
            </a:r>
            <a:r>
              <a:rPr lang="pt-BR" sz="3400" kern="1200" dirty="0">
                <a:cs typeface="Times New Roman" panose="02020603050405020304" pitchFamily="18" charset="0"/>
              </a:rPr>
              <a:t>E-commerce </a:t>
            </a:r>
            <a:r>
              <a:rPr lang="en-IN" sz="3400" kern="1200" dirty="0">
                <a:cs typeface="Times New Roman" panose="02020603050405020304" pitchFamily="18" charset="0"/>
              </a:rPr>
              <a:t>Site: A Systematic Approach</a:t>
            </a:r>
            <a:endParaRPr lang="en-AU" sz="3400" dirty="0"/>
          </a:p>
        </p:txBody>
      </p:sp>
      <p:sp>
        <p:nvSpPr>
          <p:cNvPr id="3" name="Content Placeholder 2"/>
          <p:cNvSpPr>
            <a:spLocks noGrp="1"/>
          </p:cNvSpPr>
          <p:nvPr>
            <p:ph sz="quarter" idx="13"/>
          </p:nvPr>
        </p:nvSpPr>
        <p:spPr>
          <a:xfrm>
            <a:off x="457200" y="1556326"/>
            <a:ext cx="8229600" cy="4586779"/>
          </a:xfrm>
        </p:spPr>
        <p:txBody>
          <a:bodyPr/>
          <a:lstStyle/>
          <a:p>
            <a:r>
              <a:rPr lang="en-US" sz="2200" kern="1200" dirty="0">
                <a:solidFill>
                  <a:srgbClr val="000000"/>
                </a:solidFill>
                <a:latin typeface="Arial (Body)"/>
              </a:rPr>
              <a:t>Most important management challenges:</a:t>
            </a:r>
          </a:p>
          <a:p>
            <a:pPr marL="741600" lvl="1" indent="-428400">
              <a:buFont typeface="+mj-lt"/>
              <a:buAutoNum type="arabicPeriod"/>
            </a:pPr>
            <a:r>
              <a:rPr lang="en-US" sz="2200" kern="1200" dirty="0">
                <a:solidFill>
                  <a:srgbClr val="000000"/>
                </a:solidFill>
                <a:latin typeface="Arial (Body)"/>
              </a:rPr>
              <a:t>Developing a clear understanding of business objectives</a:t>
            </a:r>
          </a:p>
          <a:p>
            <a:pPr marL="741600" lvl="1" indent="-428400">
              <a:buFont typeface="+mj-lt"/>
              <a:buAutoNum type="arabicPeriod"/>
            </a:pPr>
            <a:r>
              <a:rPr lang="en-US" sz="2200" kern="1200" dirty="0">
                <a:solidFill>
                  <a:srgbClr val="000000"/>
                </a:solidFill>
                <a:latin typeface="Arial (Body)"/>
              </a:rPr>
              <a:t>Knowing how to choose the right technology to achieve those objectives</a:t>
            </a:r>
          </a:p>
          <a:p>
            <a:pPr lvl="0" indent="-256032"/>
            <a:r>
              <a:rPr lang="en-US" sz="2200" kern="1200" dirty="0">
                <a:solidFill>
                  <a:srgbClr val="000000"/>
                </a:solidFill>
                <a:latin typeface="Arial (Body)"/>
              </a:rPr>
              <a:t>Main factors to consider</a:t>
            </a:r>
          </a:p>
          <a:p>
            <a:pPr lvl="1" indent="-285750">
              <a:buFont typeface="Arial" panose="020B0604020202020204" pitchFamily="34" charset="0"/>
              <a:buChar char="–"/>
            </a:pPr>
            <a:r>
              <a:rPr lang="en-US" sz="2200" kern="1200" dirty="0">
                <a:solidFill>
                  <a:srgbClr val="000000"/>
                </a:solidFill>
                <a:latin typeface="Arial (Body)"/>
              </a:rPr>
              <a:t>Management</a:t>
            </a:r>
          </a:p>
          <a:p>
            <a:pPr lvl="1" indent="-285750">
              <a:buFont typeface="Arial" panose="020B0604020202020204" pitchFamily="34" charset="0"/>
              <a:buChar char="–"/>
            </a:pPr>
            <a:r>
              <a:rPr lang="en-US" sz="2200" kern="1200" dirty="0">
                <a:solidFill>
                  <a:srgbClr val="000000"/>
                </a:solidFill>
                <a:latin typeface="Arial (Body)"/>
              </a:rPr>
              <a:t>Hardware architecture</a:t>
            </a:r>
          </a:p>
          <a:p>
            <a:pPr lvl="1" indent="-285750">
              <a:buFont typeface="Arial" panose="020B0604020202020204" pitchFamily="34" charset="0"/>
              <a:buChar char="–"/>
            </a:pPr>
            <a:r>
              <a:rPr lang="en-US" sz="2200" kern="1200" dirty="0">
                <a:solidFill>
                  <a:srgbClr val="000000"/>
                </a:solidFill>
                <a:latin typeface="Arial (Body)"/>
              </a:rPr>
              <a:t>Software</a:t>
            </a:r>
          </a:p>
          <a:p>
            <a:pPr lvl="1" indent="-285750">
              <a:buFont typeface="Arial" panose="020B0604020202020204" pitchFamily="34" charset="0"/>
              <a:buChar char="–"/>
            </a:pPr>
            <a:r>
              <a:rPr lang="en-US" sz="2200" kern="1200" dirty="0">
                <a:solidFill>
                  <a:srgbClr val="000000"/>
                </a:solidFill>
                <a:latin typeface="Arial (Body)"/>
              </a:rPr>
              <a:t>Design</a:t>
            </a:r>
          </a:p>
          <a:p>
            <a:pPr lvl="1" indent="-285750">
              <a:buFont typeface="Arial" panose="020B0604020202020204" pitchFamily="34" charset="0"/>
              <a:buChar char="–"/>
            </a:pPr>
            <a:r>
              <a:rPr lang="en-US" sz="2200" kern="1200" dirty="0">
                <a:solidFill>
                  <a:srgbClr val="000000"/>
                </a:solidFill>
                <a:latin typeface="Arial (Body)"/>
              </a:rPr>
              <a:t>Telecommunications</a:t>
            </a:r>
          </a:p>
          <a:p>
            <a:pPr lvl="1" indent="-285750">
              <a:buFont typeface="Arial" panose="020B0604020202020204" pitchFamily="34" charset="0"/>
              <a:buChar char="–"/>
            </a:pPr>
            <a:r>
              <a:rPr lang="en-US" sz="2200" kern="1200" dirty="0">
                <a:solidFill>
                  <a:srgbClr val="000000"/>
                </a:solidFill>
                <a:latin typeface="Arial (Body)"/>
              </a:rPr>
              <a:t>Human resources</a:t>
            </a:r>
          </a:p>
        </p:txBody>
      </p:sp>
    </p:spTree>
    <p:extLst>
      <p:ext uri="{BB962C8B-B14F-4D97-AF65-F5344CB8AC3E}">
        <p14:creationId xmlns:p14="http://schemas.microsoft.com/office/powerpoint/2010/main" val="1102995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Planning: The Systems Development Life Cycle</a:t>
            </a:r>
            <a:endParaRPr lang="en-AU" sz="3400" dirty="0"/>
          </a:p>
        </p:txBody>
      </p:sp>
      <p:sp>
        <p:nvSpPr>
          <p:cNvPr id="3" name="Content Placeholder 2"/>
          <p:cNvSpPr>
            <a:spLocks noGrp="1"/>
          </p:cNvSpPr>
          <p:nvPr>
            <p:ph sz="quarter" idx="13"/>
          </p:nvPr>
        </p:nvSpPr>
        <p:spPr/>
        <p:txBody>
          <a:bodyPr/>
          <a:lstStyle/>
          <a:p>
            <a:pPr lvl="0" indent="-256032">
              <a:buSzPts val="2400"/>
            </a:pPr>
            <a:r>
              <a:rPr lang="en-US" kern="1200" dirty="0">
                <a:solidFill>
                  <a:srgbClr val="000000"/>
                </a:solidFill>
                <a:latin typeface="Arial (Body)"/>
              </a:rPr>
              <a:t>Methodology for understanding business objectives of a system and designing an appropriate solution</a:t>
            </a:r>
          </a:p>
          <a:p>
            <a:pPr lvl="0" indent="-256032">
              <a:buSzPts val="2400"/>
            </a:pPr>
            <a:r>
              <a:rPr lang="en-US" kern="1200" dirty="0">
                <a:solidFill>
                  <a:srgbClr val="000000"/>
                </a:solidFill>
                <a:latin typeface="Arial (Body)"/>
              </a:rPr>
              <a:t>Five major steps:</a:t>
            </a:r>
          </a:p>
          <a:p>
            <a:pPr lvl="1" indent="-285750">
              <a:buSzPts val="2400"/>
              <a:buFont typeface="Arial" panose="020B0604020202020204" pitchFamily="34" charset="0"/>
              <a:buChar char="–"/>
            </a:pPr>
            <a:r>
              <a:rPr lang="en-US" kern="1200" dirty="0">
                <a:solidFill>
                  <a:srgbClr val="000000"/>
                </a:solidFill>
                <a:latin typeface="Arial (Body)"/>
              </a:rPr>
              <a:t>Systems analysis/planning</a:t>
            </a:r>
          </a:p>
          <a:p>
            <a:pPr lvl="1" indent="-285750">
              <a:buSzPts val="2400"/>
              <a:buFont typeface="Arial" panose="020B0604020202020204" pitchFamily="34" charset="0"/>
              <a:buChar char="–"/>
            </a:pPr>
            <a:r>
              <a:rPr lang="en-US" kern="1200" dirty="0">
                <a:solidFill>
                  <a:srgbClr val="000000"/>
                </a:solidFill>
                <a:latin typeface="Arial (Body)"/>
              </a:rPr>
              <a:t>Systems design</a:t>
            </a:r>
          </a:p>
          <a:p>
            <a:pPr lvl="1" indent="-285750">
              <a:buSzPts val="2400"/>
              <a:buFont typeface="Arial" panose="020B0604020202020204" pitchFamily="34" charset="0"/>
              <a:buChar char="–"/>
            </a:pPr>
            <a:r>
              <a:rPr lang="en-US" kern="1200" dirty="0">
                <a:solidFill>
                  <a:srgbClr val="000000"/>
                </a:solidFill>
                <a:latin typeface="Arial (Body)"/>
              </a:rPr>
              <a:t>Building the system</a:t>
            </a:r>
          </a:p>
          <a:p>
            <a:pPr lvl="1" indent="-285750">
              <a:buSzPts val="2400"/>
              <a:buFont typeface="Arial" panose="020B0604020202020204" pitchFamily="34" charset="0"/>
              <a:buChar char="–"/>
            </a:pPr>
            <a:r>
              <a:rPr lang="en-US" kern="1200" dirty="0">
                <a:solidFill>
                  <a:srgbClr val="000000"/>
                </a:solidFill>
                <a:latin typeface="Arial (Body)"/>
              </a:rPr>
              <a:t>Testing</a:t>
            </a:r>
          </a:p>
          <a:p>
            <a:pPr lvl="1" indent="-285750">
              <a:buSzPts val="2400"/>
              <a:buFont typeface="Arial" panose="020B0604020202020204" pitchFamily="34" charset="0"/>
              <a:buChar char="–"/>
            </a:pPr>
            <a:r>
              <a:rPr lang="en-US" kern="1200" dirty="0">
                <a:solidFill>
                  <a:srgbClr val="000000"/>
                </a:solidFill>
                <a:latin typeface="Arial (Body)"/>
              </a:rPr>
              <a:t>Implementation</a:t>
            </a:r>
          </a:p>
        </p:txBody>
      </p:sp>
    </p:spTree>
    <p:extLst>
      <p:ext uri="{BB962C8B-B14F-4D97-AF65-F5344CB8AC3E}">
        <p14:creationId xmlns:p14="http://schemas.microsoft.com/office/powerpoint/2010/main" val="700668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Figure 3.5 Systems Development Life Cycle</a:t>
            </a:r>
            <a:endParaRPr lang="en-AU" sz="3400" dirty="0"/>
          </a:p>
        </p:txBody>
      </p:sp>
      <p:pic>
        <p:nvPicPr>
          <p:cNvPr id="4" name="Picture 3" descr="EC2020G_Fig_03-05_WebDevLifeCycle.tif"/>
          <p:cNvPicPr>
            <a:picLocks noChangeAspect="1"/>
          </p:cNvPicPr>
          <p:nvPr/>
        </p:nvPicPr>
        <p:blipFill>
          <a:blip r:embed="rId3"/>
          <a:stretch>
            <a:fillRect/>
          </a:stretch>
        </p:blipFill>
        <p:spPr>
          <a:xfrm>
            <a:off x="1553784" y="1277016"/>
            <a:ext cx="6036432" cy="4903076"/>
          </a:xfrm>
          <a:prstGeom prst="rect">
            <a:avLst/>
          </a:prstGeom>
        </p:spPr>
      </p:pic>
    </p:spTree>
    <p:extLst>
      <p:ext uri="{BB962C8B-B14F-4D97-AF65-F5344CB8AC3E}">
        <p14:creationId xmlns:p14="http://schemas.microsoft.com/office/powerpoint/2010/main" val="4182043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System Analysis/Planning</a:t>
            </a:r>
            <a:endParaRPr lang="en-AU" dirty="0"/>
          </a:p>
        </p:txBody>
      </p:sp>
      <p:sp>
        <p:nvSpPr>
          <p:cNvPr id="3" name="Content Placeholder 2"/>
          <p:cNvSpPr>
            <a:spLocks noGrp="1"/>
          </p:cNvSpPr>
          <p:nvPr>
            <p:ph sz="quarter" idx="13"/>
          </p:nvPr>
        </p:nvSpPr>
        <p:spPr/>
        <p:txBody>
          <a:bodyPr/>
          <a:lstStyle/>
          <a:p>
            <a:pPr lvl="0" indent="-256032">
              <a:buSzPts val="2400"/>
            </a:pPr>
            <a:r>
              <a:rPr lang="en-US" kern="1200" dirty="0">
                <a:solidFill>
                  <a:srgbClr val="000000"/>
                </a:solidFill>
                <a:latin typeface="Arial (Body)"/>
              </a:rPr>
              <a:t>Business objectives:</a:t>
            </a:r>
          </a:p>
          <a:p>
            <a:pPr lvl="1" indent="-285750">
              <a:buSzPts val="2400"/>
              <a:buFont typeface="Arial" panose="020B0604020202020204" pitchFamily="34" charset="0"/>
              <a:buChar char="–"/>
            </a:pPr>
            <a:r>
              <a:rPr lang="en-US" kern="1200" dirty="0">
                <a:solidFill>
                  <a:srgbClr val="000000"/>
                </a:solidFill>
                <a:latin typeface="Arial (Body)"/>
              </a:rPr>
              <a:t>List of capabilities you want your site to have</a:t>
            </a:r>
          </a:p>
          <a:p>
            <a:pPr lvl="0" indent="-256032">
              <a:buSzPts val="2400"/>
            </a:pPr>
            <a:r>
              <a:rPr lang="en-US" kern="1200" dirty="0">
                <a:solidFill>
                  <a:srgbClr val="000000"/>
                </a:solidFill>
                <a:latin typeface="Arial (Body)"/>
              </a:rPr>
              <a:t>System functionalities:</a:t>
            </a:r>
          </a:p>
          <a:p>
            <a:pPr lvl="1" indent="-285750">
              <a:buSzPts val="2400"/>
              <a:buFont typeface="Arial" panose="020B0604020202020204" pitchFamily="34" charset="0"/>
              <a:buChar char="–"/>
            </a:pPr>
            <a:r>
              <a:rPr lang="en-US" kern="1200" dirty="0">
                <a:solidFill>
                  <a:srgbClr val="000000"/>
                </a:solidFill>
                <a:latin typeface="Arial (Body)"/>
              </a:rPr>
              <a:t>List of information system capabilities needed to achieve business objectives</a:t>
            </a:r>
          </a:p>
          <a:p>
            <a:pPr lvl="0" indent="-256032">
              <a:buSzPts val="2400"/>
            </a:pPr>
            <a:r>
              <a:rPr lang="en-US" kern="1200" dirty="0">
                <a:solidFill>
                  <a:srgbClr val="000000"/>
                </a:solidFill>
                <a:latin typeface="Arial (Body)"/>
              </a:rPr>
              <a:t>Information requirements:</a:t>
            </a:r>
          </a:p>
          <a:p>
            <a:pPr lvl="1" indent="-285750">
              <a:buSzPts val="2400"/>
              <a:buFont typeface="Arial" panose="020B0604020202020204" pitchFamily="34" charset="0"/>
              <a:buChar char="–"/>
            </a:pPr>
            <a:r>
              <a:rPr lang="en-US" kern="1200" dirty="0">
                <a:solidFill>
                  <a:srgbClr val="000000"/>
                </a:solidFill>
                <a:latin typeface="Arial (Body)"/>
              </a:rPr>
              <a:t>Information elements that system must produce in order to achieve business objectives</a:t>
            </a:r>
          </a:p>
        </p:txBody>
      </p:sp>
    </p:spTree>
    <p:extLst>
      <p:ext uri="{BB962C8B-B14F-4D97-AF65-F5344CB8AC3E}">
        <p14:creationId xmlns:p14="http://schemas.microsoft.com/office/powerpoint/2010/main" val="2629718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1601"/>
            <a:ext cx="8321040" cy="1211050"/>
          </a:xfrm>
        </p:spPr>
        <p:txBody>
          <a:bodyPr/>
          <a:lstStyle/>
          <a:p>
            <a:r>
              <a:rPr lang="en-IN" sz="2600" kern="1200" dirty="0">
                <a:cs typeface="Times New Roman" panose="02020603050405020304" pitchFamily="18" charset="0"/>
              </a:rPr>
              <a:t>Table 3.2 System Analysis, Business Objectives, System Functionalities, and Information Requirements for a Typical </a:t>
            </a:r>
            <a:r>
              <a:rPr lang="pt-BR" sz="2600" kern="1200" dirty="0">
                <a:cs typeface="Times New Roman" panose="02020603050405020304" pitchFamily="18" charset="0"/>
              </a:rPr>
              <a:t>E-commerce </a:t>
            </a:r>
            <a:r>
              <a:rPr lang="en-IN" sz="2600" kern="1200" dirty="0">
                <a:cs typeface="Times New Roman" panose="02020603050405020304" pitchFamily="18" charset="0"/>
              </a:rPr>
              <a:t>Site </a:t>
            </a:r>
            <a:r>
              <a:rPr lang="en-IN" sz="2000" b="0" kern="1200" dirty="0">
                <a:cs typeface="Times New Roman" panose="02020603050405020304" pitchFamily="18" charset="0"/>
              </a:rPr>
              <a:t>(1 of 2)</a:t>
            </a:r>
            <a:endParaRPr lang="en-AU" sz="2000" dirty="0"/>
          </a:p>
        </p:txBody>
      </p:sp>
      <p:graphicFrame>
        <p:nvGraphicFramePr>
          <p:cNvPr id="4" name="Table 1"/>
          <p:cNvGraphicFramePr>
            <a:graphicFrameLocks/>
          </p:cNvGraphicFramePr>
          <p:nvPr>
            <p:extLst>
              <p:ext uri="{D42A27DB-BD31-4B8C-83A1-F6EECF244321}">
                <p14:modId xmlns:p14="http://schemas.microsoft.com/office/powerpoint/2010/main" val="4244199891"/>
              </p:ext>
            </p:extLst>
          </p:nvPr>
        </p:nvGraphicFramePr>
        <p:xfrm>
          <a:off x="502920" y="1870377"/>
          <a:ext cx="8229600" cy="3413760"/>
        </p:xfrm>
        <a:graphic>
          <a:graphicData uri="http://schemas.openxmlformats.org/drawingml/2006/table">
            <a:tbl>
              <a:tblPr firstRow="1" bandRow="1">
                <a:tableStyleId>{3B4B98B0-60AC-42C2-AFA5-B58CD77FA1E5}</a:tableStyleId>
              </a:tblPr>
              <a:tblGrid>
                <a:gridCol w="2057400">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gridCol w="3962400">
                  <a:extLst>
                    <a:ext uri="{9D8B030D-6E8A-4147-A177-3AD203B41FA5}">
                      <a16:colId xmlns:a16="http://schemas.microsoft.com/office/drawing/2014/main" val="20002"/>
                    </a:ext>
                  </a:extLst>
                </a:gridCol>
              </a:tblGrid>
              <a:tr h="0">
                <a:tc>
                  <a:txBody>
                    <a:bodyPr/>
                    <a:lstStyle/>
                    <a:p>
                      <a:r>
                        <a:rPr lang="en-US" sz="1400" dirty="0">
                          <a:solidFill>
                            <a:srgbClr val="000000"/>
                          </a:solidFill>
                        </a:rPr>
                        <a:t>Business Objective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dirty="0">
                          <a:solidFill>
                            <a:srgbClr val="000000"/>
                          </a:solidFill>
                        </a:rPr>
                        <a:t>System</a:t>
                      </a:r>
                      <a:r>
                        <a:rPr lang="en-US" sz="1400" baseline="0" dirty="0">
                          <a:solidFill>
                            <a:srgbClr val="000000"/>
                          </a:solidFill>
                        </a:rPr>
                        <a:t> Functionality</a:t>
                      </a:r>
                      <a:endParaRPr lang="en-US" sz="140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dirty="0">
                          <a:solidFill>
                            <a:srgbClr val="000000"/>
                          </a:solidFill>
                        </a:rPr>
                        <a:t>Information Requirements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r>
                        <a:rPr lang="en-US" sz="1400" dirty="0"/>
                        <a:t>Display</a:t>
                      </a:r>
                      <a:r>
                        <a:rPr lang="en-US" sz="1400" baseline="0" dirty="0"/>
                        <a:t> goods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20000"/>
                      </a:srgbClr>
                    </a:solidFill>
                  </a:tcPr>
                </a:tc>
                <a:tc>
                  <a:txBody>
                    <a:bodyPr/>
                    <a:lstStyle/>
                    <a:p>
                      <a:r>
                        <a:rPr lang="en-US" sz="1400" dirty="0"/>
                        <a:t>Digital Catalog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20000"/>
                      </a:srgbClr>
                    </a:solidFill>
                  </a:tcPr>
                </a:tc>
                <a:tc>
                  <a:txBody>
                    <a:bodyPr/>
                    <a:lstStyle/>
                    <a:p>
                      <a:r>
                        <a:rPr lang="en-US" sz="1400" dirty="0"/>
                        <a:t>Dynamic</a:t>
                      </a:r>
                      <a:r>
                        <a:rPr lang="en-US" sz="1400" baseline="0" dirty="0"/>
                        <a:t> text and graphics catalog</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20000"/>
                      </a:srgbClr>
                    </a:solidFill>
                  </a:tcPr>
                </a:tc>
                <a:extLst>
                  <a:ext uri="{0D108BD9-81ED-4DB2-BD59-A6C34878D82A}">
                    <a16:rowId xmlns:a16="http://schemas.microsoft.com/office/drawing/2014/main" val="10001"/>
                  </a:ext>
                </a:extLst>
              </a:tr>
              <a:tr h="0">
                <a:tc>
                  <a:txBody>
                    <a:bodyPr/>
                    <a:lstStyle/>
                    <a:p>
                      <a:r>
                        <a:rPr lang="en-US" sz="1400" dirty="0"/>
                        <a:t>Provide product</a:t>
                      </a:r>
                      <a:r>
                        <a:rPr lang="en-US" sz="1400" baseline="0" dirty="0"/>
                        <a:t> information</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u="none" strike="noStrike" kern="1200" baseline="0" dirty="0"/>
                        <a:t>Product database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u="none" strike="noStrike" kern="1200" baseline="0" dirty="0"/>
                        <a:t>Product description, stocking numbers, inventory levels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r>
                        <a:rPr lang="en-US" sz="1400" u="none" strike="noStrike" kern="1200" baseline="0" dirty="0"/>
                        <a:t>Personalize/customize product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20000"/>
                      </a:srgbClr>
                    </a:solidFill>
                  </a:tcPr>
                </a:tc>
                <a:tc>
                  <a:txBody>
                    <a:bodyPr/>
                    <a:lstStyle/>
                    <a:p>
                      <a:r>
                        <a:rPr lang="en-US" sz="1400" u="none" strike="noStrike" kern="1200" baseline="0" dirty="0"/>
                        <a:t>Customer on-site tracking</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20000"/>
                      </a:srgbClr>
                    </a:solidFill>
                  </a:tcPr>
                </a:tc>
                <a:tc>
                  <a:txBody>
                    <a:bodyPr/>
                    <a:lstStyle/>
                    <a:p>
                      <a:r>
                        <a:rPr lang="en-US" sz="1400" u="none" strike="noStrike" kern="1200" baseline="0" dirty="0"/>
                        <a:t>Site log for every customer visit; data mining capability to identify common customer paths and appropriate responses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20000"/>
                      </a:srgbClr>
                    </a:solidFill>
                  </a:tcPr>
                </a:tc>
                <a:extLst>
                  <a:ext uri="{0D108BD9-81ED-4DB2-BD59-A6C34878D82A}">
                    <a16:rowId xmlns:a16="http://schemas.microsoft.com/office/drawing/2014/main" val="10003"/>
                  </a:ext>
                </a:extLst>
              </a:tr>
              <a:tr h="0">
                <a:tc>
                  <a:txBody>
                    <a:bodyPr/>
                    <a:lstStyle/>
                    <a:p>
                      <a:r>
                        <a:rPr lang="en-US" sz="1400" u="none" strike="noStrike" kern="1200" baseline="0" dirty="0"/>
                        <a:t>Engage customers in conversations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u="none" strike="noStrike" kern="1200" baseline="0" dirty="0"/>
                        <a:t>On-site blog; user forums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u="none" strike="noStrike" kern="1200" baseline="0" dirty="0"/>
                        <a:t>Software with blogging and community forum functionality</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0">
                <a:tc>
                  <a:txBody>
                    <a:bodyPr/>
                    <a:lstStyle/>
                    <a:p>
                      <a:r>
                        <a:rPr lang="en-US" sz="1400" u="none" strike="noStrike" kern="1200" baseline="0" dirty="0"/>
                        <a:t>Execute a transaction</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20000"/>
                      </a:srgbClr>
                    </a:solidFill>
                  </a:tcPr>
                </a:tc>
                <a:tc>
                  <a:txBody>
                    <a:bodyPr/>
                    <a:lstStyle/>
                    <a:p>
                      <a:r>
                        <a:rPr lang="en-US" sz="1400" u="none" strike="noStrike" kern="1200" baseline="0" dirty="0"/>
                        <a:t>Shopping cart/payment system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20000"/>
                      </a:srgbClr>
                    </a:solidFill>
                  </a:tcPr>
                </a:tc>
                <a:tc>
                  <a:txBody>
                    <a:bodyPr/>
                    <a:lstStyle/>
                    <a:p>
                      <a:r>
                        <a:rPr lang="en-US" sz="1400" u="none" strike="noStrike" kern="1200" baseline="0" dirty="0"/>
                        <a:t>Secure credit card clearing; multiple payment options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20000"/>
                      </a:srgbClr>
                    </a:solidFill>
                  </a:tcPr>
                </a:tc>
                <a:extLst>
                  <a:ext uri="{0D108BD9-81ED-4DB2-BD59-A6C34878D82A}">
                    <a16:rowId xmlns:a16="http://schemas.microsoft.com/office/drawing/2014/main" val="10005"/>
                  </a:ext>
                </a:extLst>
              </a:tr>
              <a:tr h="0">
                <a:tc>
                  <a:txBody>
                    <a:bodyPr/>
                    <a:lstStyle/>
                    <a:p>
                      <a:r>
                        <a:rPr lang="en-US" sz="1400" u="none" strike="noStrike" kern="1200" baseline="0" dirty="0"/>
                        <a:t>Accumulate customer information</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u="none" strike="noStrike" kern="1200" baseline="0" dirty="0"/>
                        <a:t>Customer database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u="none" strike="noStrike" kern="1200" baseline="0" dirty="0"/>
                        <a:t>Name, address, phone, and e-mail for all customers; online customer registration</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923653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8065"/>
            <a:ext cx="8229600" cy="1204585"/>
          </a:xfrm>
        </p:spPr>
        <p:txBody>
          <a:bodyPr/>
          <a:lstStyle/>
          <a:p>
            <a:r>
              <a:rPr lang="en-IN" sz="2600" kern="1200" dirty="0">
                <a:cs typeface="Times New Roman" panose="02020603050405020304" pitchFamily="18" charset="0"/>
              </a:rPr>
              <a:t>Table 3.2 System Analysis, Business Objectives, System Functionalities, and Information Requirements for a Typical </a:t>
            </a:r>
            <a:r>
              <a:rPr lang="pt-BR" sz="2600" kern="1200" dirty="0">
                <a:cs typeface="Times New Roman" panose="02020603050405020304" pitchFamily="18" charset="0"/>
              </a:rPr>
              <a:t>E-commerce </a:t>
            </a:r>
            <a:r>
              <a:rPr lang="en-IN" sz="2600" kern="1200" dirty="0">
                <a:cs typeface="Times New Roman" panose="02020603050405020304" pitchFamily="18" charset="0"/>
              </a:rPr>
              <a:t>Site </a:t>
            </a:r>
            <a:r>
              <a:rPr lang="en-IN" sz="2000" b="0" kern="1200" dirty="0">
                <a:cs typeface="Times New Roman" panose="02020603050405020304" pitchFamily="18" charset="0"/>
              </a:rPr>
              <a:t>(2 of 2)</a:t>
            </a:r>
            <a:endParaRPr lang="en-AU" sz="2000" dirty="0"/>
          </a:p>
        </p:txBody>
      </p:sp>
      <p:graphicFrame>
        <p:nvGraphicFramePr>
          <p:cNvPr id="4" name="Table 2"/>
          <p:cNvGraphicFramePr>
            <a:graphicFrameLocks/>
          </p:cNvGraphicFramePr>
          <p:nvPr>
            <p:extLst>
              <p:ext uri="{D42A27DB-BD31-4B8C-83A1-F6EECF244321}">
                <p14:modId xmlns:p14="http://schemas.microsoft.com/office/powerpoint/2010/main" val="3325203570"/>
              </p:ext>
            </p:extLst>
          </p:nvPr>
        </p:nvGraphicFramePr>
        <p:xfrm>
          <a:off x="498765" y="1867441"/>
          <a:ext cx="8229600" cy="3017520"/>
        </p:xfrm>
        <a:graphic>
          <a:graphicData uri="http://schemas.openxmlformats.org/drawingml/2006/table">
            <a:tbl>
              <a:tblPr firstRow="1" bandRow="1">
                <a:tableStyleId>{3B4B98B0-60AC-42C2-AFA5-B58CD77FA1E5}</a:tableStyleId>
              </a:tblPr>
              <a:tblGrid>
                <a:gridCol w="19812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3962400">
                  <a:extLst>
                    <a:ext uri="{9D8B030D-6E8A-4147-A177-3AD203B41FA5}">
                      <a16:colId xmlns:a16="http://schemas.microsoft.com/office/drawing/2014/main" val="20002"/>
                    </a:ext>
                  </a:extLst>
                </a:gridCol>
              </a:tblGrid>
              <a:tr h="0">
                <a:tc>
                  <a:txBody>
                    <a:bodyPr/>
                    <a:lstStyle/>
                    <a:p>
                      <a:r>
                        <a:rPr lang="en-US" sz="1400" dirty="0">
                          <a:solidFill>
                            <a:srgbClr val="000000"/>
                          </a:solidFill>
                        </a:rPr>
                        <a:t>Business Objective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dirty="0">
                          <a:solidFill>
                            <a:srgbClr val="000000"/>
                          </a:solidFill>
                        </a:rPr>
                        <a:t>System</a:t>
                      </a:r>
                      <a:r>
                        <a:rPr lang="en-US" sz="1400" baseline="0" dirty="0">
                          <a:solidFill>
                            <a:srgbClr val="000000"/>
                          </a:solidFill>
                        </a:rPr>
                        <a:t> Functionality</a:t>
                      </a:r>
                      <a:endParaRPr lang="en-US" sz="140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dirty="0">
                          <a:solidFill>
                            <a:srgbClr val="000000"/>
                          </a:solidFill>
                        </a:rPr>
                        <a:t>Information Requirements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r>
                        <a:rPr lang="en-US" sz="1400" u="none" strike="noStrike" kern="1200" baseline="0" dirty="0"/>
                        <a:t>Provide after-sale customer support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20000"/>
                      </a:srgbClr>
                    </a:solidFill>
                  </a:tcPr>
                </a:tc>
                <a:tc>
                  <a:txBody>
                    <a:bodyPr/>
                    <a:lstStyle/>
                    <a:p>
                      <a:r>
                        <a:rPr lang="en-US" sz="1400" u="none" strike="noStrike" kern="1200" baseline="0" dirty="0"/>
                        <a:t>Sales database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20000"/>
                      </a:srgbClr>
                    </a:solidFill>
                  </a:tcPr>
                </a:tc>
                <a:tc>
                  <a:txBody>
                    <a:bodyPr/>
                    <a:lstStyle/>
                    <a:p>
                      <a:r>
                        <a:rPr lang="en-US" sz="1400" u="none" strike="noStrike" kern="1200" baseline="0" dirty="0"/>
                        <a:t>Customer I</a:t>
                      </a:r>
                      <a:r>
                        <a:rPr lang="en-US" sz="100" u="none" strike="noStrike" kern="1200" baseline="0" dirty="0"/>
                        <a:t> </a:t>
                      </a:r>
                      <a:r>
                        <a:rPr lang="en-US" sz="1400" u="none" strike="noStrike" kern="1200" baseline="0" dirty="0"/>
                        <a:t>D, product, date, payment, shipment date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20000"/>
                      </a:srgbClr>
                    </a:solidFill>
                  </a:tcPr>
                </a:tc>
                <a:extLst>
                  <a:ext uri="{0D108BD9-81ED-4DB2-BD59-A6C34878D82A}">
                    <a16:rowId xmlns:a16="http://schemas.microsoft.com/office/drawing/2014/main" val="10001"/>
                  </a:ext>
                </a:extLst>
              </a:tr>
              <a:tr h="0">
                <a:tc>
                  <a:txBody>
                    <a:bodyPr/>
                    <a:lstStyle/>
                    <a:p>
                      <a:r>
                        <a:rPr lang="en-US" sz="1400" u="none" strike="noStrike" kern="1200" baseline="0" dirty="0"/>
                        <a:t>Coordinate marketing/advertising</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it-IT" sz="1400" u="none" strike="noStrike" kern="1200" baseline="0" dirty="0"/>
                        <a:t>Ad server, e-mail server, e-mail, </a:t>
                      </a:r>
                      <a:r>
                        <a:rPr lang="en-US" sz="1400" u="none" strike="noStrike" kern="1200" baseline="0" dirty="0"/>
                        <a:t>campaign manager, ad banner</a:t>
                      </a:r>
                    </a:p>
                    <a:p>
                      <a:r>
                        <a:rPr lang="en-US" sz="1400" u="none" strike="noStrike" kern="1200" baseline="0" dirty="0"/>
                        <a:t>manager</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u="none" strike="noStrike" kern="1200" baseline="0" dirty="0"/>
                        <a:t>Site behavior log of prospects and customers linked to e-mail and banner ad campaigns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r>
                        <a:rPr lang="en-US" sz="1400" u="none" strike="noStrike" kern="1200" baseline="0" dirty="0"/>
                        <a:t>Understand marketing effectiveness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20000"/>
                      </a:srgbClr>
                    </a:solidFill>
                  </a:tcPr>
                </a:tc>
                <a:tc>
                  <a:txBody>
                    <a:bodyPr/>
                    <a:lstStyle/>
                    <a:p>
                      <a:r>
                        <a:rPr lang="en-US" sz="1400" u="none" strike="noStrike" kern="1200" baseline="0" dirty="0"/>
                        <a:t>Site tracking and reporting system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20000"/>
                      </a:srgbClr>
                    </a:solidFill>
                  </a:tcPr>
                </a:tc>
                <a:tc>
                  <a:txBody>
                    <a:bodyPr/>
                    <a:lstStyle/>
                    <a:p>
                      <a:r>
                        <a:rPr lang="en-US" sz="1400" u="none" strike="noStrike" kern="1200" baseline="0" dirty="0"/>
                        <a:t>Number of unique visitors, pages visited, products purchased, identified by marketing campaign</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20000"/>
                      </a:srgbClr>
                    </a:solidFill>
                  </a:tcPr>
                </a:tc>
                <a:extLst>
                  <a:ext uri="{0D108BD9-81ED-4DB2-BD59-A6C34878D82A}">
                    <a16:rowId xmlns:a16="http://schemas.microsoft.com/office/drawing/2014/main" val="10003"/>
                  </a:ext>
                </a:extLst>
              </a:tr>
              <a:tr h="0">
                <a:tc>
                  <a:txBody>
                    <a:bodyPr/>
                    <a:lstStyle/>
                    <a:p>
                      <a:r>
                        <a:rPr lang="en-US" sz="1400" u="none" strike="noStrike" kern="1200" baseline="0" dirty="0"/>
                        <a:t>Provide production and supplier links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u="none" strike="noStrike" kern="1200" baseline="0" dirty="0"/>
                        <a:t>Inventory management system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u="none" strike="noStrike" kern="1200" baseline="0" dirty="0"/>
                        <a:t>Product and inventory levels, supplier I</a:t>
                      </a:r>
                      <a:r>
                        <a:rPr lang="en-US" sz="100" u="none" strike="noStrike" kern="1200" baseline="0" dirty="0"/>
                        <a:t> </a:t>
                      </a:r>
                      <a:r>
                        <a:rPr lang="en-US" sz="1400" u="none" strike="noStrike" kern="1200" baseline="0" dirty="0"/>
                        <a:t>D and contact, order quantity data by product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915256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Systems Design: Hardware and Software Platforms</a:t>
            </a:r>
            <a:endParaRPr lang="en-AU" sz="3400" dirty="0"/>
          </a:p>
        </p:txBody>
      </p:sp>
      <p:sp>
        <p:nvSpPr>
          <p:cNvPr id="3" name="Content Placeholder 2"/>
          <p:cNvSpPr>
            <a:spLocks noGrp="1"/>
          </p:cNvSpPr>
          <p:nvPr>
            <p:ph sz="quarter" idx="13"/>
          </p:nvPr>
        </p:nvSpPr>
        <p:spPr/>
        <p:txBody>
          <a:bodyPr/>
          <a:lstStyle/>
          <a:p>
            <a:pPr lvl="0" indent="-256032">
              <a:buSzPts val="2400"/>
            </a:pPr>
            <a:r>
              <a:rPr lang="en-US" kern="1200" dirty="0">
                <a:solidFill>
                  <a:srgbClr val="000000"/>
                </a:solidFill>
                <a:latin typeface="Arial (Body)"/>
              </a:rPr>
              <a:t>System design specification:</a:t>
            </a:r>
          </a:p>
          <a:p>
            <a:pPr lvl="1" indent="-285750">
              <a:buSzPts val="2400"/>
              <a:buFont typeface="Arial" panose="020B0604020202020204" pitchFamily="34" charset="0"/>
              <a:buChar char="–"/>
            </a:pPr>
            <a:r>
              <a:rPr lang="en-US" kern="1200" dirty="0">
                <a:solidFill>
                  <a:srgbClr val="000000"/>
                </a:solidFill>
                <a:latin typeface="Arial (Body)"/>
              </a:rPr>
              <a:t>Description of main components of a system and their relationship to one another</a:t>
            </a:r>
          </a:p>
          <a:p>
            <a:pPr lvl="0" indent="-256032">
              <a:buSzPts val="2400"/>
            </a:pPr>
            <a:r>
              <a:rPr lang="en-US" kern="1200" dirty="0">
                <a:solidFill>
                  <a:srgbClr val="000000"/>
                </a:solidFill>
                <a:latin typeface="Arial (Body)"/>
              </a:rPr>
              <a:t>Two components of system design:</a:t>
            </a:r>
          </a:p>
          <a:p>
            <a:pPr lvl="1" indent="-285750">
              <a:buSzPts val="2400"/>
              <a:buFont typeface="Arial" panose="020B0604020202020204" pitchFamily="34" charset="0"/>
              <a:buChar char="–"/>
            </a:pPr>
            <a:r>
              <a:rPr lang="en-US" kern="1200" dirty="0">
                <a:solidFill>
                  <a:srgbClr val="000000"/>
                </a:solidFill>
                <a:latin typeface="Arial (Body)"/>
              </a:rPr>
              <a:t>Logical design</a:t>
            </a:r>
          </a:p>
          <a:p>
            <a:pPr lvl="2">
              <a:buSzPts val="2400"/>
              <a:buFontTx/>
              <a:buChar char="▪"/>
            </a:pPr>
            <a:r>
              <a:rPr lang="en-US" kern="1200" dirty="0">
                <a:solidFill>
                  <a:srgbClr val="000000"/>
                </a:solidFill>
                <a:latin typeface="Arial (Body)"/>
              </a:rPr>
              <a:t>Data flow diagrams, processing functions, databases</a:t>
            </a:r>
          </a:p>
          <a:p>
            <a:pPr lvl="1" indent="-285750">
              <a:buSzPts val="2400"/>
              <a:buFont typeface="Arial" panose="020B0604020202020204" pitchFamily="34" charset="0"/>
              <a:buChar char="–"/>
            </a:pPr>
            <a:r>
              <a:rPr lang="en-US" kern="1200" dirty="0">
                <a:solidFill>
                  <a:srgbClr val="000000"/>
                </a:solidFill>
                <a:latin typeface="Arial (Body)"/>
              </a:rPr>
              <a:t>Physical design</a:t>
            </a:r>
          </a:p>
          <a:p>
            <a:pPr lvl="2">
              <a:buSzPts val="2400"/>
              <a:buFontTx/>
              <a:buChar char="▪"/>
            </a:pPr>
            <a:r>
              <a:rPr lang="en-US" kern="1200" dirty="0">
                <a:solidFill>
                  <a:srgbClr val="000000"/>
                </a:solidFill>
                <a:latin typeface="Arial (Body)"/>
              </a:rPr>
              <a:t>Specifies actual physical, software components, models, and so on</a:t>
            </a:r>
          </a:p>
        </p:txBody>
      </p:sp>
    </p:spTree>
    <p:extLst>
      <p:ext uri="{BB962C8B-B14F-4D97-AF65-F5344CB8AC3E}">
        <p14:creationId xmlns:p14="http://schemas.microsoft.com/office/powerpoint/2010/main" val="25649456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Figure 3.6(a) A Logical Design for a Simple Website</a:t>
            </a:r>
            <a:endParaRPr lang="en-AU" sz="3400" dirty="0"/>
          </a:p>
        </p:txBody>
      </p:sp>
      <p:pic>
        <p:nvPicPr>
          <p:cNvPr id="5" name="Picture 4" descr="EC2020G_Fig_03-06_LogicalandPhysicalDesign.tif"/>
          <p:cNvPicPr>
            <a:picLocks noChangeAspect="1"/>
          </p:cNvPicPr>
          <p:nvPr/>
        </p:nvPicPr>
        <p:blipFill>
          <a:blip r:embed="rId3"/>
          <a:srcRect b="41149"/>
          <a:stretch>
            <a:fillRect/>
          </a:stretch>
        </p:blipFill>
        <p:spPr>
          <a:xfrm>
            <a:off x="2059940" y="1529254"/>
            <a:ext cx="5024120" cy="4666594"/>
          </a:xfrm>
          <a:prstGeom prst="rect">
            <a:avLst/>
          </a:prstGeom>
        </p:spPr>
      </p:pic>
    </p:spTree>
    <p:extLst>
      <p:ext uri="{BB962C8B-B14F-4D97-AF65-F5344CB8AC3E}">
        <p14:creationId xmlns:p14="http://schemas.microsoft.com/office/powerpoint/2010/main" val="3523839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Figure 3.6(b) Physical Design for a Simple Website</a:t>
            </a:r>
            <a:endParaRPr lang="en-AU" sz="3400" dirty="0"/>
          </a:p>
        </p:txBody>
      </p:sp>
      <p:pic>
        <p:nvPicPr>
          <p:cNvPr id="4" name="Picture 3" descr="EC2020G_Fig_03-06_LogicalandPhysicalDesign.tif"/>
          <p:cNvPicPr>
            <a:picLocks noChangeAspect="1"/>
          </p:cNvPicPr>
          <p:nvPr/>
        </p:nvPicPr>
        <p:blipFill>
          <a:blip r:embed="rId3"/>
          <a:srcRect t="57931"/>
          <a:stretch>
            <a:fillRect/>
          </a:stretch>
        </p:blipFill>
        <p:spPr>
          <a:xfrm>
            <a:off x="1117224" y="1549133"/>
            <a:ext cx="6909552" cy="4587764"/>
          </a:xfrm>
          <a:prstGeom prst="rect">
            <a:avLst/>
          </a:prstGeom>
        </p:spPr>
      </p:pic>
    </p:spTree>
    <p:extLst>
      <p:ext uri="{BB962C8B-B14F-4D97-AF65-F5344CB8AC3E}">
        <p14:creationId xmlns:p14="http://schemas.microsoft.com/office/powerpoint/2010/main" val="1235874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Building the System: In-House Versus Outsourcing</a:t>
            </a:r>
            <a:endParaRPr lang="en-AU" sz="3400" dirty="0"/>
          </a:p>
        </p:txBody>
      </p:sp>
      <p:sp>
        <p:nvSpPr>
          <p:cNvPr id="3" name="Content Placeholder 2"/>
          <p:cNvSpPr>
            <a:spLocks noGrp="1"/>
          </p:cNvSpPr>
          <p:nvPr>
            <p:ph sz="quarter" idx="13"/>
          </p:nvPr>
        </p:nvSpPr>
        <p:spPr>
          <a:xfrm>
            <a:off x="457200" y="1556326"/>
            <a:ext cx="8171411" cy="4434275"/>
          </a:xfrm>
        </p:spPr>
        <p:txBody>
          <a:bodyPr/>
          <a:lstStyle/>
          <a:p>
            <a:pPr lvl="0" indent="-256032"/>
            <a:r>
              <a:rPr lang="en-US" altLang="en-US" sz="2200" kern="1200" dirty="0">
                <a:solidFill>
                  <a:srgbClr val="000000"/>
                </a:solidFill>
              </a:rPr>
              <a:t>Outsourcing: Hiring vendors to provide services involved in building site</a:t>
            </a:r>
          </a:p>
          <a:p>
            <a:pPr lvl="0" indent="-256032"/>
            <a:r>
              <a:rPr lang="en-US" altLang="en-US" sz="2200" kern="1200" dirty="0">
                <a:solidFill>
                  <a:srgbClr val="000000"/>
                </a:solidFill>
              </a:rPr>
              <a:t>Build own v</a:t>
            </a:r>
            <a:r>
              <a:rPr lang="en-US" altLang="en-US" sz="100" kern="1200" dirty="0">
                <a:solidFill>
                  <a:schemeClr val="bg1"/>
                </a:solidFill>
              </a:rPr>
              <a:t>ersu</a:t>
            </a:r>
            <a:r>
              <a:rPr lang="en-US" altLang="en-US" sz="2200" kern="1200" dirty="0">
                <a:solidFill>
                  <a:srgbClr val="000000"/>
                </a:solidFill>
              </a:rPr>
              <a:t>s. outsourcing:</a:t>
            </a:r>
          </a:p>
          <a:p>
            <a:pPr lvl="1" indent="-285750">
              <a:buFont typeface="Arial" panose="020B0604020202020204" pitchFamily="34" charset="0"/>
              <a:buChar char="–"/>
            </a:pPr>
            <a:r>
              <a:rPr lang="en-US" altLang="en-US" sz="2200" kern="1200" dirty="0">
                <a:solidFill>
                  <a:srgbClr val="000000"/>
                </a:solidFill>
              </a:rPr>
              <a:t>Build your own requires team with diverse skill set; choice of software tools; both risks and possible benefits</a:t>
            </a:r>
          </a:p>
          <a:p>
            <a:pPr lvl="0" indent="-256032"/>
            <a:r>
              <a:rPr lang="en-US" altLang="en-US" sz="2200" kern="1200" dirty="0">
                <a:solidFill>
                  <a:srgbClr val="000000"/>
                </a:solidFill>
              </a:rPr>
              <a:t>Host own v</a:t>
            </a:r>
            <a:r>
              <a:rPr lang="en-US" altLang="en-US" sz="100" kern="1200" dirty="0">
                <a:solidFill>
                  <a:schemeClr val="bg1"/>
                </a:solidFill>
              </a:rPr>
              <a:t>ersu</a:t>
            </a:r>
            <a:r>
              <a:rPr lang="en-US" altLang="en-US" sz="2200" kern="1200" dirty="0">
                <a:solidFill>
                  <a:srgbClr val="000000"/>
                </a:solidFill>
              </a:rPr>
              <a:t>s. outsourcing</a:t>
            </a:r>
          </a:p>
          <a:p>
            <a:pPr lvl="1" indent="-285750">
              <a:buFont typeface="Arial" panose="020B0604020202020204" pitchFamily="34" charset="0"/>
              <a:buChar char="–"/>
            </a:pPr>
            <a:r>
              <a:rPr lang="en-US" altLang="en-US" sz="2200" kern="1200" dirty="0">
                <a:solidFill>
                  <a:srgbClr val="000000"/>
                </a:solidFill>
              </a:rPr>
              <a:t>Hosting: Hosting company responsible for ensuring site is accessible 24/7, for monthly fee</a:t>
            </a:r>
          </a:p>
          <a:p>
            <a:pPr lvl="1" indent="-285750">
              <a:buFont typeface="Arial" panose="020B0604020202020204" pitchFamily="34" charset="0"/>
              <a:buChar char="–"/>
            </a:pPr>
            <a:r>
              <a:rPr lang="en-US" altLang="en-US" sz="2200" kern="1200" dirty="0">
                <a:solidFill>
                  <a:srgbClr val="000000"/>
                </a:solidFill>
              </a:rPr>
              <a:t>Co-location: Firm purchases or leases web server (with control over its operation), but server is located at vendor</a:t>
            </a:r>
            <a:r>
              <a:rPr lang="en-IN" altLang="ja-JP" sz="2200" kern="1200" dirty="0">
                <a:solidFill>
                  <a:srgbClr val="000000"/>
                </a:solidFill>
              </a:rPr>
              <a:t>’</a:t>
            </a:r>
            <a:r>
              <a:rPr lang="en-US" altLang="ja-JP" sz="2200" kern="1200" dirty="0">
                <a:solidFill>
                  <a:srgbClr val="000000"/>
                </a:solidFill>
              </a:rPr>
              <a:t>s facility</a:t>
            </a:r>
            <a:endParaRPr lang="en-US" altLang="en-US" sz="2200" kern="1200" dirty="0">
              <a:solidFill>
                <a:srgbClr val="000000"/>
              </a:solidFill>
            </a:endParaRPr>
          </a:p>
        </p:txBody>
      </p:sp>
    </p:spTree>
    <p:extLst>
      <p:ext uri="{BB962C8B-B14F-4D97-AF65-F5344CB8AC3E}">
        <p14:creationId xmlns:p14="http://schemas.microsoft.com/office/powerpoint/2010/main" val="1530003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itle 99"/>
          <p:cNvSpPr>
            <a:spLocks noGrp="1"/>
          </p:cNvSpPr>
          <p:nvPr>
            <p:ph type="title"/>
          </p:nvPr>
        </p:nvSpPr>
        <p:spPr/>
        <p:txBody>
          <a:bodyPr/>
          <a:lstStyle/>
          <a:p>
            <a:r>
              <a:rPr lang="en-US" kern="1200" dirty="0">
                <a:cs typeface="Times New Roman" panose="02020603050405020304" pitchFamily="18" charset="0"/>
              </a:rPr>
              <a:t>Learning Objectives</a:t>
            </a:r>
            <a:endParaRPr lang="en-IN" dirty="0"/>
          </a:p>
        </p:txBody>
      </p:sp>
      <p:sp>
        <p:nvSpPr>
          <p:cNvPr id="101" name="Content Placeholder 100"/>
          <p:cNvSpPr>
            <a:spLocks noGrp="1"/>
          </p:cNvSpPr>
          <p:nvPr>
            <p:ph sz="quarter" idx="13"/>
          </p:nvPr>
        </p:nvSpPr>
        <p:spPr>
          <a:xfrm>
            <a:off x="457200" y="1556326"/>
            <a:ext cx="8229600" cy="4611718"/>
          </a:xfrm>
        </p:spPr>
        <p:txBody>
          <a:bodyPr/>
          <a:lstStyle/>
          <a:p>
            <a:pPr marL="0" lvl="0" indent="0">
              <a:buSzPts val="2400"/>
              <a:buNone/>
            </a:pPr>
            <a:r>
              <a:rPr lang="en-US" sz="2000" b="1" kern="1200" dirty="0">
                <a:solidFill>
                  <a:schemeClr val="tx2"/>
                </a:solidFill>
                <a:latin typeface="Arial (Body)"/>
              </a:rPr>
              <a:t>3.1</a:t>
            </a:r>
            <a:r>
              <a:rPr lang="en-US" sz="2000" b="1" kern="1200" dirty="0">
                <a:solidFill>
                  <a:srgbClr val="000000"/>
                </a:solidFill>
                <a:latin typeface="Arial (Body)"/>
              </a:rPr>
              <a:t> </a:t>
            </a:r>
            <a:r>
              <a:rPr lang="en-US" sz="2000" kern="1200" dirty="0">
                <a:solidFill>
                  <a:srgbClr val="000000"/>
                </a:solidFill>
                <a:latin typeface="Arial (Body)"/>
              </a:rPr>
              <a:t>Understand the questions you must ask and answer, and the steps you should take, in developing an e-commerce presence.</a:t>
            </a:r>
          </a:p>
          <a:p>
            <a:pPr marL="0" lvl="0" indent="0">
              <a:buSzPts val="2400"/>
              <a:buNone/>
            </a:pPr>
            <a:r>
              <a:rPr lang="en-US" sz="2000" b="1" kern="1200" dirty="0">
                <a:solidFill>
                  <a:schemeClr val="tx2"/>
                </a:solidFill>
                <a:latin typeface="Arial (Body)"/>
              </a:rPr>
              <a:t>3.2</a:t>
            </a:r>
            <a:r>
              <a:rPr lang="en-US" sz="2000" b="1" kern="1200" dirty="0">
                <a:solidFill>
                  <a:srgbClr val="000000"/>
                </a:solidFill>
                <a:latin typeface="Arial (Body)"/>
              </a:rPr>
              <a:t> </a:t>
            </a:r>
            <a:r>
              <a:rPr lang="en-US" sz="2000" kern="1200" dirty="0">
                <a:solidFill>
                  <a:srgbClr val="000000"/>
                </a:solidFill>
                <a:latin typeface="Arial (Body)"/>
              </a:rPr>
              <a:t>Explain the process that should be followed in building an e-commerce presence.</a:t>
            </a:r>
          </a:p>
          <a:p>
            <a:pPr marL="0" lvl="0" indent="0">
              <a:buSzPts val="2400"/>
              <a:buNone/>
            </a:pPr>
            <a:r>
              <a:rPr lang="en-US" sz="2000" b="1" kern="1200" dirty="0">
                <a:solidFill>
                  <a:schemeClr val="tx2"/>
                </a:solidFill>
                <a:latin typeface="Arial (Body)"/>
              </a:rPr>
              <a:t>3.3</a:t>
            </a:r>
            <a:r>
              <a:rPr lang="en-US" sz="2000" b="1" kern="1200" dirty="0">
                <a:solidFill>
                  <a:srgbClr val="000000"/>
                </a:solidFill>
                <a:latin typeface="Arial (Body)"/>
              </a:rPr>
              <a:t> </a:t>
            </a:r>
            <a:r>
              <a:rPr lang="en-US" sz="2000" kern="1200" dirty="0">
                <a:solidFill>
                  <a:srgbClr val="000000"/>
                </a:solidFill>
                <a:latin typeface="Arial (Body)"/>
              </a:rPr>
              <a:t>Identify and understand the major considerations involved in choosing web server and e-commerce merchant server software.</a:t>
            </a:r>
          </a:p>
          <a:p>
            <a:pPr marL="0" lvl="0" indent="0">
              <a:buSzPts val="2400"/>
              <a:buNone/>
            </a:pPr>
            <a:r>
              <a:rPr lang="en-US" sz="2000" b="1" kern="1200" dirty="0">
                <a:solidFill>
                  <a:schemeClr val="tx2"/>
                </a:solidFill>
                <a:latin typeface="Arial (Body)"/>
              </a:rPr>
              <a:t>3.4</a:t>
            </a:r>
            <a:r>
              <a:rPr lang="en-US" sz="2000" b="1" kern="1200" dirty="0">
                <a:solidFill>
                  <a:srgbClr val="000000"/>
                </a:solidFill>
                <a:latin typeface="Arial (Body)"/>
              </a:rPr>
              <a:t> </a:t>
            </a:r>
            <a:r>
              <a:rPr lang="en-US" sz="2000" kern="1200" dirty="0">
                <a:solidFill>
                  <a:srgbClr val="000000"/>
                </a:solidFill>
                <a:latin typeface="Arial (Body)"/>
              </a:rPr>
              <a:t>Understand the issues involved in choosing the most appropriate hardware for an e-commerce site.</a:t>
            </a:r>
          </a:p>
          <a:p>
            <a:pPr marL="0" lvl="0" indent="0">
              <a:buSzPts val="2400"/>
              <a:buNone/>
            </a:pPr>
            <a:r>
              <a:rPr lang="en-US" sz="2000" b="1" kern="1200" dirty="0">
                <a:solidFill>
                  <a:schemeClr val="tx2"/>
                </a:solidFill>
                <a:latin typeface="Arial (Body)"/>
              </a:rPr>
              <a:t>3.5</a:t>
            </a:r>
            <a:r>
              <a:rPr lang="en-US" sz="2000" b="1" kern="1200" dirty="0">
                <a:solidFill>
                  <a:srgbClr val="000000"/>
                </a:solidFill>
                <a:latin typeface="Arial (Body)"/>
              </a:rPr>
              <a:t> </a:t>
            </a:r>
            <a:r>
              <a:rPr lang="en-US" sz="2000" kern="1200" dirty="0">
                <a:solidFill>
                  <a:srgbClr val="000000"/>
                </a:solidFill>
                <a:latin typeface="Arial (Body)"/>
              </a:rPr>
              <a:t>Identify additional tools that can improve website performance.</a:t>
            </a:r>
          </a:p>
          <a:p>
            <a:pPr marL="0" lvl="0" indent="0">
              <a:buSzPts val="2400"/>
              <a:buNone/>
            </a:pPr>
            <a:r>
              <a:rPr lang="en-US" sz="2000" b="1" kern="1200" dirty="0">
                <a:solidFill>
                  <a:schemeClr val="tx2"/>
                </a:solidFill>
                <a:latin typeface="Arial (Body)"/>
              </a:rPr>
              <a:t>3.6</a:t>
            </a:r>
            <a:r>
              <a:rPr lang="en-US" sz="2000" b="1" kern="1200" dirty="0">
                <a:solidFill>
                  <a:srgbClr val="000000"/>
                </a:solidFill>
                <a:latin typeface="Arial (Body)"/>
              </a:rPr>
              <a:t> </a:t>
            </a:r>
            <a:r>
              <a:rPr lang="en-US" sz="2000" kern="1200" dirty="0">
                <a:solidFill>
                  <a:srgbClr val="000000"/>
                </a:solidFill>
                <a:latin typeface="Arial (Body)"/>
              </a:rPr>
              <a:t>Understand the important considerations involved in developing a mobile website and building mobile applications.</a:t>
            </a:r>
          </a:p>
        </p:txBody>
      </p:sp>
    </p:spTree>
    <p:extLst>
      <p:ext uri="{BB962C8B-B14F-4D97-AF65-F5344CB8AC3E}">
        <p14:creationId xmlns:p14="http://schemas.microsoft.com/office/powerpoint/2010/main" val="1671439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Figure 3.7 Choices in Building and Hosting</a:t>
            </a:r>
            <a:endParaRPr lang="en-AU" sz="3400" dirty="0"/>
          </a:p>
        </p:txBody>
      </p:sp>
      <p:pic>
        <p:nvPicPr>
          <p:cNvPr id="4" name="Picture 3" descr="EC2020G_Fig_03-07_ChoicesInBuilding.tif"/>
          <p:cNvPicPr>
            <a:picLocks noChangeAspect="1"/>
          </p:cNvPicPr>
          <p:nvPr/>
        </p:nvPicPr>
        <p:blipFill>
          <a:blip r:embed="rId3"/>
          <a:stretch>
            <a:fillRect/>
          </a:stretch>
        </p:blipFill>
        <p:spPr>
          <a:xfrm>
            <a:off x="757642" y="1923393"/>
            <a:ext cx="7628716" cy="3011214"/>
          </a:xfrm>
          <a:prstGeom prst="rect">
            <a:avLst/>
          </a:prstGeom>
        </p:spPr>
      </p:pic>
    </p:spTree>
    <p:extLst>
      <p:ext uri="{BB962C8B-B14F-4D97-AF65-F5344CB8AC3E}">
        <p14:creationId xmlns:p14="http://schemas.microsoft.com/office/powerpoint/2010/main" val="32066471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Insight on Business: </a:t>
            </a:r>
            <a:r>
              <a:rPr lang="en-US" sz="3400" kern="1200" dirty="0">
                <a:cs typeface="Times New Roman" panose="02020603050405020304" pitchFamily="18" charset="0"/>
              </a:rPr>
              <a:t>OVH Takes E-commerce to the Clouds</a:t>
            </a:r>
            <a:endParaRPr lang="en-AU" sz="3400" dirty="0"/>
          </a:p>
        </p:txBody>
      </p:sp>
      <p:sp>
        <p:nvSpPr>
          <p:cNvPr id="3" name="Content Placeholder 2"/>
          <p:cNvSpPr>
            <a:spLocks noGrp="1"/>
          </p:cNvSpPr>
          <p:nvPr>
            <p:ph sz="quarter" idx="13"/>
          </p:nvPr>
        </p:nvSpPr>
        <p:spPr/>
        <p:txBody>
          <a:bodyPr/>
          <a:lstStyle/>
          <a:p>
            <a:pPr lvl="0" indent="-256032">
              <a:buSzPts val="2400"/>
            </a:pPr>
            <a:r>
              <a:rPr lang="en-US" kern="1200" dirty="0">
                <a:solidFill>
                  <a:srgbClr val="000000"/>
                </a:solidFill>
                <a:latin typeface="Arial (Body)"/>
              </a:rPr>
              <a:t>Class Discussion</a:t>
            </a:r>
          </a:p>
          <a:p>
            <a:pPr lvl="1" indent="-285750">
              <a:buSzPts val="2400"/>
              <a:buFont typeface="Arial" panose="020B0604020202020204" pitchFamily="34" charset="0"/>
              <a:buChar char="–"/>
              <a:defRPr/>
            </a:pPr>
            <a:r>
              <a:rPr lang="en-US" kern="1200" dirty="0">
                <a:solidFill>
                  <a:srgbClr val="000000"/>
                </a:solidFill>
                <a:latin typeface="Arial (Body)"/>
              </a:rPr>
              <a:t>What value does OVH offer to small businesses?</a:t>
            </a:r>
          </a:p>
          <a:p>
            <a:pPr lvl="1" indent="-285750">
              <a:buSzPts val="2400"/>
              <a:buFont typeface="Arial" panose="020B0604020202020204" pitchFamily="34" charset="0"/>
              <a:buChar char="–"/>
              <a:defRPr/>
            </a:pPr>
            <a:r>
              <a:rPr lang="en-US" kern="1200" dirty="0">
                <a:solidFill>
                  <a:srgbClr val="000000"/>
                </a:solidFill>
                <a:latin typeface="Arial (Body)"/>
              </a:rPr>
              <a:t>Are there any drawbacks to using OVH to create an e-commerce presence?</a:t>
            </a:r>
          </a:p>
          <a:p>
            <a:pPr lvl="1" indent="-285750">
              <a:buSzPts val="2400"/>
              <a:buFont typeface="Arial" panose="020B0604020202020204" pitchFamily="34" charset="0"/>
              <a:buChar char="–"/>
              <a:defRPr/>
            </a:pPr>
            <a:r>
              <a:rPr lang="en-US" kern="1200" dirty="0">
                <a:solidFill>
                  <a:srgbClr val="000000"/>
                </a:solidFill>
                <a:latin typeface="Arial (Body)"/>
              </a:rPr>
              <a:t>How are service providers like OVH changing the nature of e-commerce?</a:t>
            </a:r>
          </a:p>
        </p:txBody>
      </p:sp>
    </p:spTree>
    <p:extLst>
      <p:ext uri="{BB962C8B-B14F-4D97-AF65-F5344CB8AC3E}">
        <p14:creationId xmlns:p14="http://schemas.microsoft.com/office/powerpoint/2010/main" val="26511183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Testing the System</a:t>
            </a:r>
            <a:endParaRPr lang="en-AU" dirty="0"/>
          </a:p>
        </p:txBody>
      </p:sp>
      <p:sp>
        <p:nvSpPr>
          <p:cNvPr id="3" name="Content Placeholder 2"/>
          <p:cNvSpPr>
            <a:spLocks noGrp="1"/>
          </p:cNvSpPr>
          <p:nvPr>
            <p:ph sz="quarter" idx="13"/>
          </p:nvPr>
        </p:nvSpPr>
        <p:spPr/>
        <p:txBody>
          <a:bodyPr/>
          <a:lstStyle/>
          <a:p>
            <a:pPr lvl="0" indent="-256032">
              <a:buSzPts val="2400"/>
            </a:pPr>
            <a:r>
              <a:rPr lang="en-US" kern="1200" dirty="0">
                <a:solidFill>
                  <a:srgbClr val="000000"/>
                </a:solidFill>
                <a:latin typeface="Arial (Body)"/>
              </a:rPr>
              <a:t>Testing</a:t>
            </a:r>
          </a:p>
          <a:p>
            <a:pPr lvl="1" indent="-285750">
              <a:buSzPts val="2400"/>
              <a:buFont typeface="Arial" panose="020B0604020202020204" pitchFamily="34" charset="0"/>
              <a:buChar char="–"/>
            </a:pPr>
            <a:r>
              <a:rPr lang="en-US" kern="1200" dirty="0">
                <a:solidFill>
                  <a:srgbClr val="000000"/>
                </a:solidFill>
                <a:latin typeface="Arial (Body)"/>
              </a:rPr>
              <a:t>Unit testing</a:t>
            </a:r>
          </a:p>
          <a:p>
            <a:pPr lvl="1" indent="-285750">
              <a:buSzPts val="2400"/>
              <a:buFont typeface="Arial" panose="020B0604020202020204" pitchFamily="34" charset="0"/>
              <a:buChar char="–"/>
            </a:pPr>
            <a:r>
              <a:rPr lang="en-US" kern="1200" dirty="0">
                <a:solidFill>
                  <a:srgbClr val="000000"/>
                </a:solidFill>
                <a:latin typeface="Arial (Body)"/>
              </a:rPr>
              <a:t>System testing</a:t>
            </a:r>
          </a:p>
          <a:p>
            <a:pPr lvl="1" indent="-285750">
              <a:buSzPts val="2400"/>
              <a:buFont typeface="Arial" panose="020B0604020202020204" pitchFamily="34" charset="0"/>
              <a:buChar char="–"/>
            </a:pPr>
            <a:r>
              <a:rPr lang="en-US" kern="1200" dirty="0">
                <a:solidFill>
                  <a:srgbClr val="000000"/>
                </a:solidFill>
                <a:latin typeface="Arial (Body)"/>
              </a:rPr>
              <a:t>Acceptance testing</a:t>
            </a:r>
          </a:p>
          <a:p>
            <a:pPr lvl="1" indent="-285750">
              <a:buSzPts val="2400"/>
              <a:buFont typeface="Arial" panose="020B0604020202020204" pitchFamily="34" charset="0"/>
              <a:buChar char="–"/>
            </a:pPr>
            <a:r>
              <a:rPr lang="en-US" kern="1200" dirty="0">
                <a:solidFill>
                  <a:srgbClr val="000000"/>
                </a:solidFill>
                <a:latin typeface="Arial (Body)"/>
              </a:rPr>
              <a:t>A/B testing (split testing)</a:t>
            </a:r>
          </a:p>
          <a:p>
            <a:pPr lvl="1" indent="-285750">
              <a:buSzPts val="2400"/>
              <a:buFont typeface="Arial" panose="020B0604020202020204" pitchFamily="34" charset="0"/>
              <a:buChar char="–"/>
            </a:pPr>
            <a:r>
              <a:rPr lang="en-US" kern="1200" dirty="0">
                <a:solidFill>
                  <a:srgbClr val="000000"/>
                </a:solidFill>
                <a:latin typeface="Arial (Body)"/>
              </a:rPr>
              <a:t>Multivariate testing</a:t>
            </a:r>
          </a:p>
        </p:txBody>
      </p:sp>
    </p:spTree>
    <p:extLst>
      <p:ext uri="{BB962C8B-B14F-4D97-AF65-F5344CB8AC3E}">
        <p14:creationId xmlns:p14="http://schemas.microsoft.com/office/powerpoint/2010/main" val="40193999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kern="1200" dirty="0">
                <a:cs typeface="Times New Roman" panose="02020603050405020304" pitchFamily="18" charset="0"/>
              </a:rPr>
              <a:t>Implementation, Maintenance</a:t>
            </a:r>
            <a:r>
              <a:rPr lang="en-US" sz="3400" dirty="0"/>
              <a:t>, and Optimization</a:t>
            </a:r>
            <a:endParaRPr lang="en-AU" sz="3400" dirty="0"/>
          </a:p>
        </p:txBody>
      </p:sp>
      <p:sp>
        <p:nvSpPr>
          <p:cNvPr id="3" name="Content Placeholder 2"/>
          <p:cNvSpPr>
            <a:spLocks noGrp="1"/>
          </p:cNvSpPr>
          <p:nvPr>
            <p:ph sz="quarter" idx="13"/>
          </p:nvPr>
        </p:nvSpPr>
        <p:spPr>
          <a:xfrm>
            <a:off x="457200" y="1556326"/>
            <a:ext cx="8071658" cy="4434275"/>
          </a:xfrm>
        </p:spPr>
        <p:txBody>
          <a:bodyPr/>
          <a:lstStyle/>
          <a:p>
            <a:pPr lvl="0" indent="-256032">
              <a:buSzPts val="2400"/>
            </a:pPr>
            <a:r>
              <a:rPr lang="en-US" kern="1200" dirty="0">
                <a:solidFill>
                  <a:srgbClr val="000000"/>
                </a:solidFill>
                <a:latin typeface="Arial (Body)"/>
              </a:rPr>
              <a:t>Systems break down unpredictably</a:t>
            </a:r>
          </a:p>
          <a:p>
            <a:pPr lvl="0" indent="-256032">
              <a:buSzPts val="2400"/>
            </a:pPr>
            <a:r>
              <a:rPr lang="en-US" kern="1200" dirty="0">
                <a:solidFill>
                  <a:srgbClr val="000000"/>
                </a:solidFill>
                <a:latin typeface="Arial (Body)"/>
              </a:rPr>
              <a:t>Maintenance is ongoing</a:t>
            </a:r>
          </a:p>
          <a:p>
            <a:pPr lvl="0" indent="-256032">
              <a:buSzPts val="2400"/>
            </a:pPr>
            <a:r>
              <a:rPr lang="en-US" kern="1200" dirty="0">
                <a:solidFill>
                  <a:srgbClr val="000000"/>
                </a:solidFill>
                <a:latin typeface="Arial (Body)"/>
              </a:rPr>
              <a:t>Maintenance costs: Similar to development costs</a:t>
            </a:r>
          </a:p>
          <a:p>
            <a:pPr lvl="1" indent="-285750">
              <a:buSzPts val="2400"/>
              <a:buFont typeface="Arial" panose="020B0604020202020204" pitchFamily="34" charset="0"/>
              <a:buChar char="–"/>
            </a:pPr>
            <a:r>
              <a:rPr lang="en-US" kern="1200" dirty="0">
                <a:solidFill>
                  <a:srgbClr val="000000"/>
                </a:solidFill>
                <a:latin typeface="Arial (Body)"/>
              </a:rPr>
              <a:t>A $40K e-commerce site may require $40K annually to upkeep</a:t>
            </a:r>
          </a:p>
          <a:p>
            <a:pPr lvl="0" indent="-256032">
              <a:buSzPts val="2400"/>
            </a:pPr>
            <a:r>
              <a:rPr lang="en-US" kern="1200" dirty="0">
                <a:solidFill>
                  <a:srgbClr val="000000"/>
                </a:solidFill>
                <a:latin typeface="Arial (Body)"/>
              </a:rPr>
              <a:t>Benchmarking</a:t>
            </a:r>
          </a:p>
        </p:txBody>
      </p:sp>
    </p:spTree>
    <p:extLst>
      <p:ext uri="{BB962C8B-B14F-4D97-AF65-F5344CB8AC3E}">
        <p14:creationId xmlns:p14="http://schemas.microsoft.com/office/powerpoint/2010/main" val="21363231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Figure 3.10 Factors in Website Optimization</a:t>
            </a:r>
            <a:endParaRPr lang="en-AU" sz="3400" dirty="0"/>
          </a:p>
        </p:txBody>
      </p:sp>
      <p:pic>
        <p:nvPicPr>
          <p:cNvPr id="4" name="Picture 3" descr="EC2020G_Fig_03-10_FactorsInWebsiteOptimization.tif"/>
          <p:cNvPicPr>
            <a:picLocks noChangeAspect="1"/>
          </p:cNvPicPr>
          <p:nvPr/>
        </p:nvPicPr>
        <p:blipFill>
          <a:blip r:embed="rId3"/>
          <a:stretch>
            <a:fillRect/>
          </a:stretch>
        </p:blipFill>
        <p:spPr>
          <a:xfrm>
            <a:off x="649805" y="1655378"/>
            <a:ext cx="7844390" cy="3547244"/>
          </a:xfrm>
          <a:prstGeom prst="rect">
            <a:avLst/>
          </a:prstGeom>
        </p:spPr>
      </p:pic>
    </p:spTree>
    <p:extLst>
      <p:ext uri="{BB962C8B-B14F-4D97-AF65-F5344CB8AC3E}">
        <p14:creationId xmlns:p14="http://schemas.microsoft.com/office/powerpoint/2010/main" val="254738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Alternative Web Development Methodologies</a:t>
            </a:r>
            <a:endParaRPr lang="en-AU" sz="3400" dirty="0"/>
          </a:p>
        </p:txBody>
      </p:sp>
      <p:sp>
        <p:nvSpPr>
          <p:cNvPr id="3" name="Content Placeholder 2"/>
          <p:cNvSpPr>
            <a:spLocks noGrp="1"/>
          </p:cNvSpPr>
          <p:nvPr>
            <p:ph sz="quarter" idx="13"/>
          </p:nvPr>
        </p:nvSpPr>
        <p:spPr/>
        <p:txBody>
          <a:bodyPr/>
          <a:lstStyle/>
          <a:p>
            <a:r>
              <a:rPr lang="en-US" dirty="0"/>
              <a:t>Prototyping</a:t>
            </a:r>
          </a:p>
          <a:p>
            <a:r>
              <a:rPr lang="en-US" dirty="0"/>
              <a:t>Agile development</a:t>
            </a:r>
          </a:p>
          <a:p>
            <a:r>
              <a:rPr lang="en-US" dirty="0"/>
              <a:t>DevOps</a:t>
            </a:r>
          </a:p>
          <a:p>
            <a:r>
              <a:rPr lang="en-US" dirty="0"/>
              <a:t>Component-based development</a:t>
            </a:r>
          </a:p>
          <a:p>
            <a:r>
              <a:rPr lang="en-US" dirty="0"/>
              <a:t>Web services</a:t>
            </a:r>
          </a:p>
        </p:txBody>
      </p:sp>
    </p:spTree>
    <p:extLst>
      <p:ext uri="{BB962C8B-B14F-4D97-AF65-F5344CB8AC3E}">
        <p14:creationId xmlns:p14="http://schemas.microsoft.com/office/powerpoint/2010/main" val="12293847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Simple v</a:t>
            </a:r>
            <a:r>
              <a:rPr lang="en-IN" sz="100" kern="1200" dirty="0">
                <a:solidFill>
                  <a:schemeClr val="bg1"/>
                </a:solidFill>
                <a:cs typeface="Times New Roman" panose="02020603050405020304" pitchFamily="18" charset="0"/>
              </a:rPr>
              <a:t>ersu</a:t>
            </a:r>
            <a:r>
              <a:rPr lang="en-IN" sz="3400" kern="1200" dirty="0">
                <a:cs typeface="Times New Roman" panose="02020603050405020304" pitchFamily="18" charset="0"/>
              </a:rPr>
              <a:t>s Multi-Tiered Website Architecture</a:t>
            </a:r>
            <a:endParaRPr lang="en-AU" sz="3400" dirty="0"/>
          </a:p>
        </p:txBody>
      </p:sp>
      <p:sp>
        <p:nvSpPr>
          <p:cNvPr id="3" name="Content Placeholder 2"/>
          <p:cNvSpPr>
            <a:spLocks noGrp="1"/>
          </p:cNvSpPr>
          <p:nvPr>
            <p:ph sz="quarter" idx="13"/>
          </p:nvPr>
        </p:nvSpPr>
        <p:spPr/>
        <p:txBody>
          <a:bodyPr/>
          <a:lstStyle/>
          <a:p>
            <a:pPr lvl="0" indent="-256032">
              <a:buSzPts val="2400"/>
            </a:pPr>
            <a:r>
              <a:rPr lang="en-US" kern="1200" dirty="0">
                <a:solidFill>
                  <a:srgbClr val="000000"/>
                </a:solidFill>
                <a:latin typeface="Arial (Body)"/>
              </a:rPr>
              <a:t>System architecture</a:t>
            </a:r>
          </a:p>
          <a:p>
            <a:pPr lvl="1" indent="-285750">
              <a:buSzPts val="2400"/>
              <a:buFont typeface="Arial" panose="020B0604020202020204" pitchFamily="34" charset="0"/>
              <a:buChar char="–"/>
            </a:pPr>
            <a:r>
              <a:rPr lang="en-US" kern="1200" dirty="0">
                <a:solidFill>
                  <a:srgbClr val="000000"/>
                </a:solidFill>
                <a:latin typeface="Arial (Body)"/>
              </a:rPr>
              <a:t>Arrangement of software, machinery, and tasks in an information system needed to achieve a specific functionality</a:t>
            </a:r>
          </a:p>
          <a:p>
            <a:pPr lvl="0" indent="-256032">
              <a:buSzPts val="2400"/>
            </a:pPr>
            <a:r>
              <a:rPr lang="en-US" kern="1200" dirty="0">
                <a:solidFill>
                  <a:srgbClr val="000000"/>
                </a:solidFill>
                <a:latin typeface="Arial (Body)"/>
              </a:rPr>
              <a:t>Two-tier</a:t>
            </a:r>
          </a:p>
          <a:p>
            <a:pPr lvl="1" indent="-285750">
              <a:buSzPts val="2400"/>
              <a:buFont typeface="Arial" panose="020B0604020202020204" pitchFamily="34" charset="0"/>
              <a:buChar char="–"/>
            </a:pPr>
            <a:r>
              <a:rPr lang="en-US" kern="1200" dirty="0">
                <a:solidFill>
                  <a:srgbClr val="000000"/>
                </a:solidFill>
                <a:latin typeface="Arial (Body)"/>
              </a:rPr>
              <a:t>Web server and database server</a:t>
            </a:r>
          </a:p>
          <a:p>
            <a:pPr lvl="0" indent="-256032">
              <a:buSzPts val="2400"/>
            </a:pPr>
            <a:r>
              <a:rPr lang="en-US" kern="1200" dirty="0">
                <a:solidFill>
                  <a:srgbClr val="000000"/>
                </a:solidFill>
                <a:latin typeface="Arial (Body)"/>
              </a:rPr>
              <a:t>Multi-tier</a:t>
            </a:r>
          </a:p>
          <a:p>
            <a:pPr lvl="1" indent="-285750">
              <a:buSzPts val="2400"/>
              <a:buFont typeface="Arial" panose="020B0604020202020204" pitchFamily="34" charset="0"/>
              <a:buChar char="–"/>
            </a:pPr>
            <a:r>
              <a:rPr lang="en-US" kern="1200" dirty="0">
                <a:solidFill>
                  <a:srgbClr val="000000"/>
                </a:solidFill>
                <a:latin typeface="Arial (Body)"/>
              </a:rPr>
              <a:t>Web application servers</a:t>
            </a:r>
          </a:p>
          <a:p>
            <a:pPr lvl="1" indent="-285750">
              <a:buSzPts val="2400"/>
              <a:buFont typeface="Arial" panose="020B0604020202020204" pitchFamily="34" charset="0"/>
              <a:buChar char="–"/>
            </a:pPr>
            <a:r>
              <a:rPr lang="en-US" kern="1200" dirty="0">
                <a:solidFill>
                  <a:srgbClr val="000000"/>
                </a:solidFill>
                <a:latin typeface="Arial (Body)"/>
              </a:rPr>
              <a:t>Backend, legacy databases</a:t>
            </a:r>
          </a:p>
        </p:txBody>
      </p:sp>
    </p:spTree>
    <p:extLst>
      <p:ext uri="{BB962C8B-B14F-4D97-AF65-F5344CB8AC3E}">
        <p14:creationId xmlns:p14="http://schemas.microsoft.com/office/powerpoint/2010/main" val="3447979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Figure 3.11(a) Two-Tier E-commerce Site Architecture</a:t>
            </a:r>
            <a:endParaRPr lang="en-AU" sz="3400" dirty="0"/>
          </a:p>
        </p:txBody>
      </p:sp>
      <p:pic>
        <p:nvPicPr>
          <p:cNvPr id="4" name="Picture 3" descr="In two-tier architecture, a web server responds to requests for web pages and a database server provides backend data storage. User requests for pages are sent to the web server to the content management or database server, which sends the pages back through the web server."/>
          <p:cNvPicPr>
            <a:picLocks noChangeAspect="1"/>
          </p:cNvPicPr>
          <p:nvPr/>
        </p:nvPicPr>
        <p:blipFill>
          <a:blip r:embed="rId3"/>
          <a:stretch>
            <a:fillRect/>
          </a:stretch>
        </p:blipFill>
        <p:spPr>
          <a:xfrm>
            <a:off x="731718" y="1665102"/>
            <a:ext cx="7680565" cy="3544421"/>
          </a:xfrm>
          <a:prstGeom prst="rect">
            <a:avLst/>
          </a:prstGeom>
        </p:spPr>
      </p:pic>
    </p:spTree>
    <p:extLst>
      <p:ext uri="{BB962C8B-B14F-4D97-AF65-F5344CB8AC3E}">
        <p14:creationId xmlns:p14="http://schemas.microsoft.com/office/powerpoint/2010/main" val="26014110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kern="1200" dirty="0">
                <a:cs typeface="Times New Roman" panose="02020603050405020304" pitchFamily="18" charset="0"/>
              </a:rPr>
              <a:t>Figure 3.11(b) Multi-Tier E-commerce Site Architecture</a:t>
            </a:r>
            <a:endParaRPr lang="en-AU" sz="3400" dirty="0"/>
          </a:p>
        </p:txBody>
      </p:sp>
      <p:pic>
        <p:nvPicPr>
          <p:cNvPr id="4" name="Picture 3" descr="EC2020G_Fig_03-11_TwoTier-MultiTier.tif"/>
          <p:cNvPicPr>
            <a:picLocks noChangeAspect="1"/>
          </p:cNvPicPr>
          <p:nvPr/>
        </p:nvPicPr>
        <p:blipFill>
          <a:blip r:embed="rId3"/>
          <a:srcRect t="36888"/>
          <a:stretch>
            <a:fillRect/>
          </a:stretch>
        </p:blipFill>
        <p:spPr>
          <a:xfrm>
            <a:off x="1639613" y="1455829"/>
            <a:ext cx="5864774" cy="4621344"/>
          </a:xfrm>
          <a:prstGeom prst="rect">
            <a:avLst/>
          </a:prstGeom>
        </p:spPr>
      </p:pic>
    </p:spTree>
    <p:extLst>
      <p:ext uri="{BB962C8B-B14F-4D97-AF65-F5344CB8AC3E}">
        <p14:creationId xmlns:p14="http://schemas.microsoft.com/office/powerpoint/2010/main" val="27931086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Web Server Software</a:t>
            </a:r>
            <a:endParaRPr lang="en-AU" dirty="0"/>
          </a:p>
        </p:txBody>
      </p:sp>
      <p:sp>
        <p:nvSpPr>
          <p:cNvPr id="3" name="Content Placeholder 2"/>
          <p:cNvSpPr>
            <a:spLocks noGrp="1"/>
          </p:cNvSpPr>
          <p:nvPr>
            <p:ph sz="quarter" idx="13"/>
          </p:nvPr>
        </p:nvSpPr>
        <p:spPr/>
        <p:txBody>
          <a:bodyPr/>
          <a:lstStyle/>
          <a:p>
            <a:pPr lvl="0" indent="-256032">
              <a:buSzPts val="2400"/>
            </a:pPr>
            <a:r>
              <a:rPr lang="en-US" altLang="en-US" kern="1200" dirty="0">
                <a:solidFill>
                  <a:srgbClr val="000000"/>
                </a:solidFill>
                <a:latin typeface="Arial (Body)"/>
              </a:rPr>
              <a:t>Apache</a:t>
            </a:r>
          </a:p>
          <a:p>
            <a:pPr lvl="1" indent="-285750">
              <a:buSzPts val="2400"/>
              <a:buFont typeface="Arial" panose="020B0604020202020204" pitchFamily="34" charset="0"/>
              <a:buChar char="–"/>
            </a:pPr>
            <a:r>
              <a:rPr lang="en-US" altLang="en-US" kern="1200" dirty="0">
                <a:solidFill>
                  <a:srgbClr val="000000"/>
                </a:solidFill>
                <a:latin typeface="Arial (Body)"/>
              </a:rPr>
              <a:t>Leading web server software</a:t>
            </a:r>
          </a:p>
          <a:p>
            <a:pPr lvl="1" indent="-285750">
              <a:buSzPts val="2400"/>
              <a:buFont typeface="Arial" panose="020B0604020202020204" pitchFamily="34" charset="0"/>
              <a:buChar char="–"/>
            </a:pPr>
            <a:r>
              <a:rPr lang="en-US" altLang="en-US" kern="1200" dirty="0">
                <a:solidFill>
                  <a:srgbClr val="000000"/>
                </a:solidFill>
                <a:latin typeface="Arial (Body)"/>
              </a:rPr>
              <a:t>Works with U</a:t>
            </a:r>
            <a:r>
              <a:rPr lang="en-US" altLang="en-US" sz="100" kern="1200" dirty="0">
                <a:solidFill>
                  <a:srgbClr val="000000"/>
                </a:solidFill>
                <a:latin typeface="Arial (Body)"/>
              </a:rPr>
              <a:t> </a:t>
            </a:r>
            <a:r>
              <a:rPr lang="en-US" altLang="en-US" kern="1200" dirty="0">
                <a:solidFill>
                  <a:srgbClr val="000000"/>
                </a:solidFill>
                <a:latin typeface="Arial (Body)"/>
              </a:rPr>
              <a:t>N</a:t>
            </a:r>
            <a:r>
              <a:rPr lang="en-US" altLang="en-US" sz="100" kern="1200" dirty="0">
                <a:solidFill>
                  <a:srgbClr val="000000"/>
                </a:solidFill>
                <a:latin typeface="Arial (Body)"/>
              </a:rPr>
              <a:t> </a:t>
            </a:r>
            <a:r>
              <a:rPr lang="en-US" altLang="en-US" kern="1200" dirty="0">
                <a:solidFill>
                  <a:srgbClr val="000000"/>
                </a:solidFill>
                <a:latin typeface="Arial (Body)"/>
              </a:rPr>
              <a:t>I</a:t>
            </a:r>
            <a:r>
              <a:rPr lang="en-US" altLang="en-US" sz="100" kern="1200" dirty="0">
                <a:solidFill>
                  <a:srgbClr val="000000"/>
                </a:solidFill>
                <a:latin typeface="Arial (Body)"/>
              </a:rPr>
              <a:t> </a:t>
            </a:r>
            <a:r>
              <a:rPr lang="en-US" altLang="en-US" kern="1200" dirty="0">
                <a:solidFill>
                  <a:srgbClr val="000000"/>
                </a:solidFill>
                <a:latin typeface="Arial (Body)"/>
              </a:rPr>
              <a:t>X, Linux operating systems</a:t>
            </a:r>
          </a:p>
          <a:p>
            <a:pPr lvl="1" indent="-285750">
              <a:buSzPts val="2400"/>
              <a:buFont typeface="Arial" panose="020B0604020202020204" pitchFamily="34" charset="0"/>
              <a:buChar char="–"/>
            </a:pPr>
            <a:r>
              <a:rPr lang="en-US" altLang="en-US" kern="1200" dirty="0">
                <a:solidFill>
                  <a:srgbClr val="000000"/>
                </a:solidFill>
                <a:latin typeface="Arial (Body)"/>
              </a:rPr>
              <a:t>Reliable, stable, part of open software community</a:t>
            </a:r>
          </a:p>
          <a:p>
            <a:pPr lvl="0" indent="-256032">
              <a:buSzPts val="2400"/>
            </a:pPr>
            <a:r>
              <a:rPr lang="en-US" altLang="en-US" kern="1200" dirty="0">
                <a:solidFill>
                  <a:srgbClr val="000000"/>
                </a:solidFill>
                <a:latin typeface="Arial (Body)"/>
              </a:rPr>
              <a:t>Microsoft</a:t>
            </a:r>
            <a:r>
              <a:rPr lang="ja-JP" altLang="en-US" kern="1200" dirty="0">
                <a:solidFill>
                  <a:srgbClr val="000000"/>
                </a:solidFill>
                <a:latin typeface="Arial (Body)"/>
              </a:rPr>
              <a:t>’</a:t>
            </a:r>
            <a:r>
              <a:rPr lang="en-US" altLang="ja-JP" kern="1200" dirty="0">
                <a:solidFill>
                  <a:srgbClr val="000000"/>
                </a:solidFill>
                <a:latin typeface="Arial (Body)"/>
              </a:rPr>
              <a:t>s Internet Information Server (I</a:t>
            </a:r>
            <a:r>
              <a:rPr lang="en-US" altLang="ja-JP" sz="100" kern="1200" dirty="0">
                <a:solidFill>
                  <a:srgbClr val="000000"/>
                </a:solidFill>
                <a:latin typeface="Arial (Body)"/>
              </a:rPr>
              <a:t> </a:t>
            </a:r>
            <a:r>
              <a:rPr lang="en-US" altLang="ja-JP" kern="1200" dirty="0">
                <a:solidFill>
                  <a:srgbClr val="000000"/>
                </a:solidFill>
                <a:latin typeface="Arial (Body)"/>
              </a:rPr>
              <a:t>I</a:t>
            </a:r>
            <a:r>
              <a:rPr lang="en-US" altLang="ja-JP" sz="100" kern="1200" dirty="0">
                <a:solidFill>
                  <a:srgbClr val="000000"/>
                </a:solidFill>
                <a:latin typeface="Arial (Body)"/>
              </a:rPr>
              <a:t> </a:t>
            </a:r>
            <a:r>
              <a:rPr lang="en-US" altLang="ja-JP" kern="1200" dirty="0">
                <a:solidFill>
                  <a:srgbClr val="000000"/>
                </a:solidFill>
                <a:latin typeface="Arial (Body)"/>
              </a:rPr>
              <a:t>S)</a:t>
            </a:r>
          </a:p>
          <a:p>
            <a:pPr lvl="1" indent="-285750">
              <a:buSzPts val="2400"/>
              <a:buFont typeface="Arial" panose="020B0604020202020204" pitchFamily="34" charset="0"/>
              <a:buChar char="–"/>
            </a:pPr>
            <a:r>
              <a:rPr lang="en-US" altLang="en-US" kern="1200" dirty="0">
                <a:solidFill>
                  <a:srgbClr val="000000"/>
                </a:solidFill>
                <a:latin typeface="Arial (Body)"/>
              </a:rPr>
              <a:t>Second major web server software</a:t>
            </a:r>
          </a:p>
          <a:p>
            <a:pPr lvl="1" indent="-285750">
              <a:buSzPts val="2400"/>
              <a:buFont typeface="Arial" panose="020B0604020202020204" pitchFamily="34" charset="0"/>
              <a:buChar char="–"/>
            </a:pPr>
            <a:r>
              <a:rPr lang="en-US" altLang="en-US" kern="1200" dirty="0">
                <a:solidFill>
                  <a:srgbClr val="000000"/>
                </a:solidFill>
                <a:latin typeface="Arial (Body)"/>
              </a:rPr>
              <a:t>Windows-based</a:t>
            </a:r>
          </a:p>
          <a:p>
            <a:pPr lvl="1" indent="-285750">
              <a:buSzPts val="2400"/>
              <a:buFont typeface="Arial" panose="020B0604020202020204" pitchFamily="34" charset="0"/>
              <a:buChar char="–"/>
            </a:pPr>
            <a:r>
              <a:rPr lang="en-US" altLang="en-US" kern="1200" dirty="0">
                <a:solidFill>
                  <a:srgbClr val="000000"/>
                </a:solidFill>
                <a:latin typeface="Arial (Body)"/>
              </a:rPr>
              <a:t>Integrated, easy-to-use</a:t>
            </a:r>
          </a:p>
        </p:txBody>
      </p:sp>
    </p:spTree>
    <p:extLst>
      <p:ext uri="{BB962C8B-B14F-4D97-AF65-F5344CB8AC3E}">
        <p14:creationId xmlns:p14="http://schemas.microsoft.com/office/powerpoint/2010/main" val="4128666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Scratch Builds an E-commerce Presence</a:t>
            </a:r>
            <a:endParaRPr lang="en-AU" sz="3000" dirty="0"/>
          </a:p>
        </p:txBody>
      </p:sp>
      <p:sp>
        <p:nvSpPr>
          <p:cNvPr id="3" name="Content Placeholder 2"/>
          <p:cNvSpPr>
            <a:spLocks noGrp="1"/>
          </p:cNvSpPr>
          <p:nvPr>
            <p:ph sz="quarter" idx="13"/>
          </p:nvPr>
        </p:nvSpPr>
        <p:spPr/>
        <p:txBody>
          <a:bodyPr/>
          <a:lstStyle/>
          <a:p>
            <a:pPr lvl="0" indent="-256032">
              <a:buSzPts val="2400"/>
            </a:pPr>
            <a:r>
              <a:rPr lang="en-US" kern="1200" dirty="0">
                <a:solidFill>
                  <a:srgbClr val="000000"/>
                </a:solidFill>
              </a:rPr>
              <a:t>Class Discussion</a:t>
            </a:r>
          </a:p>
          <a:p>
            <a:pPr lvl="1"/>
            <a:r>
              <a:rPr lang="en-US" dirty="0"/>
              <a:t>What were Scratch's e-commerce objectives?</a:t>
            </a:r>
          </a:p>
          <a:p>
            <a:pPr lvl="1"/>
            <a:r>
              <a:rPr lang="en-US" dirty="0"/>
              <a:t>What were the conditions that made it an ideal opportunity for Scratch to establish an e-commerce presence?</a:t>
            </a:r>
          </a:p>
          <a:p>
            <a:pPr lvl="1"/>
            <a:r>
              <a:rPr lang="en-US" dirty="0"/>
              <a:t>How has Scratch adapted the way it works to cater to the demands of an online customer base?</a:t>
            </a:r>
          </a:p>
        </p:txBody>
      </p:sp>
    </p:spTree>
    <p:extLst>
      <p:ext uri="{BB962C8B-B14F-4D97-AF65-F5344CB8AC3E}">
        <p14:creationId xmlns:p14="http://schemas.microsoft.com/office/powerpoint/2010/main" val="6811474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Table 3.4 Basic Functionality Provided by Web Servers</a:t>
            </a:r>
            <a:endParaRPr lang="en-AU" sz="3400" dirty="0"/>
          </a:p>
        </p:txBody>
      </p:sp>
      <p:graphicFrame>
        <p:nvGraphicFramePr>
          <p:cNvPr id="4" name="Table 3"/>
          <p:cNvGraphicFramePr>
            <a:graphicFrameLocks/>
          </p:cNvGraphicFramePr>
          <p:nvPr>
            <p:extLst>
              <p:ext uri="{D42A27DB-BD31-4B8C-83A1-F6EECF244321}">
                <p14:modId xmlns:p14="http://schemas.microsoft.com/office/powerpoint/2010/main" val="2480590868"/>
              </p:ext>
            </p:extLst>
          </p:nvPr>
        </p:nvGraphicFramePr>
        <p:xfrm>
          <a:off x="457200" y="1600200"/>
          <a:ext cx="8229600" cy="4389120"/>
        </p:xfrm>
        <a:graphic>
          <a:graphicData uri="http://schemas.openxmlformats.org/drawingml/2006/table">
            <a:tbl>
              <a:tblPr firstRow="1" bandRow="1">
                <a:tableStyleId>{3B4B98B0-60AC-42C2-AFA5-B58CD77FA1E5}</a:tableStyleId>
              </a:tblPr>
              <a:tblGrid>
                <a:gridCol w="3276600">
                  <a:extLst>
                    <a:ext uri="{9D8B030D-6E8A-4147-A177-3AD203B41FA5}">
                      <a16:colId xmlns:a16="http://schemas.microsoft.com/office/drawing/2014/main" val="20000"/>
                    </a:ext>
                  </a:extLst>
                </a:gridCol>
                <a:gridCol w="4953000">
                  <a:extLst>
                    <a:ext uri="{9D8B030D-6E8A-4147-A177-3AD203B41FA5}">
                      <a16:colId xmlns:a16="http://schemas.microsoft.com/office/drawing/2014/main" val="20001"/>
                    </a:ext>
                  </a:extLst>
                </a:gridCol>
              </a:tblGrid>
              <a:tr h="0">
                <a:tc>
                  <a:txBody>
                    <a:bodyPr/>
                    <a:lstStyle/>
                    <a:p>
                      <a:r>
                        <a:rPr lang="en-US" sz="1600" dirty="0">
                          <a:solidFill>
                            <a:schemeClr val="tx1"/>
                          </a:solidFill>
                        </a:rPr>
                        <a:t>Functionality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solidFill>
                            <a:schemeClr val="tx1"/>
                          </a:solidFill>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0">
                <a:tc>
                  <a:txBody>
                    <a:bodyPr/>
                    <a:lstStyle/>
                    <a:p>
                      <a:r>
                        <a:rPr lang="en-US" sz="1600" u="none" strike="noStrike" kern="1200" baseline="0" dirty="0">
                          <a:solidFill>
                            <a:schemeClr val="tx1"/>
                          </a:solidFill>
                        </a:rPr>
                        <a:t>Processing of H</a:t>
                      </a:r>
                      <a:r>
                        <a:rPr lang="en-US" sz="100" u="none" strike="noStrike" kern="1200" baseline="0" dirty="0">
                          <a:solidFill>
                            <a:schemeClr val="tx1"/>
                          </a:solidFill>
                        </a:rPr>
                        <a:t> </a:t>
                      </a:r>
                      <a:r>
                        <a:rPr lang="en-US" sz="1600" u="none" strike="noStrike" kern="1200" baseline="0" dirty="0">
                          <a:solidFill>
                            <a:schemeClr val="tx1"/>
                          </a:solidFill>
                        </a:rPr>
                        <a:t>T</a:t>
                      </a:r>
                      <a:r>
                        <a:rPr lang="en-US" sz="100" u="none" strike="noStrike" kern="1200" baseline="0" dirty="0">
                          <a:solidFill>
                            <a:schemeClr val="tx1"/>
                          </a:solidFill>
                        </a:rPr>
                        <a:t> </a:t>
                      </a:r>
                      <a:r>
                        <a:rPr lang="en-US" sz="1600" u="none" strike="noStrike" kern="1200" baseline="0" dirty="0">
                          <a:solidFill>
                            <a:schemeClr val="tx1"/>
                          </a:solidFill>
                        </a:rPr>
                        <a:t>T</a:t>
                      </a:r>
                      <a:r>
                        <a:rPr lang="en-US" sz="100" u="none" strike="noStrike" kern="1200" baseline="0" dirty="0">
                          <a:solidFill>
                            <a:schemeClr val="tx1"/>
                          </a:solidFill>
                        </a:rPr>
                        <a:t> </a:t>
                      </a:r>
                      <a:r>
                        <a:rPr lang="en-US" sz="1600" u="none" strike="noStrike" kern="1200" baseline="0" dirty="0">
                          <a:solidFill>
                            <a:schemeClr val="tx1"/>
                          </a:solidFill>
                        </a:rPr>
                        <a:t>P requests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u="none" strike="noStrike" kern="1200" baseline="0" dirty="0">
                          <a:solidFill>
                            <a:schemeClr val="tx1"/>
                          </a:solidFill>
                        </a:rPr>
                        <a:t>Receive and respond to client requests for H</a:t>
                      </a:r>
                      <a:r>
                        <a:rPr lang="en-US" sz="100" u="none" strike="noStrike" kern="1200" baseline="0" dirty="0">
                          <a:solidFill>
                            <a:schemeClr val="tx1"/>
                          </a:solidFill>
                        </a:rPr>
                        <a:t> </a:t>
                      </a:r>
                      <a:r>
                        <a:rPr lang="en-US" sz="1600" u="none" strike="noStrike" kern="1200" baseline="0" dirty="0">
                          <a:solidFill>
                            <a:schemeClr val="tx1"/>
                          </a:solidFill>
                        </a:rPr>
                        <a:t>T</a:t>
                      </a:r>
                      <a:r>
                        <a:rPr lang="en-US" sz="100" u="none" strike="noStrike" kern="1200" baseline="0" dirty="0">
                          <a:solidFill>
                            <a:schemeClr val="tx1"/>
                          </a:solidFill>
                        </a:rPr>
                        <a:t> </a:t>
                      </a:r>
                      <a:r>
                        <a:rPr lang="en-US" sz="1600" u="none" strike="noStrike" kern="1200" baseline="0" dirty="0">
                          <a:solidFill>
                            <a:schemeClr val="tx1"/>
                          </a:solidFill>
                        </a:rPr>
                        <a:t>M</a:t>
                      </a:r>
                      <a:r>
                        <a:rPr lang="en-US" sz="100" u="none" strike="noStrike" kern="1200" baseline="0" dirty="0">
                          <a:solidFill>
                            <a:schemeClr val="tx1"/>
                          </a:solidFill>
                        </a:rPr>
                        <a:t> </a:t>
                      </a:r>
                      <a:r>
                        <a:rPr lang="en-US" sz="1600" u="none" strike="noStrike" kern="1200" baseline="0" dirty="0">
                          <a:solidFill>
                            <a:schemeClr val="tx1"/>
                          </a:solidFill>
                        </a:rPr>
                        <a:t>L pages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0">
                <a:tc>
                  <a:txBody>
                    <a:bodyPr/>
                    <a:lstStyle/>
                    <a:p>
                      <a:r>
                        <a:rPr lang="en-US" sz="1600" u="none" strike="noStrike" kern="1200" baseline="0" dirty="0">
                          <a:solidFill>
                            <a:schemeClr val="tx1"/>
                          </a:solidFill>
                        </a:rPr>
                        <a:t>Security services (Secure</a:t>
                      </a:r>
                    </a:p>
                    <a:p>
                      <a:r>
                        <a:rPr lang="en-US" sz="1600" u="none" strike="noStrike" kern="1200" baseline="0" dirty="0">
                          <a:solidFill>
                            <a:schemeClr val="tx1"/>
                          </a:solidFill>
                        </a:rPr>
                        <a:t>Sockets Layer)/ Transport Layer Security</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u="none" strike="noStrike" kern="1200" baseline="0" dirty="0">
                          <a:solidFill>
                            <a:schemeClr val="tx1"/>
                          </a:solidFill>
                        </a:rPr>
                        <a:t>Verify username and password; process certificates and private/public key information required for credit card processing and other secure information</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0">
                <a:tc>
                  <a:txBody>
                    <a:bodyPr/>
                    <a:lstStyle/>
                    <a:p>
                      <a:r>
                        <a:rPr lang="en-US" sz="1600" u="none" strike="noStrike" kern="1200" baseline="0" dirty="0">
                          <a:solidFill>
                            <a:schemeClr val="tx1"/>
                          </a:solidFill>
                        </a:rPr>
                        <a:t>File Transfer Protocol</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u="none" strike="noStrike" kern="1200" baseline="0" dirty="0">
                          <a:solidFill>
                            <a:schemeClr val="tx1"/>
                          </a:solidFill>
                        </a:rPr>
                        <a:t>Permits transfer of very large files from server to server</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0">
                <a:tc>
                  <a:txBody>
                    <a:bodyPr/>
                    <a:lstStyle/>
                    <a:p>
                      <a:r>
                        <a:rPr lang="en-US" sz="1600" u="none" strike="noStrike" kern="1200" baseline="0" dirty="0">
                          <a:solidFill>
                            <a:schemeClr val="tx1"/>
                          </a:solidFill>
                        </a:rPr>
                        <a:t>Search engine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u="none" strike="noStrike" kern="1200" baseline="0" dirty="0">
                          <a:solidFill>
                            <a:schemeClr val="tx1"/>
                          </a:solidFill>
                        </a:rPr>
                        <a:t>Indexing of site content; keyword search capability</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0">
                <a:tc>
                  <a:txBody>
                    <a:bodyPr/>
                    <a:lstStyle/>
                    <a:p>
                      <a:r>
                        <a:rPr lang="en-US" sz="1600" u="none" strike="noStrike" kern="1200" baseline="0" dirty="0">
                          <a:solidFill>
                            <a:schemeClr val="tx1"/>
                          </a:solidFill>
                        </a:rPr>
                        <a:t>Data capture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u="none" strike="noStrike" kern="1200" baseline="0" dirty="0">
                          <a:solidFill>
                            <a:schemeClr val="tx1"/>
                          </a:solidFill>
                        </a:rPr>
                        <a:t>Log file of all visits, time, duration, and referral source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0">
                <a:tc>
                  <a:txBody>
                    <a:bodyPr/>
                    <a:lstStyle/>
                    <a:p>
                      <a:r>
                        <a:rPr lang="en-US" sz="1600" u="none" strike="noStrike" kern="1200" baseline="0" dirty="0">
                          <a:solidFill>
                            <a:schemeClr val="tx1"/>
                          </a:solidFill>
                        </a:rPr>
                        <a:t>E-mail</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u="none" strike="noStrike" kern="1200" baseline="0" dirty="0">
                          <a:solidFill>
                            <a:schemeClr val="tx1"/>
                          </a:solidFill>
                        </a:rPr>
                        <a:t>Ability to send, receive, and store e-mail messages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0">
                <a:tc>
                  <a:txBody>
                    <a:bodyPr/>
                    <a:lstStyle/>
                    <a:p>
                      <a:r>
                        <a:rPr lang="en-US" sz="1600" u="none" strike="noStrike" kern="1200" baseline="0" dirty="0">
                          <a:solidFill>
                            <a:schemeClr val="tx1"/>
                          </a:solidFill>
                        </a:rPr>
                        <a:t>Site management tools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u="none" strike="noStrike" kern="1200" baseline="0" dirty="0">
                          <a:solidFill>
                            <a:schemeClr val="tx1"/>
                          </a:solidFill>
                        </a:rPr>
                        <a:t>Calculate and display key site statistics, such as unique visitors, page requests, and origin of requests; check links on pages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1328815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Site Management Tools</a:t>
            </a:r>
            <a:endParaRPr lang="en-AU" dirty="0"/>
          </a:p>
        </p:txBody>
      </p:sp>
      <p:sp>
        <p:nvSpPr>
          <p:cNvPr id="3" name="Content Placeholder 2"/>
          <p:cNvSpPr>
            <a:spLocks noGrp="1"/>
          </p:cNvSpPr>
          <p:nvPr>
            <p:ph sz="quarter" idx="13"/>
          </p:nvPr>
        </p:nvSpPr>
        <p:spPr/>
        <p:txBody>
          <a:bodyPr/>
          <a:lstStyle/>
          <a:p>
            <a:pPr lvl="0" indent="-256032">
              <a:buSzPts val="2400"/>
            </a:pPr>
            <a:r>
              <a:rPr lang="en-US" kern="1200" dirty="0">
                <a:solidFill>
                  <a:srgbClr val="000000"/>
                </a:solidFill>
                <a:latin typeface="Arial (Body)"/>
              </a:rPr>
              <a:t>Basic tools included in all web servers</a:t>
            </a:r>
          </a:p>
          <a:p>
            <a:pPr lvl="1" indent="-285750">
              <a:buSzPts val="2400"/>
              <a:buFont typeface="Arial" panose="020B0604020202020204" pitchFamily="34" charset="0"/>
              <a:buChar char="–"/>
            </a:pPr>
            <a:r>
              <a:rPr lang="en-US" kern="1200" dirty="0">
                <a:solidFill>
                  <a:srgbClr val="000000"/>
                </a:solidFill>
                <a:latin typeface="Arial (Body)"/>
              </a:rPr>
              <a:t>Verify that links on pages are still valid</a:t>
            </a:r>
          </a:p>
          <a:p>
            <a:pPr lvl="1" indent="-285750">
              <a:buSzPts val="2400"/>
              <a:buFont typeface="Arial" panose="020B0604020202020204" pitchFamily="34" charset="0"/>
              <a:buChar char="–"/>
            </a:pPr>
            <a:r>
              <a:rPr lang="en-US" kern="1200" dirty="0">
                <a:solidFill>
                  <a:srgbClr val="000000"/>
                </a:solidFill>
                <a:latin typeface="Arial (Body)"/>
              </a:rPr>
              <a:t>Identify orphan files</a:t>
            </a:r>
          </a:p>
          <a:p>
            <a:pPr lvl="0" indent="-256032">
              <a:buSzPts val="2400"/>
            </a:pPr>
            <a:r>
              <a:rPr lang="en-US" kern="1200" dirty="0">
                <a:solidFill>
                  <a:srgbClr val="000000"/>
                </a:solidFill>
                <a:latin typeface="Arial (Body)"/>
              </a:rPr>
              <a:t>Third-party software for advanced management</a:t>
            </a:r>
          </a:p>
          <a:p>
            <a:pPr lvl="1" indent="-285750">
              <a:buSzPts val="2400"/>
              <a:buFont typeface="Arial" panose="020B0604020202020204" pitchFamily="34" charset="0"/>
              <a:buChar char="–"/>
            </a:pPr>
            <a:r>
              <a:rPr lang="en-US" kern="1200" dirty="0">
                <a:solidFill>
                  <a:srgbClr val="000000"/>
                </a:solidFill>
                <a:latin typeface="Arial (Body)"/>
              </a:rPr>
              <a:t>Monitor customer purchases</a:t>
            </a:r>
          </a:p>
          <a:p>
            <a:pPr lvl="1" indent="-285750">
              <a:buSzPts val="2400"/>
              <a:buFont typeface="Arial" panose="020B0604020202020204" pitchFamily="34" charset="0"/>
              <a:buChar char="–"/>
            </a:pPr>
            <a:r>
              <a:rPr lang="en-US" kern="1200" dirty="0">
                <a:solidFill>
                  <a:srgbClr val="000000"/>
                </a:solidFill>
                <a:latin typeface="Arial (Body)"/>
              </a:rPr>
              <a:t>Marketing campaign effectiveness</a:t>
            </a:r>
          </a:p>
          <a:p>
            <a:pPr lvl="1" indent="-285750">
              <a:buSzPts val="2400"/>
              <a:buFont typeface="Arial" panose="020B0604020202020204" pitchFamily="34" charset="0"/>
              <a:buChar char="–"/>
            </a:pPr>
            <a:r>
              <a:rPr lang="en-US" kern="1200" dirty="0">
                <a:solidFill>
                  <a:srgbClr val="000000"/>
                </a:solidFill>
                <a:latin typeface="Arial (Body)"/>
              </a:rPr>
              <a:t>Keep track of hit counts and other statistics</a:t>
            </a:r>
          </a:p>
          <a:p>
            <a:pPr lvl="1" indent="-285750">
              <a:buSzPts val="2400"/>
              <a:buFont typeface="Arial" panose="020B0604020202020204" pitchFamily="34" charset="0"/>
              <a:buChar char="–"/>
            </a:pPr>
            <a:r>
              <a:rPr lang="en-US" kern="1200" dirty="0">
                <a:solidFill>
                  <a:srgbClr val="000000"/>
                </a:solidFill>
                <a:latin typeface="Arial (Body)"/>
              </a:rPr>
              <a:t>Example: Webtrends Analytics 10</a:t>
            </a:r>
          </a:p>
        </p:txBody>
      </p:sp>
    </p:spTree>
    <p:extLst>
      <p:ext uri="{BB962C8B-B14F-4D97-AF65-F5344CB8AC3E}">
        <p14:creationId xmlns:p14="http://schemas.microsoft.com/office/powerpoint/2010/main" val="23302974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Dynamic Page Generation Tools</a:t>
            </a:r>
            <a:endParaRPr lang="en-AU" dirty="0"/>
          </a:p>
        </p:txBody>
      </p:sp>
      <p:sp>
        <p:nvSpPr>
          <p:cNvPr id="3" name="Content Placeholder 2"/>
          <p:cNvSpPr>
            <a:spLocks noGrp="1"/>
          </p:cNvSpPr>
          <p:nvPr>
            <p:ph sz="quarter" idx="13"/>
          </p:nvPr>
        </p:nvSpPr>
        <p:spPr>
          <a:xfrm>
            <a:off x="457200" y="1556326"/>
            <a:ext cx="8113222" cy="4694845"/>
          </a:xfrm>
        </p:spPr>
        <p:txBody>
          <a:bodyPr/>
          <a:lstStyle/>
          <a:p>
            <a:pPr lvl="0" indent="-256032">
              <a:buSzPts val="2400"/>
            </a:pPr>
            <a:r>
              <a:rPr lang="en-US" kern="1200" dirty="0">
                <a:solidFill>
                  <a:srgbClr val="000000"/>
                </a:solidFill>
                <a:latin typeface="Arial (Body)"/>
              </a:rPr>
              <a:t>Dynamic page generation:</a:t>
            </a:r>
          </a:p>
          <a:p>
            <a:pPr lvl="1" indent="-285750">
              <a:buSzPts val="2400"/>
              <a:buFont typeface="Arial" panose="020B0604020202020204" pitchFamily="34" charset="0"/>
              <a:buChar char="–"/>
            </a:pPr>
            <a:r>
              <a:rPr lang="en-US" kern="1200" dirty="0">
                <a:solidFill>
                  <a:srgbClr val="000000"/>
                </a:solidFill>
                <a:latin typeface="Arial (Body)"/>
              </a:rPr>
              <a:t>Contents stored in database and fetched when needed</a:t>
            </a:r>
          </a:p>
          <a:p>
            <a:pPr lvl="0" indent="-256032">
              <a:buSzPts val="2400"/>
            </a:pPr>
            <a:r>
              <a:rPr lang="en-US" kern="1200" dirty="0">
                <a:solidFill>
                  <a:srgbClr val="000000"/>
                </a:solidFill>
                <a:latin typeface="Arial (Body)"/>
              </a:rPr>
              <a:t>Common tools:</a:t>
            </a:r>
          </a:p>
          <a:p>
            <a:pPr lvl="1" indent="-285750">
              <a:buSzPts val="2400"/>
              <a:buFont typeface="Arial" panose="020B0604020202020204" pitchFamily="34" charset="0"/>
              <a:buChar char="–"/>
            </a:pPr>
            <a:r>
              <a:rPr lang="en-US" kern="1200" dirty="0">
                <a:solidFill>
                  <a:srgbClr val="000000"/>
                </a:solidFill>
                <a:latin typeface="Arial (Body)"/>
              </a:rPr>
              <a:t>C</a:t>
            </a:r>
            <a:r>
              <a:rPr lang="en-US" sz="100" kern="1200" dirty="0">
                <a:solidFill>
                  <a:srgbClr val="000000"/>
                </a:solidFill>
                <a:latin typeface="Arial (Body)"/>
              </a:rPr>
              <a:t> </a:t>
            </a:r>
            <a:r>
              <a:rPr lang="en-US" kern="1200" dirty="0">
                <a:solidFill>
                  <a:srgbClr val="000000"/>
                </a:solidFill>
                <a:latin typeface="Arial (Body)"/>
              </a:rPr>
              <a:t>G</a:t>
            </a:r>
            <a:r>
              <a:rPr lang="en-US" sz="100" kern="1200" dirty="0">
                <a:solidFill>
                  <a:srgbClr val="000000"/>
                </a:solidFill>
                <a:latin typeface="Arial (Body)"/>
              </a:rPr>
              <a:t> </a:t>
            </a:r>
            <a:r>
              <a:rPr lang="en-US" kern="1200" dirty="0">
                <a:solidFill>
                  <a:srgbClr val="000000"/>
                </a:solidFill>
                <a:latin typeface="Arial (Body)"/>
              </a:rPr>
              <a:t>I, A</a:t>
            </a:r>
            <a:r>
              <a:rPr lang="en-US" sz="100" kern="1200" dirty="0">
                <a:solidFill>
                  <a:srgbClr val="000000"/>
                </a:solidFill>
                <a:latin typeface="Arial (Body)"/>
              </a:rPr>
              <a:t> </a:t>
            </a:r>
            <a:r>
              <a:rPr lang="en-US" kern="1200" dirty="0">
                <a:solidFill>
                  <a:srgbClr val="000000"/>
                </a:solidFill>
                <a:latin typeface="Arial (Body)"/>
              </a:rPr>
              <a:t>S</a:t>
            </a:r>
            <a:r>
              <a:rPr lang="en-US" sz="100" kern="1200" dirty="0">
                <a:solidFill>
                  <a:srgbClr val="000000"/>
                </a:solidFill>
                <a:latin typeface="Arial (Body)"/>
              </a:rPr>
              <a:t> </a:t>
            </a:r>
            <a:r>
              <a:rPr lang="en-US" kern="1200" dirty="0">
                <a:solidFill>
                  <a:srgbClr val="000000"/>
                </a:solidFill>
                <a:latin typeface="Arial (Body)"/>
              </a:rPr>
              <a:t>P, J</a:t>
            </a:r>
            <a:r>
              <a:rPr lang="en-US" sz="100" kern="1200" dirty="0">
                <a:solidFill>
                  <a:srgbClr val="000000"/>
                </a:solidFill>
                <a:latin typeface="Arial (Body)"/>
              </a:rPr>
              <a:t> </a:t>
            </a:r>
            <a:r>
              <a:rPr lang="en-US" kern="1200" dirty="0">
                <a:solidFill>
                  <a:srgbClr val="000000"/>
                </a:solidFill>
                <a:latin typeface="Arial (Body)"/>
              </a:rPr>
              <a:t>S</a:t>
            </a:r>
            <a:r>
              <a:rPr lang="en-US" sz="100" kern="1200" dirty="0">
                <a:solidFill>
                  <a:srgbClr val="000000"/>
                </a:solidFill>
                <a:latin typeface="Arial (Body)"/>
              </a:rPr>
              <a:t> </a:t>
            </a:r>
            <a:r>
              <a:rPr lang="en-US" kern="1200" dirty="0">
                <a:solidFill>
                  <a:srgbClr val="000000"/>
                </a:solidFill>
                <a:latin typeface="Arial (Body)"/>
              </a:rPr>
              <a:t>P, O</a:t>
            </a:r>
            <a:r>
              <a:rPr lang="en-US" sz="100" kern="1200" dirty="0">
                <a:solidFill>
                  <a:srgbClr val="000000"/>
                </a:solidFill>
                <a:latin typeface="Arial (Body)"/>
              </a:rPr>
              <a:t> </a:t>
            </a:r>
            <a:r>
              <a:rPr lang="en-US" kern="1200" dirty="0">
                <a:solidFill>
                  <a:srgbClr val="000000"/>
                </a:solidFill>
                <a:latin typeface="Arial (Body)"/>
              </a:rPr>
              <a:t>D</a:t>
            </a:r>
            <a:r>
              <a:rPr lang="en-US" sz="100" kern="1200" dirty="0">
                <a:solidFill>
                  <a:srgbClr val="000000"/>
                </a:solidFill>
                <a:latin typeface="Arial (Body)"/>
              </a:rPr>
              <a:t> </a:t>
            </a:r>
            <a:r>
              <a:rPr lang="en-US" kern="1200" dirty="0">
                <a:solidFill>
                  <a:srgbClr val="000000"/>
                </a:solidFill>
                <a:latin typeface="Arial (Body)"/>
              </a:rPr>
              <a:t>B</a:t>
            </a:r>
            <a:r>
              <a:rPr lang="en-US" sz="100" kern="1200" dirty="0">
                <a:solidFill>
                  <a:srgbClr val="000000"/>
                </a:solidFill>
                <a:latin typeface="Arial (Body)"/>
              </a:rPr>
              <a:t> </a:t>
            </a:r>
            <a:r>
              <a:rPr lang="en-US" kern="1200" dirty="0">
                <a:solidFill>
                  <a:srgbClr val="000000"/>
                </a:solidFill>
                <a:latin typeface="Arial (Body)"/>
              </a:rPr>
              <a:t>C, J</a:t>
            </a:r>
            <a:r>
              <a:rPr lang="en-US" sz="100" kern="1200" dirty="0">
                <a:solidFill>
                  <a:srgbClr val="000000"/>
                </a:solidFill>
                <a:latin typeface="Arial (Body)"/>
              </a:rPr>
              <a:t> </a:t>
            </a:r>
            <a:r>
              <a:rPr lang="en-US" kern="1200" dirty="0">
                <a:solidFill>
                  <a:srgbClr val="000000"/>
                </a:solidFill>
                <a:latin typeface="Arial (Body)"/>
              </a:rPr>
              <a:t>D</a:t>
            </a:r>
            <a:r>
              <a:rPr lang="en-US" sz="100" kern="1200" dirty="0">
                <a:solidFill>
                  <a:srgbClr val="000000"/>
                </a:solidFill>
                <a:latin typeface="Arial (Body)"/>
              </a:rPr>
              <a:t> </a:t>
            </a:r>
            <a:r>
              <a:rPr lang="en-US" kern="1200" dirty="0">
                <a:solidFill>
                  <a:srgbClr val="000000"/>
                </a:solidFill>
                <a:latin typeface="Arial (Body)"/>
              </a:rPr>
              <a:t>B</a:t>
            </a:r>
            <a:r>
              <a:rPr lang="en-US" sz="100" kern="1200" dirty="0">
                <a:solidFill>
                  <a:srgbClr val="000000"/>
                </a:solidFill>
                <a:latin typeface="Arial (Body)"/>
              </a:rPr>
              <a:t> </a:t>
            </a:r>
            <a:r>
              <a:rPr lang="en-US" kern="1200" dirty="0">
                <a:solidFill>
                  <a:srgbClr val="000000"/>
                </a:solidFill>
                <a:latin typeface="Arial (Body)"/>
              </a:rPr>
              <a:t>C</a:t>
            </a:r>
          </a:p>
          <a:p>
            <a:pPr lvl="0" indent="-256032">
              <a:buSzPts val="2400"/>
            </a:pPr>
            <a:r>
              <a:rPr lang="en-US" kern="1200" dirty="0">
                <a:solidFill>
                  <a:srgbClr val="000000"/>
                </a:solidFill>
                <a:latin typeface="Arial (Body)"/>
              </a:rPr>
              <a:t>Advantages</a:t>
            </a:r>
          </a:p>
          <a:p>
            <a:pPr lvl="1" indent="-285750">
              <a:buSzPts val="2400"/>
              <a:buFont typeface="Arial" panose="020B0604020202020204" pitchFamily="34" charset="0"/>
              <a:buChar char="–"/>
            </a:pPr>
            <a:r>
              <a:rPr lang="en-US" kern="1200" dirty="0">
                <a:solidFill>
                  <a:srgbClr val="000000"/>
                </a:solidFill>
                <a:latin typeface="Arial (Body)"/>
              </a:rPr>
              <a:t>Lowers menu costs</a:t>
            </a:r>
          </a:p>
          <a:p>
            <a:pPr lvl="1" indent="-285750">
              <a:buSzPts val="2400"/>
              <a:buFont typeface="Arial" panose="020B0604020202020204" pitchFamily="34" charset="0"/>
              <a:buChar char="–"/>
            </a:pPr>
            <a:r>
              <a:rPr lang="en-US" kern="1200" dirty="0">
                <a:solidFill>
                  <a:srgbClr val="000000"/>
                </a:solidFill>
                <a:latin typeface="Arial (Body)"/>
              </a:rPr>
              <a:t>Permits easy online market segmentation</a:t>
            </a:r>
          </a:p>
          <a:p>
            <a:pPr lvl="1" indent="-285750">
              <a:buSzPts val="2400"/>
              <a:buFont typeface="Arial" panose="020B0604020202020204" pitchFamily="34" charset="0"/>
              <a:buChar char="–"/>
            </a:pPr>
            <a:r>
              <a:rPr lang="en-US" kern="1200" dirty="0">
                <a:solidFill>
                  <a:srgbClr val="000000"/>
                </a:solidFill>
                <a:latin typeface="Arial (Body)"/>
              </a:rPr>
              <a:t>Enables cost-free price discrimination</a:t>
            </a:r>
          </a:p>
          <a:p>
            <a:pPr lvl="1" indent="-285750">
              <a:buSzPts val="2400"/>
              <a:buFont typeface="Arial" panose="020B0604020202020204" pitchFamily="34" charset="0"/>
              <a:buChar char="–"/>
            </a:pPr>
            <a:r>
              <a:rPr lang="en-US" kern="1200" dirty="0">
                <a:solidFill>
                  <a:srgbClr val="000000"/>
                </a:solidFill>
                <a:latin typeface="Arial (Body)"/>
              </a:rPr>
              <a:t>Enables content management system (C</a:t>
            </a:r>
            <a:r>
              <a:rPr lang="en-US" sz="100" kern="1200" dirty="0">
                <a:solidFill>
                  <a:srgbClr val="000000"/>
                </a:solidFill>
                <a:latin typeface="Arial (Body)"/>
              </a:rPr>
              <a:t> </a:t>
            </a:r>
            <a:r>
              <a:rPr lang="en-US" kern="1200" dirty="0">
                <a:solidFill>
                  <a:srgbClr val="000000"/>
                </a:solidFill>
                <a:latin typeface="Arial (Body)"/>
              </a:rPr>
              <a:t>M</a:t>
            </a:r>
            <a:r>
              <a:rPr lang="en-US" sz="100" kern="1200" dirty="0">
                <a:solidFill>
                  <a:srgbClr val="000000"/>
                </a:solidFill>
                <a:latin typeface="Arial (Body)"/>
              </a:rPr>
              <a:t> </a:t>
            </a:r>
            <a:r>
              <a:rPr lang="en-US" kern="1200" dirty="0">
                <a:solidFill>
                  <a:srgbClr val="000000"/>
                </a:solidFill>
                <a:latin typeface="Arial (Body)"/>
              </a:rPr>
              <a:t>S)</a:t>
            </a:r>
          </a:p>
        </p:txBody>
      </p:sp>
    </p:spTree>
    <p:extLst>
      <p:ext uri="{BB962C8B-B14F-4D97-AF65-F5344CB8AC3E}">
        <p14:creationId xmlns:p14="http://schemas.microsoft.com/office/powerpoint/2010/main" val="11616150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Application Servers</a:t>
            </a:r>
            <a:endParaRPr lang="en-AU" dirty="0"/>
          </a:p>
        </p:txBody>
      </p:sp>
      <p:sp>
        <p:nvSpPr>
          <p:cNvPr id="3" name="Content Placeholder 2"/>
          <p:cNvSpPr>
            <a:spLocks noGrp="1"/>
          </p:cNvSpPr>
          <p:nvPr>
            <p:ph sz="quarter" idx="13"/>
          </p:nvPr>
        </p:nvSpPr>
        <p:spPr/>
        <p:txBody>
          <a:bodyPr/>
          <a:lstStyle/>
          <a:p>
            <a:pPr lvl="0" indent="-256032">
              <a:buSzPts val="2400"/>
            </a:pPr>
            <a:r>
              <a:rPr lang="en-US" kern="1200" dirty="0">
                <a:solidFill>
                  <a:srgbClr val="000000"/>
                </a:solidFill>
                <a:latin typeface="Arial (Body)"/>
              </a:rPr>
              <a:t>Web application servers:</a:t>
            </a:r>
          </a:p>
          <a:p>
            <a:pPr lvl="1" indent="-285750">
              <a:buSzPts val="2400"/>
              <a:buFont typeface="Arial" panose="020B0604020202020204" pitchFamily="34" charset="0"/>
              <a:buChar char="–"/>
            </a:pPr>
            <a:r>
              <a:rPr lang="en-US" kern="1200" dirty="0">
                <a:solidFill>
                  <a:srgbClr val="000000"/>
                </a:solidFill>
                <a:latin typeface="Arial (Body)"/>
              </a:rPr>
              <a:t>Provide specific business functionality required for a website</a:t>
            </a:r>
          </a:p>
          <a:p>
            <a:pPr lvl="1" indent="-285750">
              <a:buSzPts val="2400"/>
              <a:buFont typeface="Arial" panose="020B0604020202020204" pitchFamily="34" charset="0"/>
              <a:buChar char="–"/>
            </a:pPr>
            <a:r>
              <a:rPr lang="en-US" kern="1200" dirty="0">
                <a:solidFill>
                  <a:srgbClr val="000000"/>
                </a:solidFill>
                <a:latin typeface="Arial (Body)"/>
              </a:rPr>
              <a:t>Type of middleware</a:t>
            </a:r>
          </a:p>
          <a:p>
            <a:pPr lvl="2">
              <a:buSzPts val="2400"/>
              <a:buFontTx/>
              <a:buChar char="▪"/>
            </a:pPr>
            <a:r>
              <a:rPr lang="en-US" kern="1200" dirty="0">
                <a:solidFill>
                  <a:srgbClr val="000000"/>
                </a:solidFill>
                <a:latin typeface="Arial (Body)"/>
              </a:rPr>
              <a:t>Isolate business applications from Web servers and databases</a:t>
            </a:r>
          </a:p>
          <a:p>
            <a:pPr lvl="1" indent="-285750">
              <a:buSzPts val="2400"/>
              <a:buFont typeface="Arial" panose="020B0604020202020204" pitchFamily="34" charset="0"/>
              <a:buChar char="–"/>
            </a:pPr>
            <a:r>
              <a:rPr lang="en-US" kern="1200" dirty="0">
                <a:solidFill>
                  <a:srgbClr val="000000"/>
                </a:solidFill>
                <a:latin typeface="Arial (Body)"/>
              </a:rPr>
              <a:t>Single-function applications being replaced by integrated software tools that combine all functionality needed for e-commerce site</a:t>
            </a:r>
          </a:p>
        </p:txBody>
      </p:sp>
    </p:spTree>
    <p:extLst>
      <p:ext uri="{BB962C8B-B14F-4D97-AF65-F5344CB8AC3E}">
        <p14:creationId xmlns:p14="http://schemas.microsoft.com/office/powerpoint/2010/main" val="17874484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z="3400" kern="1200" dirty="0">
                <a:cs typeface="Times New Roman" panose="02020603050405020304" pitchFamily="18" charset="0"/>
              </a:rPr>
              <a:t>E-commerce </a:t>
            </a:r>
            <a:r>
              <a:rPr lang="en-US" sz="3400" kern="1200" dirty="0">
                <a:cs typeface="Times New Roman" panose="02020603050405020304" pitchFamily="18" charset="0"/>
              </a:rPr>
              <a:t>Merchant Server Software</a:t>
            </a:r>
            <a:endParaRPr lang="en-AU" sz="3400" dirty="0"/>
          </a:p>
        </p:txBody>
      </p:sp>
      <p:sp>
        <p:nvSpPr>
          <p:cNvPr id="3" name="Content Placeholder 2"/>
          <p:cNvSpPr>
            <a:spLocks noGrp="1"/>
          </p:cNvSpPr>
          <p:nvPr>
            <p:ph sz="quarter" idx="13"/>
          </p:nvPr>
        </p:nvSpPr>
        <p:spPr>
          <a:xfrm>
            <a:off x="457199" y="1556326"/>
            <a:ext cx="8420793" cy="4434275"/>
          </a:xfrm>
        </p:spPr>
        <p:txBody>
          <a:bodyPr/>
          <a:lstStyle/>
          <a:p>
            <a:pPr lvl="0" indent="-256032">
              <a:buSzPts val="2400"/>
            </a:pPr>
            <a:r>
              <a:rPr lang="en-US" altLang="en-US" kern="1200" dirty="0">
                <a:solidFill>
                  <a:srgbClr val="000000"/>
                </a:solidFill>
              </a:rPr>
              <a:t>Provides basic functionality for sales</a:t>
            </a:r>
          </a:p>
          <a:p>
            <a:pPr lvl="1" indent="-285750">
              <a:buSzPts val="2400"/>
              <a:buFont typeface="Arial" panose="020B0604020202020204" pitchFamily="34" charset="0"/>
              <a:buChar char="–"/>
            </a:pPr>
            <a:r>
              <a:rPr lang="en-US" altLang="en-US" kern="1200" dirty="0">
                <a:solidFill>
                  <a:srgbClr val="000000"/>
                </a:solidFill>
              </a:rPr>
              <a:t>Online catalog</a:t>
            </a:r>
          </a:p>
          <a:p>
            <a:pPr lvl="2">
              <a:buSzPts val="2400"/>
              <a:buFontTx/>
              <a:buChar char="▪"/>
            </a:pPr>
            <a:r>
              <a:rPr lang="en-US" altLang="en-US" kern="1200" dirty="0">
                <a:solidFill>
                  <a:srgbClr val="000000"/>
                </a:solidFill>
              </a:rPr>
              <a:t>List of products available on website</a:t>
            </a:r>
          </a:p>
          <a:p>
            <a:pPr lvl="1" indent="-285750">
              <a:buSzPts val="2400"/>
              <a:buFont typeface="Arial" panose="020B0604020202020204" pitchFamily="34" charset="0"/>
              <a:buChar char="–"/>
            </a:pPr>
            <a:r>
              <a:rPr lang="en-US" altLang="en-US" kern="1200" dirty="0">
                <a:solidFill>
                  <a:srgbClr val="000000"/>
                </a:solidFill>
              </a:rPr>
              <a:t>Shopping cart</a:t>
            </a:r>
          </a:p>
          <a:p>
            <a:pPr lvl="2">
              <a:buSzPts val="2400"/>
              <a:buFontTx/>
              <a:buChar char="▪"/>
            </a:pPr>
            <a:r>
              <a:rPr lang="en-US" altLang="en-US" kern="1200" dirty="0">
                <a:solidFill>
                  <a:srgbClr val="000000"/>
                </a:solidFill>
              </a:rPr>
              <a:t>Allows shoppers to set aside, review, edit selections, and then make purchase</a:t>
            </a:r>
          </a:p>
          <a:p>
            <a:pPr lvl="1" indent="-285750">
              <a:buSzPts val="2400"/>
              <a:buFont typeface="Arial" panose="020B0604020202020204" pitchFamily="34" charset="0"/>
              <a:buChar char="–"/>
            </a:pPr>
            <a:r>
              <a:rPr lang="en-US" altLang="en-US" kern="1200" dirty="0">
                <a:solidFill>
                  <a:srgbClr val="000000"/>
                </a:solidFill>
              </a:rPr>
              <a:t>Credit card processing</a:t>
            </a:r>
          </a:p>
          <a:p>
            <a:pPr lvl="2">
              <a:buSzPts val="2400"/>
              <a:buFontTx/>
              <a:buChar char="▪"/>
            </a:pPr>
            <a:r>
              <a:rPr lang="en-US" altLang="en-US" kern="1200" dirty="0">
                <a:solidFill>
                  <a:srgbClr val="000000"/>
                </a:solidFill>
              </a:rPr>
              <a:t>Typically works in conjunction with shopping cart</a:t>
            </a:r>
          </a:p>
          <a:p>
            <a:pPr lvl="2">
              <a:buSzPts val="2400"/>
              <a:buFontTx/>
              <a:buChar char="▪"/>
            </a:pPr>
            <a:r>
              <a:rPr lang="en-US" altLang="en-US" kern="1200" dirty="0">
                <a:solidFill>
                  <a:srgbClr val="000000"/>
                </a:solidFill>
              </a:rPr>
              <a:t>Verifies card and puts through credit to company</a:t>
            </a:r>
            <a:r>
              <a:rPr lang="en-IN" altLang="ja-JP" kern="1200" dirty="0">
                <a:solidFill>
                  <a:srgbClr val="000000"/>
                </a:solidFill>
              </a:rPr>
              <a:t>’</a:t>
            </a:r>
            <a:r>
              <a:rPr lang="en-US" altLang="ja-JP" kern="1200" dirty="0">
                <a:solidFill>
                  <a:srgbClr val="000000"/>
                </a:solidFill>
              </a:rPr>
              <a:t>s account at checkout</a:t>
            </a:r>
            <a:endParaRPr lang="en-US" altLang="en-US" kern="1200" dirty="0">
              <a:solidFill>
                <a:srgbClr val="000000"/>
              </a:solidFill>
            </a:endParaRPr>
          </a:p>
        </p:txBody>
      </p:sp>
    </p:spTree>
    <p:extLst>
      <p:ext uri="{BB962C8B-B14F-4D97-AF65-F5344CB8AC3E}">
        <p14:creationId xmlns:p14="http://schemas.microsoft.com/office/powerpoint/2010/main" val="8580477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478982" cy="1097279"/>
          </a:xfrm>
        </p:spPr>
        <p:txBody>
          <a:bodyPr/>
          <a:lstStyle/>
          <a:p>
            <a:r>
              <a:rPr lang="en-IN" sz="3400" kern="1200" dirty="0">
                <a:cs typeface="Times New Roman" panose="02020603050405020304" pitchFamily="18" charset="0"/>
              </a:rPr>
              <a:t>Merchant Server Software Packages </a:t>
            </a:r>
            <a:r>
              <a:rPr lang="en-IN" sz="2000" b="0" kern="1200" dirty="0">
                <a:cs typeface="Times New Roman" panose="02020603050405020304" pitchFamily="18" charset="0"/>
              </a:rPr>
              <a:t>(1 of 3)</a:t>
            </a:r>
            <a:endParaRPr lang="en-AU" sz="2000" dirty="0"/>
          </a:p>
        </p:txBody>
      </p:sp>
      <p:sp>
        <p:nvSpPr>
          <p:cNvPr id="3" name="Content Placeholder 2"/>
          <p:cNvSpPr>
            <a:spLocks noGrp="1"/>
          </p:cNvSpPr>
          <p:nvPr>
            <p:ph sz="quarter" idx="13"/>
          </p:nvPr>
        </p:nvSpPr>
        <p:spPr/>
        <p:txBody>
          <a:bodyPr/>
          <a:lstStyle/>
          <a:p>
            <a:pPr lvl="0" indent="-256032">
              <a:buSzPts val="2400"/>
            </a:pPr>
            <a:r>
              <a:rPr lang="en-US" kern="1200" dirty="0">
                <a:solidFill>
                  <a:srgbClr val="000000"/>
                </a:solidFill>
                <a:latin typeface="Arial (Body)"/>
              </a:rPr>
              <a:t>Integrated environment that includes most of functionality needed</a:t>
            </a:r>
          </a:p>
          <a:p>
            <a:pPr lvl="1" indent="-285750">
              <a:buSzPts val="2400"/>
              <a:buFont typeface="Arial" panose="020B0604020202020204" pitchFamily="34" charset="0"/>
              <a:buChar char="–"/>
            </a:pPr>
            <a:r>
              <a:rPr lang="en-US" kern="1200" dirty="0">
                <a:solidFill>
                  <a:srgbClr val="000000"/>
                </a:solidFill>
                <a:latin typeface="Arial (Body)"/>
              </a:rPr>
              <a:t>Shopping cart</a:t>
            </a:r>
          </a:p>
          <a:p>
            <a:pPr lvl="1" indent="-285750">
              <a:buSzPts val="2400"/>
              <a:buFont typeface="Arial" panose="020B0604020202020204" pitchFamily="34" charset="0"/>
              <a:buChar char="–"/>
            </a:pPr>
            <a:r>
              <a:rPr lang="en-US" kern="1200" dirty="0">
                <a:solidFill>
                  <a:srgbClr val="000000"/>
                </a:solidFill>
                <a:latin typeface="Arial (Body)"/>
              </a:rPr>
              <a:t>Merchandise display</a:t>
            </a:r>
          </a:p>
          <a:p>
            <a:pPr lvl="1" indent="-285750">
              <a:buSzPts val="2400"/>
              <a:buFont typeface="Arial" panose="020B0604020202020204" pitchFamily="34" charset="0"/>
              <a:buChar char="–"/>
            </a:pPr>
            <a:r>
              <a:rPr lang="en-US" kern="1200" dirty="0">
                <a:solidFill>
                  <a:srgbClr val="000000"/>
                </a:solidFill>
                <a:latin typeface="Arial (Body)"/>
              </a:rPr>
              <a:t>Order management</a:t>
            </a:r>
          </a:p>
        </p:txBody>
      </p:sp>
    </p:spTree>
    <p:extLst>
      <p:ext uri="{BB962C8B-B14F-4D97-AF65-F5344CB8AC3E}">
        <p14:creationId xmlns:p14="http://schemas.microsoft.com/office/powerpoint/2010/main" val="17225107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478982" cy="1097279"/>
          </a:xfrm>
        </p:spPr>
        <p:txBody>
          <a:bodyPr/>
          <a:lstStyle/>
          <a:p>
            <a:r>
              <a:rPr lang="en-IN" sz="3400" dirty="0"/>
              <a:t>Merchant Server Software Packages </a:t>
            </a:r>
            <a:r>
              <a:rPr lang="en-IN" sz="2000" b="0" dirty="0"/>
              <a:t>(2 of 3)</a:t>
            </a:r>
            <a:endParaRPr lang="en-AU" sz="2000" dirty="0"/>
          </a:p>
        </p:txBody>
      </p:sp>
      <p:sp>
        <p:nvSpPr>
          <p:cNvPr id="3" name="Content Placeholder 2"/>
          <p:cNvSpPr>
            <a:spLocks noGrp="1"/>
          </p:cNvSpPr>
          <p:nvPr>
            <p:ph sz="quarter" idx="13"/>
          </p:nvPr>
        </p:nvSpPr>
        <p:spPr>
          <a:xfrm>
            <a:off x="457199" y="1556326"/>
            <a:ext cx="8311415" cy="4434275"/>
          </a:xfrm>
        </p:spPr>
        <p:txBody>
          <a:bodyPr/>
          <a:lstStyle/>
          <a:p>
            <a:pPr lvl="0"/>
            <a:r>
              <a:rPr lang="en-US" dirty="0"/>
              <a:t>Different options for different-sized businesses</a:t>
            </a:r>
          </a:p>
          <a:p>
            <a:pPr lvl="1"/>
            <a:r>
              <a:rPr lang="en-US" dirty="0"/>
              <a:t>Small and medium-sized businesses: Yahoo Small Business; open-source solutions</a:t>
            </a:r>
          </a:p>
          <a:p>
            <a:pPr lvl="1"/>
            <a:r>
              <a:rPr lang="en-US" dirty="0"/>
              <a:t>Mid-range: I</a:t>
            </a:r>
            <a:r>
              <a:rPr lang="en-US" sz="100" dirty="0"/>
              <a:t> </a:t>
            </a:r>
            <a:r>
              <a:rPr lang="en-US" dirty="0"/>
              <a:t>B</a:t>
            </a:r>
            <a:r>
              <a:rPr lang="en-US" sz="100" dirty="0"/>
              <a:t> </a:t>
            </a:r>
            <a:r>
              <a:rPr lang="en-US" dirty="0"/>
              <a:t>M WebSphere Commerce Express; Sitecore Experience Commerce</a:t>
            </a:r>
          </a:p>
          <a:p>
            <a:pPr lvl="1"/>
            <a:r>
              <a:rPr lang="en-US" dirty="0"/>
              <a:t>High-end: I</a:t>
            </a:r>
            <a:r>
              <a:rPr lang="en-US" sz="100" dirty="0"/>
              <a:t> </a:t>
            </a:r>
            <a:r>
              <a:rPr lang="en-US" dirty="0"/>
              <a:t>B</a:t>
            </a:r>
            <a:r>
              <a:rPr lang="en-US" sz="100" dirty="0"/>
              <a:t> </a:t>
            </a:r>
            <a:r>
              <a:rPr lang="en-US" dirty="0"/>
              <a:t>M WebSphere Professional/Enterprise; S</a:t>
            </a:r>
            <a:r>
              <a:rPr lang="en-US" sz="100" dirty="0"/>
              <a:t> </a:t>
            </a:r>
            <a:r>
              <a:rPr lang="en-US" dirty="0"/>
              <a:t>A</a:t>
            </a:r>
            <a:r>
              <a:rPr lang="en-US" sz="100" dirty="0"/>
              <a:t> </a:t>
            </a:r>
            <a:r>
              <a:rPr lang="en-US" dirty="0"/>
              <a:t>P Hybris, Oracle A</a:t>
            </a:r>
            <a:r>
              <a:rPr lang="en-US" sz="100" dirty="0"/>
              <a:t> </a:t>
            </a:r>
            <a:r>
              <a:rPr lang="en-US" dirty="0"/>
              <a:t>T</a:t>
            </a:r>
            <a:r>
              <a:rPr lang="en-US" sz="100" dirty="0"/>
              <a:t> </a:t>
            </a:r>
            <a:r>
              <a:rPr lang="en-US" dirty="0"/>
              <a:t>G Web Commerce, etc.</a:t>
            </a:r>
          </a:p>
          <a:p>
            <a:r>
              <a:rPr lang="en-US" dirty="0"/>
              <a:t>Many now also available as cloud-based SaaS solutions.</a:t>
            </a:r>
          </a:p>
        </p:txBody>
      </p:sp>
    </p:spTree>
    <p:extLst>
      <p:ext uri="{BB962C8B-B14F-4D97-AF65-F5344CB8AC3E}">
        <p14:creationId xmlns:p14="http://schemas.microsoft.com/office/powerpoint/2010/main" val="1041621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478982" cy="1097279"/>
          </a:xfrm>
        </p:spPr>
        <p:txBody>
          <a:bodyPr/>
          <a:lstStyle/>
          <a:p>
            <a:r>
              <a:rPr lang="en-IN" sz="3400" kern="1200" dirty="0">
                <a:cs typeface="Times New Roman" panose="02020603050405020304" pitchFamily="18" charset="0"/>
              </a:rPr>
              <a:t>Merchant Server Software Packages </a:t>
            </a:r>
            <a:r>
              <a:rPr lang="en-IN" sz="2000" b="0" kern="1200" dirty="0">
                <a:cs typeface="Times New Roman" panose="02020603050405020304" pitchFamily="18" charset="0"/>
              </a:rPr>
              <a:t>(3 of 3)</a:t>
            </a:r>
            <a:endParaRPr lang="en-AU" sz="2000" dirty="0"/>
          </a:p>
        </p:txBody>
      </p:sp>
      <p:sp>
        <p:nvSpPr>
          <p:cNvPr id="3" name="Content Placeholder 2"/>
          <p:cNvSpPr>
            <a:spLocks noGrp="1"/>
          </p:cNvSpPr>
          <p:nvPr>
            <p:ph sz="quarter" idx="13"/>
          </p:nvPr>
        </p:nvSpPr>
        <p:spPr/>
        <p:txBody>
          <a:bodyPr/>
          <a:lstStyle/>
          <a:p>
            <a:pPr lvl="0" indent="-256032"/>
            <a:r>
              <a:rPr lang="en-US" sz="2200" kern="1200" dirty="0">
                <a:solidFill>
                  <a:srgbClr val="000000"/>
                </a:solidFill>
                <a:latin typeface="Arial (Body)"/>
              </a:rPr>
              <a:t>Key factors in selecting a package</a:t>
            </a:r>
          </a:p>
          <a:p>
            <a:pPr lvl="1" indent="-285750">
              <a:buFont typeface="Arial" panose="020B0604020202020204" pitchFamily="34" charset="0"/>
              <a:buChar char="–"/>
            </a:pPr>
            <a:r>
              <a:rPr lang="en-US" sz="2200" kern="1200" dirty="0">
                <a:solidFill>
                  <a:srgbClr val="000000"/>
                </a:solidFill>
                <a:latin typeface="Arial (Body)"/>
              </a:rPr>
              <a:t>Functionality</a:t>
            </a:r>
          </a:p>
          <a:p>
            <a:pPr lvl="1" indent="-285750">
              <a:buFont typeface="Arial" panose="020B0604020202020204" pitchFamily="34" charset="0"/>
              <a:buChar char="–"/>
            </a:pPr>
            <a:r>
              <a:rPr lang="en-US" sz="2200" kern="1200" dirty="0">
                <a:solidFill>
                  <a:srgbClr val="000000"/>
                </a:solidFill>
                <a:latin typeface="Arial (Body)"/>
              </a:rPr>
              <a:t>Support for different business models, including m-commerce</a:t>
            </a:r>
          </a:p>
          <a:p>
            <a:pPr lvl="1" indent="-285750">
              <a:buFont typeface="Arial" panose="020B0604020202020204" pitchFamily="34" charset="0"/>
              <a:buChar char="–"/>
            </a:pPr>
            <a:r>
              <a:rPr lang="en-US" sz="2200" kern="1200" dirty="0">
                <a:solidFill>
                  <a:srgbClr val="000000"/>
                </a:solidFill>
                <a:latin typeface="Arial (Body)"/>
              </a:rPr>
              <a:t>Business process modeling tools</a:t>
            </a:r>
          </a:p>
          <a:p>
            <a:pPr lvl="1" indent="-285750">
              <a:buFont typeface="Arial" panose="020B0604020202020204" pitchFamily="34" charset="0"/>
              <a:buChar char="–"/>
            </a:pPr>
            <a:r>
              <a:rPr lang="en-US" sz="2200" kern="1200" dirty="0">
                <a:solidFill>
                  <a:srgbClr val="000000"/>
                </a:solidFill>
                <a:latin typeface="Arial (Body)"/>
              </a:rPr>
              <a:t>Visual site management and reporting</a:t>
            </a:r>
          </a:p>
          <a:p>
            <a:pPr lvl="1" indent="-285750">
              <a:buFont typeface="Arial" panose="020B0604020202020204" pitchFamily="34" charset="0"/>
              <a:buChar char="–"/>
            </a:pPr>
            <a:r>
              <a:rPr lang="en-US" sz="2200" kern="1200" dirty="0">
                <a:solidFill>
                  <a:srgbClr val="000000"/>
                </a:solidFill>
                <a:latin typeface="Arial (Body)"/>
              </a:rPr>
              <a:t>Performance and scalability</a:t>
            </a:r>
          </a:p>
          <a:p>
            <a:pPr lvl="1" indent="-285750">
              <a:buFont typeface="Arial" panose="020B0604020202020204" pitchFamily="34" charset="0"/>
              <a:buChar char="–"/>
            </a:pPr>
            <a:r>
              <a:rPr lang="en-US" sz="2200" kern="1200" dirty="0">
                <a:solidFill>
                  <a:srgbClr val="000000"/>
                </a:solidFill>
                <a:latin typeface="Arial (Body)"/>
              </a:rPr>
              <a:t>Connectivity to existing business systems</a:t>
            </a:r>
          </a:p>
          <a:p>
            <a:pPr lvl="1" indent="-285750">
              <a:buFont typeface="Arial" panose="020B0604020202020204" pitchFamily="34" charset="0"/>
              <a:buChar char="–"/>
            </a:pPr>
            <a:r>
              <a:rPr lang="en-US" sz="2200" kern="1200" dirty="0">
                <a:solidFill>
                  <a:srgbClr val="000000"/>
                </a:solidFill>
                <a:latin typeface="Arial (Body)"/>
              </a:rPr>
              <a:t>Compliance with standards</a:t>
            </a:r>
          </a:p>
          <a:p>
            <a:pPr lvl="1" indent="-285750">
              <a:buFont typeface="Arial" panose="020B0604020202020204" pitchFamily="34" charset="0"/>
              <a:buChar char="–"/>
            </a:pPr>
            <a:r>
              <a:rPr lang="en-US" sz="2200" kern="1200" dirty="0">
                <a:solidFill>
                  <a:srgbClr val="000000"/>
                </a:solidFill>
                <a:latin typeface="Arial (Body)"/>
              </a:rPr>
              <a:t>Global and multicultural capability</a:t>
            </a:r>
          </a:p>
          <a:p>
            <a:pPr lvl="1" indent="-285750">
              <a:buFont typeface="Arial" panose="020B0604020202020204" pitchFamily="34" charset="0"/>
              <a:buChar char="–"/>
            </a:pPr>
            <a:r>
              <a:rPr lang="en-US" sz="2200" kern="1200" dirty="0">
                <a:solidFill>
                  <a:srgbClr val="000000"/>
                </a:solidFill>
                <a:latin typeface="Arial (Body)"/>
              </a:rPr>
              <a:t>Local sales tax and shipping rules</a:t>
            </a:r>
          </a:p>
        </p:txBody>
      </p:sp>
    </p:spTree>
    <p:extLst>
      <p:ext uri="{BB962C8B-B14F-4D97-AF65-F5344CB8AC3E}">
        <p14:creationId xmlns:p14="http://schemas.microsoft.com/office/powerpoint/2010/main" val="2260407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Choosing Hardware</a:t>
            </a:r>
            <a:endParaRPr lang="en-AU" dirty="0"/>
          </a:p>
        </p:txBody>
      </p:sp>
      <p:sp>
        <p:nvSpPr>
          <p:cNvPr id="3" name="Content Placeholder 2"/>
          <p:cNvSpPr>
            <a:spLocks noGrp="1"/>
          </p:cNvSpPr>
          <p:nvPr>
            <p:ph sz="quarter" idx="13"/>
          </p:nvPr>
        </p:nvSpPr>
        <p:spPr/>
        <p:txBody>
          <a:bodyPr/>
          <a:lstStyle/>
          <a:p>
            <a:pPr lvl="0" indent="-256032">
              <a:buSzPts val="2400"/>
            </a:pPr>
            <a:r>
              <a:rPr lang="en-US" kern="1200" dirty="0">
                <a:solidFill>
                  <a:srgbClr val="000000"/>
                </a:solidFill>
                <a:latin typeface="Arial (Body)"/>
              </a:rPr>
              <a:t>Hardware platform:</a:t>
            </a:r>
          </a:p>
          <a:p>
            <a:pPr lvl="1" indent="-285750">
              <a:buSzPts val="2400"/>
              <a:buFont typeface="Arial" panose="020B0604020202020204" pitchFamily="34" charset="0"/>
              <a:buChar char="–"/>
            </a:pPr>
            <a:r>
              <a:rPr lang="en-US" kern="1200" dirty="0">
                <a:solidFill>
                  <a:srgbClr val="000000"/>
                </a:solidFill>
                <a:latin typeface="Arial (Body)"/>
              </a:rPr>
              <a:t>Underlying computing equipment needed for e-commerce functionality</a:t>
            </a:r>
          </a:p>
          <a:p>
            <a:pPr lvl="0" indent="-256032">
              <a:buSzPts val="2400"/>
            </a:pPr>
            <a:r>
              <a:rPr lang="en-US" kern="1200" dirty="0">
                <a:solidFill>
                  <a:srgbClr val="000000"/>
                </a:solidFill>
                <a:latin typeface="Arial (Body)"/>
              </a:rPr>
              <a:t>Objective:</a:t>
            </a:r>
          </a:p>
          <a:p>
            <a:pPr lvl="1" indent="-285750">
              <a:buSzPts val="2400"/>
              <a:buFont typeface="Arial" panose="020B0604020202020204" pitchFamily="34" charset="0"/>
              <a:buChar char="–"/>
            </a:pPr>
            <a:r>
              <a:rPr lang="en-US" kern="1200" dirty="0">
                <a:solidFill>
                  <a:srgbClr val="000000"/>
                </a:solidFill>
                <a:latin typeface="Arial (Body)"/>
              </a:rPr>
              <a:t>Enough platform capacity to meet peak demand without wasting money</a:t>
            </a:r>
          </a:p>
          <a:p>
            <a:pPr lvl="0" indent="-256032">
              <a:buSzPts val="2400"/>
            </a:pPr>
            <a:r>
              <a:rPr lang="en-US" kern="1200" dirty="0">
                <a:solidFill>
                  <a:srgbClr val="000000"/>
                </a:solidFill>
                <a:latin typeface="Arial (Body)"/>
              </a:rPr>
              <a:t>Important to understand the factors that affect speed, capacity, and scalability of a site</a:t>
            </a:r>
          </a:p>
        </p:txBody>
      </p:sp>
    </p:spTree>
    <p:extLst>
      <p:ext uri="{BB962C8B-B14F-4D97-AF65-F5344CB8AC3E}">
        <p14:creationId xmlns:p14="http://schemas.microsoft.com/office/powerpoint/2010/main" val="26451228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Right-Sizing Your Hardware Platform: the Demand Side</a:t>
            </a:r>
            <a:endParaRPr lang="en-AU" sz="3400" dirty="0"/>
          </a:p>
        </p:txBody>
      </p:sp>
      <p:sp>
        <p:nvSpPr>
          <p:cNvPr id="3" name="Content Placeholder 2"/>
          <p:cNvSpPr>
            <a:spLocks noGrp="1"/>
          </p:cNvSpPr>
          <p:nvPr>
            <p:ph sz="quarter" idx="13"/>
          </p:nvPr>
        </p:nvSpPr>
        <p:spPr/>
        <p:txBody>
          <a:bodyPr/>
          <a:lstStyle/>
          <a:p>
            <a:pPr lvl="0" indent="-256032"/>
            <a:r>
              <a:rPr lang="en-US" sz="2200" kern="1200" dirty="0">
                <a:solidFill>
                  <a:srgbClr val="000000"/>
                </a:solidFill>
                <a:latin typeface="Arial (Body)"/>
              </a:rPr>
              <a:t>Customer demand:</a:t>
            </a:r>
          </a:p>
          <a:p>
            <a:pPr lvl="1" indent="-285750">
              <a:buFont typeface="Arial" panose="020B0604020202020204" pitchFamily="34" charset="0"/>
              <a:buChar char="–"/>
            </a:pPr>
            <a:r>
              <a:rPr lang="en-US" sz="2200" kern="1200" dirty="0">
                <a:solidFill>
                  <a:srgbClr val="000000"/>
                </a:solidFill>
                <a:latin typeface="Arial (Body)"/>
              </a:rPr>
              <a:t>Most important factor affecting speed of site</a:t>
            </a:r>
          </a:p>
          <a:p>
            <a:pPr lvl="0" indent="-256032"/>
            <a:r>
              <a:rPr lang="en-US" sz="2200" kern="1200" dirty="0">
                <a:solidFill>
                  <a:srgbClr val="000000"/>
                </a:solidFill>
                <a:latin typeface="Arial (Body)"/>
              </a:rPr>
              <a:t>Factors in overall demand:</a:t>
            </a:r>
          </a:p>
          <a:p>
            <a:pPr lvl="1" indent="-285750">
              <a:buFont typeface="Arial" panose="020B0604020202020204" pitchFamily="34" charset="0"/>
              <a:buChar char="–"/>
            </a:pPr>
            <a:r>
              <a:rPr lang="en-US" sz="2200" kern="1200" dirty="0">
                <a:solidFill>
                  <a:srgbClr val="000000"/>
                </a:solidFill>
                <a:latin typeface="Arial (Body)"/>
              </a:rPr>
              <a:t>Number of simultaneous users in peak periods</a:t>
            </a:r>
          </a:p>
          <a:p>
            <a:pPr lvl="1" indent="-285750">
              <a:buFont typeface="Arial" panose="020B0604020202020204" pitchFamily="34" charset="0"/>
              <a:buChar char="–"/>
            </a:pPr>
            <a:r>
              <a:rPr lang="en-US" sz="2200" kern="1200" dirty="0">
                <a:solidFill>
                  <a:srgbClr val="000000"/>
                </a:solidFill>
                <a:latin typeface="Arial (Body)"/>
              </a:rPr>
              <a:t>Nature of customer requests (user profile)</a:t>
            </a:r>
          </a:p>
          <a:p>
            <a:pPr lvl="1" indent="-285750">
              <a:buFont typeface="Arial" panose="020B0604020202020204" pitchFamily="34" charset="0"/>
              <a:buChar char="–"/>
            </a:pPr>
            <a:r>
              <a:rPr lang="en-US" sz="2200" kern="1200" dirty="0">
                <a:solidFill>
                  <a:srgbClr val="000000"/>
                </a:solidFill>
                <a:latin typeface="Arial (Body)"/>
              </a:rPr>
              <a:t>Type of content (dynamic v</a:t>
            </a:r>
            <a:r>
              <a:rPr lang="en-US" sz="100" kern="1200" dirty="0">
                <a:solidFill>
                  <a:schemeClr val="bg1"/>
                </a:solidFill>
                <a:latin typeface="Arial (Body)"/>
              </a:rPr>
              <a:t>ersu</a:t>
            </a:r>
            <a:r>
              <a:rPr lang="en-US" sz="2200" kern="1200" dirty="0">
                <a:solidFill>
                  <a:srgbClr val="000000"/>
                </a:solidFill>
                <a:latin typeface="Arial (Body)"/>
              </a:rPr>
              <a:t>s static Web pages)</a:t>
            </a:r>
          </a:p>
          <a:p>
            <a:pPr lvl="1" indent="-285750">
              <a:buFont typeface="Arial" panose="020B0604020202020204" pitchFamily="34" charset="0"/>
              <a:buChar char="–"/>
            </a:pPr>
            <a:r>
              <a:rPr lang="en-US" sz="2200" kern="1200" dirty="0">
                <a:solidFill>
                  <a:srgbClr val="000000"/>
                </a:solidFill>
                <a:latin typeface="Arial (Body)"/>
              </a:rPr>
              <a:t>Required security</a:t>
            </a:r>
          </a:p>
          <a:p>
            <a:pPr lvl="1" indent="-285750">
              <a:buFont typeface="Arial" panose="020B0604020202020204" pitchFamily="34" charset="0"/>
              <a:buChar char="–"/>
            </a:pPr>
            <a:r>
              <a:rPr lang="en-US" sz="2200" kern="1200" dirty="0">
                <a:solidFill>
                  <a:srgbClr val="000000"/>
                </a:solidFill>
                <a:latin typeface="Arial (Body)"/>
              </a:rPr>
              <a:t>Number of items in inventory</a:t>
            </a:r>
          </a:p>
          <a:p>
            <a:pPr lvl="1" indent="-285750">
              <a:buFont typeface="Arial" panose="020B0604020202020204" pitchFamily="34" charset="0"/>
              <a:buChar char="–"/>
            </a:pPr>
            <a:r>
              <a:rPr lang="en-US" sz="2200" kern="1200" dirty="0">
                <a:solidFill>
                  <a:srgbClr val="000000"/>
                </a:solidFill>
                <a:latin typeface="Arial (Body)"/>
              </a:rPr>
              <a:t>Number of page requests</a:t>
            </a:r>
          </a:p>
          <a:p>
            <a:pPr lvl="1" indent="-285750">
              <a:buFont typeface="Arial" panose="020B0604020202020204" pitchFamily="34" charset="0"/>
              <a:buChar char="–"/>
            </a:pPr>
            <a:r>
              <a:rPr lang="en-US" sz="2200" kern="1200" dirty="0">
                <a:solidFill>
                  <a:srgbClr val="000000"/>
                </a:solidFill>
                <a:latin typeface="Arial (Body)"/>
              </a:rPr>
              <a:t>Speed of legacy applications</a:t>
            </a:r>
          </a:p>
        </p:txBody>
      </p:sp>
    </p:spTree>
    <p:extLst>
      <p:ext uri="{BB962C8B-B14F-4D97-AF65-F5344CB8AC3E}">
        <p14:creationId xmlns:p14="http://schemas.microsoft.com/office/powerpoint/2010/main" val="1739953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699029"/>
          </a:xfrm>
        </p:spPr>
        <p:txBody>
          <a:bodyPr/>
          <a:lstStyle/>
          <a:p>
            <a:r>
              <a:rPr lang="en-IN" sz="3200" kern="1200" dirty="0">
                <a:cs typeface="Times New Roman" panose="02020603050405020304" pitchFamily="18" charset="0"/>
              </a:rPr>
              <a:t>Imagine Your </a:t>
            </a:r>
            <a:r>
              <a:rPr lang="pt-BR" sz="3200" kern="1200" dirty="0">
                <a:cs typeface="Times New Roman" panose="02020603050405020304" pitchFamily="18" charset="0"/>
              </a:rPr>
              <a:t>E-commerce </a:t>
            </a:r>
            <a:r>
              <a:rPr lang="en-IN" sz="3200" kern="1200" dirty="0">
                <a:cs typeface="Times New Roman" panose="02020603050405020304" pitchFamily="18" charset="0"/>
              </a:rPr>
              <a:t>Presence </a:t>
            </a:r>
            <a:r>
              <a:rPr lang="en-IN" sz="2000" b="0" kern="1200" dirty="0">
                <a:cs typeface="Times New Roman" panose="02020603050405020304" pitchFamily="18" charset="0"/>
              </a:rPr>
              <a:t>(1 of 3)</a:t>
            </a:r>
            <a:endParaRPr lang="en-AU" sz="2000" b="0" dirty="0"/>
          </a:p>
        </p:txBody>
      </p:sp>
      <p:sp>
        <p:nvSpPr>
          <p:cNvPr id="3" name="Content Placeholder 2"/>
          <p:cNvSpPr>
            <a:spLocks noGrp="1"/>
          </p:cNvSpPr>
          <p:nvPr>
            <p:ph sz="quarter" idx="13"/>
          </p:nvPr>
        </p:nvSpPr>
        <p:spPr>
          <a:xfrm>
            <a:off x="468630" y="1190566"/>
            <a:ext cx="8229600" cy="5050214"/>
          </a:xfrm>
        </p:spPr>
        <p:txBody>
          <a:bodyPr/>
          <a:lstStyle/>
          <a:p>
            <a:pPr lvl="0" indent="-256032">
              <a:buSzPts val="2400"/>
            </a:pPr>
            <a:r>
              <a:rPr lang="en-US" altLang="en-US" kern="1200" dirty="0">
                <a:solidFill>
                  <a:srgbClr val="000000"/>
                </a:solidFill>
                <a:latin typeface="Arial (Body)"/>
              </a:rPr>
              <a:t>Before you begin to build a website or app of your own, there are some important questions you need to think about the answer.</a:t>
            </a:r>
          </a:p>
          <a:p>
            <a:pPr lvl="0" indent="-256032">
              <a:buSzPts val="2400"/>
            </a:pPr>
            <a:r>
              <a:rPr lang="en-US" altLang="en-US" kern="1200" dirty="0">
                <a:solidFill>
                  <a:srgbClr val="000000"/>
                </a:solidFill>
                <a:latin typeface="Arial (Body)"/>
              </a:rPr>
              <a:t>What</a:t>
            </a:r>
            <a:r>
              <a:rPr lang="ja-JP" altLang="en-US" kern="1200" dirty="0">
                <a:solidFill>
                  <a:srgbClr val="000000"/>
                </a:solidFill>
                <a:latin typeface="Arial (Body)"/>
              </a:rPr>
              <a:t>’</a:t>
            </a:r>
            <a:r>
              <a:rPr lang="en-US" altLang="ja-JP" kern="1200" dirty="0">
                <a:solidFill>
                  <a:srgbClr val="000000"/>
                </a:solidFill>
                <a:latin typeface="Arial (Body)"/>
              </a:rPr>
              <a:t>s the idea? The vision includes:</a:t>
            </a:r>
          </a:p>
          <a:p>
            <a:pPr lvl="1" indent="-285750">
              <a:buSzPts val="2400"/>
              <a:buFont typeface="Arial" panose="020B0604020202020204" pitchFamily="34" charset="0"/>
              <a:buChar char="–"/>
            </a:pPr>
            <a:r>
              <a:rPr lang="en-US" altLang="en-US" kern="1200" dirty="0">
                <a:solidFill>
                  <a:srgbClr val="000000"/>
                </a:solidFill>
                <a:latin typeface="Arial (Body)"/>
              </a:rPr>
              <a:t>Mission statement</a:t>
            </a:r>
          </a:p>
          <a:p>
            <a:pPr lvl="1" indent="-285750">
              <a:buSzPts val="2400"/>
              <a:buFont typeface="Arial" panose="020B0604020202020204" pitchFamily="34" charset="0"/>
              <a:buChar char="–"/>
            </a:pPr>
            <a:r>
              <a:rPr lang="en-US" altLang="en-US" kern="1200" dirty="0">
                <a:solidFill>
                  <a:srgbClr val="000000"/>
                </a:solidFill>
                <a:latin typeface="Arial (Body)"/>
              </a:rPr>
              <a:t>Target audience</a:t>
            </a:r>
          </a:p>
          <a:p>
            <a:pPr lvl="1" indent="-285750">
              <a:buSzPts val="2400"/>
              <a:buFont typeface="Arial" panose="020B0604020202020204" pitchFamily="34" charset="0"/>
              <a:buChar char="–"/>
            </a:pPr>
            <a:r>
              <a:rPr lang="en-US" altLang="en-US" kern="1200" dirty="0">
                <a:solidFill>
                  <a:srgbClr val="000000"/>
                </a:solidFill>
                <a:latin typeface="Arial (Body)"/>
              </a:rPr>
              <a:t>Intended market space</a:t>
            </a:r>
          </a:p>
          <a:p>
            <a:pPr lvl="1" indent="-285750">
              <a:buSzPts val="2400"/>
              <a:buFont typeface="Arial" panose="020B0604020202020204" pitchFamily="34" charset="0"/>
              <a:buChar char="–"/>
            </a:pPr>
            <a:r>
              <a:rPr lang="en-US" altLang="en-US" kern="1200" dirty="0">
                <a:solidFill>
                  <a:srgbClr val="000000"/>
                </a:solidFill>
                <a:latin typeface="Arial (Body)"/>
              </a:rPr>
              <a:t>Strategic analysis</a:t>
            </a:r>
          </a:p>
          <a:p>
            <a:pPr lvl="1" indent="-285750">
              <a:buSzPts val="2400"/>
              <a:buFont typeface="Arial" panose="020B0604020202020204" pitchFamily="34" charset="0"/>
              <a:buChar char="–"/>
            </a:pPr>
            <a:r>
              <a:rPr lang="en-US" altLang="en-US" kern="1200" dirty="0">
                <a:solidFill>
                  <a:srgbClr val="000000"/>
                </a:solidFill>
                <a:latin typeface="Arial (Body)"/>
              </a:rPr>
              <a:t>Marketing matrix</a:t>
            </a:r>
          </a:p>
          <a:p>
            <a:pPr lvl="1" indent="-285750">
              <a:buSzPts val="2400"/>
              <a:buFont typeface="Arial" panose="020B0604020202020204" pitchFamily="34" charset="0"/>
              <a:buChar char="–"/>
            </a:pPr>
            <a:r>
              <a:rPr lang="en-US" altLang="en-US" kern="1200" dirty="0">
                <a:solidFill>
                  <a:srgbClr val="000000"/>
                </a:solidFill>
                <a:latin typeface="Arial (Body)"/>
              </a:rPr>
              <a:t>Development timeline</a:t>
            </a:r>
          </a:p>
          <a:p>
            <a:pPr lvl="1" indent="-285750">
              <a:buSzPts val="2400"/>
              <a:buFont typeface="Arial" panose="020B0604020202020204" pitchFamily="34" charset="0"/>
              <a:buChar char="–"/>
            </a:pPr>
            <a:r>
              <a:rPr lang="en-US" altLang="en-US" kern="1200" dirty="0">
                <a:solidFill>
                  <a:srgbClr val="000000"/>
                </a:solidFill>
                <a:latin typeface="Arial (Body)"/>
              </a:rPr>
              <a:t>Preliminary budget</a:t>
            </a:r>
          </a:p>
        </p:txBody>
      </p:sp>
    </p:spTree>
    <p:extLst>
      <p:ext uri="{BB962C8B-B14F-4D97-AF65-F5344CB8AC3E}">
        <p14:creationId xmlns:p14="http://schemas.microsoft.com/office/powerpoint/2010/main" val="32926489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Right-Sizing Your Hardware Platform: the Supply Side</a:t>
            </a:r>
            <a:endParaRPr lang="en-AU" sz="3400" dirty="0"/>
          </a:p>
        </p:txBody>
      </p:sp>
      <p:sp>
        <p:nvSpPr>
          <p:cNvPr id="3" name="Content Placeholder 2"/>
          <p:cNvSpPr>
            <a:spLocks noGrp="1"/>
          </p:cNvSpPr>
          <p:nvPr>
            <p:ph sz="quarter" idx="13"/>
          </p:nvPr>
        </p:nvSpPr>
        <p:spPr/>
        <p:txBody>
          <a:bodyPr/>
          <a:lstStyle/>
          <a:p>
            <a:pPr lvl="0" indent="-256032">
              <a:buSzPts val="2400"/>
            </a:pPr>
            <a:r>
              <a:rPr lang="en-US" kern="1200" dirty="0">
                <a:solidFill>
                  <a:srgbClr val="000000"/>
                </a:solidFill>
                <a:latin typeface="Arial (Body)"/>
              </a:rPr>
              <a:t>Scalability:</a:t>
            </a:r>
          </a:p>
          <a:p>
            <a:pPr lvl="1" indent="-285750">
              <a:buSzPts val="2400"/>
              <a:buFont typeface="Arial" panose="020B0604020202020204" pitchFamily="34" charset="0"/>
              <a:buChar char="–"/>
            </a:pPr>
            <a:r>
              <a:rPr lang="en-US" kern="1200" dirty="0">
                <a:solidFill>
                  <a:srgbClr val="000000"/>
                </a:solidFill>
                <a:latin typeface="Arial (Body)"/>
              </a:rPr>
              <a:t>Ability of site to increase in size as demand warrants</a:t>
            </a:r>
          </a:p>
          <a:p>
            <a:pPr lvl="0" indent="-256032">
              <a:buSzPts val="2400"/>
            </a:pPr>
            <a:r>
              <a:rPr lang="en-US" kern="1200" dirty="0">
                <a:solidFill>
                  <a:srgbClr val="000000"/>
                </a:solidFill>
                <a:latin typeface="Arial (Body)"/>
              </a:rPr>
              <a:t>Ways to scale hardware:</a:t>
            </a:r>
          </a:p>
          <a:p>
            <a:pPr lvl="1" indent="-285750">
              <a:buSzPts val="2400"/>
              <a:buFont typeface="Arial" panose="020B0604020202020204" pitchFamily="34" charset="0"/>
              <a:buChar char="–"/>
            </a:pPr>
            <a:r>
              <a:rPr lang="en-US" kern="1200" dirty="0">
                <a:solidFill>
                  <a:srgbClr val="000000"/>
                </a:solidFill>
                <a:latin typeface="Arial (Body)"/>
              </a:rPr>
              <a:t>Vertically</a:t>
            </a:r>
          </a:p>
          <a:p>
            <a:pPr lvl="2">
              <a:buSzPts val="2400"/>
              <a:buFontTx/>
              <a:buChar char="▪"/>
            </a:pPr>
            <a:r>
              <a:rPr lang="en-US" kern="1200" dirty="0">
                <a:solidFill>
                  <a:srgbClr val="000000"/>
                </a:solidFill>
                <a:latin typeface="Arial (Body)"/>
              </a:rPr>
              <a:t>Increase processing power of individual components</a:t>
            </a:r>
          </a:p>
          <a:p>
            <a:pPr lvl="1" indent="-285750">
              <a:buSzPts val="2400"/>
              <a:buFont typeface="Arial" panose="020B0604020202020204" pitchFamily="34" charset="0"/>
              <a:buChar char="–"/>
            </a:pPr>
            <a:r>
              <a:rPr lang="en-US" kern="1200" dirty="0">
                <a:solidFill>
                  <a:srgbClr val="000000"/>
                </a:solidFill>
                <a:latin typeface="Arial (Body)"/>
              </a:rPr>
              <a:t>Horizontally</a:t>
            </a:r>
          </a:p>
          <a:p>
            <a:pPr lvl="2">
              <a:buSzPts val="2400"/>
              <a:buFontTx/>
              <a:buChar char="▪"/>
            </a:pPr>
            <a:r>
              <a:rPr lang="en-US" kern="1200" dirty="0">
                <a:solidFill>
                  <a:srgbClr val="000000"/>
                </a:solidFill>
                <a:latin typeface="Arial (Body)"/>
              </a:rPr>
              <a:t>Employ multiple computers to share workload</a:t>
            </a:r>
          </a:p>
          <a:p>
            <a:pPr lvl="1" indent="-285750">
              <a:buSzPts val="2400"/>
              <a:buFont typeface="Arial" panose="020B0604020202020204" pitchFamily="34" charset="0"/>
              <a:buChar char="–"/>
            </a:pPr>
            <a:r>
              <a:rPr lang="en-US" kern="1200" dirty="0">
                <a:solidFill>
                  <a:srgbClr val="000000"/>
                </a:solidFill>
                <a:latin typeface="Arial (Body)"/>
              </a:rPr>
              <a:t>Improve processing architecture</a:t>
            </a:r>
          </a:p>
          <a:p>
            <a:pPr lvl="1" indent="-285750">
              <a:buSzPts val="2400"/>
              <a:buFont typeface="Arial" panose="020B0604020202020204" pitchFamily="34" charset="0"/>
              <a:buChar char="–"/>
            </a:pPr>
            <a:r>
              <a:rPr lang="en-US" kern="1200" dirty="0">
                <a:solidFill>
                  <a:srgbClr val="000000"/>
                </a:solidFill>
                <a:latin typeface="Arial (Body)"/>
              </a:rPr>
              <a:t>Outsource hosting, use content delivery network</a:t>
            </a:r>
          </a:p>
        </p:txBody>
      </p:sp>
    </p:spTree>
    <p:extLst>
      <p:ext uri="{BB962C8B-B14F-4D97-AF65-F5344CB8AC3E}">
        <p14:creationId xmlns:p14="http://schemas.microsoft.com/office/powerpoint/2010/main" val="1300491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Table 3.8 Vertical and Horizontal Scaling Techniques</a:t>
            </a:r>
            <a:endParaRPr lang="en-AU" sz="3400" dirty="0"/>
          </a:p>
        </p:txBody>
      </p:sp>
      <p:graphicFrame>
        <p:nvGraphicFramePr>
          <p:cNvPr id="4" name="Table 4"/>
          <p:cNvGraphicFramePr>
            <a:graphicFrameLocks/>
          </p:cNvGraphicFramePr>
          <p:nvPr>
            <p:extLst>
              <p:ext uri="{D42A27DB-BD31-4B8C-83A1-F6EECF244321}">
                <p14:modId xmlns:p14="http://schemas.microsoft.com/office/powerpoint/2010/main" val="3341074521"/>
              </p:ext>
            </p:extLst>
          </p:nvPr>
        </p:nvGraphicFramePr>
        <p:xfrm>
          <a:off x="457200" y="1612669"/>
          <a:ext cx="8229600" cy="4480560"/>
        </p:xfrm>
        <a:graphic>
          <a:graphicData uri="http://schemas.openxmlformats.org/drawingml/2006/table">
            <a:tbl>
              <a:tblPr firstRow="1" bandRow="1">
                <a:tableStyleId>{3B4B98B0-60AC-42C2-AFA5-B58CD77FA1E5}</a:tableStyleId>
              </a:tblPr>
              <a:tblGrid>
                <a:gridCol w="32004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tblGrid>
              <a:tr h="0">
                <a:tc>
                  <a:txBody>
                    <a:bodyPr/>
                    <a:lstStyle/>
                    <a:p>
                      <a:r>
                        <a:rPr lang="en-US" sz="1600" dirty="0">
                          <a:solidFill>
                            <a:schemeClr val="tx1"/>
                          </a:solidFill>
                        </a:rPr>
                        <a:t>Technique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rPr>
                        <a:t>Application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r>
                        <a:rPr lang="en-US" sz="1600" u="none" strike="noStrike" kern="1200" baseline="0" dirty="0">
                          <a:solidFill>
                            <a:schemeClr val="tx1"/>
                          </a:solidFill>
                        </a:rPr>
                        <a:t>Use a faster computer</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600" u="none" strike="noStrike" kern="1200" baseline="0" dirty="0">
                          <a:solidFill>
                            <a:schemeClr val="tx1"/>
                          </a:solidFill>
                        </a:rPr>
                        <a:t>Deploy edge servers, presentation servers, data servers, etc.</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r>
                        <a:rPr lang="en-US" sz="1600" u="none" strike="noStrike" kern="1200" baseline="0" dirty="0">
                          <a:solidFill>
                            <a:schemeClr val="tx1"/>
                          </a:solidFill>
                        </a:rPr>
                        <a:t>Create a cluster of computers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u="none" strike="noStrike" kern="1200" baseline="0" dirty="0">
                          <a:solidFill>
                            <a:schemeClr val="tx1"/>
                          </a:solidFill>
                        </a:rPr>
                        <a:t>Use computers in parallel to balance loads.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0">
                <a:tc>
                  <a:txBody>
                    <a:bodyPr/>
                    <a:lstStyle/>
                    <a:p>
                      <a:r>
                        <a:rPr lang="en-US" sz="1600" u="none" strike="noStrike" kern="1200" baseline="0" dirty="0">
                          <a:solidFill>
                            <a:schemeClr val="tx1"/>
                          </a:solidFill>
                        </a:rPr>
                        <a:t>Use appliance servers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u="none" strike="noStrike" kern="1200" baseline="0" dirty="0">
                          <a:solidFill>
                            <a:schemeClr val="tx1"/>
                          </a:solidFill>
                        </a:rPr>
                        <a:t>Use special-purpose computers optimized for their task.</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0">
                <a:tc>
                  <a:txBody>
                    <a:bodyPr/>
                    <a:lstStyle/>
                    <a:p>
                      <a:r>
                        <a:rPr lang="en-US" sz="1600" u="none" strike="noStrike" kern="1200" baseline="0" dirty="0">
                          <a:solidFill>
                            <a:schemeClr val="tx1"/>
                          </a:solidFill>
                        </a:rPr>
                        <a:t>Segment workload</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u="none" strike="noStrike" kern="1200" baseline="0" dirty="0">
                          <a:solidFill>
                            <a:schemeClr val="tx1"/>
                          </a:solidFill>
                        </a:rPr>
                        <a:t>Segment incoming work to specialized computers.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0">
                <a:tc>
                  <a:txBody>
                    <a:bodyPr/>
                    <a:lstStyle/>
                    <a:p>
                      <a:r>
                        <a:rPr lang="en-US" sz="1600" u="none" strike="noStrike" kern="1200" baseline="0" dirty="0">
                          <a:solidFill>
                            <a:schemeClr val="tx1"/>
                          </a:solidFill>
                        </a:rPr>
                        <a:t>Batch requests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u="none" strike="noStrike" kern="1200" baseline="0" dirty="0">
                          <a:solidFill>
                            <a:schemeClr val="tx1"/>
                          </a:solidFill>
                        </a:rPr>
                        <a:t>Combine related requests for data into groups, process as group.</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0">
                <a:tc>
                  <a:txBody>
                    <a:bodyPr/>
                    <a:lstStyle/>
                    <a:p>
                      <a:r>
                        <a:rPr lang="en-US" sz="1600" u="none" strike="noStrike" kern="1200" baseline="0" dirty="0">
                          <a:solidFill>
                            <a:schemeClr val="tx1"/>
                          </a:solidFill>
                        </a:rPr>
                        <a:t>Manage connections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u="none" strike="noStrike" kern="1200" baseline="0" dirty="0">
                          <a:solidFill>
                            <a:schemeClr val="tx1"/>
                          </a:solidFill>
                        </a:rPr>
                        <a:t>Reduce connections between processes and computers to a minimum.</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0">
                <a:tc>
                  <a:txBody>
                    <a:bodyPr/>
                    <a:lstStyle/>
                    <a:p>
                      <a:r>
                        <a:rPr lang="en-US" sz="1600" u="none" strike="noStrike" kern="1200" baseline="0" dirty="0">
                          <a:solidFill>
                            <a:schemeClr val="tx1"/>
                          </a:solidFill>
                        </a:rPr>
                        <a:t>Aggregate user data</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u="none" strike="noStrike" kern="1200" baseline="0" dirty="0">
                          <a:solidFill>
                            <a:schemeClr val="tx1"/>
                          </a:solidFill>
                        </a:rPr>
                        <a:t>Aggregate user data from legacy applications in single data pools.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0">
                <a:tc>
                  <a:txBody>
                    <a:bodyPr/>
                    <a:lstStyle/>
                    <a:p>
                      <a:r>
                        <a:rPr lang="en-US" sz="1600" u="none" strike="noStrike" kern="1200" baseline="0" dirty="0">
                          <a:solidFill>
                            <a:schemeClr val="tx1"/>
                          </a:solidFill>
                        </a:rPr>
                        <a:t>Cache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u="none" strike="noStrike" kern="1200" baseline="0" dirty="0">
                          <a:solidFill>
                            <a:schemeClr val="tx1"/>
                          </a:solidFill>
                        </a:rPr>
                        <a:t>Store frequently used data in cache rather than on the disk.</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1380513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Table 3.9 Improving the Processing Architecture of Your Site</a:t>
            </a:r>
            <a:endParaRPr lang="en-AU" sz="3400" dirty="0"/>
          </a:p>
        </p:txBody>
      </p:sp>
      <p:graphicFrame>
        <p:nvGraphicFramePr>
          <p:cNvPr id="4" name="Table 5"/>
          <p:cNvGraphicFramePr>
            <a:graphicFrameLocks/>
          </p:cNvGraphicFramePr>
          <p:nvPr>
            <p:extLst>
              <p:ext uri="{D42A27DB-BD31-4B8C-83A1-F6EECF244321}">
                <p14:modId xmlns:p14="http://schemas.microsoft.com/office/powerpoint/2010/main" val="1789957"/>
              </p:ext>
            </p:extLst>
          </p:nvPr>
        </p:nvGraphicFramePr>
        <p:xfrm>
          <a:off x="457200" y="1695736"/>
          <a:ext cx="8229600" cy="3810000"/>
        </p:xfrm>
        <a:graphic>
          <a:graphicData uri="http://schemas.openxmlformats.org/drawingml/2006/table">
            <a:tbl>
              <a:tblPr firstRow="1" bandRow="1">
                <a:tableStyleId>{3B4B98B0-60AC-42C2-AFA5-B58CD77FA1E5}</a:tableStyleId>
              </a:tblPr>
              <a:tblGrid>
                <a:gridCol w="32004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tblGrid>
              <a:tr h="304800">
                <a:tc>
                  <a:txBody>
                    <a:bodyPr/>
                    <a:lstStyle/>
                    <a:p>
                      <a:r>
                        <a:rPr lang="en-US" sz="1600" dirty="0">
                          <a:solidFill>
                            <a:schemeClr val="tx1"/>
                          </a:solidFill>
                        </a:rPr>
                        <a:t>Architecture</a:t>
                      </a:r>
                      <a:r>
                        <a:rPr lang="en-US" sz="1600" baseline="0" dirty="0">
                          <a:solidFill>
                            <a:schemeClr val="tx1"/>
                          </a:solidFill>
                        </a:rPr>
                        <a:t> Improvement</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r>
                        <a:rPr lang="en-US" sz="1600" u="none" strike="noStrike" kern="1200" baseline="0" dirty="0">
                          <a:solidFill>
                            <a:schemeClr val="tx1"/>
                          </a:solidFill>
                        </a:rPr>
                        <a:t>Separate static content from dynamic content</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u="none" strike="noStrike" kern="1200" baseline="0" dirty="0">
                          <a:solidFill>
                            <a:schemeClr val="tx1"/>
                          </a:solidFill>
                        </a:rPr>
                        <a:t>Use specialized servers for each type of workload.</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r>
                        <a:rPr lang="en-US" sz="1600" u="none" strike="noStrike" kern="1200" baseline="0" dirty="0">
                          <a:solidFill>
                            <a:schemeClr val="tx1"/>
                          </a:solidFill>
                        </a:rPr>
                        <a:t>Cache static content</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u="none" strike="noStrike" kern="1200" baseline="0" dirty="0">
                          <a:solidFill>
                            <a:schemeClr val="tx1"/>
                          </a:solidFill>
                        </a:rPr>
                        <a:t>Increase R</a:t>
                      </a:r>
                      <a:r>
                        <a:rPr lang="en-US" sz="100" u="none" strike="noStrike" kern="1200" baseline="0" dirty="0">
                          <a:solidFill>
                            <a:schemeClr val="tx1"/>
                          </a:solidFill>
                        </a:rPr>
                        <a:t> </a:t>
                      </a:r>
                      <a:r>
                        <a:rPr lang="en-US" sz="1600" u="none" strike="noStrike" kern="1200" baseline="0" dirty="0">
                          <a:solidFill>
                            <a:schemeClr val="tx1"/>
                          </a:solidFill>
                        </a:rPr>
                        <a:t>A</a:t>
                      </a:r>
                      <a:r>
                        <a:rPr lang="en-US" sz="100" u="none" strike="noStrike" kern="1200" baseline="0" dirty="0">
                          <a:solidFill>
                            <a:schemeClr val="tx1"/>
                          </a:solidFill>
                        </a:rPr>
                        <a:t> </a:t>
                      </a:r>
                      <a:r>
                        <a:rPr lang="en-US" sz="1600" u="none" strike="noStrike" kern="1200" baseline="0" dirty="0">
                          <a:solidFill>
                            <a:schemeClr val="tx1"/>
                          </a:solidFill>
                        </a:rPr>
                        <a:t>M to the gigabyte range and store</a:t>
                      </a:r>
                    </a:p>
                    <a:p>
                      <a:r>
                        <a:rPr lang="en-US" sz="1600" u="none" strike="noStrike" kern="1200" baseline="0" dirty="0">
                          <a:solidFill>
                            <a:schemeClr val="tx1"/>
                          </a:solidFill>
                        </a:rPr>
                        <a:t>static content in R</a:t>
                      </a:r>
                      <a:r>
                        <a:rPr lang="en-US" sz="100" u="none" strike="noStrike" kern="1200" baseline="0" dirty="0">
                          <a:solidFill>
                            <a:schemeClr val="tx1"/>
                          </a:solidFill>
                        </a:rPr>
                        <a:t> </a:t>
                      </a:r>
                      <a:r>
                        <a:rPr lang="en-US" sz="1600" u="none" strike="noStrike" kern="1200" baseline="0" dirty="0">
                          <a:solidFill>
                            <a:schemeClr val="tx1"/>
                          </a:solidFill>
                        </a:rPr>
                        <a:t>A</a:t>
                      </a:r>
                      <a:r>
                        <a:rPr lang="en-US" sz="100" u="none" strike="noStrike" kern="1200" baseline="0" dirty="0">
                          <a:solidFill>
                            <a:schemeClr val="tx1"/>
                          </a:solidFill>
                        </a:rPr>
                        <a:t> </a:t>
                      </a:r>
                      <a:r>
                        <a:rPr lang="en-US" sz="1600" u="none" strike="noStrike" kern="1200" baseline="0" dirty="0">
                          <a:solidFill>
                            <a:schemeClr val="tx1"/>
                          </a:solidFill>
                        </a:rPr>
                        <a:t>M.</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r>
                        <a:rPr lang="en-US" sz="1600" u="none" strike="noStrike" kern="1200" baseline="0" dirty="0">
                          <a:solidFill>
                            <a:schemeClr val="tx1"/>
                          </a:solidFill>
                        </a:rPr>
                        <a:t>Cache database lookup tables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u="none" strike="noStrike" kern="1200" baseline="0" dirty="0">
                          <a:solidFill>
                            <a:schemeClr val="tx1"/>
                          </a:solidFill>
                        </a:rPr>
                        <a:t>Use cache tables used to look up database</a:t>
                      </a:r>
                    </a:p>
                    <a:p>
                      <a:r>
                        <a:rPr lang="en-US" sz="1600" u="none" strike="noStrike" kern="1200" baseline="0" dirty="0">
                          <a:solidFill>
                            <a:schemeClr val="tx1"/>
                          </a:solidFill>
                        </a:rPr>
                        <a:t>records.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r>
                        <a:rPr lang="en-US" sz="1600" u="none" strike="noStrike" kern="1200" baseline="0" dirty="0">
                          <a:solidFill>
                            <a:schemeClr val="tx1"/>
                          </a:solidFill>
                        </a:rPr>
                        <a:t>Consolidate business logic on dedicated servers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u="none" strike="noStrike" kern="1200" baseline="0" dirty="0">
                          <a:solidFill>
                            <a:schemeClr val="tx1"/>
                          </a:solidFill>
                        </a:rPr>
                        <a:t>Put shopping cart, credit card processing, and</a:t>
                      </a:r>
                    </a:p>
                    <a:p>
                      <a:r>
                        <a:rPr lang="en-US" sz="1600" u="none" strike="noStrike" kern="1200" baseline="0" dirty="0">
                          <a:solidFill>
                            <a:schemeClr val="tx1"/>
                          </a:solidFill>
                        </a:rPr>
                        <a:t>other C</a:t>
                      </a:r>
                      <a:r>
                        <a:rPr lang="en-US" sz="100" u="none" strike="noStrike" kern="1200" baseline="0" dirty="0">
                          <a:solidFill>
                            <a:schemeClr val="tx1"/>
                          </a:solidFill>
                        </a:rPr>
                        <a:t> </a:t>
                      </a:r>
                      <a:r>
                        <a:rPr lang="en-US" sz="1600" u="none" strike="noStrike" kern="1200" baseline="0" dirty="0">
                          <a:solidFill>
                            <a:schemeClr val="tx1"/>
                          </a:solidFill>
                        </a:rPr>
                        <a:t>P</a:t>
                      </a:r>
                      <a:r>
                        <a:rPr lang="en-US" sz="100" u="none" strike="noStrike" kern="1200" baseline="0" dirty="0">
                          <a:solidFill>
                            <a:schemeClr val="tx1"/>
                          </a:solidFill>
                        </a:rPr>
                        <a:t> </a:t>
                      </a:r>
                      <a:r>
                        <a:rPr lang="en-US" sz="1600" u="none" strike="noStrike" kern="1200" baseline="0" dirty="0">
                          <a:solidFill>
                            <a:schemeClr val="tx1"/>
                          </a:solidFill>
                        </a:rPr>
                        <a:t>U-intensive activity on dedicated servers.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70840">
                <a:tc>
                  <a:txBody>
                    <a:bodyPr/>
                    <a:lstStyle/>
                    <a:p>
                      <a:r>
                        <a:rPr lang="en-US" sz="1600" u="none" strike="noStrike" kern="1200" baseline="0" dirty="0">
                          <a:solidFill>
                            <a:schemeClr val="tx1"/>
                          </a:solidFill>
                        </a:rPr>
                        <a:t>Optimize A</a:t>
                      </a:r>
                      <a:r>
                        <a:rPr lang="en-US" sz="100" u="none" strike="noStrike" kern="1200" baseline="0" dirty="0">
                          <a:solidFill>
                            <a:schemeClr val="tx1"/>
                          </a:solidFill>
                        </a:rPr>
                        <a:t> </a:t>
                      </a:r>
                      <a:r>
                        <a:rPr lang="en-US" sz="1600" u="none" strike="noStrike" kern="1200" baseline="0" dirty="0">
                          <a:solidFill>
                            <a:schemeClr val="tx1"/>
                          </a:solidFill>
                        </a:rPr>
                        <a:t>S</a:t>
                      </a:r>
                      <a:r>
                        <a:rPr lang="en-US" sz="100" u="none" strike="noStrike" kern="1200" baseline="0" dirty="0">
                          <a:solidFill>
                            <a:schemeClr val="tx1"/>
                          </a:solidFill>
                        </a:rPr>
                        <a:t> </a:t>
                      </a:r>
                      <a:r>
                        <a:rPr lang="en-US" sz="1600" u="none" strike="noStrike" kern="1200" baseline="0" dirty="0">
                          <a:solidFill>
                            <a:schemeClr val="tx1"/>
                          </a:solidFill>
                        </a:rPr>
                        <a:t>P code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u="none" strike="noStrike" kern="1200" baseline="0" dirty="0">
                          <a:solidFill>
                            <a:schemeClr val="tx1"/>
                          </a:solidFill>
                        </a:rPr>
                        <a:t>Examine your code to ensure it is operating</a:t>
                      </a:r>
                    </a:p>
                    <a:p>
                      <a:r>
                        <a:rPr lang="en-US" sz="1600" u="none" strike="noStrike" kern="1200" baseline="0" dirty="0">
                          <a:solidFill>
                            <a:schemeClr val="tx1"/>
                          </a:solidFill>
                        </a:rPr>
                        <a:t>efficiently.</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70840">
                <a:tc>
                  <a:txBody>
                    <a:bodyPr/>
                    <a:lstStyle/>
                    <a:p>
                      <a:r>
                        <a:rPr lang="en-US" sz="1600" u="none" strike="noStrike" kern="1200" baseline="0" dirty="0">
                          <a:solidFill>
                            <a:schemeClr val="tx1"/>
                          </a:solidFill>
                        </a:rPr>
                        <a:t>Optimize the database schema</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u="none" strike="noStrike" kern="1200" baseline="0" dirty="0">
                          <a:solidFill>
                            <a:schemeClr val="tx1"/>
                          </a:solidFill>
                        </a:rPr>
                        <a:t>Examine your database search times and take</a:t>
                      </a:r>
                    </a:p>
                    <a:p>
                      <a:r>
                        <a:rPr lang="en-US" sz="1600" u="none" strike="noStrike" kern="1200" baseline="0" dirty="0">
                          <a:solidFill>
                            <a:schemeClr val="tx1"/>
                          </a:solidFill>
                        </a:rPr>
                        <a:t>steps to reduce access times.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8593538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Other </a:t>
            </a:r>
            <a:r>
              <a:rPr lang="pt-BR" kern="1200" dirty="0">
                <a:cs typeface="Times New Roman" panose="02020603050405020304" pitchFamily="18" charset="0"/>
              </a:rPr>
              <a:t>E-commerce </a:t>
            </a:r>
            <a:r>
              <a:rPr lang="en-US" kern="1200" dirty="0">
                <a:cs typeface="Times New Roman" panose="02020603050405020304" pitchFamily="18" charset="0"/>
              </a:rPr>
              <a:t>Site Tools</a:t>
            </a:r>
            <a:endParaRPr lang="en-AU" dirty="0"/>
          </a:p>
        </p:txBody>
      </p:sp>
      <p:sp>
        <p:nvSpPr>
          <p:cNvPr id="3" name="Content Placeholder 2"/>
          <p:cNvSpPr>
            <a:spLocks noGrp="1"/>
          </p:cNvSpPr>
          <p:nvPr>
            <p:ph sz="quarter" idx="13"/>
          </p:nvPr>
        </p:nvSpPr>
        <p:spPr/>
        <p:txBody>
          <a:bodyPr/>
          <a:lstStyle/>
          <a:p>
            <a:pPr lvl="0" indent="-256032"/>
            <a:r>
              <a:rPr lang="en-US" sz="2200" kern="1200" dirty="0">
                <a:solidFill>
                  <a:srgbClr val="000000"/>
                </a:solidFill>
                <a:latin typeface="Arial (Body)"/>
              </a:rPr>
              <a:t>Website design: Basic business considerations</a:t>
            </a:r>
          </a:p>
          <a:p>
            <a:pPr lvl="1" indent="-285750">
              <a:buFont typeface="Arial" panose="020B0604020202020204" pitchFamily="34" charset="0"/>
              <a:buChar char="–"/>
            </a:pPr>
            <a:r>
              <a:rPr lang="en-US" sz="2200" kern="1200" dirty="0">
                <a:solidFill>
                  <a:srgbClr val="000000"/>
                </a:solidFill>
                <a:latin typeface="Arial (Body)"/>
              </a:rPr>
              <a:t>Enabling customers to find and buy what they need</a:t>
            </a:r>
          </a:p>
          <a:p>
            <a:pPr lvl="0" indent="-256032"/>
            <a:r>
              <a:rPr lang="en-US" sz="2200" kern="1200" dirty="0">
                <a:solidFill>
                  <a:srgbClr val="000000"/>
                </a:solidFill>
                <a:latin typeface="Arial (Body)"/>
              </a:rPr>
              <a:t>Tools for search engine optimization</a:t>
            </a:r>
          </a:p>
          <a:p>
            <a:pPr lvl="1" indent="-285750">
              <a:buFont typeface="Arial" panose="020B0604020202020204" pitchFamily="34" charset="0"/>
              <a:buChar char="–"/>
            </a:pPr>
            <a:r>
              <a:rPr lang="en-US" sz="2200" kern="1200" dirty="0">
                <a:solidFill>
                  <a:srgbClr val="000000"/>
                </a:solidFill>
                <a:latin typeface="Arial (Body)"/>
              </a:rPr>
              <a:t>Search engine placement</a:t>
            </a:r>
          </a:p>
          <a:p>
            <a:pPr lvl="2">
              <a:buFontTx/>
              <a:buChar char="▪"/>
            </a:pPr>
            <a:r>
              <a:rPr lang="en-US" sz="2200" kern="1200" dirty="0">
                <a:solidFill>
                  <a:srgbClr val="000000"/>
                </a:solidFill>
                <a:latin typeface="Arial (Body)"/>
              </a:rPr>
              <a:t>Metatags, titles, content</a:t>
            </a:r>
          </a:p>
          <a:p>
            <a:pPr lvl="2">
              <a:buFontTx/>
              <a:buChar char="▪"/>
            </a:pPr>
            <a:r>
              <a:rPr lang="en-US" sz="2200" kern="1200" dirty="0">
                <a:solidFill>
                  <a:srgbClr val="000000"/>
                </a:solidFill>
                <a:latin typeface="Arial (Body)"/>
              </a:rPr>
              <a:t>Identify market niches</a:t>
            </a:r>
          </a:p>
          <a:p>
            <a:pPr lvl="2">
              <a:buFontTx/>
              <a:buChar char="▪"/>
            </a:pPr>
            <a:r>
              <a:rPr lang="en-US" sz="2200" kern="1200" dirty="0">
                <a:solidFill>
                  <a:srgbClr val="000000"/>
                </a:solidFill>
                <a:latin typeface="Arial (Body)"/>
              </a:rPr>
              <a:t>Offer expertise</a:t>
            </a:r>
          </a:p>
          <a:p>
            <a:pPr lvl="2">
              <a:buFontTx/>
              <a:buChar char="▪"/>
            </a:pPr>
            <a:r>
              <a:rPr lang="en-US" sz="2200" kern="1200" dirty="0">
                <a:solidFill>
                  <a:srgbClr val="000000"/>
                </a:solidFill>
                <a:latin typeface="Arial (Body)"/>
              </a:rPr>
              <a:t>Links</a:t>
            </a:r>
          </a:p>
          <a:p>
            <a:pPr lvl="2">
              <a:buFontTx/>
              <a:buChar char="▪"/>
            </a:pPr>
            <a:r>
              <a:rPr lang="en-US" sz="2200" kern="1200" dirty="0">
                <a:solidFill>
                  <a:srgbClr val="000000"/>
                </a:solidFill>
                <a:latin typeface="Arial (Body)"/>
              </a:rPr>
              <a:t>Buy ads</a:t>
            </a:r>
          </a:p>
          <a:p>
            <a:pPr lvl="2">
              <a:buFontTx/>
              <a:buChar char="▪"/>
            </a:pPr>
            <a:r>
              <a:rPr lang="en-US" sz="2200" kern="1200" dirty="0">
                <a:solidFill>
                  <a:srgbClr val="000000"/>
                </a:solidFill>
                <a:latin typeface="Arial (Body)"/>
              </a:rPr>
              <a:t>Local e-commerce</a:t>
            </a:r>
          </a:p>
        </p:txBody>
      </p:sp>
    </p:spTree>
    <p:extLst>
      <p:ext uri="{BB962C8B-B14F-4D97-AF65-F5344CB8AC3E}">
        <p14:creationId xmlns:p14="http://schemas.microsoft.com/office/powerpoint/2010/main" val="14832279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kern="1200" dirty="0">
                <a:cs typeface="Times New Roman" panose="02020603050405020304" pitchFamily="18" charset="0"/>
              </a:rPr>
              <a:t>Table 3.10 </a:t>
            </a:r>
            <a:r>
              <a:rPr lang="pt-BR" sz="3200" kern="1200" dirty="0">
                <a:cs typeface="Times New Roman" panose="02020603050405020304" pitchFamily="18" charset="0"/>
              </a:rPr>
              <a:t>E-commerce </a:t>
            </a:r>
            <a:r>
              <a:rPr lang="en-IN" sz="3200" kern="1200" dirty="0">
                <a:cs typeface="Times New Roman" panose="02020603050405020304" pitchFamily="18" charset="0"/>
              </a:rPr>
              <a:t>Website Features That Annoy Customers </a:t>
            </a:r>
            <a:r>
              <a:rPr lang="en-IN" sz="2000" b="0" kern="1200" dirty="0">
                <a:cs typeface="Times New Roman" panose="02020603050405020304" pitchFamily="18" charset="0"/>
              </a:rPr>
              <a:t>(1 of 2)</a:t>
            </a:r>
            <a:endParaRPr lang="en-AU" sz="2000" dirty="0"/>
          </a:p>
        </p:txBody>
      </p:sp>
      <p:sp>
        <p:nvSpPr>
          <p:cNvPr id="3" name="Content Placeholder 2"/>
          <p:cNvSpPr>
            <a:spLocks noGrp="1"/>
          </p:cNvSpPr>
          <p:nvPr>
            <p:ph sz="quarter" idx="13"/>
          </p:nvPr>
        </p:nvSpPr>
        <p:spPr>
          <a:xfrm>
            <a:off x="457200" y="1556326"/>
            <a:ext cx="8437418" cy="4434275"/>
          </a:xfrm>
        </p:spPr>
        <p:txBody>
          <a:bodyPr/>
          <a:lstStyle/>
          <a:p>
            <a:pPr marL="0" indent="0" fontAlgn="t">
              <a:buNone/>
            </a:pPr>
            <a:r>
              <a:rPr lang="en-US" sz="2000" b="1" dirty="0"/>
              <a:t>Feature</a:t>
            </a:r>
            <a:endParaRPr lang="en-IN" sz="2000" dirty="0"/>
          </a:p>
          <a:p>
            <a:pPr fontAlgn="t"/>
            <a:r>
              <a:rPr lang="en-US" sz="2000" dirty="0"/>
              <a:t>Requiring user to view ad or intro page before going to website content</a:t>
            </a:r>
            <a:endParaRPr lang="en-IN" sz="2000" dirty="0"/>
          </a:p>
          <a:p>
            <a:pPr fontAlgn="t"/>
            <a:r>
              <a:rPr lang="en-US" sz="2000" dirty="0"/>
              <a:t>Pop-up and pop-under ads and windows</a:t>
            </a:r>
            <a:endParaRPr lang="en-IN" sz="2000" dirty="0"/>
          </a:p>
          <a:p>
            <a:pPr fontAlgn="t"/>
            <a:r>
              <a:rPr lang="en-US" sz="2000" dirty="0"/>
              <a:t>Too many clicks to get to the content</a:t>
            </a:r>
            <a:endParaRPr lang="en-IN" sz="2000" dirty="0"/>
          </a:p>
          <a:p>
            <a:pPr fontAlgn="t"/>
            <a:r>
              <a:rPr lang="en-US" sz="2000" dirty="0"/>
              <a:t>Links that don’t work</a:t>
            </a:r>
            <a:endParaRPr lang="en-IN" sz="2000" dirty="0"/>
          </a:p>
          <a:p>
            <a:pPr fontAlgn="t"/>
            <a:r>
              <a:rPr lang="en-US" sz="2000" dirty="0"/>
              <a:t>Confusing navigation; no search function</a:t>
            </a:r>
            <a:endParaRPr lang="en-IN" sz="2000" dirty="0"/>
          </a:p>
          <a:p>
            <a:pPr fontAlgn="t"/>
            <a:r>
              <a:rPr lang="en-US" sz="2000" dirty="0"/>
              <a:t>Requirement to register and log in before viewing content or ordering</a:t>
            </a:r>
            <a:endParaRPr lang="en-IN" sz="2000" dirty="0"/>
          </a:p>
          <a:p>
            <a:pPr fontAlgn="t"/>
            <a:r>
              <a:rPr lang="en-US" sz="2000" dirty="0"/>
              <a:t>Slow loading pages</a:t>
            </a:r>
            <a:endParaRPr lang="en-IN" sz="2000" dirty="0"/>
          </a:p>
          <a:p>
            <a:pPr fontAlgn="t"/>
            <a:r>
              <a:rPr lang="en-US" sz="2000" dirty="0"/>
              <a:t>Content that is out of date</a:t>
            </a:r>
            <a:endParaRPr lang="en-IN" sz="2000" dirty="0"/>
          </a:p>
        </p:txBody>
      </p:sp>
    </p:spTree>
    <p:extLst>
      <p:ext uri="{BB962C8B-B14F-4D97-AF65-F5344CB8AC3E}">
        <p14:creationId xmlns:p14="http://schemas.microsoft.com/office/powerpoint/2010/main" val="30991812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kern="1200" dirty="0">
                <a:cs typeface="Times New Roman" panose="02020603050405020304" pitchFamily="18" charset="0"/>
              </a:rPr>
              <a:t>Table 3.10 </a:t>
            </a:r>
            <a:r>
              <a:rPr lang="pt-BR" sz="3200" kern="1200" dirty="0">
                <a:cs typeface="Times New Roman" panose="02020603050405020304" pitchFamily="18" charset="0"/>
              </a:rPr>
              <a:t>E-commerce </a:t>
            </a:r>
            <a:r>
              <a:rPr lang="en-IN" sz="3200" kern="1200" dirty="0">
                <a:cs typeface="Times New Roman" panose="02020603050405020304" pitchFamily="18" charset="0"/>
              </a:rPr>
              <a:t>Website Features That Annoy Customers </a:t>
            </a:r>
            <a:r>
              <a:rPr lang="en-IN" sz="2000" b="0" kern="1200" dirty="0">
                <a:cs typeface="Times New Roman" panose="02020603050405020304" pitchFamily="18" charset="0"/>
              </a:rPr>
              <a:t>(2 of 2)</a:t>
            </a:r>
            <a:endParaRPr lang="en-AU" sz="2000" dirty="0"/>
          </a:p>
        </p:txBody>
      </p:sp>
      <p:sp>
        <p:nvSpPr>
          <p:cNvPr id="3" name="Content Placeholder 2"/>
          <p:cNvSpPr>
            <a:spLocks noGrp="1"/>
          </p:cNvSpPr>
          <p:nvPr>
            <p:ph sz="quarter" idx="13"/>
          </p:nvPr>
        </p:nvSpPr>
        <p:spPr/>
        <p:txBody>
          <a:bodyPr/>
          <a:lstStyle/>
          <a:p>
            <a:pPr fontAlgn="t"/>
            <a:r>
              <a:rPr lang="en-US" dirty="0"/>
              <a:t>Inability to use browser’s Back button</a:t>
            </a:r>
            <a:endParaRPr lang="en-IN" dirty="0"/>
          </a:p>
          <a:p>
            <a:pPr fontAlgn="t"/>
            <a:r>
              <a:rPr lang="en-US" dirty="0"/>
              <a:t>No contact information available (web form only)</a:t>
            </a:r>
            <a:endParaRPr lang="en-IN" dirty="0"/>
          </a:p>
          <a:p>
            <a:pPr fontAlgn="t"/>
            <a:r>
              <a:rPr lang="en-US" dirty="0"/>
              <a:t>Unnecessary splash/flash screens, animation, etc.</a:t>
            </a:r>
            <a:endParaRPr lang="en-IN" dirty="0"/>
          </a:p>
          <a:p>
            <a:pPr fontAlgn="t"/>
            <a:r>
              <a:rPr lang="en-US" dirty="0"/>
              <a:t>Music or other audio that plays automatically</a:t>
            </a:r>
            <a:endParaRPr lang="en-IN" dirty="0"/>
          </a:p>
          <a:p>
            <a:pPr fontAlgn="t"/>
            <a:r>
              <a:rPr lang="en-US" dirty="0"/>
              <a:t>Unprofessional design elements</a:t>
            </a:r>
            <a:endParaRPr lang="en-IN" dirty="0"/>
          </a:p>
          <a:p>
            <a:pPr fontAlgn="t"/>
            <a:r>
              <a:rPr lang="en-US" dirty="0"/>
              <a:t>Text not easily legible due to size, color, format</a:t>
            </a:r>
            <a:endParaRPr lang="en-IN" dirty="0"/>
          </a:p>
          <a:p>
            <a:pPr fontAlgn="t"/>
            <a:r>
              <a:rPr lang="en-US" dirty="0"/>
              <a:t>Typographical errors</a:t>
            </a:r>
            <a:endParaRPr lang="en-IN" dirty="0"/>
          </a:p>
          <a:p>
            <a:pPr fontAlgn="t"/>
            <a:r>
              <a:rPr lang="en-US" dirty="0"/>
              <a:t>No or unclear returns policy</a:t>
            </a:r>
          </a:p>
        </p:txBody>
      </p:sp>
    </p:spTree>
    <p:extLst>
      <p:ext uri="{BB962C8B-B14F-4D97-AF65-F5344CB8AC3E}">
        <p14:creationId xmlns:p14="http://schemas.microsoft.com/office/powerpoint/2010/main" val="372730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000" kern="1200" dirty="0">
                <a:cs typeface="Times New Roman" panose="02020603050405020304" pitchFamily="18" charset="0"/>
              </a:rPr>
              <a:t>Table 3.11 The Eight Most Important Factors in Successful </a:t>
            </a:r>
            <a:r>
              <a:rPr lang="pt-BR" sz="3000" kern="1200" dirty="0">
                <a:cs typeface="Times New Roman" panose="02020603050405020304" pitchFamily="18" charset="0"/>
              </a:rPr>
              <a:t>E-commerce </a:t>
            </a:r>
            <a:r>
              <a:rPr lang="en-IN" sz="3000" kern="1200" dirty="0">
                <a:cs typeface="Times New Roman" panose="02020603050405020304" pitchFamily="18" charset="0"/>
              </a:rPr>
              <a:t>Site Design</a:t>
            </a:r>
            <a:endParaRPr lang="en-AU" sz="3000" dirty="0"/>
          </a:p>
        </p:txBody>
      </p:sp>
      <p:graphicFrame>
        <p:nvGraphicFramePr>
          <p:cNvPr id="4" name="Table 6"/>
          <p:cNvGraphicFramePr>
            <a:graphicFrameLocks/>
          </p:cNvGraphicFramePr>
          <p:nvPr>
            <p:extLst>
              <p:ext uri="{D42A27DB-BD31-4B8C-83A1-F6EECF244321}">
                <p14:modId xmlns:p14="http://schemas.microsoft.com/office/powerpoint/2010/main" val="2294193076"/>
              </p:ext>
            </p:extLst>
          </p:nvPr>
        </p:nvGraphicFramePr>
        <p:xfrm>
          <a:off x="457200" y="1747059"/>
          <a:ext cx="8229600" cy="3992880"/>
        </p:xfrm>
        <a:graphic>
          <a:graphicData uri="http://schemas.openxmlformats.org/drawingml/2006/table">
            <a:tbl>
              <a:tblPr firstRow="1" bandRow="1">
                <a:tableStyleId>{3B4B98B0-60AC-42C2-AFA5-B58CD77FA1E5}</a:tableStyleId>
              </a:tblPr>
              <a:tblGrid>
                <a:gridCol w="2438400">
                  <a:extLst>
                    <a:ext uri="{9D8B030D-6E8A-4147-A177-3AD203B41FA5}">
                      <a16:colId xmlns:a16="http://schemas.microsoft.com/office/drawing/2014/main" val="20000"/>
                    </a:ext>
                  </a:extLst>
                </a:gridCol>
                <a:gridCol w="5791200">
                  <a:extLst>
                    <a:ext uri="{9D8B030D-6E8A-4147-A177-3AD203B41FA5}">
                      <a16:colId xmlns:a16="http://schemas.microsoft.com/office/drawing/2014/main" val="20001"/>
                    </a:ext>
                  </a:extLst>
                </a:gridCol>
              </a:tblGrid>
              <a:tr h="0">
                <a:tc>
                  <a:txBody>
                    <a:bodyPr/>
                    <a:lstStyle/>
                    <a:p>
                      <a:r>
                        <a:rPr lang="en-US" sz="1600" dirty="0">
                          <a:solidFill>
                            <a:schemeClr val="tx1"/>
                          </a:solidFill>
                        </a:rPr>
                        <a:t>Factor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solidFill>
                            <a:schemeClr val="tx1"/>
                          </a:solidFill>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r>
                        <a:rPr lang="en-US" sz="1600" u="none" strike="noStrike" kern="1200" baseline="0" dirty="0">
                          <a:solidFill>
                            <a:schemeClr val="tx1"/>
                          </a:solidFill>
                        </a:rPr>
                        <a:t>Functionality</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0" i="0" u="none" strike="noStrike" kern="1200" baseline="0" dirty="0">
                          <a:solidFill>
                            <a:schemeClr val="tx1"/>
                          </a:solidFill>
                          <a:latin typeface="+mn-lt"/>
                          <a:ea typeface="+mn-ea"/>
                          <a:cs typeface="+mn-cs"/>
                        </a:rPr>
                        <a:t>Pages that work, load quickly, and point the customer toward your product offerings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r>
                        <a:rPr lang="en-US" sz="1600" b="0" i="0" u="none" strike="noStrike" kern="1200" baseline="0" dirty="0">
                          <a:solidFill>
                            <a:schemeClr val="tx1"/>
                          </a:solidFill>
                          <a:latin typeface="+mn-lt"/>
                          <a:ea typeface="+mn-ea"/>
                          <a:cs typeface="+mn-cs"/>
                        </a:rPr>
                        <a:t>Informational</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0" i="0" u="none" strike="noStrike" kern="1200" baseline="0" dirty="0">
                          <a:solidFill>
                            <a:schemeClr val="tx1"/>
                          </a:solidFill>
                          <a:latin typeface="+mn-lt"/>
                          <a:ea typeface="+mn-ea"/>
                          <a:cs typeface="+mn-cs"/>
                        </a:rPr>
                        <a:t>Links that customers can easily find to discover more about you and your products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0">
                <a:tc>
                  <a:txBody>
                    <a:bodyPr/>
                    <a:lstStyle/>
                    <a:p>
                      <a:r>
                        <a:rPr lang="en-US" sz="1600" b="0" i="0" u="none" strike="noStrike" kern="1200" baseline="0" dirty="0">
                          <a:solidFill>
                            <a:schemeClr val="tx1"/>
                          </a:solidFill>
                          <a:latin typeface="+mn-lt"/>
                          <a:ea typeface="+mn-ea"/>
                          <a:cs typeface="+mn-cs"/>
                        </a:rPr>
                        <a:t>Ease of use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0" i="0" u="none" strike="noStrike" kern="1200" baseline="0" dirty="0">
                          <a:solidFill>
                            <a:schemeClr val="tx1"/>
                          </a:solidFill>
                          <a:latin typeface="+mn-lt"/>
                          <a:ea typeface="+mn-ea"/>
                          <a:cs typeface="+mn-cs"/>
                        </a:rPr>
                        <a:t>Simple foolproof navigation</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0">
                <a:tc>
                  <a:txBody>
                    <a:bodyPr/>
                    <a:lstStyle/>
                    <a:p>
                      <a:r>
                        <a:rPr lang="en-US" sz="1600" b="0" i="0" u="none" strike="noStrike" kern="1200" baseline="0" dirty="0">
                          <a:solidFill>
                            <a:schemeClr val="tx1"/>
                          </a:solidFill>
                          <a:latin typeface="+mn-lt"/>
                          <a:ea typeface="+mn-ea"/>
                          <a:cs typeface="+mn-cs"/>
                        </a:rPr>
                        <a:t>Redundant navigation</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0" i="0" u="none" strike="noStrike" kern="1200" baseline="0" dirty="0">
                          <a:solidFill>
                            <a:schemeClr val="tx1"/>
                          </a:solidFill>
                          <a:latin typeface="+mn-lt"/>
                          <a:ea typeface="+mn-ea"/>
                          <a:cs typeface="+mn-cs"/>
                        </a:rPr>
                        <a:t>Alternative navigation to the same content</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0">
                <a:tc>
                  <a:txBody>
                    <a:bodyPr/>
                    <a:lstStyle/>
                    <a:p>
                      <a:r>
                        <a:rPr lang="en-US" sz="1600" b="0" i="0" u="none" strike="noStrike" kern="1200" baseline="0" dirty="0">
                          <a:solidFill>
                            <a:schemeClr val="tx1"/>
                          </a:solidFill>
                          <a:latin typeface="+mn-lt"/>
                          <a:ea typeface="+mn-ea"/>
                          <a:cs typeface="+mn-cs"/>
                        </a:rPr>
                        <a:t>Ease of purchase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0" i="0" u="none" strike="noStrike" kern="1200" baseline="0" dirty="0">
                          <a:solidFill>
                            <a:schemeClr val="tx1"/>
                          </a:solidFill>
                          <a:latin typeface="+mn-lt"/>
                          <a:ea typeface="+mn-ea"/>
                          <a:cs typeface="+mn-cs"/>
                        </a:rPr>
                        <a:t>One or two clicks to purchase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0">
                <a:tc>
                  <a:txBody>
                    <a:bodyPr/>
                    <a:lstStyle/>
                    <a:p>
                      <a:r>
                        <a:rPr lang="en-US" sz="1600" b="0" i="0" u="none" strike="noStrike" kern="1200" baseline="0" dirty="0">
                          <a:solidFill>
                            <a:schemeClr val="tx1"/>
                          </a:solidFill>
                          <a:latin typeface="+mn-lt"/>
                          <a:ea typeface="+mn-ea"/>
                          <a:cs typeface="+mn-cs"/>
                        </a:rPr>
                        <a:t>Multi-browser functionality</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0" i="0" u="none" strike="noStrike" kern="1200" baseline="0" dirty="0">
                          <a:solidFill>
                            <a:schemeClr val="tx1"/>
                          </a:solidFill>
                          <a:latin typeface="+mn-lt"/>
                          <a:ea typeface="+mn-ea"/>
                          <a:cs typeface="+mn-cs"/>
                        </a:rPr>
                        <a:t>Site works with the most popular browsers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0">
                <a:tc>
                  <a:txBody>
                    <a:bodyPr/>
                    <a:lstStyle/>
                    <a:p>
                      <a:r>
                        <a:rPr lang="en-US" sz="1600" b="0" i="0" u="none" strike="noStrike" kern="1200" baseline="0" dirty="0">
                          <a:solidFill>
                            <a:schemeClr val="tx1"/>
                          </a:solidFill>
                          <a:latin typeface="+mn-lt"/>
                          <a:ea typeface="+mn-ea"/>
                          <a:cs typeface="+mn-cs"/>
                        </a:rPr>
                        <a:t>Simple graphics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0" i="0" u="none" strike="noStrike" kern="1200" baseline="0" dirty="0">
                          <a:solidFill>
                            <a:schemeClr val="tx1"/>
                          </a:solidFill>
                          <a:latin typeface="+mn-lt"/>
                          <a:ea typeface="+mn-ea"/>
                          <a:cs typeface="+mn-cs"/>
                        </a:rPr>
                        <a:t>Avoids distracting, obnoxious graphics and sounds that the user cannot control</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0">
                <a:tc>
                  <a:txBody>
                    <a:bodyPr/>
                    <a:lstStyle/>
                    <a:p>
                      <a:r>
                        <a:rPr lang="en-US" sz="1600" b="0" i="0" u="none" strike="noStrike" kern="1200" baseline="0" dirty="0">
                          <a:solidFill>
                            <a:schemeClr val="tx1"/>
                          </a:solidFill>
                          <a:latin typeface="+mn-lt"/>
                          <a:ea typeface="+mn-ea"/>
                          <a:cs typeface="+mn-cs"/>
                        </a:rPr>
                        <a:t>Legible text</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0" i="0" u="none" strike="noStrike" kern="1200" baseline="0" dirty="0">
                          <a:solidFill>
                            <a:schemeClr val="tx1"/>
                          </a:solidFill>
                          <a:latin typeface="+mn-lt"/>
                          <a:ea typeface="+mn-ea"/>
                          <a:cs typeface="+mn-cs"/>
                        </a:rPr>
                        <a:t>Avoids backgrounds that distort text or make it illegible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4635406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Tools for Interactivity and Active Content</a:t>
            </a:r>
            <a:endParaRPr lang="en-AU" sz="3400" dirty="0"/>
          </a:p>
        </p:txBody>
      </p:sp>
      <p:sp>
        <p:nvSpPr>
          <p:cNvPr id="3" name="Content Placeholder 2"/>
          <p:cNvSpPr>
            <a:spLocks noGrp="1"/>
          </p:cNvSpPr>
          <p:nvPr>
            <p:ph sz="quarter" idx="13"/>
          </p:nvPr>
        </p:nvSpPr>
        <p:spPr>
          <a:xfrm>
            <a:off x="457200" y="1556326"/>
            <a:ext cx="8229600" cy="4719783"/>
          </a:xfrm>
        </p:spPr>
        <p:txBody>
          <a:bodyPr/>
          <a:lstStyle/>
          <a:p>
            <a:pPr lvl="0" indent="-256032">
              <a:buSzPts val="2400"/>
            </a:pPr>
            <a:r>
              <a:rPr lang="en-US" kern="1200" dirty="0">
                <a:solidFill>
                  <a:srgbClr val="000000"/>
                </a:solidFill>
              </a:rPr>
              <a:t>C</a:t>
            </a:r>
            <a:r>
              <a:rPr lang="en-US" sz="100" kern="1200" dirty="0">
                <a:solidFill>
                  <a:srgbClr val="000000"/>
                </a:solidFill>
              </a:rPr>
              <a:t> </a:t>
            </a:r>
            <a:r>
              <a:rPr lang="en-US" kern="1200" dirty="0">
                <a:solidFill>
                  <a:srgbClr val="000000"/>
                </a:solidFill>
              </a:rPr>
              <a:t>G</a:t>
            </a:r>
            <a:r>
              <a:rPr lang="en-US" sz="100" kern="1200" dirty="0">
                <a:solidFill>
                  <a:srgbClr val="000000"/>
                </a:solidFill>
              </a:rPr>
              <a:t> </a:t>
            </a:r>
            <a:r>
              <a:rPr lang="en-US" kern="1200" dirty="0">
                <a:solidFill>
                  <a:srgbClr val="000000"/>
                </a:solidFill>
              </a:rPr>
              <a:t>I (Common Gateway Interface)</a:t>
            </a:r>
          </a:p>
          <a:p>
            <a:pPr lvl="0" indent="-256032">
              <a:buSzPts val="2400"/>
            </a:pPr>
            <a:r>
              <a:rPr lang="en-US" kern="1200" dirty="0">
                <a:solidFill>
                  <a:srgbClr val="000000"/>
                </a:solidFill>
              </a:rPr>
              <a:t>A</a:t>
            </a:r>
            <a:r>
              <a:rPr lang="en-US" sz="100" kern="1200" dirty="0">
                <a:solidFill>
                  <a:srgbClr val="000000"/>
                </a:solidFill>
              </a:rPr>
              <a:t> </a:t>
            </a:r>
            <a:r>
              <a:rPr lang="en-US" kern="1200" dirty="0">
                <a:solidFill>
                  <a:srgbClr val="000000"/>
                </a:solidFill>
              </a:rPr>
              <a:t>S</a:t>
            </a:r>
            <a:r>
              <a:rPr lang="en-US" sz="100" kern="1200" dirty="0">
                <a:solidFill>
                  <a:srgbClr val="000000"/>
                </a:solidFill>
              </a:rPr>
              <a:t> </a:t>
            </a:r>
            <a:r>
              <a:rPr lang="en-US" kern="1200" dirty="0">
                <a:solidFill>
                  <a:srgbClr val="000000"/>
                </a:solidFill>
              </a:rPr>
              <a:t>P (Active Server Pages)/A</a:t>
            </a:r>
            <a:r>
              <a:rPr lang="en-US" sz="100" kern="1200" dirty="0">
                <a:solidFill>
                  <a:srgbClr val="000000"/>
                </a:solidFill>
              </a:rPr>
              <a:t> </a:t>
            </a:r>
            <a:r>
              <a:rPr lang="en-US" kern="1200" dirty="0">
                <a:solidFill>
                  <a:srgbClr val="000000"/>
                </a:solidFill>
              </a:rPr>
              <a:t>S</a:t>
            </a:r>
            <a:r>
              <a:rPr lang="en-US" sz="100" kern="1200" dirty="0">
                <a:solidFill>
                  <a:srgbClr val="000000"/>
                </a:solidFill>
              </a:rPr>
              <a:t> </a:t>
            </a:r>
            <a:r>
              <a:rPr lang="en-US" kern="1200" dirty="0">
                <a:solidFill>
                  <a:srgbClr val="000000"/>
                </a:solidFill>
              </a:rPr>
              <a:t>P.NET</a:t>
            </a:r>
          </a:p>
          <a:p>
            <a:pPr lvl="0" indent="-256032">
              <a:buSzPts val="2400"/>
            </a:pPr>
            <a:r>
              <a:rPr lang="en-US" kern="1200" dirty="0">
                <a:solidFill>
                  <a:srgbClr val="000000"/>
                </a:solidFill>
              </a:rPr>
              <a:t>Java, J</a:t>
            </a:r>
            <a:r>
              <a:rPr lang="en-US" sz="100" kern="1200" dirty="0">
                <a:solidFill>
                  <a:srgbClr val="000000"/>
                </a:solidFill>
              </a:rPr>
              <a:t> </a:t>
            </a:r>
            <a:r>
              <a:rPr lang="en-US" kern="1200" dirty="0">
                <a:solidFill>
                  <a:srgbClr val="000000"/>
                </a:solidFill>
              </a:rPr>
              <a:t>S</a:t>
            </a:r>
            <a:r>
              <a:rPr lang="en-US" sz="100" kern="1200" dirty="0">
                <a:solidFill>
                  <a:srgbClr val="000000"/>
                </a:solidFill>
              </a:rPr>
              <a:t> </a:t>
            </a:r>
            <a:r>
              <a:rPr lang="en-US" kern="1200" dirty="0">
                <a:solidFill>
                  <a:srgbClr val="000000"/>
                </a:solidFill>
              </a:rPr>
              <a:t>P, and JavaScript</a:t>
            </a:r>
            <a:r>
              <a:rPr lang="en-US" dirty="0"/>
              <a:t> (including Angular J</a:t>
            </a:r>
            <a:r>
              <a:rPr lang="en-US" sz="100" dirty="0"/>
              <a:t> </a:t>
            </a:r>
            <a:r>
              <a:rPr lang="en-US" dirty="0"/>
              <a:t>S, D3, jQuery and Ajax)</a:t>
            </a:r>
            <a:endParaRPr lang="en-US" kern="1200" dirty="0">
              <a:solidFill>
                <a:srgbClr val="000000"/>
              </a:solidFill>
            </a:endParaRPr>
          </a:p>
          <a:p>
            <a:pPr lvl="0" indent="-256032">
              <a:buSzPts val="2400"/>
            </a:pPr>
            <a:r>
              <a:rPr lang="en-US" kern="1200" dirty="0">
                <a:solidFill>
                  <a:srgbClr val="000000"/>
                </a:solidFill>
              </a:rPr>
              <a:t>ActiveX and V</a:t>
            </a:r>
            <a:r>
              <a:rPr lang="en-US" sz="100" kern="1200" dirty="0">
                <a:solidFill>
                  <a:srgbClr val="000000"/>
                </a:solidFill>
              </a:rPr>
              <a:t> </a:t>
            </a:r>
            <a:r>
              <a:rPr lang="en-US" kern="1200" dirty="0">
                <a:solidFill>
                  <a:srgbClr val="000000"/>
                </a:solidFill>
              </a:rPr>
              <a:t>B Script</a:t>
            </a:r>
          </a:p>
          <a:p>
            <a:pPr lvl="0" indent="-256032">
              <a:buSzPts val="2400"/>
            </a:pPr>
            <a:r>
              <a:rPr lang="en-US" kern="1200" dirty="0">
                <a:solidFill>
                  <a:srgbClr val="000000"/>
                </a:solidFill>
              </a:rPr>
              <a:t>ColdFusion</a:t>
            </a:r>
          </a:p>
          <a:p>
            <a:pPr lvl="0" indent="-256032">
              <a:buSzPts val="2400"/>
            </a:pPr>
            <a:r>
              <a:rPr lang="en-US" kern="1200" dirty="0">
                <a:solidFill>
                  <a:srgbClr val="000000"/>
                </a:solidFill>
              </a:rPr>
              <a:t>P</a:t>
            </a:r>
            <a:r>
              <a:rPr lang="en-US" sz="100" kern="1200" dirty="0">
                <a:solidFill>
                  <a:srgbClr val="000000"/>
                </a:solidFill>
              </a:rPr>
              <a:t> </a:t>
            </a:r>
            <a:r>
              <a:rPr lang="en-US" kern="1200" dirty="0">
                <a:solidFill>
                  <a:srgbClr val="000000"/>
                </a:solidFill>
              </a:rPr>
              <a:t>H</a:t>
            </a:r>
            <a:r>
              <a:rPr lang="en-US" sz="100" kern="1200" dirty="0">
                <a:solidFill>
                  <a:srgbClr val="000000"/>
                </a:solidFill>
              </a:rPr>
              <a:t> </a:t>
            </a:r>
            <a:r>
              <a:rPr lang="en-US" kern="1200" dirty="0">
                <a:solidFill>
                  <a:srgbClr val="000000"/>
                </a:solidFill>
              </a:rPr>
              <a:t>P, Ruby on Rails, Django</a:t>
            </a:r>
          </a:p>
          <a:p>
            <a:pPr lvl="0" indent="-256032">
              <a:buSzPts val="2400"/>
            </a:pPr>
            <a:r>
              <a:rPr lang="en-US" kern="1200" dirty="0">
                <a:solidFill>
                  <a:srgbClr val="000000"/>
                </a:solidFill>
              </a:rPr>
              <a:t>Other design elements:</a:t>
            </a:r>
          </a:p>
          <a:p>
            <a:pPr lvl="1" indent="-285750">
              <a:buSzPts val="2400"/>
              <a:buFont typeface="Arial" panose="020B0604020202020204" pitchFamily="34" charset="0"/>
              <a:buChar char="–"/>
            </a:pPr>
            <a:r>
              <a:rPr lang="en-US" kern="1200" dirty="0">
                <a:solidFill>
                  <a:srgbClr val="000000"/>
                </a:solidFill>
              </a:rPr>
              <a:t>Widgets, mashups</a:t>
            </a:r>
          </a:p>
        </p:txBody>
      </p:sp>
    </p:spTree>
    <p:extLst>
      <p:ext uri="{BB962C8B-B14F-4D97-AF65-F5344CB8AC3E}">
        <p14:creationId xmlns:p14="http://schemas.microsoft.com/office/powerpoint/2010/main" val="9114678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Personalization Tools</a:t>
            </a:r>
            <a:endParaRPr lang="en-AU" dirty="0"/>
          </a:p>
        </p:txBody>
      </p:sp>
      <p:sp>
        <p:nvSpPr>
          <p:cNvPr id="3" name="Content Placeholder 2"/>
          <p:cNvSpPr>
            <a:spLocks noGrp="1"/>
          </p:cNvSpPr>
          <p:nvPr>
            <p:ph sz="quarter" idx="13"/>
          </p:nvPr>
        </p:nvSpPr>
        <p:spPr/>
        <p:txBody>
          <a:bodyPr/>
          <a:lstStyle/>
          <a:p>
            <a:pPr lvl="0" indent="-256032">
              <a:buSzPts val="2400"/>
            </a:pPr>
            <a:r>
              <a:rPr lang="en-US" kern="1200" dirty="0">
                <a:solidFill>
                  <a:srgbClr val="000000"/>
                </a:solidFill>
                <a:latin typeface="Arial (Body)"/>
              </a:rPr>
              <a:t>Personalization</a:t>
            </a:r>
          </a:p>
          <a:p>
            <a:pPr lvl="1" indent="-285750">
              <a:buSzPts val="2400"/>
              <a:buFont typeface="Arial" panose="020B0604020202020204" pitchFamily="34" charset="0"/>
              <a:buChar char="–"/>
            </a:pPr>
            <a:r>
              <a:rPr lang="en-US" kern="1200" dirty="0">
                <a:solidFill>
                  <a:srgbClr val="000000"/>
                </a:solidFill>
                <a:latin typeface="Arial (Body)"/>
              </a:rPr>
              <a:t>Ability to treat people based on personal qualities and prior history with site</a:t>
            </a:r>
          </a:p>
          <a:p>
            <a:pPr lvl="0" indent="-256032">
              <a:buSzPts val="2400"/>
            </a:pPr>
            <a:r>
              <a:rPr lang="en-US" kern="1200" dirty="0">
                <a:solidFill>
                  <a:srgbClr val="000000"/>
                </a:solidFill>
                <a:latin typeface="Arial (Body)"/>
              </a:rPr>
              <a:t>Customization</a:t>
            </a:r>
          </a:p>
          <a:p>
            <a:pPr lvl="1" indent="-285750">
              <a:buSzPts val="2400"/>
              <a:buFont typeface="Arial" panose="020B0604020202020204" pitchFamily="34" charset="0"/>
              <a:buChar char="–"/>
            </a:pPr>
            <a:r>
              <a:rPr lang="en-US" kern="1200" dirty="0">
                <a:solidFill>
                  <a:srgbClr val="000000"/>
                </a:solidFill>
                <a:latin typeface="Arial (Body)"/>
              </a:rPr>
              <a:t>Ability to change the product to better fit the needs of the customer</a:t>
            </a:r>
          </a:p>
          <a:p>
            <a:pPr lvl="0" indent="-256032">
              <a:buSzPts val="2400"/>
            </a:pPr>
            <a:r>
              <a:rPr lang="en-US" kern="1200" dirty="0">
                <a:solidFill>
                  <a:srgbClr val="000000"/>
                </a:solidFill>
                <a:latin typeface="Arial (Body)"/>
              </a:rPr>
              <a:t>Cookies</a:t>
            </a:r>
          </a:p>
          <a:p>
            <a:pPr lvl="1" indent="-285750">
              <a:buSzPts val="2400"/>
              <a:buFont typeface="Arial" panose="020B0604020202020204" pitchFamily="34" charset="0"/>
              <a:buChar char="–"/>
            </a:pPr>
            <a:r>
              <a:rPr lang="en-US" kern="1200" dirty="0">
                <a:solidFill>
                  <a:srgbClr val="000000"/>
                </a:solidFill>
                <a:latin typeface="Arial (Body)"/>
              </a:rPr>
              <a:t>Primary method to achieve personalization</a:t>
            </a:r>
          </a:p>
        </p:txBody>
      </p:sp>
    </p:spTree>
    <p:extLst>
      <p:ext uri="{BB962C8B-B14F-4D97-AF65-F5344CB8AC3E}">
        <p14:creationId xmlns:p14="http://schemas.microsoft.com/office/powerpoint/2010/main" val="17501456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The Information Policy Set</a:t>
            </a:r>
            <a:endParaRPr lang="en-AU" dirty="0"/>
          </a:p>
        </p:txBody>
      </p:sp>
      <p:sp>
        <p:nvSpPr>
          <p:cNvPr id="3" name="Content Placeholder 2"/>
          <p:cNvSpPr>
            <a:spLocks noGrp="1"/>
          </p:cNvSpPr>
          <p:nvPr>
            <p:ph sz="quarter" idx="13"/>
          </p:nvPr>
        </p:nvSpPr>
        <p:spPr>
          <a:xfrm>
            <a:off x="457200" y="1556326"/>
            <a:ext cx="8113222" cy="4434275"/>
          </a:xfrm>
        </p:spPr>
        <p:txBody>
          <a:bodyPr/>
          <a:lstStyle/>
          <a:p>
            <a:pPr lvl="0" indent="-256032">
              <a:buSzPts val="2400"/>
            </a:pPr>
            <a:r>
              <a:rPr lang="en-US" altLang="en-US" kern="1200" dirty="0">
                <a:solidFill>
                  <a:srgbClr val="000000"/>
                </a:solidFill>
                <a:latin typeface="Arial (Body)"/>
              </a:rPr>
              <a:t>Privacy policy</a:t>
            </a:r>
          </a:p>
          <a:p>
            <a:pPr lvl="1" indent="-285750">
              <a:buSzPts val="2400"/>
              <a:buFont typeface="Arial" panose="020B0604020202020204" pitchFamily="34" charset="0"/>
              <a:buChar char="–"/>
            </a:pPr>
            <a:r>
              <a:rPr lang="en-US" altLang="en-US" kern="1200" dirty="0">
                <a:solidFill>
                  <a:srgbClr val="000000"/>
                </a:solidFill>
                <a:latin typeface="Arial (Body)"/>
              </a:rPr>
              <a:t>Set of public statements declaring how site will treat customers</a:t>
            </a:r>
            <a:r>
              <a:rPr lang="en-IN" altLang="ja-JP" kern="1200" dirty="0">
                <a:solidFill>
                  <a:srgbClr val="000000"/>
                </a:solidFill>
                <a:latin typeface="Arial (Body)"/>
              </a:rPr>
              <a:t>’</a:t>
            </a:r>
            <a:r>
              <a:rPr lang="en-US" altLang="ja-JP" kern="1200" dirty="0">
                <a:solidFill>
                  <a:srgbClr val="000000"/>
                </a:solidFill>
                <a:latin typeface="Arial (Body)"/>
              </a:rPr>
              <a:t> personal information that is gathered by site</a:t>
            </a:r>
          </a:p>
          <a:p>
            <a:pPr lvl="0" indent="-256032">
              <a:buSzPts val="2400"/>
            </a:pPr>
            <a:r>
              <a:rPr lang="en-US" altLang="en-US" kern="1200" dirty="0">
                <a:solidFill>
                  <a:srgbClr val="000000"/>
                </a:solidFill>
                <a:latin typeface="Arial (Body)"/>
              </a:rPr>
              <a:t>Accessibility rules</a:t>
            </a:r>
          </a:p>
          <a:p>
            <a:pPr lvl="1" indent="-285750">
              <a:buSzPts val="2400"/>
              <a:buFont typeface="Arial" panose="020B0604020202020204" pitchFamily="34" charset="0"/>
              <a:buChar char="–"/>
            </a:pPr>
            <a:r>
              <a:rPr lang="en-US" altLang="en-US" kern="1200" dirty="0">
                <a:solidFill>
                  <a:srgbClr val="000000"/>
                </a:solidFill>
                <a:latin typeface="Arial (Body)"/>
              </a:rPr>
              <a:t>Set of design objectives that ensure users with disabilities can effectively access site</a:t>
            </a:r>
          </a:p>
        </p:txBody>
      </p:sp>
    </p:spTree>
    <p:extLst>
      <p:ext uri="{BB962C8B-B14F-4D97-AF65-F5344CB8AC3E}">
        <p14:creationId xmlns:p14="http://schemas.microsoft.com/office/powerpoint/2010/main" val="4263237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1097279"/>
          </a:xfrm>
        </p:spPr>
        <p:txBody>
          <a:bodyPr/>
          <a:lstStyle/>
          <a:p>
            <a:r>
              <a:rPr lang="en-IN" sz="3200" kern="1200" dirty="0">
                <a:cs typeface="Times New Roman" panose="02020603050405020304" pitchFamily="18" charset="0"/>
              </a:rPr>
              <a:t>Imagine Your </a:t>
            </a:r>
            <a:r>
              <a:rPr lang="pt-BR" sz="3200" kern="1200" dirty="0">
                <a:cs typeface="Times New Roman" panose="02020603050405020304" pitchFamily="18" charset="0"/>
              </a:rPr>
              <a:t>E-commerce </a:t>
            </a:r>
            <a:r>
              <a:rPr lang="en-IN" sz="3200" kern="1200" dirty="0">
                <a:cs typeface="Times New Roman" panose="02020603050405020304" pitchFamily="18" charset="0"/>
              </a:rPr>
              <a:t>Presence </a:t>
            </a:r>
            <a:r>
              <a:rPr lang="en-IN" sz="2000" b="0" kern="1200" dirty="0">
                <a:cs typeface="Times New Roman" panose="02020603050405020304" pitchFamily="18" charset="0"/>
              </a:rPr>
              <a:t>(2 of 3)</a:t>
            </a:r>
            <a:endParaRPr lang="en-AU" sz="2000" b="0" dirty="0"/>
          </a:p>
        </p:txBody>
      </p:sp>
      <p:sp>
        <p:nvSpPr>
          <p:cNvPr id="3" name="Content Placeholder 2"/>
          <p:cNvSpPr>
            <a:spLocks noGrp="1"/>
          </p:cNvSpPr>
          <p:nvPr>
            <p:ph sz="quarter" idx="13"/>
          </p:nvPr>
        </p:nvSpPr>
        <p:spPr/>
        <p:txBody>
          <a:bodyPr/>
          <a:lstStyle/>
          <a:p>
            <a:pPr lvl="0" indent="-256032">
              <a:buSzPts val="2400"/>
            </a:pPr>
            <a:r>
              <a:rPr lang="en-US" altLang="en-US" kern="1200" dirty="0">
                <a:solidFill>
                  <a:srgbClr val="000000"/>
                </a:solidFill>
                <a:latin typeface="Arial (Body)"/>
              </a:rPr>
              <a:t>Where</a:t>
            </a:r>
            <a:r>
              <a:rPr lang="ja-JP" altLang="en-US" kern="1200" dirty="0">
                <a:solidFill>
                  <a:srgbClr val="000000"/>
                </a:solidFill>
                <a:latin typeface="Arial (Body)"/>
              </a:rPr>
              <a:t>’</a:t>
            </a:r>
            <a:r>
              <a:rPr lang="en-US" altLang="ja-JP" kern="1200" dirty="0">
                <a:solidFill>
                  <a:srgbClr val="000000"/>
                </a:solidFill>
                <a:latin typeface="Arial (Body)"/>
              </a:rPr>
              <a:t>s the money?</a:t>
            </a:r>
          </a:p>
          <a:p>
            <a:pPr lvl="1" indent="-285750">
              <a:buSzPts val="2400"/>
              <a:buFont typeface="Arial" panose="020B0604020202020204" pitchFamily="34" charset="0"/>
              <a:buChar char="–"/>
            </a:pPr>
            <a:r>
              <a:rPr lang="en-US" altLang="en-US" kern="1200" dirty="0">
                <a:solidFill>
                  <a:srgbClr val="000000"/>
                </a:solidFill>
                <a:latin typeface="Arial (Body)"/>
              </a:rPr>
              <a:t>Business model(s)</a:t>
            </a:r>
          </a:p>
          <a:p>
            <a:pPr lvl="1" indent="-285750">
              <a:buSzPts val="2400"/>
              <a:buFont typeface="Arial" panose="020B0604020202020204" pitchFamily="34" charset="0"/>
              <a:buChar char="–"/>
            </a:pPr>
            <a:r>
              <a:rPr lang="en-US" altLang="en-US" kern="1200" dirty="0">
                <a:solidFill>
                  <a:srgbClr val="000000"/>
                </a:solidFill>
                <a:latin typeface="Arial (Body)"/>
              </a:rPr>
              <a:t>Revenue model(s)</a:t>
            </a:r>
          </a:p>
          <a:p>
            <a:pPr lvl="0" indent="-256032">
              <a:buSzPts val="2400"/>
            </a:pPr>
            <a:r>
              <a:rPr lang="en-US" altLang="en-US" kern="1200" dirty="0">
                <a:solidFill>
                  <a:srgbClr val="000000"/>
                </a:solidFill>
                <a:latin typeface="Arial (Body)"/>
              </a:rPr>
              <a:t>Who and where is the target audience?</a:t>
            </a:r>
          </a:p>
          <a:p>
            <a:pPr lvl="1" indent="-285750">
              <a:buSzPts val="2400"/>
              <a:buFont typeface="Arial" panose="020B0604020202020204" pitchFamily="34" charset="0"/>
              <a:buChar char="–"/>
            </a:pPr>
            <a:r>
              <a:rPr lang="en-US" altLang="en-US" kern="1200" dirty="0">
                <a:solidFill>
                  <a:srgbClr val="000000"/>
                </a:solidFill>
                <a:latin typeface="Arial (Body)"/>
              </a:rPr>
              <a:t>Demographics, lifestyle, consumption patterns, etc.</a:t>
            </a:r>
          </a:p>
          <a:p>
            <a:pPr lvl="0" indent="-256032">
              <a:buSzPts val="2400"/>
            </a:pPr>
            <a:r>
              <a:rPr lang="en-US" altLang="en-US" kern="1200" dirty="0">
                <a:solidFill>
                  <a:srgbClr val="000000"/>
                </a:solidFill>
                <a:latin typeface="Arial (Body)"/>
              </a:rPr>
              <a:t>What is the ballpark? Characterize the marketplace</a:t>
            </a:r>
          </a:p>
          <a:p>
            <a:pPr lvl="1" indent="-285750">
              <a:buSzPts val="2400"/>
              <a:buFont typeface="Arial" panose="020B0604020202020204" pitchFamily="34" charset="0"/>
              <a:buChar char="–"/>
            </a:pPr>
            <a:r>
              <a:rPr lang="en-US" altLang="en-US" kern="1200" dirty="0">
                <a:solidFill>
                  <a:srgbClr val="000000"/>
                </a:solidFill>
                <a:latin typeface="Arial (Body)"/>
              </a:rPr>
              <a:t>Size, growth, demographics, structure</a:t>
            </a:r>
          </a:p>
        </p:txBody>
      </p:sp>
    </p:spTree>
    <p:extLst>
      <p:ext uri="{BB962C8B-B14F-4D97-AF65-F5344CB8AC3E}">
        <p14:creationId xmlns:p14="http://schemas.microsoft.com/office/powerpoint/2010/main" val="36723928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Insight on Society: Designing for Accessibility</a:t>
            </a:r>
            <a:endParaRPr lang="en-AU" sz="3400" dirty="0"/>
          </a:p>
        </p:txBody>
      </p:sp>
      <p:sp>
        <p:nvSpPr>
          <p:cNvPr id="3" name="Content Placeholder 2"/>
          <p:cNvSpPr>
            <a:spLocks noGrp="1"/>
          </p:cNvSpPr>
          <p:nvPr>
            <p:ph sz="quarter" idx="13"/>
          </p:nvPr>
        </p:nvSpPr>
        <p:spPr/>
        <p:txBody>
          <a:bodyPr/>
          <a:lstStyle/>
          <a:p>
            <a:pPr lvl="0" indent="-256032">
              <a:buSzPts val="2400"/>
            </a:pPr>
            <a:r>
              <a:rPr lang="en-US" kern="1200" dirty="0">
                <a:solidFill>
                  <a:srgbClr val="000000"/>
                </a:solidFill>
                <a:latin typeface="Arial (Body)"/>
              </a:rPr>
              <a:t>Class discussion:</a:t>
            </a:r>
          </a:p>
          <a:p>
            <a:pPr lvl="1" indent="-285750">
              <a:buSzPts val="2400"/>
              <a:buFont typeface="Arial" panose="020B0604020202020204" pitchFamily="34" charset="0"/>
              <a:buChar char="–"/>
            </a:pPr>
            <a:r>
              <a:rPr lang="en-US" altLang="en-US" kern="1200" dirty="0">
                <a:solidFill>
                  <a:srgbClr val="000000"/>
                </a:solidFill>
                <a:latin typeface="Arial (Body)"/>
              </a:rPr>
              <a:t>Why might some merchants be reluctant to make their websites accessible to users with disabilities?</a:t>
            </a:r>
          </a:p>
          <a:p>
            <a:pPr lvl="1" indent="-285750">
              <a:buSzPts val="2400"/>
              <a:buFont typeface="Arial" panose="020B0604020202020204" pitchFamily="34" charset="0"/>
              <a:buChar char="–"/>
            </a:pPr>
            <a:r>
              <a:rPr lang="en-US" altLang="en-US" kern="1200" dirty="0">
                <a:solidFill>
                  <a:srgbClr val="000000"/>
                </a:solidFill>
                <a:latin typeface="Arial (Body)"/>
              </a:rPr>
              <a:t>How can websites be made more accessible?</a:t>
            </a:r>
          </a:p>
          <a:p>
            <a:pPr lvl="1" indent="-285750">
              <a:buSzPts val="2400"/>
              <a:buFont typeface="Arial" panose="020B0604020202020204" pitchFamily="34" charset="0"/>
              <a:buChar char="–"/>
            </a:pPr>
            <a:r>
              <a:rPr lang="en-US" altLang="en-US" kern="1200" dirty="0">
                <a:solidFill>
                  <a:srgbClr val="000000"/>
                </a:solidFill>
                <a:latin typeface="Arial (Body)"/>
              </a:rPr>
              <a:t>Should all websites be required by law to provide </a:t>
            </a:r>
            <a:r>
              <a:rPr lang="ja-JP" altLang="en-US" kern="1200" dirty="0">
                <a:solidFill>
                  <a:srgbClr val="000000"/>
                </a:solidFill>
                <a:latin typeface="Arial (Body)"/>
              </a:rPr>
              <a:t>“</a:t>
            </a:r>
            <a:r>
              <a:rPr lang="en-US" altLang="ja-JP" kern="1200" dirty="0">
                <a:solidFill>
                  <a:srgbClr val="000000"/>
                </a:solidFill>
                <a:latin typeface="Arial (Body)"/>
              </a:rPr>
              <a:t>equivalent alternatives</a:t>
            </a:r>
            <a:r>
              <a:rPr lang="ja-JP" altLang="en-US" kern="1200" dirty="0">
                <a:solidFill>
                  <a:srgbClr val="000000"/>
                </a:solidFill>
                <a:latin typeface="Arial (Body)"/>
              </a:rPr>
              <a:t>”</a:t>
            </a:r>
            <a:r>
              <a:rPr lang="en-US" altLang="ja-JP" kern="1200" dirty="0">
                <a:solidFill>
                  <a:srgbClr val="000000"/>
                </a:solidFill>
                <a:latin typeface="Arial (Body)"/>
              </a:rPr>
              <a:t> for visual and sound content?</a:t>
            </a:r>
          </a:p>
          <a:p>
            <a:pPr lvl="1" indent="-285750">
              <a:buSzPts val="2400"/>
              <a:buFont typeface="Arial" panose="020B0604020202020204" pitchFamily="34" charset="0"/>
              <a:buChar char="–"/>
            </a:pPr>
            <a:r>
              <a:rPr lang="en-US" altLang="en-US" kern="1200" dirty="0">
                <a:solidFill>
                  <a:srgbClr val="000000"/>
                </a:solidFill>
                <a:latin typeface="Arial (Body)"/>
              </a:rPr>
              <a:t>What additional accessibility problems do mobile devices pose?</a:t>
            </a:r>
            <a:endParaRPr lang="en-US" kern="1200" dirty="0">
              <a:solidFill>
                <a:srgbClr val="000000"/>
              </a:solidFill>
              <a:latin typeface="Arial (Body)"/>
            </a:endParaRPr>
          </a:p>
        </p:txBody>
      </p:sp>
    </p:spTree>
    <p:extLst>
      <p:ext uri="{BB962C8B-B14F-4D97-AF65-F5344CB8AC3E}">
        <p14:creationId xmlns:p14="http://schemas.microsoft.com/office/powerpoint/2010/main" val="6694347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Developing a Mobile Website and Building Mobile Applications</a:t>
            </a:r>
            <a:endParaRPr lang="en-AU" sz="3400" dirty="0"/>
          </a:p>
        </p:txBody>
      </p:sp>
      <p:sp>
        <p:nvSpPr>
          <p:cNvPr id="3" name="Content Placeholder 2"/>
          <p:cNvSpPr>
            <a:spLocks noGrp="1"/>
          </p:cNvSpPr>
          <p:nvPr>
            <p:ph sz="quarter" idx="13"/>
          </p:nvPr>
        </p:nvSpPr>
        <p:spPr/>
        <p:txBody>
          <a:bodyPr/>
          <a:lstStyle/>
          <a:p>
            <a:pPr lvl="0" indent="-256032">
              <a:buSzPts val="2400"/>
            </a:pPr>
            <a:r>
              <a:rPr lang="en-US" kern="1200" dirty="0">
                <a:solidFill>
                  <a:srgbClr val="000000"/>
                </a:solidFill>
                <a:latin typeface="Arial (Body)"/>
              </a:rPr>
              <a:t>Types of m-commerce software</a:t>
            </a:r>
          </a:p>
          <a:p>
            <a:pPr lvl="1" indent="-285750">
              <a:buSzPts val="2400"/>
              <a:buFont typeface="Arial" panose="020B0604020202020204" pitchFamily="34" charset="0"/>
              <a:buChar char="–"/>
            </a:pPr>
            <a:r>
              <a:rPr lang="en-US" kern="1200" dirty="0">
                <a:solidFill>
                  <a:srgbClr val="000000"/>
                </a:solidFill>
                <a:latin typeface="Arial (Body)"/>
              </a:rPr>
              <a:t>Mobile website</a:t>
            </a:r>
          </a:p>
          <a:p>
            <a:pPr lvl="2">
              <a:buSzPts val="2400"/>
              <a:buFontTx/>
              <a:buChar char="▪"/>
            </a:pPr>
            <a:r>
              <a:rPr lang="en-US" kern="1200" dirty="0">
                <a:solidFill>
                  <a:srgbClr val="000000"/>
                </a:solidFill>
                <a:latin typeface="Arial (Body)"/>
              </a:rPr>
              <a:t>Responsive Web design</a:t>
            </a:r>
          </a:p>
          <a:p>
            <a:pPr lvl="1" indent="-285750">
              <a:buSzPts val="2400"/>
              <a:buFont typeface="Arial" panose="020B0604020202020204" pitchFamily="34" charset="0"/>
              <a:buChar char="–"/>
            </a:pPr>
            <a:r>
              <a:rPr lang="en-US" kern="1200" dirty="0">
                <a:solidFill>
                  <a:srgbClr val="000000"/>
                </a:solidFill>
                <a:latin typeface="Arial (Body)"/>
              </a:rPr>
              <a:t>Mobile Web app</a:t>
            </a:r>
          </a:p>
          <a:p>
            <a:pPr lvl="1" indent="-285750">
              <a:buSzPts val="2400"/>
              <a:buFont typeface="Arial" panose="020B0604020202020204" pitchFamily="34" charset="0"/>
              <a:buChar char="–"/>
            </a:pPr>
            <a:r>
              <a:rPr lang="en-US" kern="1200" dirty="0">
                <a:solidFill>
                  <a:srgbClr val="000000"/>
                </a:solidFill>
                <a:latin typeface="Arial (Body)"/>
              </a:rPr>
              <a:t>Native app</a:t>
            </a:r>
          </a:p>
          <a:p>
            <a:pPr lvl="1" indent="-285750">
              <a:buSzPts val="2400"/>
              <a:buFont typeface="Arial" panose="020B0604020202020204" pitchFamily="34" charset="0"/>
              <a:buChar char="–"/>
            </a:pPr>
            <a:r>
              <a:rPr lang="en-US" kern="1200" dirty="0">
                <a:solidFill>
                  <a:srgbClr val="000000"/>
                </a:solidFill>
                <a:latin typeface="Arial (Body)"/>
              </a:rPr>
              <a:t>Hybrid app</a:t>
            </a:r>
          </a:p>
          <a:p>
            <a:pPr lvl="2">
              <a:buSzPts val="2400"/>
              <a:buFontTx/>
              <a:buChar char="▪"/>
            </a:pPr>
            <a:r>
              <a:rPr lang="en-US" kern="1200" dirty="0">
                <a:solidFill>
                  <a:srgbClr val="000000"/>
                </a:solidFill>
                <a:latin typeface="Arial (Body)"/>
              </a:rPr>
              <a:t>Runs inside native container</a:t>
            </a:r>
          </a:p>
          <a:p>
            <a:pPr lvl="2">
              <a:buSzPts val="2400"/>
              <a:buFontTx/>
              <a:buChar char="▪"/>
            </a:pPr>
            <a:r>
              <a:rPr lang="en-US" kern="1200" dirty="0">
                <a:solidFill>
                  <a:srgbClr val="000000"/>
                </a:solidFill>
                <a:latin typeface="Arial (Body)"/>
              </a:rPr>
              <a:t>App distribution</a:t>
            </a:r>
          </a:p>
          <a:p>
            <a:pPr lvl="2">
              <a:buSzPts val="2400"/>
              <a:buFontTx/>
              <a:buChar char="▪"/>
            </a:pPr>
            <a:r>
              <a:rPr lang="en-US" kern="1200" dirty="0">
                <a:solidFill>
                  <a:srgbClr val="000000"/>
                </a:solidFill>
                <a:latin typeface="Arial (Body)"/>
              </a:rPr>
              <a:t>Based on H</a:t>
            </a:r>
            <a:r>
              <a:rPr lang="en-US" sz="100" kern="1200" dirty="0">
                <a:solidFill>
                  <a:srgbClr val="000000"/>
                </a:solidFill>
                <a:latin typeface="Arial (Body)"/>
              </a:rPr>
              <a:t> </a:t>
            </a:r>
            <a:r>
              <a:rPr lang="en-US" kern="1200" dirty="0">
                <a:solidFill>
                  <a:srgbClr val="000000"/>
                </a:solidFill>
                <a:latin typeface="Arial (Body)"/>
              </a:rPr>
              <a:t>T</a:t>
            </a:r>
            <a:r>
              <a:rPr lang="en-US" sz="100" kern="1200" dirty="0">
                <a:solidFill>
                  <a:srgbClr val="000000"/>
                </a:solidFill>
                <a:latin typeface="Arial (Body)"/>
              </a:rPr>
              <a:t> </a:t>
            </a:r>
            <a:r>
              <a:rPr lang="en-US" kern="1200" dirty="0">
                <a:solidFill>
                  <a:srgbClr val="000000"/>
                </a:solidFill>
                <a:latin typeface="Arial (Body)"/>
              </a:rPr>
              <a:t>M</a:t>
            </a:r>
            <a:r>
              <a:rPr lang="en-US" sz="100" kern="1200" dirty="0">
                <a:solidFill>
                  <a:srgbClr val="000000"/>
                </a:solidFill>
                <a:latin typeface="Arial (Body)"/>
              </a:rPr>
              <a:t> </a:t>
            </a:r>
            <a:r>
              <a:rPr lang="en-US" kern="1200" dirty="0">
                <a:solidFill>
                  <a:srgbClr val="000000"/>
                </a:solidFill>
                <a:latin typeface="Arial (Body)"/>
              </a:rPr>
              <a:t>L5, C</a:t>
            </a:r>
            <a:r>
              <a:rPr lang="en-US" sz="100" kern="1200" dirty="0">
                <a:solidFill>
                  <a:srgbClr val="000000"/>
                </a:solidFill>
                <a:latin typeface="Arial (Body)"/>
              </a:rPr>
              <a:t> </a:t>
            </a:r>
            <a:r>
              <a:rPr lang="en-US" kern="1200" dirty="0">
                <a:solidFill>
                  <a:srgbClr val="000000"/>
                </a:solidFill>
                <a:latin typeface="Arial (Body)"/>
              </a:rPr>
              <a:t>S</a:t>
            </a:r>
            <a:r>
              <a:rPr lang="en-US" sz="100" kern="1200" dirty="0">
                <a:solidFill>
                  <a:srgbClr val="000000"/>
                </a:solidFill>
                <a:latin typeface="Arial (Body)"/>
              </a:rPr>
              <a:t> </a:t>
            </a:r>
            <a:r>
              <a:rPr lang="en-US" kern="1200" dirty="0">
                <a:solidFill>
                  <a:srgbClr val="000000"/>
                </a:solidFill>
                <a:latin typeface="Arial (Body)"/>
              </a:rPr>
              <a:t>S, JavaScript</a:t>
            </a:r>
          </a:p>
        </p:txBody>
      </p:sp>
    </p:spTree>
    <p:extLst>
      <p:ext uri="{BB962C8B-B14F-4D97-AF65-F5344CB8AC3E}">
        <p14:creationId xmlns:p14="http://schemas.microsoft.com/office/powerpoint/2010/main" val="33251921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Planning and Building a Mobile Presence</a:t>
            </a:r>
            <a:endParaRPr lang="en-AU" sz="3400" dirty="0"/>
          </a:p>
        </p:txBody>
      </p:sp>
      <p:sp>
        <p:nvSpPr>
          <p:cNvPr id="3" name="Content Placeholder 2"/>
          <p:cNvSpPr>
            <a:spLocks noGrp="1"/>
          </p:cNvSpPr>
          <p:nvPr>
            <p:ph sz="quarter" idx="13"/>
          </p:nvPr>
        </p:nvSpPr>
        <p:spPr/>
        <p:txBody>
          <a:bodyPr/>
          <a:lstStyle/>
          <a:p>
            <a:pPr lvl="0" indent="-256032">
              <a:buSzPts val="2400"/>
            </a:pPr>
            <a:r>
              <a:rPr lang="en-US" kern="1200" dirty="0">
                <a:solidFill>
                  <a:srgbClr val="000000"/>
                </a:solidFill>
                <a:latin typeface="Arial (Body)"/>
              </a:rPr>
              <a:t>Identify business objectives, system functionality, and information requirements</a:t>
            </a:r>
          </a:p>
          <a:p>
            <a:pPr lvl="0" indent="-256032">
              <a:buSzPts val="2400"/>
            </a:pPr>
            <a:r>
              <a:rPr lang="en-US" kern="1200" dirty="0">
                <a:solidFill>
                  <a:srgbClr val="000000"/>
                </a:solidFill>
                <a:latin typeface="Arial (Body)"/>
              </a:rPr>
              <a:t>Choice:</a:t>
            </a:r>
          </a:p>
          <a:p>
            <a:pPr lvl="1" indent="-285750">
              <a:buSzPts val="2400"/>
              <a:buFont typeface="Arial" panose="020B0604020202020204" pitchFamily="34" charset="0"/>
              <a:buChar char="–"/>
            </a:pPr>
            <a:r>
              <a:rPr lang="en-US" kern="1200" dirty="0">
                <a:solidFill>
                  <a:srgbClr val="000000"/>
                </a:solidFill>
                <a:latin typeface="Arial (Body)"/>
              </a:rPr>
              <a:t>Mobile website or mobile Web app</a:t>
            </a:r>
          </a:p>
          <a:p>
            <a:pPr lvl="2">
              <a:buSzPts val="2400"/>
              <a:buFontTx/>
              <a:buChar char="▪"/>
            </a:pPr>
            <a:r>
              <a:rPr lang="en-US" kern="1200" dirty="0">
                <a:solidFill>
                  <a:srgbClr val="000000"/>
                </a:solidFill>
                <a:latin typeface="Arial (Body)"/>
              </a:rPr>
              <a:t>Less expensive</a:t>
            </a:r>
          </a:p>
          <a:p>
            <a:pPr lvl="1" indent="-285750">
              <a:buSzPts val="2400"/>
              <a:buFont typeface="Arial" panose="020B0604020202020204" pitchFamily="34" charset="0"/>
              <a:buChar char="–"/>
            </a:pPr>
            <a:r>
              <a:rPr lang="en-US" kern="1200" dirty="0">
                <a:solidFill>
                  <a:srgbClr val="000000"/>
                </a:solidFill>
                <a:latin typeface="Arial (Body)"/>
              </a:rPr>
              <a:t>Native app</a:t>
            </a:r>
          </a:p>
          <a:p>
            <a:pPr lvl="2">
              <a:buSzPts val="2400"/>
              <a:buFontTx/>
              <a:buChar char="▪"/>
            </a:pPr>
            <a:r>
              <a:rPr lang="en-US" kern="1200" dirty="0">
                <a:solidFill>
                  <a:srgbClr val="000000"/>
                </a:solidFill>
                <a:latin typeface="Arial (Body)"/>
              </a:rPr>
              <a:t>Can use device hardware, available offline</a:t>
            </a:r>
          </a:p>
        </p:txBody>
      </p:sp>
    </p:spTree>
    <p:extLst>
      <p:ext uri="{BB962C8B-B14F-4D97-AF65-F5344CB8AC3E}">
        <p14:creationId xmlns:p14="http://schemas.microsoft.com/office/powerpoint/2010/main" val="42098419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600" kern="1200" dirty="0">
                <a:cs typeface="Times New Roman" panose="02020603050405020304" pitchFamily="18" charset="0"/>
              </a:rPr>
              <a:t>Table 3.13 Unique Features That Must be Taken into Account When Designing a Mobile Presence</a:t>
            </a:r>
            <a:endParaRPr lang="en-AU" sz="2600" dirty="0"/>
          </a:p>
        </p:txBody>
      </p:sp>
      <p:graphicFrame>
        <p:nvGraphicFramePr>
          <p:cNvPr id="4" name="Table 7"/>
          <p:cNvGraphicFramePr>
            <a:graphicFrameLocks/>
          </p:cNvGraphicFramePr>
          <p:nvPr>
            <p:extLst>
              <p:ext uri="{D42A27DB-BD31-4B8C-83A1-F6EECF244321}">
                <p14:modId xmlns:p14="http://schemas.microsoft.com/office/powerpoint/2010/main" val="236819874"/>
              </p:ext>
            </p:extLst>
          </p:nvPr>
        </p:nvGraphicFramePr>
        <p:xfrm>
          <a:off x="457200" y="1658390"/>
          <a:ext cx="8229600" cy="3175000"/>
        </p:xfrm>
        <a:graphic>
          <a:graphicData uri="http://schemas.openxmlformats.org/drawingml/2006/table">
            <a:tbl>
              <a:tblPr firstRow="1" bandRow="1">
                <a:tableStyleId>{3B4B98B0-60AC-42C2-AFA5-B58CD77FA1E5}</a:tableStyleId>
              </a:tblPr>
              <a:tblGrid>
                <a:gridCol w="2057400">
                  <a:extLst>
                    <a:ext uri="{9D8B030D-6E8A-4147-A177-3AD203B41FA5}">
                      <a16:colId xmlns:a16="http://schemas.microsoft.com/office/drawing/2014/main" val="20000"/>
                    </a:ext>
                  </a:extLst>
                </a:gridCol>
                <a:gridCol w="6172200">
                  <a:extLst>
                    <a:ext uri="{9D8B030D-6E8A-4147-A177-3AD203B41FA5}">
                      <a16:colId xmlns:a16="http://schemas.microsoft.com/office/drawing/2014/main" val="20001"/>
                    </a:ext>
                  </a:extLst>
                </a:gridCol>
              </a:tblGrid>
              <a:tr h="370840">
                <a:tc>
                  <a:txBody>
                    <a:bodyPr/>
                    <a:lstStyle/>
                    <a:p>
                      <a:r>
                        <a:rPr lang="en-US" sz="1600" dirty="0">
                          <a:solidFill>
                            <a:schemeClr val="tx1"/>
                          </a:solidFill>
                        </a:rPr>
                        <a:t>Feature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solidFill>
                            <a:schemeClr val="tx1"/>
                          </a:solidFill>
                        </a:rPr>
                        <a:t>Implications</a:t>
                      </a:r>
                      <a:r>
                        <a:rPr lang="en-US" sz="1600" baseline="0" dirty="0">
                          <a:solidFill>
                            <a:schemeClr val="tx1"/>
                          </a:solidFill>
                        </a:rPr>
                        <a:t> For Mobile Platform</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r>
                        <a:rPr lang="en-US" sz="1600" dirty="0">
                          <a:solidFill>
                            <a:schemeClr val="tx1"/>
                          </a:solidFill>
                        </a:rPr>
                        <a:t>Hardware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0" i="0" u="none" strike="noStrike" kern="1200" baseline="0" dirty="0">
                          <a:solidFill>
                            <a:schemeClr val="tx1"/>
                          </a:solidFill>
                          <a:latin typeface="+mn-lt"/>
                          <a:ea typeface="+mn-ea"/>
                          <a:cs typeface="+mn-cs"/>
                        </a:rPr>
                        <a:t>Mobile hardware is smaller, and there are more resource</a:t>
                      </a:r>
                    </a:p>
                    <a:p>
                      <a:r>
                        <a:rPr lang="en-US" sz="1600" b="0" i="0" u="none" strike="noStrike" kern="1200" baseline="0" dirty="0">
                          <a:solidFill>
                            <a:schemeClr val="tx1"/>
                          </a:solidFill>
                          <a:latin typeface="+mn-lt"/>
                          <a:ea typeface="+mn-ea"/>
                          <a:cs typeface="+mn-cs"/>
                        </a:rPr>
                        <a:t>constraints in data storage and processing power.</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r>
                        <a:rPr lang="en-US" sz="1600" b="0" i="0" u="none" strike="noStrike" kern="1200" baseline="0" dirty="0">
                          <a:solidFill>
                            <a:schemeClr val="tx1"/>
                          </a:solidFill>
                          <a:latin typeface="+mn-lt"/>
                          <a:ea typeface="+mn-ea"/>
                          <a:cs typeface="+mn-cs"/>
                        </a:rPr>
                        <a:t>Connectivity</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0" i="0" u="none" strike="noStrike" kern="1200" baseline="0" dirty="0">
                          <a:solidFill>
                            <a:schemeClr val="tx1"/>
                          </a:solidFill>
                          <a:latin typeface="+mn-lt"/>
                          <a:ea typeface="+mn-ea"/>
                          <a:cs typeface="+mn-cs"/>
                        </a:rPr>
                        <a:t>The mobile platform is constrained by slower connection</a:t>
                      </a:r>
                    </a:p>
                    <a:p>
                      <a:r>
                        <a:rPr lang="en-US" sz="1600" b="0" i="0" u="none" strike="noStrike" kern="1200" baseline="0" dirty="0">
                          <a:solidFill>
                            <a:schemeClr val="tx1"/>
                          </a:solidFill>
                          <a:latin typeface="+mn-lt"/>
                          <a:ea typeface="+mn-ea"/>
                          <a:cs typeface="+mn-cs"/>
                        </a:rPr>
                        <a:t>speeds than desktop websites.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r>
                        <a:rPr lang="en-US" sz="1600" b="0" i="0" u="none" strike="noStrike" kern="1200" baseline="0" dirty="0">
                          <a:solidFill>
                            <a:schemeClr val="tx1"/>
                          </a:solidFill>
                          <a:latin typeface="+mn-lt"/>
                          <a:ea typeface="+mn-ea"/>
                          <a:cs typeface="+mn-cs"/>
                        </a:rPr>
                        <a:t>Displays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0" i="0" u="none" strike="noStrike" kern="1200" baseline="0" dirty="0">
                          <a:solidFill>
                            <a:schemeClr val="tx1"/>
                          </a:solidFill>
                          <a:latin typeface="+mn-lt"/>
                          <a:ea typeface="+mn-ea"/>
                          <a:cs typeface="+mn-cs"/>
                        </a:rPr>
                        <a:t>Mobile displays are much smaller and require simplification. Some screens are not good in sunlight.</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r>
                        <a:rPr lang="en-US" sz="1600" b="0" i="0" u="none" strike="noStrike" kern="1200" baseline="0" dirty="0">
                          <a:solidFill>
                            <a:schemeClr val="tx1"/>
                          </a:solidFill>
                          <a:latin typeface="+mn-lt"/>
                          <a:ea typeface="+mn-ea"/>
                          <a:cs typeface="+mn-cs"/>
                        </a:rPr>
                        <a:t>Interface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0" i="0" u="none" strike="noStrike" kern="1200" baseline="0" dirty="0">
                          <a:solidFill>
                            <a:schemeClr val="tx1"/>
                          </a:solidFill>
                          <a:latin typeface="+mn-lt"/>
                          <a:ea typeface="+mn-ea"/>
                          <a:cs typeface="+mn-cs"/>
                        </a:rPr>
                        <a:t>Touch-screen technology introduces new interaction</a:t>
                      </a:r>
                    </a:p>
                    <a:p>
                      <a:r>
                        <a:rPr lang="en-US" sz="1600" b="0" i="0" u="none" strike="noStrike" kern="1200" baseline="0" dirty="0">
                          <a:solidFill>
                            <a:schemeClr val="tx1"/>
                          </a:solidFill>
                          <a:latin typeface="+mn-lt"/>
                          <a:ea typeface="+mn-ea"/>
                          <a:cs typeface="+mn-cs"/>
                        </a:rPr>
                        <a:t>routines different from the traditional mouse and keyboard.</a:t>
                      </a:r>
                    </a:p>
                    <a:p>
                      <a:r>
                        <a:rPr lang="en-US" sz="1600" b="0" i="0" u="none" strike="noStrike" kern="1200" baseline="0" dirty="0">
                          <a:solidFill>
                            <a:schemeClr val="tx1"/>
                          </a:solidFill>
                          <a:latin typeface="+mn-lt"/>
                          <a:ea typeface="+mn-ea"/>
                          <a:cs typeface="+mn-cs"/>
                        </a:rPr>
                        <a:t>The mobile platform is not a good data entry tool but can</a:t>
                      </a:r>
                    </a:p>
                    <a:p>
                      <a:r>
                        <a:rPr lang="en-US" sz="1600" b="0" i="0" u="none" strike="noStrike" kern="1200" baseline="0" dirty="0">
                          <a:solidFill>
                            <a:schemeClr val="tx1"/>
                          </a:solidFill>
                          <a:latin typeface="+mn-lt"/>
                          <a:ea typeface="+mn-ea"/>
                          <a:cs typeface="+mn-cs"/>
                        </a:rPr>
                        <a:t>be a good navigational tool.</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0977348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kern="1200" dirty="0">
                <a:cs typeface="Times New Roman" panose="02020603050405020304" pitchFamily="18" charset="0"/>
              </a:rPr>
              <a:t>Mobile Presence Design Considerations</a:t>
            </a:r>
            <a:endParaRPr lang="en-AU" sz="3200" dirty="0"/>
          </a:p>
        </p:txBody>
      </p:sp>
      <p:sp>
        <p:nvSpPr>
          <p:cNvPr id="3" name="Content Placeholder 2"/>
          <p:cNvSpPr>
            <a:spLocks noGrp="1"/>
          </p:cNvSpPr>
          <p:nvPr>
            <p:ph sz="quarter" idx="13"/>
          </p:nvPr>
        </p:nvSpPr>
        <p:spPr/>
        <p:txBody>
          <a:bodyPr/>
          <a:lstStyle/>
          <a:p>
            <a:pPr lvl="0" indent="-256032"/>
            <a:r>
              <a:rPr lang="en-US" sz="2200" kern="1200" dirty="0">
                <a:solidFill>
                  <a:srgbClr val="000000"/>
                </a:solidFill>
                <a:latin typeface="Arial (Body)"/>
              </a:rPr>
              <a:t>Platform constraints</a:t>
            </a:r>
          </a:p>
          <a:p>
            <a:pPr lvl="1" indent="-285750">
              <a:buFont typeface="Arial" panose="020B0604020202020204" pitchFamily="34" charset="0"/>
              <a:buChar char="–"/>
            </a:pPr>
            <a:r>
              <a:rPr lang="en-US" sz="2200" kern="1200" dirty="0">
                <a:solidFill>
                  <a:srgbClr val="000000"/>
                </a:solidFill>
                <a:latin typeface="Arial (Body)"/>
              </a:rPr>
              <a:t>Graphics, file sizes</a:t>
            </a:r>
          </a:p>
          <a:p>
            <a:pPr lvl="0" indent="-256032"/>
            <a:r>
              <a:rPr lang="en-US" sz="2200" kern="1200" dirty="0">
                <a:solidFill>
                  <a:srgbClr val="000000"/>
                </a:solidFill>
                <a:latin typeface="Arial (Body)"/>
              </a:rPr>
              <a:t>Mobile first design</a:t>
            </a:r>
          </a:p>
          <a:p>
            <a:pPr lvl="1" indent="-285750">
              <a:buFont typeface="Arial" panose="020B0604020202020204" pitchFamily="34" charset="0"/>
              <a:buChar char="–"/>
            </a:pPr>
            <a:r>
              <a:rPr lang="en-US" sz="2200" kern="1200" dirty="0">
                <a:solidFill>
                  <a:srgbClr val="000000"/>
                </a:solidFill>
                <a:latin typeface="Arial (Body)"/>
              </a:rPr>
              <a:t>Desktop website design after mobile design</a:t>
            </a:r>
          </a:p>
          <a:p>
            <a:pPr lvl="0" indent="-256032"/>
            <a:r>
              <a:rPr lang="en-US" sz="2200" kern="1200" dirty="0">
                <a:solidFill>
                  <a:srgbClr val="000000"/>
                </a:solidFill>
                <a:latin typeface="Arial (Body)"/>
              </a:rPr>
              <a:t>Responsive web design (R</a:t>
            </a:r>
            <a:r>
              <a:rPr lang="en-US" sz="100" kern="1200" dirty="0">
                <a:solidFill>
                  <a:srgbClr val="000000"/>
                </a:solidFill>
                <a:latin typeface="Arial (Body)"/>
              </a:rPr>
              <a:t> </a:t>
            </a:r>
            <a:r>
              <a:rPr lang="en-US" sz="2200" kern="1200" dirty="0">
                <a:solidFill>
                  <a:srgbClr val="000000"/>
                </a:solidFill>
                <a:latin typeface="Arial (Body)"/>
              </a:rPr>
              <a:t>W</a:t>
            </a:r>
            <a:r>
              <a:rPr lang="en-US" sz="100" kern="1200" dirty="0">
                <a:solidFill>
                  <a:srgbClr val="000000"/>
                </a:solidFill>
                <a:latin typeface="Arial (Body)"/>
              </a:rPr>
              <a:t> </a:t>
            </a:r>
            <a:r>
              <a:rPr lang="en-US" sz="2200" kern="1200" dirty="0">
                <a:solidFill>
                  <a:srgbClr val="000000"/>
                </a:solidFill>
                <a:latin typeface="Arial (Body)"/>
              </a:rPr>
              <a:t>D)</a:t>
            </a:r>
          </a:p>
          <a:p>
            <a:pPr lvl="1" indent="-285750">
              <a:buFont typeface="Arial" panose="020B0604020202020204" pitchFamily="34" charset="0"/>
              <a:buChar char="–"/>
            </a:pPr>
            <a:r>
              <a:rPr lang="en-US" sz="2200" kern="1200" dirty="0">
                <a:solidFill>
                  <a:srgbClr val="000000"/>
                </a:solidFill>
                <a:latin typeface="Arial (Body)"/>
              </a:rPr>
              <a:t>C</a:t>
            </a:r>
            <a:r>
              <a:rPr lang="en-US" sz="100" kern="1200" dirty="0">
                <a:solidFill>
                  <a:srgbClr val="000000"/>
                </a:solidFill>
                <a:latin typeface="Arial (Body)"/>
              </a:rPr>
              <a:t> </a:t>
            </a:r>
            <a:r>
              <a:rPr lang="en-US" sz="2200" kern="1200" dirty="0">
                <a:solidFill>
                  <a:srgbClr val="000000"/>
                </a:solidFill>
                <a:latin typeface="Arial (Body)"/>
              </a:rPr>
              <a:t>S</a:t>
            </a:r>
            <a:r>
              <a:rPr lang="en-US" sz="100" kern="1200" dirty="0">
                <a:solidFill>
                  <a:srgbClr val="000000"/>
                </a:solidFill>
                <a:latin typeface="Arial (Body)"/>
              </a:rPr>
              <a:t> </a:t>
            </a:r>
            <a:r>
              <a:rPr lang="en-US" sz="2200" kern="1200" dirty="0">
                <a:solidFill>
                  <a:srgbClr val="000000"/>
                </a:solidFill>
                <a:latin typeface="Arial (Body)"/>
              </a:rPr>
              <a:t>S site adjusts layout of site according to device screen resolutions</a:t>
            </a:r>
          </a:p>
          <a:p>
            <a:pPr lvl="0" indent="-256032"/>
            <a:r>
              <a:rPr lang="en-US" sz="2200" kern="1200" dirty="0">
                <a:solidFill>
                  <a:srgbClr val="000000"/>
                </a:solidFill>
                <a:latin typeface="Arial (Body)"/>
              </a:rPr>
              <a:t>Adaptive web design (A</a:t>
            </a:r>
            <a:r>
              <a:rPr lang="en-US" sz="100" kern="1200" dirty="0">
                <a:solidFill>
                  <a:srgbClr val="000000"/>
                </a:solidFill>
                <a:latin typeface="Arial (Body)"/>
              </a:rPr>
              <a:t> </a:t>
            </a:r>
            <a:r>
              <a:rPr lang="en-US" sz="2200" kern="1200" dirty="0">
                <a:solidFill>
                  <a:srgbClr val="000000"/>
                </a:solidFill>
                <a:latin typeface="Arial (Body)"/>
              </a:rPr>
              <a:t>W</a:t>
            </a:r>
            <a:r>
              <a:rPr lang="en-US" sz="100" kern="1200" dirty="0">
                <a:solidFill>
                  <a:srgbClr val="000000"/>
                </a:solidFill>
                <a:latin typeface="Arial (Body)"/>
              </a:rPr>
              <a:t> </a:t>
            </a:r>
            <a:r>
              <a:rPr lang="en-US" sz="2200" kern="1200" dirty="0">
                <a:solidFill>
                  <a:srgbClr val="000000"/>
                </a:solidFill>
                <a:latin typeface="Arial (Body)"/>
              </a:rPr>
              <a:t>D)</a:t>
            </a:r>
          </a:p>
          <a:p>
            <a:pPr lvl="1" indent="-285750">
              <a:buFont typeface="Arial" panose="020B0604020202020204" pitchFamily="34" charset="0"/>
              <a:buChar char="–"/>
            </a:pPr>
            <a:r>
              <a:rPr lang="en-US" sz="2200" kern="1200" dirty="0">
                <a:solidFill>
                  <a:srgbClr val="000000"/>
                </a:solidFill>
                <a:latin typeface="Arial (Body)"/>
              </a:rPr>
              <a:t>Server delivers different templates or versions of site optimized for device</a:t>
            </a:r>
          </a:p>
        </p:txBody>
      </p:sp>
    </p:spTree>
    <p:extLst>
      <p:ext uri="{BB962C8B-B14F-4D97-AF65-F5344CB8AC3E}">
        <p14:creationId xmlns:p14="http://schemas.microsoft.com/office/powerpoint/2010/main" val="34160459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Cross-Platform Mobile App Development Tools</a:t>
            </a:r>
            <a:endParaRPr lang="en-AU" sz="3400" dirty="0"/>
          </a:p>
        </p:txBody>
      </p:sp>
      <p:sp>
        <p:nvSpPr>
          <p:cNvPr id="3" name="Content Placeholder 2"/>
          <p:cNvSpPr>
            <a:spLocks noGrp="1"/>
          </p:cNvSpPr>
          <p:nvPr>
            <p:ph sz="quarter" idx="13"/>
          </p:nvPr>
        </p:nvSpPr>
        <p:spPr/>
        <p:txBody>
          <a:bodyPr/>
          <a:lstStyle/>
          <a:p>
            <a:pPr lvl="0" indent="-256032">
              <a:buSzPts val="2400"/>
            </a:pPr>
            <a:r>
              <a:rPr lang="en-US" kern="1200" dirty="0">
                <a:solidFill>
                  <a:srgbClr val="000000"/>
                </a:solidFill>
                <a:latin typeface="Arial (Body)"/>
              </a:rPr>
              <a:t>Objective C, Java</a:t>
            </a:r>
          </a:p>
          <a:p>
            <a:pPr lvl="0" indent="-256032">
              <a:buSzPts val="2400"/>
            </a:pPr>
            <a:r>
              <a:rPr lang="en-US" kern="1200" dirty="0">
                <a:solidFill>
                  <a:srgbClr val="000000"/>
                </a:solidFill>
                <a:latin typeface="Arial (Body)"/>
              </a:rPr>
              <a:t>Low cost, open-source alternatives</a:t>
            </a:r>
          </a:p>
          <a:p>
            <a:pPr lvl="1" indent="-285750">
              <a:buSzPts val="2400"/>
              <a:buFont typeface="Arial" panose="020B0604020202020204" pitchFamily="34" charset="0"/>
              <a:buChar char="–"/>
            </a:pPr>
            <a:r>
              <a:rPr lang="en-US" kern="1200" dirty="0">
                <a:solidFill>
                  <a:srgbClr val="000000"/>
                </a:solidFill>
                <a:latin typeface="Arial (Body)"/>
              </a:rPr>
              <a:t>Appery.io</a:t>
            </a:r>
          </a:p>
          <a:p>
            <a:pPr lvl="1" indent="-285750">
              <a:buSzPts val="2400"/>
              <a:buFont typeface="Arial" panose="020B0604020202020204" pitchFamily="34" charset="0"/>
              <a:buChar char="–"/>
            </a:pPr>
            <a:r>
              <a:rPr lang="en-US" kern="1200" dirty="0">
                <a:solidFill>
                  <a:srgbClr val="000000"/>
                </a:solidFill>
                <a:latin typeface="Arial (Body)"/>
              </a:rPr>
              <a:t>Codiqa</a:t>
            </a:r>
          </a:p>
          <a:p>
            <a:pPr lvl="1" indent="-285750">
              <a:buSzPts val="2400"/>
              <a:buFont typeface="Arial" panose="020B0604020202020204" pitchFamily="34" charset="0"/>
              <a:buChar char="–"/>
            </a:pPr>
            <a:r>
              <a:rPr lang="en-US" dirty="0"/>
              <a:t>Swiftic</a:t>
            </a:r>
            <a:endParaRPr lang="en-US" kern="1200" dirty="0">
              <a:solidFill>
                <a:srgbClr val="000000"/>
              </a:solidFill>
              <a:latin typeface="Arial (Body)"/>
            </a:endParaRPr>
          </a:p>
          <a:p>
            <a:pPr lvl="1" indent="-285750">
              <a:buSzPts val="2400"/>
              <a:buFont typeface="Arial" panose="020B0604020202020204" pitchFamily="34" charset="0"/>
              <a:buChar char="–"/>
            </a:pPr>
            <a:r>
              <a:rPr lang="en-US" kern="1200" dirty="0">
                <a:solidFill>
                  <a:srgbClr val="000000"/>
                </a:solidFill>
                <a:latin typeface="Arial (Body)"/>
              </a:rPr>
              <a:t>PhoneGap</a:t>
            </a:r>
          </a:p>
          <a:p>
            <a:pPr lvl="1" indent="-285750">
              <a:buSzPts val="2400"/>
              <a:buFont typeface="Arial" panose="020B0604020202020204" pitchFamily="34" charset="0"/>
              <a:buChar char="–"/>
            </a:pPr>
            <a:r>
              <a:rPr lang="en-US" dirty="0"/>
              <a:t>Axway </a:t>
            </a:r>
            <a:r>
              <a:rPr lang="en-US" kern="1200" dirty="0">
                <a:solidFill>
                  <a:srgbClr val="000000"/>
                </a:solidFill>
                <a:latin typeface="Arial (Body)"/>
              </a:rPr>
              <a:t>Appcelerator</a:t>
            </a:r>
          </a:p>
        </p:txBody>
      </p:sp>
    </p:spTree>
    <p:extLst>
      <p:ext uri="{BB962C8B-B14F-4D97-AF65-F5344CB8AC3E}">
        <p14:creationId xmlns:p14="http://schemas.microsoft.com/office/powerpoint/2010/main" val="7510394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Mobile Presence: Performance and Cost Considerations</a:t>
            </a:r>
            <a:endParaRPr lang="en-AU" sz="3400" dirty="0"/>
          </a:p>
        </p:txBody>
      </p:sp>
      <p:sp>
        <p:nvSpPr>
          <p:cNvPr id="3" name="Content Placeholder 2"/>
          <p:cNvSpPr>
            <a:spLocks noGrp="1"/>
          </p:cNvSpPr>
          <p:nvPr>
            <p:ph sz="quarter" idx="13"/>
          </p:nvPr>
        </p:nvSpPr>
        <p:spPr/>
        <p:txBody>
          <a:bodyPr/>
          <a:lstStyle/>
          <a:p>
            <a:pPr lvl="0" indent="-256032">
              <a:buSzPts val="2400"/>
            </a:pPr>
            <a:r>
              <a:rPr lang="en-US" kern="1200" dirty="0">
                <a:solidFill>
                  <a:srgbClr val="000000"/>
                </a:solidFill>
                <a:latin typeface="Arial (Body)"/>
              </a:rPr>
              <a:t>Mobile first design</a:t>
            </a:r>
          </a:p>
          <a:p>
            <a:pPr marL="743382" lvl="1">
              <a:buSzPts val="2400"/>
            </a:pPr>
            <a:r>
              <a:rPr lang="en-US" kern="1200" dirty="0">
                <a:solidFill>
                  <a:srgbClr val="000000"/>
                </a:solidFill>
                <a:latin typeface="Arial (Body)"/>
              </a:rPr>
              <a:t>Most efficient</a:t>
            </a:r>
          </a:p>
          <a:p>
            <a:pPr lvl="0" indent="-256032">
              <a:buSzPts val="2400"/>
            </a:pPr>
            <a:r>
              <a:rPr lang="en-US" kern="1200" dirty="0">
                <a:solidFill>
                  <a:srgbClr val="000000"/>
                </a:solidFill>
                <a:latin typeface="Arial (Body)"/>
              </a:rPr>
              <a:t>Mobile website</a:t>
            </a:r>
          </a:p>
          <a:p>
            <a:pPr lvl="1">
              <a:buSzPts val="2400"/>
              <a:buFont typeface="Arial" panose="020B0604020202020204" pitchFamily="34" charset="0"/>
              <a:buChar char="–"/>
            </a:pPr>
            <a:r>
              <a:rPr lang="en-US" kern="1200" dirty="0">
                <a:solidFill>
                  <a:srgbClr val="000000"/>
                </a:solidFill>
                <a:latin typeface="Arial (Body)"/>
              </a:rPr>
              <a:t>Resizing existing website for mobile access is least expensive</a:t>
            </a:r>
          </a:p>
          <a:p>
            <a:pPr lvl="0" indent="-256032">
              <a:buSzPts val="2400"/>
            </a:pPr>
            <a:r>
              <a:rPr lang="en-US" kern="1200" dirty="0">
                <a:solidFill>
                  <a:srgbClr val="000000"/>
                </a:solidFill>
                <a:latin typeface="Arial (Body)"/>
              </a:rPr>
              <a:t>Mobile web app</a:t>
            </a:r>
          </a:p>
          <a:p>
            <a:pPr lvl="1">
              <a:buSzPts val="2400"/>
              <a:buFont typeface="Arial" panose="020B0604020202020204" pitchFamily="34" charset="0"/>
              <a:buChar char="–"/>
            </a:pPr>
            <a:r>
              <a:rPr lang="en-US" kern="1200" dirty="0">
                <a:solidFill>
                  <a:srgbClr val="000000"/>
                </a:solidFill>
                <a:latin typeface="Arial (Body)"/>
              </a:rPr>
              <a:t>Can utilize browser A</a:t>
            </a:r>
            <a:r>
              <a:rPr lang="en-US" sz="100" kern="1200" dirty="0">
                <a:solidFill>
                  <a:srgbClr val="000000"/>
                </a:solidFill>
                <a:latin typeface="Arial (Body)"/>
              </a:rPr>
              <a:t> </a:t>
            </a:r>
            <a:r>
              <a:rPr lang="en-US" kern="1200" dirty="0">
                <a:solidFill>
                  <a:srgbClr val="000000"/>
                </a:solidFill>
                <a:latin typeface="Arial (Body)"/>
              </a:rPr>
              <a:t>P</a:t>
            </a:r>
            <a:r>
              <a:rPr lang="en-US" sz="100" kern="1200" dirty="0">
                <a:solidFill>
                  <a:srgbClr val="000000"/>
                </a:solidFill>
                <a:latin typeface="Arial (Body)"/>
              </a:rPr>
              <a:t> </a:t>
            </a:r>
            <a:r>
              <a:rPr lang="en-US" kern="1200" dirty="0">
                <a:solidFill>
                  <a:srgbClr val="000000"/>
                </a:solidFill>
                <a:latin typeface="Arial (Body)"/>
              </a:rPr>
              <a:t>I</a:t>
            </a:r>
          </a:p>
          <a:p>
            <a:pPr lvl="0" indent="-256032">
              <a:buSzPts val="2400"/>
            </a:pPr>
            <a:r>
              <a:rPr lang="en-US" kern="1200" dirty="0">
                <a:solidFill>
                  <a:srgbClr val="000000"/>
                </a:solidFill>
                <a:latin typeface="Arial (Body)"/>
              </a:rPr>
              <a:t>Native app</a:t>
            </a:r>
          </a:p>
          <a:p>
            <a:pPr lvl="1" indent="-285750">
              <a:buSzPts val="2400"/>
              <a:buFont typeface="Arial" panose="020B0604020202020204" pitchFamily="34" charset="0"/>
              <a:buChar char="–"/>
            </a:pPr>
            <a:r>
              <a:rPr lang="en-US" kern="1200" dirty="0">
                <a:solidFill>
                  <a:srgbClr val="000000"/>
                </a:solidFill>
                <a:latin typeface="Arial (Body)"/>
              </a:rPr>
              <a:t>Most expensive; requires more programming</a:t>
            </a:r>
          </a:p>
        </p:txBody>
      </p:sp>
    </p:spTree>
    <p:extLst>
      <p:ext uri="{BB962C8B-B14F-4D97-AF65-F5344CB8AC3E}">
        <p14:creationId xmlns:p14="http://schemas.microsoft.com/office/powerpoint/2010/main" val="28649517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Insight on Technology: </a:t>
            </a:r>
            <a:r>
              <a:rPr lang="en-US" sz="3400" kern="1200" dirty="0">
                <a:cs typeface="Times New Roman" panose="02020603050405020304" pitchFamily="18" charset="0"/>
              </a:rPr>
              <a:t>Klook Sets Its Sights on New Vistas</a:t>
            </a:r>
            <a:endParaRPr lang="en-AU" sz="3400" dirty="0"/>
          </a:p>
        </p:txBody>
      </p:sp>
      <p:sp>
        <p:nvSpPr>
          <p:cNvPr id="3" name="Content Placeholder 2"/>
          <p:cNvSpPr>
            <a:spLocks noGrp="1"/>
          </p:cNvSpPr>
          <p:nvPr>
            <p:ph sz="quarter" idx="13"/>
          </p:nvPr>
        </p:nvSpPr>
        <p:spPr>
          <a:xfrm>
            <a:off x="457200" y="1556326"/>
            <a:ext cx="8030095" cy="4434275"/>
          </a:xfrm>
        </p:spPr>
        <p:txBody>
          <a:bodyPr/>
          <a:lstStyle/>
          <a:p>
            <a:pPr lvl="0" indent="-256032">
              <a:buSzPts val="2400"/>
            </a:pPr>
            <a:r>
              <a:rPr lang="en-US" kern="1200" dirty="0">
                <a:solidFill>
                  <a:srgbClr val="000000"/>
                </a:solidFill>
                <a:latin typeface="Arial (Body)"/>
              </a:rPr>
              <a:t>Class Discussion</a:t>
            </a:r>
          </a:p>
          <a:p>
            <a:pPr lvl="1" indent="-285750">
              <a:buSzPts val="2400"/>
              <a:buFont typeface="Arial" panose="020B0604020202020204" pitchFamily="34" charset="0"/>
              <a:buChar char="–"/>
            </a:pPr>
            <a:r>
              <a:rPr lang="en-US" kern="1200" dirty="0">
                <a:solidFill>
                  <a:srgbClr val="000000"/>
                </a:solidFill>
                <a:latin typeface="Arial (Body)"/>
              </a:rPr>
              <a:t>What influenced Klook in deciding to create a mobile app?</a:t>
            </a:r>
          </a:p>
          <a:p>
            <a:pPr lvl="1" indent="-285750">
              <a:buSzPts val="2400"/>
              <a:buFont typeface="Arial" panose="020B0604020202020204" pitchFamily="34" charset="0"/>
              <a:buChar char="–"/>
            </a:pPr>
            <a:r>
              <a:rPr lang="en-US" kern="1200" dirty="0">
                <a:solidFill>
                  <a:srgbClr val="000000"/>
                </a:solidFill>
                <a:latin typeface="Arial (Body)"/>
              </a:rPr>
              <a:t>Are there any disadvantages in making a mobile app a central part of the Klook experience?</a:t>
            </a:r>
          </a:p>
          <a:p>
            <a:pPr lvl="1" indent="-285750">
              <a:buSzPts val="2400"/>
              <a:buFont typeface="Arial" panose="020B0604020202020204" pitchFamily="34" charset="0"/>
              <a:buChar char="–"/>
            </a:pPr>
            <a:r>
              <a:rPr lang="en-US" kern="1200" dirty="0">
                <a:solidFill>
                  <a:srgbClr val="000000"/>
                </a:solidFill>
                <a:latin typeface="Arial (Body)"/>
              </a:rPr>
              <a:t>How does </a:t>
            </a:r>
            <a:r>
              <a:rPr lang="en-US" dirty="0"/>
              <a:t>connectivity integration </a:t>
            </a:r>
            <a:r>
              <a:rPr lang="en-US" kern="1200" dirty="0">
                <a:solidFill>
                  <a:srgbClr val="000000"/>
                </a:solidFill>
                <a:latin typeface="Arial (Body)"/>
              </a:rPr>
              <a:t>add value to the cruising experience?</a:t>
            </a:r>
          </a:p>
        </p:txBody>
      </p:sp>
    </p:spTree>
    <p:extLst>
      <p:ext uri="{BB962C8B-B14F-4D97-AF65-F5344CB8AC3E}">
        <p14:creationId xmlns:p14="http://schemas.microsoft.com/office/powerpoint/2010/main" val="25941495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1097279"/>
          </a:xfrm>
        </p:spPr>
        <p:txBody>
          <a:bodyPr lIns="0" tIns="0" rIns="0" bIns="0">
            <a:noAutofit/>
          </a:bodyPr>
          <a:lstStyle/>
          <a:p>
            <a:r>
              <a:rPr lang="en-US" dirty="0">
                <a:latin typeface="+mj-lt"/>
              </a:rPr>
              <a:t>Copyright</a:t>
            </a:r>
            <a:endParaRPr lang="en-US" sz="2000" b="0" dirty="0">
              <a:latin typeface="+mj-lt"/>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2305050"/>
            <a:ext cx="8077200" cy="2247900"/>
          </a:xfrm>
          <a:prstGeom prst="rect">
            <a:avLst/>
          </a:prstGeom>
        </p:spPr>
      </p:pic>
    </p:spTree>
    <p:extLst>
      <p:ext uri="{BB962C8B-B14F-4D97-AF65-F5344CB8AC3E}">
        <p14:creationId xmlns:p14="http://schemas.microsoft.com/office/powerpoint/2010/main" val="3051496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1097279"/>
          </a:xfrm>
        </p:spPr>
        <p:txBody>
          <a:bodyPr/>
          <a:lstStyle/>
          <a:p>
            <a:r>
              <a:rPr lang="en-IN" sz="3200" kern="1200" dirty="0">
                <a:cs typeface="Times New Roman" panose="02020603050405020304" pitchFamily="18" charset="0"/>
              </a:rPr>
              <a:t>Imagine Your </a:t>
            </a:r>
            <a:r>
              <a:rPr lang="pt-BR" sz="3200" kern="1200" dirty="0">
                <a:cs typeface="Times New Roman" panose="02020603050405020304" pitchFamily="18" charset="0"/>
              </a:rPr>
              <a:t>E-commerce </a:t>
            </a:r>
            <a:r>
              <a:rPr lang="en-IN" sz="3200" kern="1200" dirty="0">
                <a:cs typeface="Times New Roman" panose="02020603050405020304" pitchFamily="18" charset="0"/>
              </a:rPr>
              <a:t>Presence </a:t>
            </a:r>
            <a:r>
              <a:rPr lang="en-IN" sz="2000" b="0" kern="1200" dirty="0">
                <a:cs typeface="Times New Roman" panose="02020603050405020304" pitchFamily="18" charset="0"/>
              </a:rPr>
              <a:t>(3 of 3)</a:t>
            </a:r>
            <a:endParaRPr lang="en-AU" sz="2000" b="0" dirty="0"/>
          </a:p>
        </p:txBody>
      </p:sp>
      <p:sp>
        <p:nvSpPr>
          <p:cNvPr id="3" name="Content Placeholder 2"/>
          <p:cNvSpPr>
            <a:spLocks noGrp="1"/>
          </p:cNvSpPr>
          <p:nvPr>
            <p:ph sz="quarter" idx="13"/>
          </p:nvPr>
        </p:nvSpPr>
        <p:spPr/>
        <p:txBody>
          <a:bodyPr/>
          <a:lstStyle/>
          <a:p>
            <a:pPr lvl="0" indent="-256032">
              <a:buSzPts val="2400"/>
            </a:pPr>
            <a:r>
              <a:rPr lang="en-US" kern="1200" dirty="0">
                <a:solidFill>
                  <a:srgbClr val="000000"/>
                </a:solidFill>
                <a:latin typeface="Arial (Body)"/>
              </a:rPr>
              <a:t>Where’s the content coming from?</a:t>
            </a:r>
          </a:p>
          <a:p>
            <a:pPr lvl="0" indent="-256032">
              <a:buSzPts val="2400"/>
            </a:pPr>
            <a:r>
              <a:rPr lang="en-US" altLang="en-US" kern="1200" dirty="0">
                <a:solidFill>
                  <a:srgbClr val="000000"/>
                </a:solidFill>
                <a:latin typeface="Arial (Body)"/>
              </a:rPr>
              <a:t>Know yourself-S</a:t>
            </a:r>
            <a:r>
              <a:rPr lang="en-US" altLang="en-US" sz="100" kern="1200" dirty="0">
                <a:solidFill>
                  <a:srgbClr val="000000"/>
                </a:solidFill>
                <a:latin typeface="Arial (Body)"/>
              </a:rPr>
              <a:t> </a:t>
            </a:r>
            <a:r>
              <a:rPr lang="en-US" altLang="en-US" kern="1200" dirty="0">
                <a:solidFill>
                  <a:srgbClr val="000000"/>
                </a:solidFill>
                <a:latin typeface="Arial (Body)"/>
              </a:rPr>
              <a:t>W</a:t>
            </a:r>
            <a:r>
              <a:rPr lang="en-US" altLang="en-US" sz="100" kern="1200" dirty="0">
                <a:solidFill>
                  <a:srgbClr val="000000"/>
                </a:solidFill>
                <a:latin typeface="Arial (Body)"/>
              </a:rPr>
              <a:t> </a:t>
            </a:r>
            <a:r>
              <a:rPr lang="en-US" altLang="en-US" kern="1200" dirty="0">
                <a:solidFill>
                  <a:srgbClr val="000000"/>
                </a:solidFill>
                <a:latin typeface="Arial (Body)"/>
              </a:rPr>
              <a:t>O</a:t>
            </a:r>
            <a:r>
              <a:rPr lang="en-US" altLang="en-US" sz="100" kern="1200" dirty="0">
                <a:solidFill>
                  <a:srgbClr val="000000"/>
                </a:solidFill>
                <a:latin typeface="Arial (Body)"/>
              </a:rPr>
              <a:t> </a:t>
            </a:r>
            <a:r>
              <a:rPr lang="en-US" altLang="en-US" kern="1200" dirty="0">
                <a:solidFill>
                  <a:srgbClr val="000000"/>
                </a:solidFill>
                <a:latin typeface="Arial (Body)"/>
              </a:rPr>
              <a:t>T analysis</a:t>
            </a:r>
          </a:p>
          <a:p>
            <a:pPr lvl="0" indent="-256032">
              <a:buSzPts val="2400"/>
            </a:pPr>
            <a:r>
              <a:rPr lang="en-US" altLang="en-US" kern="1200" dirty="0">
                <a:solidFill>
                  <a:srgbClr val="000000"/>
                </a:solidFill>
                <a:latin typeface="Arial (Body)"/>
              </a:rPr>
              <a:t>Develop an e-commerce presence map</a:t>
            </a:r>
          </a:p>
          <a:p>
            <a:pPr lvl="0" indent="-256032">
              <a:buSzPts val="2400"/>
            </a:pPr>
            <a:r>
              <a:rPr lang="en-US" altLang="en-US" kern="1200" dirty="0">
                <a:solidFill>
                  <a:srgbClr val="000000"/>
                </a:solidFill>
                <a:latin typeface="Arial (Body)"/>
              </a:rPr>
              <a:t>Develop a timeline: Milestones</a:t>
            </a:r>
          </a:p>
          <a:p>
            <a:pPr lvl="0" indent="-256032">
              <a:buSzPts val="2400"/>
            </a:pPr>
            <a:r>
              <a:rPr lang="en-US" altLang="en-US" kern="1200" dirty="0">
                <a:solidFill>
                  <a:srgbClr val="000000"/>
                </a:solidFill>
                <a:latin typeface="Arial (Body)"/>
              </a:rPr>
              <a:t>How much will this cost?</a:t>
            </a:r>
          </a:p>
          <a:p>
            <a:pPr lvl="1" indent="-285750">
              <a:buSzPts val="2400"/>
              <a:buFont typeface="Arial" panose="020B0604020202020204" pitchFamily="34" charset="0"/>
              <a:buChar char="–"/>
            </a:pPr>
            <a:r>
              <a:rPr lang="en-US" altLang="en-US" kern="1200" dirty="0">
                <a:solidFill>
                  <a:srgbClr val="000000"/>
                </a:solidFill>
                <a:latin typeface="Arial (Body)"/>
              </a:rPr>
              <a:t>Simple website: up to $5000</a:t>
            </a:r>
          </a:p>
          <a:p>
            <a:pPr lvl="1" indent="-285750">
              <a:buSzPts val="2400"/>
              <a:buFont typeface="Arial" panose="020B0604020202020204" pitchFamily="34" charset="0"/>
              <a:buChar char="–"/>
            </a:pPr>
            <a:r>
              <a:rPr lang="en-US" altLang="en-US" kern="1200" dirty="0">
                <a:solidFill>
                  <a:srgbClr val="000000"/>
                </a:solidFill>
                <a:latin typeface="Arial (Body)"/>
              </a:rPr>
              <a:t>Small startup: $25,000 to $50,000</a:t>
            </a:r>
          </a:p>
          <a:p>
            <a:pPr lvl="1" indent="-285750">
              <a:buSzPts val="2400"/>
              <a:buFont typeface="Arial" panose="020B0604020202020204" pitchFamily="34" charset="0"/>
              <a:buChar char="–"/>
            </a:pPr>
            <a:r>
              <a:rPr lang="en-US" altLang="en-US" kern="1200" dirty="0">
                <a:solidFill>
                  <a:srgbClr val="000000"/>
                </a:solidFill>
                <a:latin typeface="Arial (Body)"/>
              </a:rPr>
              <a:t>Large corporate website: $100,000+ to millions</a:t>
            </a:r>
            <a:endParaRPr lang="en-US" kern="1200" dirty="0">
              <a:solidFill>
                <a:srgbClr val="000000"/>
              </a:solidFill>
              <a:latin typeface="Arial (Body)"/>
            </a:endParaRPr>
          </a:p>
        </p:txBody>
      </p:sp>
    </p:spTree>
    <p:extLst>
      <p:ext uri="{BB962C8B-B14F-4D97-AF65-F5344CB8AC3E}">
        <p14:creationId xmlns:p14="http://schemas.microsoft.com/office/powerpoint/2010/main" val="3821861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Figure 3.1 S</a:t>
            </a:r>
            <a:r>
              <a:rPr lang="en-US" sz="100" kern="1200" dirty="0">
                <a:cs typeface="Times New Roman" panose="02020603050405020304" pitchFamily="18" charset="0"/>
              </a:rPr>
              <a:t> </a:t>
            </a:r>
            <a:r>
              <a:rPr lang="en-US" kern="1200" dirty="0">
                <a:cs typeface="Times New Roman" panose="02020603050405020304" pitchFamily="18" charset="0"/>
              </a:rPr>
              <a:t>W</a:t>
            </a:r>
            <a:r>
              <a:rPr lang="en-US" sz="100" kern="1200" dirty="0">
                <a:cs typeface="Times New Roman" panose="02020603050405020304" pitchFamily="18" charset="0"/>
              </a:rPr>
              <a:t> </a:t>
            </a:r>
            <a:r>
              <a:rPr lang="en-US" kern="1200" dirty="0">
                <a:cs typeface="Times New Roman" panose="02020603050405020304" pitchFamily="18" charset="0"/>
              </a:rPr>
              <a:t>O</a:t>
            </a:r>
            <a:r>
              <a:rPr lang="en-US" sz="100" kern="1200" dirty="0">
                <a:cs typeface="Times New Roman" panose="02020603050405020304" pitchFamily="18" charset="0"/>
              </a:rPr>
              <a:t> </a:t>
            </a:r>
            <a:r>
              <a:rPr lang="en-US" kern="1200" dirty="0">
                <a:cs typeface="Times New Roman" panose="02020603050405020304" pitchFamily="18" charset="0"/>
              </a:rPr>
              <a:t>T Analysis</a:t>
            </a:r>
            <a:endParaRPr lang="en-AU" dirty="0"/>
          </a:p>
        </p:txBody>
      </p:sp>
      <p:pic>
        <p:nvPicPr>
          <p:cNvPr id="4" name="Picture 3" descr="EC2020G_Fig_03-01_SWOT.tif"/>
          <p:cNvPicPr>
            <a:picLocks noChangeAspect="1"/>
          </p:cNvPicPr>
          <p:nvPr/>
        </p:nvPicPr>
        <p:blipFill>
          <a:blip r:embed="rId3"/>
          <a:stretch>
            <a:fillRect/>
          </a:stretch>
        </p:blipFill>
        <p:spPr>
          <a:xfrm>
            <a:off x="1546642" y="1420528"/>
            <a:ext cx="6050715" cy="4679115"/>
          </a:xfrm>
          <a:prstGeom prst="rect">
            <a:avLst/>
          </a:prstGeom>
        </p:spPr>
      </p:pic>
    </p:spTree>
    <p:extLst>
      <p:ext uri="{BB962C8B-B14F-4D97-AF65-F5344CB8AC3E}">
        <p14:creationId xmlns:p14="http://schemas.microsoft.com/office/powerpoint/2010/main" val="4177807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kern="1200" dirty="0">
                <a:cs typeface="Times New Roman" panose="02020603050405020304" pitchFamily="18" charset="0"/>
              </a:rPr>
              <a:t>Figure 3.2 </a:t>
            </a:r>
            <a:r>
              <a:rPr lang="pt-BR" sz="3400" kern="1200" dirty="0">
                <a:cs typeface="Times New Roman" panose="02020603050405020304" pitchFamily="18" charset="0"/>
              </a:rPr>
              <a:t>E-commerce </a:t>
            </a:r>
            <a:r>
              <a:rPr lang="en-US" sz="3400" kern="1200" dirty="0">
                <a:cs typeface="Times New Roman" panose="02020603050405020304" pitchFamily="18" charset="0"/>
              </a:rPr>
              <a:t>Presence Map</a:t>
            </a:r>
            <a:endParaRPr lang="en-AU" sz="3400" dirty="0"/>
          </a:p>
        </p:txBody>
      </p:sp>
      <p:pic>
        <p:nvPicPr>
          <p:cNvPr id="4" name="Picture 3" descr="EC2020G_Fig_03-02_EcomPresenceMap.tif"/>
          <p:cNvPicPr>
            <a:picLocks noChangeAspect="1"/>
          </p:cNvPicPr>
          <p:nvPr/>
        </p:nvPicPr>
        <p:blipFill>
          <a:blip r:embed="rId3"/>
          <a:stretch>
            <a:fillRect/>
          </a:stretch>
        </p:blipFill>
        <p:spPr>
          <a:xfrm>
            <a:off x="1090459" y="1671157"/>
            <a:ext cx="6963082" cy="4303986"/>
          </a:xfrm>
          <a:prstGeom prst="rect">
            <a:avLst/>
          </a:prstGeom>
        </p:spPr>
      </p:pic>
    </p:spTree>
    <p:extLst>
      <p:ext uri="{BB962C8B-B14F-4D97-AF65-F5344CB8AC3E}">
        <p14:creationId xmlns:p14="http://schemas.microsoft.com/office/powerpoint/2010/main" val="3973423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610" y="215371"/>
            <a:ext cx="8835390" cy="619019"/>
          </a:xfrm>
        </p:spPr>
        <p:txBody>
          <a:bodyPr/>
          <a:lstStyle/>
          <a:p>
            <a:r>
              <a:rPr lang="en-US" sz="3400" kern="1200" dirty="0">
                <a:cs typeface="Times New Roman" panose="02020603050405020304" pitchFamily="18" charset="0"/>
              </a:rPr>
              <a:t>Figure 3.3 </a:t>
            </a:r>
            <a:r>
              <a:rPr lang="pt-BR" sz="3400" kern="1200" dirty="0">
                <a:cs typeface="Times New Roman" panose="02020603050405020304" pitchFamily="18" charset="0"/>
              </a:rPr>
              <a:t>E-commerce </a:t>
            </a:r>
            <a:r>
              <a:rPr lang="en-US" sz="3400" kern="1200" dirty="0">
                <a:cs typeface="Times New Roman" panose="02020603050405020304" pitchFamily="18" charset="0"/>
              </a:rPr>
              <a:t>Presence Timeline</a:t>
            </a:r>
            <a:endParaRPr lang="en-AU" sz="3400" dirty="0"/>
          </a:p>
        </p:txBody>
      </p:sp>
      <p:sp>
        <p:nvSpPr>
          <p:cNvPr id="3" name="AutoShape 2" descr="ECOM6013 E-Commerce Presence :: This is Marshal">
            <a:extLst>
              <a:ext uri="{FF2B5EF4-FFF2-40B4-BE49-F238E27FC236}">
                <a16:creationId xmlns:a16="http://schemas.microsoft.com/office/drawing/2014/main" id="{149B1478-D82B-B9BD-5ECD-65EBEBE2F9C7}"/>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4" name="Picture 10" descr="Imagine Your E-commerce Presence - ppt download">
            <a:extLst>
              <a:ext uri="{FF2B5EF4-FFF2-40B4-BE49-F238E27FC236}">
                <a16:creationId xmlns:a16="http://schemas.microsoft.com/office/drawing/2014/main" id="{1161F9EC-B302-7813-AB4B-1D1CDF76EC8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625" t="29667" r="250" b="4500"/>
          <a:stretch/>
        </p:blipFill>
        <p:spPr bwMode="auto">
          <a:xfrm>
            <a:off x="754380" y="1394460"/>
            <a:ext cx="7966710" cy="4514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243533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10915</TotalTime>
  <Words>4831</Words>
  <Application>Microsoft Macintosh PowerPoint</Application>
  <PresentationFormat>On-screen Show (4:3)</PresentationFormat>
  <Paragraphs>572</Paragraphs>
  <Slides>58</Slides>
  <Notes>58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58</vt:i4>
      </vt:variant>
    </vt:vector>
  </HeadingPairs>
  <TitlesOfParts>
    <vt:vector size="64" baseType="lpstr">
      <vt:lpstr>Arial</vt:lpstr>
      <vt:lpstr>Arial (Body)</vt:lpstr>
      <vt:lpstr>Noto Sans Symbols</vt:lpstr>
      <vt:lpstr>Times New Roman</vt:lpstr>
      <vt:lpstr>Verdana</vt:lpstr>
      <vt:lpstr>508 Lecture</vt:lpstr>
      <vt:lpstr>E-commerce 2020-2021: Business. Technology. Society.</vt:lpstr>
      <vt:lpstr>Learning Objectives</vt:lpstr>
      <vt:lpstr>Scratch Builds an E-commerce Presence</vt:lpstr>
      <vt:lpstr>Imagine Your E-commerce Presence (1 of 3)</vt:lpstr>
      <vt:lpstr>Imagine Your E-commerce Presence (2 of 3)</vt:lpstr>
      <vt:lpstr>Imagine Your E-commerce Presence (3 of 3)</vt:lpstr>
      <vt:lpstr>Figure 3.1 S W O T Analysis</vt:lpstr>
      <vt:lpstr>Figure 3.2 E-commerce Presence Map</vt:lpstr>
      <vt:lpstr>Figure 3.3 E-commerce Presence Timeline</vt:lpstr>
      <vt:lpstr>Building an E-commerce Site: A Systematic Approach</vt:lpstr>
      <vt:lpstr>Planning: The Systems Development Life Cycle</vt:lpstr>
      <vt:lpstr>Figure 3.5 Systems Development Life Cycle</vt:lpstr>
      <vt:lpstr>System Analysis/Planning</vt:lpstr>
      <vt:lpstr>Table 3.2 System Analysis, Business Objectives, System Functionalities, and Information Requirements for a Typical E-commerce Site (1 of 2)</vt:lpstr>
      <vt:lpstr>Table 3.2 System Analysis, Business Objectives, System Functionalities, and Information Requirements for a Typical E-commerce Site (2 of 2)</vt:lpstr>
      <vt:lpstr>Systems Design: Hardware and Software Platforms</vt:lpstr>
      <vt:lpstr>Figure 3.6(a) A Logical Design for a Simple Website</vt:lpstr>
      <vt:lpstr>Figure 3.6(b) Physical Design for a Simple Website</vt:lpstr>
      <vt:lpstr>Building the System: In-House Versus Outsourcing</vt:lpstr>
      <vt:lpstr>Figure 3.7 Choices in Building and Hosting</vt:lpstr>
      <vt:lpstr>Insight on Business: OVH Takes E-commerce to the Clouds</vt:lpstr>
      <vt:lpstr>Testing the System</vt:lpstr>
      <vt:lpstr>Implementation, Maintenance, and Optimization</vt:lpstr>
      <vt:lpstr>Figure 3.10 Factors in Website Optimization</vt:lpstr>
      <vt:lpstr>Alternative Web Development Methodologies</vt:lpstr>
      <vt:lpstr>Simple versus Multi-Tiered Website Architecture</vt:lpstr>
      <vt:lpstr>Figure 3.11(a) Two-Tier E-commerce Site Architecture</vt:lpstr>
      <vt:lpstr>Figure 3.11(b) Multi-Tier E-commerce Site Architecture</vt:lpstr>
      <vt:lpstr>Web Server Software</vt:lpstr>
      <vt:lpstr>Table 3.4 Basic Functionality Provided by Web Servers</vt:lpstr>
      <vt:lpstr>Site Management Tools</vt:lpstr>
      <vt:lpstr>Dynamic Page Generation Tools</vt:lpstr>
      <vt:lpstr>Application Servers</vt:lpstr>
      <vt:lpstr>E-commerce Merchant Server Software</vt:lpstr>
      <vt:lpstr>Merchant Server Software Packages (1 of 3)</vt:lpstr>
      <vt:lpstr>Merchant Server Software Packages (2 of 3)</vt:lpstr>
      <vt:lpstr>Merchant Server Software Packages (3 of 3)</vt:lpstr>
      <vt:lpstr>Choosing Hardware</vt:lpstr>
      <vt:lpstr>Right-Sizing Your Hardware Platform: the Demand Side</vt:lpstr>
      <vt:lpstr>Right-Sizing Your Hardware Platform: the Supply Side</vt:lpstr>
      <vt:lpstr>Table 3.8 Vertical and Horizontal Scaling Techniques</vt:lpstr>
      <vt:lpstr>Table 3.9 Improving the Processing Architecture of Your Site</vt:lpstr>
      <vt:lpstr>Other E-commerce Site Tools</vt:lpstr>
      <vt:lpstr>Table 3.10 E-commerce Website Features That Annoy Customers (1 of 2)</vt:lpstr>
      <vt:lpstr>Table 3.10 E-commerce Website Features That Annoy Customers (2 of 2)</vt:lpstr>
      <vt:lpstr>Table 3.11 The Eight Most Important Factors in Successful E-commerce Site Design</vt:lpstr>
      <vt:lpstr>Tools for Interactivity and Active Content</vt:lpstr>
      <vt:lpstr>Personalization Tools</vt:lpstr>
      <vt:lpstr>The Information Policy Set</vt:lpstr>
      <vt:lpstr>Insight on Society: Designing for Accessibility</vt:lpstr>
      <vt:lpstr>Developing a Mobile Website and Building Mobile Applications</vt:lpstr>
      <vt:lpstr>Planning and Building a Mobile Presence</vt:lpstr>
      <vt:lpstr>Table 3.13 Unique Features That Must be Taken into Account When Designing a Mobile Presence</vt:lpstr>
      <vt:lpstr>Mobile Presence Design Considerations</vt:lpstr>
      <vt:lpstr>Cross-Platform Mobile App Development Tools</vt:lpstr>
      <vt:lpstr>Mobile Presence: Performance and Cost Considerations</vt:lpstr>
      <vt:lpstr>Insight on Technology: Klook Sets Its Sights on New Vistas</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2019: Business. Technology. Society. Fifteenth Edition, Chapter 4, Building an E-commerce Presence: Websites, Mobile Sites, and Apps</dc:title>
  <dc:subject>Business</dc:subject>
  <dc:creator>Laudon/Traver</dc:creator>
  <cp:keywords>E-commerce 2019</cp:keywords>
  <cp:lastModifiedBy>Chandranna Rayadurg</cp:lastModifiedBy>
  <cp:revision>1435</cp:revision>
  <dcterms:modified xsi:type="dcterms:W3CDTF">2022-05-12T14:31:20Z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