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0"/>
  </p:notesMasterIdLst>
  <p:handoutMasterIdLst>
    <p:handoutMasterId r:id="rId31"/>
  </p:handoutMasterIdLst>
  <p:sldIdLst>
    <p:sldId id="284" r:id="rId2"/>
    <p:sldId id="285" r:id="rId3"/>
    <p:sldId id="353" r:id="rId4"/>
    <p:sldId id="287" r:id="rId5"/>
    <p:sldId id="332" r:id="rId6"/>
    <p:sldId id="296" r:id="rId7"/>
    <p:sldId id="333" r:id="rId8"/>
    <p:sldId id="292" r:id="rId9"/>
    <p:sldId id="289" r:id="rId10"/>
    <p:sldId id="290" r:id="rId11"/>
    <p:sldId id="297" r:id="rId12"/>
    <p:sldId id="326" r:id="rId13"/>
    <p:sldId id="327" r:id="rId14"/>
    <p:sldId id="328" r:id="rId15"/>
    <p:sldId id="298" r:id="rId16"/>
    <p:sldId id="343" r:id="rId17"/>
    <p:sldId id="345" r:id="rId18"/>
    <p:sldId id="346" r:id="rId19"/>
    <p:sldId id="329" r:id="rId20"/>
    <p:sldId id="299" r:id="rId21"/>
    <p:sldId id="331" r:id="rId22"/>
    <p:sldId id="355" r:id="rId23"/>
    <p:sldId id="301" r:id="rId24"/>
    <p:sldId id="330" r:id="rId25"/>
    <p:sldId id="334" r:id="rId26"/>
    <p:sldId id="321" r:id="rId27"/>
    <p:sldId id="335" r:id="rId28"/>
    <p:sldId id="344" r:id="rId29"/>
  </p:sldIdLst>
  <p:sldSz cx="12192000" cy="6858000"/>
  <p:notesSz cx="6794500" cy="9931400"/>
  <p:custDataLst>
    <p:tags r:id="rId32"/>
  </p:custDataLst>
  <p:defaultTextStyle>
    <a:defPPr>
      <a:defRPr lang="en-GB"/>
    </a:defPPr>
    <a:lvl1pPr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40">
          <p15:clr>
            <a:srgbClr val="A4A3A4"/>
          </p15:clr>
        </p15:guide>
        <p15:guide id="2" orient="horz" pos="4065">
          <p15:clr>
            <a:srgbClr val="A4A3A4"/>
          </p15:clr>
        </p15:guide>
        <p15:guide id="3" orient="horz" pos="3888">
          <p15:clr>
            <a:srgbClr val="A4A3A4"/>
          </p15:clr>
        </p15:guide>
        <p15:guide id="4" orient="horz" pos="2160">
          <p15:clr>
            <a:srgbClr val="A4A3A4"/>
          </p15:clr>
        </p15:guide>
        <p15:guide id="5" orient="horz" pos="480">
          <p15:clr>
            <a:srgbClr val="A4A3A4"/>
          </p15:clr>
        </p15:guide>
        <p15:guide id="6" orient="horz" pos="960">
          <p15:clr>
            <a:srgbClr val="A4A3A4"/>
          </p15:clr>
        </p15:guide>
        <p15:guide id="7" pos="320">
          <p15:clr>
            <a:srgbClr val="A4A3A4"/>
          </p15:clr>
        </p15:guide>
        <p15:guide id="8" pos="7360">
          <p15:clr>
            <a:srgbClr val="A4A3A4"/>
          </p15:clr>
        </p15:guide>
        <p15:guide id="9" pos="3840">
          <p15:clr>
            <a:srgbClr val="A4A3A4"/>
          </p15:clr>
        </p15:guide>
        <p15:guide id="10" pos="513">
          <p15:clr>
            <a:srgbClr val="A4A3A4"/>
          </p15:clr>
        </p15:guide>
        <p15:guide id="11" pos="832">
          <p15:clr>
            <a:srgbClr val="A4A3A4"/>
          </p15:clr>
        </p15:guide>
        <p15:guide id="12" pos="1175">
          <p15:clr>
            <a:srgbClr val="A4A3A4"/>
          </p15:clr>
        </p15:guide>
        <p15:guide id="13" pos="1445">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8" autoAdjust="0"/>
    <p:restoredTop sz="86803"/>
  </p:normalViewPr>
  <p:slideViewPr>
    <p:cSldViewPr>
      <p:cViewPr varScale="1">
        <p:scale>
          <a:sx n="110" d="100"/>
          <a:sy n="110" d="100"/>
        </p:scale>
        <p:origin x="1448" y="184"/>
      </p:cViewPr>
      <p:guideLst>
        <p:guide orient="horz" pos="240"/>
        <p:guide orient="horz" pos="4065"/>
        <p:guide orient="horz" pos="3888"/>
        <p:guide orient="horz" pos="2160"/>
        <p:guide orient="horz" pos="480"/>
        <p:guide orient="horz" pos="960"/>
        <p:guide pos="320"/>
        <p:guide pos="7360"/>
        <p:guide pos="3840"/>
        <p:guide pos="513"/>
        <p:guide pos="832"/>
        <p:guide pos="1175"/>
        <p:guide pos="14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25CD5-2327-4A33-81A2-39B554279DFB}"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CC21A357-F466-4A11-B9C5-719ACCE89673}">
      <dgm:prSet/>
      <dgm:spPr/>
      <dgm:t>
        <a:bodyPr/>
        <a:lstStyle/>
        <a:p>
          <a:r>
            <a:rPr lang="en-US" b="1"/>
            <a:t>Resource Analysis</a:t>
          </a:r>
          <a:r>
            <a:rPr lang="en-US"/>
            <a:t> is the review of the technological, financial and human resources of an organisation and how they are utilized in business processes.</a:t>
          </a:r>
        </a:p>
      </dgm:t>
    </dgm:pt>
    <dgm:pt modelId="{D95E520B-CF33-4CE0-8CAB-B1B88CD367A2}" type="parTrans" cxnId="{C1D33847-6ACF-45BD-ABBE-32C5097E7931}">
      <dgm:prSet/>
      <dgm:spPr/>
      <dgm:t>
        <a:bodyPr/>
        <a:lstStyle/>
        <a:p>
          <a:endParaRPr lang="en-US"/>
        </a:p>
      </dgm:t>
    </dgm:pt>
    <dgm:pt modelId="{C4CF725C-0E36-4D4B-B72C-3345B4058C48}" type="sibTrans" cxnId="{C1D33847-6ACF-45BD-ABBE-32C5097E7931}">
      <dgm:prSet/>
      <dgm:spPr/>
      <dgm:t>
        <a:bodyPr/>
        <a:lstStyle/>
        <a:p>
          <a:endParaRPr lang="en-US"/>
        </a:p>
      </dgm:t>
    </dgm:pt>
    <dgm:pt modelId="{1812C480-47EA-49C8-9751-03F281EEB425}">
      <dgm:prSet/>
      <dgm:spPr/>
      <dgm:t>
        <a:bodyPr/>
        <a:lstStyle/>
        <a:p>
          <a:r>
            <a:rPr lang="en-US"/>
            <a:t>Resources are the tangible and intangible assets which can be used in value creation</a:t>
          </a:r>
        </a:p>
      </dgm:t>
    </dgm:pt>
    <dgm:pt modelId="{20F38C7B-BB77-475B-975C-2D3A7240409E}" type="parTrans" cxnId="{81E656FF-07A8-4EE7-B629-7B3078016218}">
      <dgm:prSet/>
      <dgm:spPr/>
      <dgm:t>
        <a:bodyPr/>
        <a:lstStyle/>
        <a:p>
          <a:endParaRPr lang="en-US"/>
        </a:p>
      </dgm:t>
    </dgm:pt>
    <dgm:pt modelId="{17CEFA1C-46A0-4802-9279-75370D4AB4D9}" type="sibTrans" cxnId="{81E656FF-07A8-4EE7-B629-7B3078016218}">
      <dgm:prSet/>
      <dgm:spPr/>
      <dgm:t>
        <a:bodyPr/>
        <a:lstStyle/>
        <a:p>
          <a:endParaRPr lang="en-US"/>
        </a:p>
      </dgm:t>
    </dgm:pt>
    <dgm:pt modelId="{3AA12FE1-86C0-4267-B4B1-F0C6145B2060}">
      <dgm:prSet/>
      <dgm:spPr/>
      <dgm:t>
        <a:bodyPr/>
        <a:lstStyle/>
        <a:p>
          <a:r>
            <a:rPr lang="en-US"/>
            <a:t>Capabilities represent the ability of a firm to use effectively to support value creation. </a:t>
          </a:r>
        </a:p>
      </dgm:t>
    </dgm:pt>
    <dgm:pt modelId="{3207FF71-E807-46F4-B2EC-2A4CEAD2A2C8}" type="parTrans" cxnId="{8B9DD037-BA6C-478B-9D34-92D9324A7E90}">
      <dgm:prSet/>
      <dgm:spPr/>
      <dgm:t>
        <a:bodyPr/>
        <a:lstStyle/>
        <a:p>
          <a:endParaRPr lang="en-US"/>
        </a:p>
      </dgm:t>
    </dgm:pt>
    <dgm:pt modelId="{50EB8A45-B18B-4FEE-8578-76F9739B1DA1}" type="sibTrans" cxnId="{8B9DD037-BA6C-478B-9D34-92D9324A7E90}">
      <dgm:prSet/>
      <dgm:spPr/>
      <dgm:t>
        <a:bodyPr/>
        <a:lstStyle/>
        <a:p>
          <a:endParaRPr lang="en-US"/>
        </a:p>
      </dgm:t>
    </dgm:pt>
    <dgm:pt modelId="{B478DFD5-2943-4126-998B-855C7F7957A8}">
      <dgm:prSet/>
      <dgm:spPr/>
      <dgm:t>
        <a:bodyPr/>
        <a:lstStyle/>
        <a:p>
          <a:r>
            <a:rPr lang="en-US"/>
            <a:t>They are dependent on the structure and processes used to manage digital business.</a:t>
          </a:r>
        </a:p>
      </dgm:t>
    </dgm:pt>
    <dgm:pt modelId="{BC847825-0CFE-419A-9272-CE3871ACFFCB}" type="parTrans" cxnId="{A0DB3AC0-3065-49C3-AFDE-AFDB6660261C}">
      <dgm:prSet/>
      <dgm:spPr/>
      <dgm:t>
        <a:bodyPr/>
        <a:lstStyle/>
        <a:p>
          <a:endParaRPr lang="en-US"/>
        </a:p>
      </dgm:t>
    </dgm:pt>
    <dgm:pt modelId="{5D306217-4D37-4F3D-A550-62950FC29C15}" type="sibTrans" cxnId="{A0DB3AC0-3065-49C3-AFDE-AFDB6660261C}">
      <dgm:prSet/>
      <dgm:spPr/>
      <dgm:t>
        <a:bodyPr/>
        <a:lstStyle/>
        <a:p>
          <a:endParaRPr lang="en-US"/>
        </a:p>
      </dgm:t>
    </dgm:pt>
    <dgm:pt modelId="{0B4C2D6A-EA30-EF44-AB59-9DE94F0A2A6D}" type="pres">
      <dgm:prSet presAssocID="{F6325CD5-2327-4A33-81A2-39B554279DFB}" presName="linear" presStyleCnt="0">
        <dgm:presLayoutVars>
          <dgm:animLvl val="lvl"/>
          <dgm:resizeHandles val="exact"/>
        </dgm:presLayoutVars>
      </dgm:prSet>
      <dgm:spPr/>
    </dgm:pt>
    <dgm:pt modelId="{579FD008-AC1F-7D41-A68F-BCED3BA1CF74}" type="pres">
      <dgm:prSet presAssocID="{CC21A357-F466-4A11-B9C5-719ACCE89673}" presName="parentText" presStyleLbl="node1" presStyleIdx="0" presStyleCnt="4">
        <dgm:presLayoutVars>
          <dgm:chMax val="0"/>
          <dgm:bulletEnabled val="1"/>
        </dgm:presLayoutVars>
      </dgm:prSet>
      <dgm:spPr/>
    </dgm:pt>
    <dgm:pt modelId="{4AF96FBA-46D6-ED4F-B927-AAEAD69379AA}" type="pres">
      <dgm:prSet presAssocID="{C4CF725C-0E36-4D4B-B72C-3345B4058C48}" presName="spacer" presStyleCnt="0"/>
      <dgm:spPr/>
    </dgm:pt>
    <dgm:pt modelId="{8195E7E3-AA80-714B-B83B-3B4B87A38D44}" type="pres">
      <dgm:prSet presAssocID="{1812C480-47EA-49C8-9751-03F281EEB425}" presName="parentText" presStyleLbl="node1" presStyleIdx="1" presStyleCnt="4">
        <dgm:presLayoutVars>
          <dgm:chMax val="0"/>
          <dgm:bulletEnabled val="1"/>
        </dgm:presLayoutVars>
      </dgm:prSet>
      <dgm:spPr/>
    </dgm:pt>
    <dgm:pt modelId="{A6EA2339-CB72-DB47-B7B3-8A125DD8BF1C}" type="pres">
      <dgm:prSet presAssocID="{17CEFA1C-46A0-4802-9279-75370D4AB4D9}" presName="spacer" presStyleCnt="0"/>
      <dgm:spPr/>
    </dgm:pt>
    <dgm:pt modelId="{F81ACB73-37CB-0C43-98FD-1898458B28F3}" type="pres">
      <dgm:prSet presAssocID="{3AA12FE1-86C0-4267-B4B1-F0C6145B2060}" presName="parentText" presStyleLbl="node1" presStyleIdx="2" presStyleCnt="4">
        <dgm:presLayoutVars>
          <dgm:chMax val="0"/>
          <dgm:bulletEnabled val="1"/>
        </dgm:presLayoutVars>
      </dgm:prSet>
      <dgm:spPr/>
    </dgm:pt>
    <dgm:pt modelId="{84F15EFC-A227-984F-B896-8B942337179E}" type="pres">
      <dgm:prSet presAssocID="{50EB8A45-B18B-4FEE-8578-76F9739B1DA1}" presName="spacer" presStyleCnt="0"/>
      <dgm:spPr/>
    </dgm:pt>
    <dgm:pt modelId="{B4F25FA3-CB64-9C4C-87D3-4BE92C8DD1F4}" type="pres">
      <dgm:prSet presAssocID="{B478DFD5-2943-4126-998B-855C7F7957A8}" presName="parentText" presStyleLbl="node1" presStyleIdx="3" presStyleCnt="4">
        <dgm:presLayoutVars>
          <dgm:chMax val="0"/>
          <dgm:bulletEnabled val="1"/>
        </dgm:presLayoutVars>
      </dgm:prSet>
      <dgm:spPr/>
    </dgm:pt>
  </dgm:ptLst>
  <dgm:cxnLst>
    <dgm:cxn modelId="{8B9DD037-BA6C-478B-9D34-92D9324A7E90}" srcId="{F6325CD5-2327-4A33-81A2-39B554279DFB}" destId="{3AA12FE1-86C0-4267-B4B1-F0C6145B2060}" srcOrd="2" destOrd="0" parTransId="{3207FF71-E807-46F4-B2EC-2A4CEAD2A2C8}" sibTransId="{50EB8A45-B18B-4FEE-8578-76F9739B1DA1}"/>
    <dgm:cxn modelId="{C1D33847-6ACF-45BD-ABBE-32C5097E7931}" srcId="{F6325CD5-2327-4A33-81A2-39B554279DFB}" destId="{CC21A357-F466-4A11-B9C5-719ACCE89673}" srcOrd="0" destOrd="0" parTransId="{D95E520B-CF33-4CE0-8CAB-B1B88CD367A2}" sibTransId="{C4CF725C-0E36-4D4B-B72C-3345B4058C48}"/>
    <dgm:cxn modelId="{93795D89-33E7-C347-9B15-38E00248A6C0}" type="presOf" srcId="{F6325CD5-2327-4A33-81A2-39B554279DFB}" destId="{0B4C2D6A-EA30-EF44-AB59-9DE94F0A2A6D}" srcOrd="0" destOrd="0" presId="urn:microsoft.com/office/officeart/2005/8/layout/vList2"/>
    <dgm:cxn modelId="{CCBC709E-A889-ED43-961B-4BACD3A43202}" type="presOf" srcId="{B478DFD5-2943-4126-998B-855C7F7957A8}" destId="{B4F25FA3-CB64-9C4C-87D3-4BE92C8DD1F4}" srcOrd="0" destOrd="0" presId="urn:microsoft.com/office/officeart/2005/8/layout/vList2"/>
    <dgm:cxn modelId="{A0DB3AC0-3065-49C3-AFDE-AFDB6660261C}" srcId="{F6325CD5-2327-4A33-81A2-39B554279DFB}" destId="{B478DFD5-2943-4126-998B-855C7F7957A8}" srcOrd="3" destOrd="0" parTransId="{BC847825-0CFE-419A-9272-CE3871ACFFCB}" sibTransId="{5D306217-4D37-4F3D-A550-62950FC29C15}"/>
    <dgm:cxn modelId="{906F88C9-B980-9849-B6AE-C4182B1DC64A}" type="presOf" srcId="{1812C480-47EA-49C8-9751-03F281EEB425}" destId="{8195E7E3-AA80-714B-B83B-3B4B87A38D44}" srcOrd="0" destOrd="0" presId="urn:microsoft.com/office/officeart/2005/8/layout/vList2"/>
    <dgm:cxn modelId="{A4DEAEF1-F096-6941-83D8-84A5021C442B}" type="presOf" srcId="{CC21A357-F466-4A11-B9C5-719ACCE89673}" destId="{579FD008-AC1F-7D41-A68F-BCED3BA1CF74}" srcOrd="0" destOrd="0" presId="urn:microsoft.com/office/officeart/2005/8/layout/vList2"/>
    <dgm:cxn modelId="{DB96BEF4-B300-0C4A-A061-0B6BBBD2F961}" type="presOf" srcId="{3AA12FE1-86C0-4267-B4B1-F0C6145B2060}" destId="{F81ACB73-37CB-0C43-98FD-1898458B28F3}" srcOrd="0" destOrd="0" presId="urn:microsoft.com/office/officeart/2005/8/layout/vList2"/>
    <dgm:cxn modelId="{81E656FF-07A8-4EE7-B629-7B3078016218}" srcId="{F6325CD5-2327-4A33-81A2-39B554279DFB}" destId="{1812C480-47EA-49C8-9751-03F281EEB425}" srcOrd="1" destOrd="0" parTransId="{20F38C7B-BB77-475B-975C-2D3A7240409E}" sibTransId="{17CEFA1C-46A0-4802-9279-75370D4AB4D9}"/>
    <dgm:cxn modelId="{B74604B5-DBBD-894C-8E9D-E37FD670C04A}" type="presParOf" srcId="{0B4C2D6A-EA30-EF44-AB59-9DE94F0A2A6D}" destId="{579FD008-AC1F-7D41-A68F-BCED3BA1CF74}" srcOrd="0" destOrd="0" presId="urn:microsoft.com/office/officeart/2005/8/layout/vList2"/>
    <dgm:cxn modelId="{B5FA5BFE-DB90-4342-B2F7-5138CE642157}" type="presParOf" srcId="{0B4C2D6A-EA30-EF44-AB59-9DE94F0A2A6D}" destId="{4AF96FBA-46D6-ED4F-B927-AAEAD69379AA}" srcOrd="1" destOrd="0" presId="urn:microsoft.com/office/officeart/2005/8/layout/vList2"/>
    <dgm:cxn modelId="{9CE6D84A-FD06-B14F-BC7C-2790ED274BAF}" type="presParOf" srcId="{0B4C2D6A-EA30-EF44-AB59-9DE94F0A2A6D}" destId="{8195E7E3-AA80-714B-B83B-3B4B87A38D44}" srcOrd="2" destOrd="0" presId="urn:microsoft.com/office/officeart/2005/8/layout/vList2"/>
    <dgm:cxn modelId="{C788BD69-EC1A-7F4F-BB20-29A02519CBA3}" type="presParOf" srcId="{0B4C2D6A-EA30-EF44-AB59-9DE94F0A2A6D}" destId="{A6EA2339-CB72-DB47-B7B3-8A125DD8BF1C}" srcOrd="3" destOrd="0" presId="urn:microsoft.com/office/officeart/2005/8/layout/vList2"/>
    <dgm:cxn modelId="{A90B66DC-A0C8-7648-94C5-6D72638498C5}" type="presParOf" srcId="{0B4C2D6A-EA30-EF44-AB59-9DE94F0A2A6D}" destId="{F81ACB73-37CB-0C43-98FD-1898458B28F3}" srcOrd="4" destOrd="0" presId="urn:microsoft.com/office/officeart/2005/8/layout/vList2"/>
    <dgm:cxn modelId="{06DC7F69-A999-4543-9517-E9436D958FFD}" type="presParOf" srcId="{0B4C2D6A-EA30-EF44-AB59-9DE94F0A2A6D}" destId="{84F15EFC-A227-984F-B896-8B942337179E}" srcOrd="5" destOrd="0" presId="urn:microsoft.com/office/officeart/2005/8/layout/vList2"/>
    <dgm:cxn modelId="{A2303EDA-7088-D445-932C-6DF82723FB6A}" type="presParOf" srcId="{0B4C2D6A-EA30-EF44-AB59-9DE94F0A2A6D}" destId="{B4F25FA3-CB64-9C4C-87D3-4BE92C8DD1F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FD008-AC1F-7D41-A68F-BCED3BA1CF74}">
      <dsp:nvSpPr>
        <dsp:cNvPr id="0" name=""/>
        <dsp:cNvSpPr/>
      </dsp:nvSpPr>
      <dsp:spPr>
        <a:xfrm>
          <a:off x="0" y="469101"/>
          <a:ext cx="9956800" cy="849420"/>
        </a:xfrm>
        <a:prstGeom prst="roundRect">
          <a:avLst/>
        </a:prstGeom>
        <a:gradFill rotWithShape="0">
          <a:gsLst>
            <a:gs pos="0">
              <a:schemeClr val="accent3">
                <a:hueOff val="0"/>
                <a:satOff val="0"/>
                <a:lumOff val="0"/>
                <a:alphaOff val="0"/>
                <a:tint val="73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shade val="57000"/>
                <a:satMod val="120000"/>
              </a:schemeClr>
            </a:gs>
            <a:gs pos="80000">
              <a:schemeClr val="accent3">
                <a:hueOff val="0"/>
                <a:satOff val="0"/>
                <a:lumOff val="0"/>
                <a:alphaOff val="0"/>
                <a:shade val="56000"/>
                <a:satMod val="145000"/>
              </a:schemeClr>
            </a:gs>
            <a:gs pos="88000">
              <a:schemeClr val="accent3">
                <a:hueOff val="0"/>
                <a:satOff val="0"/>
                <a:lumOff val="0"/>
                <a:alphaOff val="0"/>
                <a:shade val="63000"/>
                <a:satMod val="160000"/>
              </a:schemeClr>
            </a:gs>
            <a:gs pos="100000">
              <a:schemeClr val="accent3">
                <a:hueOff val="0"/>
                <a:satOff val="0"/>
                <a:lumOff val="0"/>
                <a:alphaOff val="0"/>
                <a:tint val="99555"/>
                <a:satMod val="155000"/>
              </a:schemeClr>
            </a:gs>
          </a:gsLst>
          <a:lin ang="5400000" scaled="1"/>
        </a:gradFill>
        <a:ln>
          <a:noFill/>
        </a:ln>
        <a:effectLst>
          <a:glow rad="70000">
            <a:schemeClr val="accent3">
              <a:hueOff val="0"/>
              <a:satOff val="0"/>
              <a:lumOff val="0"/>
              <a:alphaOff val="0"/>
              <a:tint val="30000"/>
              <a:shade val="95000"/>
              <a:satMod val="300000"/>
              <a:alpha val="50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Resource Analysis</a:t>
          </a:r>
          <a:r>
            <a:rPr lang="en-US" sz="2200" kern="1200"/>
            <a:t> is the review of the technological, financial and human resources of an organisation and how they are utilized in business processes.</a:t>
          </a:r>
        </a:p>
      </dsp:txBody>
      <dsp:txXfrm>
        <a:off x="41465" y="510566"/>
        <a:ext cx="9873870" cy="766490"/>
      </dsp:txXfrm>
    </dsp:sp>
    <dsp:sp modelId="{8195E7E3-AA80-714B-B83B-3B4B87A38D44}">
      <dsp:nvSpPr>
        <dsp:cNvPr id="0" name=""/>
        <dsp:cNvSpPr/>
      </dsp:nvSpPr>
      <dsp:spPr>
        <a:xfrm>
          <a:off x="0" y="1381881"/>
          <a:ext cx="9956800" cy="849420"/>
        </a:xfrm>
        <a:prstGeom prst="roundRect">
          <a:avLst/>
        </a:prstGeom>
        <a:gradFill rotWithShape="0">
          <a:gsLst>
            <a:gs pos="0">
              <a:schemeClr val="accent3">
                <a:hueOff val="0"/>
                <a:satOff val="0"/>
                <a:lumOff val="0"/>
                <a:alphaOff val="0"/>
                <a:tint val="73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shade val="57000"/>
                <a:satMod val="120000"/>
              </a:schemeClr>
            </a:gs>
            <a:gs pos="80000">
              <a:schemeClr val="accent3">
                <a:hueOff val="0"/>
                <a:satOff val="0"/>
                <a:lumOff val="0"/>
                <a:alphaOff val="0"/>
                <a:shade val="56000"/>
                <a:satMod val="145000"/>
              </a:schemeClr>
            </a:gs>
            <a:gs pos="88000">
              <a:schemeClr val="accent3">
                <a:hueOff val="0"/>
                <a:satOff val="0"/>
                <a:lumOff val="0"/>
                <a:alphaOff val="0"/>
                <a:shade val="63000"/>
                <a:satMod val="160000"/>
              </a:schemeClr>
            </a:gs>
            <a:gs pos="100000">
              <a:schemeClr val="accent3">
                <a:hueOff val="0"/>
                <a:satOff val="0"/>
                <a:lumOff val="0"/>
                <a:alphaOff val="0"/>
                <a:tint val="99555"/>
                <a:satMod val="155000"/>
              </a:schemeClr>
            </a:gs>
          </a:gsLst>
          <a:lin ang="5400000" scaled="1"/>
        </a:gradFill>
        <a:ln>
          <a:noFill/>
        </a:ln>
        <a:effectLst>
          <a:glow rad="70000">
            <a:schemeClr val="accent3">
              <a:hueOff val="0"/>
              <a:satOff val="0"/>
              <a:lumOff val="0"/>
              <a:alphaOff val="0"/>
              <a:tint val="30000"/>
              <a:shade val="95000"/>
              <a:satMod val="300000"/>
              <a:alpha val="50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Resources are the tangible and intangible assets which can be used in value creation</a:t>
          </a:r>
        </a:p>
      </dsp:txBody>
      <dsp:txXfrm>
        <a:off x="41465" y="1423346"/>
        <a:ext cx="9873870" cy="766490"/>
      </dsp:txXfrm>
    </dsp:sp>
    <dsp:sp modelId="{F81ACB73-37CB-0C43-98FD-1898458B28F3}">
      <dsp:nvSpPr>
        <dsp:cNvPr id="0" name=""/>
        <dsp:cNvSpPr/>
      </dsp:nvSpPr>
      <dsp:spPr>
        <a:xfrm>
          <a:off x="0" y="2294661"/>
          <a:ext cx="9956800" cy="849420"/>
        </a:xfrm>
        <a:prstGeom prst="roundRect">
          <a:avLst/>
        </a:prstGeom>
        <a:gradFill rotWithShape="0">
          <a:gsLst>
            <a:gs pos="0">
              <a:schemeClr val="accent3">
                <a:hueOff val="0"/>
                <a:satOff val="0"/>
                <a:lumOff val="0"/>
                <a:alphaOff val="0"/>
                <a:tint val="73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shade val="57000"/>
                <a:satMod val="120000"/>
              </a:schemeClr>
            </a:gs>
            <a:gs pos="80000">
              <a:schemeClr val="accent3">
                <a:hueOff val="0"/>
                <a:satOff val="0"/>
                <a:lumOff val="0"/>
                <a:alphaOff val="0"/>
                <a:shade val="56000"/>
                <a:satMod val="145000"/>
              </a:schemeClr>
            </a:gs>
            <a:gs pos="88000">
              <a:schemeClr val="accent3">
                <a:hueOff val="0"/>
                <a:satOff val="0"/>
                <a:lumOff val="0"/>
                <a:alphaOff val="0"/>
                <a:shade val="63000"/>
                <a:satMod val="160000"/>
              </a:schemeClr>
            </a:gs>
            <a:gs pos="100000">
              <a:schemeClr val="accent3">
                <a:hueOff val="0"/>
                <a:satOff val="0"/>
                <a:lumOff val="0"/>
                <a:alphaOff val="0"/>
                <a:tint val="99555"/>
                <a:satMod val="155000"/>
              </a:schemeClr>
            </a:gs>
          </a:gsLst>
          <a:lin ang="5400000" scaled="1"/>
        </a:gradFill>
        <a:ln>
          <a:noFill/>
        </a:ln>
        <a:effectLst>
          <a:glow rad="70000">
            <a:schemeClr val="accent3">
              <a:hueOff val="0"/>
              <a:satOff val="0"/>
              <a:lumOff val="0"/>
              <a:alphaOff val="0"/>
              <a:tint val="30000"/>
              <a:shade val="95000"/>
              <a:satMod val="300000"/>
              <a:alpha val="50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Capabilities represent the ability of a firm to use effectively to support value creation. </a:t>
          </a:r>
        </a:p>
      </dsp:txBody>
      <dsp:txXfrm>
        <a:off x="41465" y="2336126"/>
        <a:ext cx="9873870" cy="766490"/>
      </dsp:txXfrm>
    </dsp:sp>
    <dsp:sp modelId="{B4F25FA3-CB64-9C4C-87D3-4BE92C8DD1F4}">
      <dsp:nvSpPr>
        <dsp:cNvPr id="0" name=""/>
        <dsp:cNvSpPr/>
      </dsp:nvSpPr>
      <dsp:spPr>
        <a:xfrm>
          <a:off x="0" y="3207441"/>
          <a:ext cx="9956800" cy="849420"/>
        </a:xfrm>
        <a:prstGeom prst="roundRect">
          <a:avLst/>
        </a:prstGeom>
        <a:gradFill rotWithShape="0">
          <a:gsLst>
            <a:gs pos="0">
              <a:schemeClr val="accent3">
                <a:hueOff val="0"/>
                <a:satOff val="0"/>
                <a:lumOff val="0"/>
                <a:alphaOff val="0"/>
                <a:tint val="73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shade val="57000"/>
                <a:satMod val="120000"/>
              </a:schemeClr>
            </a:gs>
            <a:gs pos="80000">
              <a:schemeClr val="accent3">
                <a:hueOff val="0"/>
                <a:satOff val="0"/>
                <a:lumOff val="0"/>
                <a:alphaOff val="0"/>
                <a:shade val="56000"/>
                <a:satMod val="145000"/>
              </a:schemeClr>
            </a:gs>
            <a:gs pos="88000">
              <a:schemeClr val="accent3">
                <a:hueOff val="0"/>
                <a:satOff val="0"/>
                <a:lumOff val="0"/>
                <a:alphaOff val="0"/>
                <a:shade val="63000"/>
                <a:satMod val="160000"/>
              </a:schemeClr>
            </a:gs>
            <a:gs pos="100000">
              <a:schemeClr val="accent3">
                <a:hueOff val="0"/>
                <a:satOff val="0"/>
                <a:lumOff val="0"/>
                <a:alphaOff val="0"/>
                <a:tint val="99555"/>
                <a:satMod val="155000"/>
              </a:schemeClr>
            </a:gs>
          </a:gsLst>
          <a:lin ang="5400000" scaled="1"/>
        </a:gradFill>
        <a:ln>
          <a:noFill/>
        </a:ln>
        <a:effectLst>
          <a:glow rad="70000">
            <a:schemeClr val="accent3">
              <a:hueOff val="0"/>
              <a:satOff val="0"/>
              <a:lumOff val="0"/>
              <a:alphaOff val="0"/>
              <a:tint val="30000"/>
              <a:shade val="95000"/>
              <a:satMod val="300000"/>
              <a:alpha val="50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They are dependent on the structure and processes used to manage digital business.</a:t>
          </a:r>
        </a:p>
      </dsp:txBody>
      <dsp:txXfrm>
        <a:off x="41465" y="3248906"/>
        <a:ext cx="9873870" cy="7664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FB7CF0DE-21DD-964A-BC58-86BDEF4BB6B7}"/>
              </a:ext>
            </a:extLst>
          </p:cNvPr>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ea typeface="+mn-ea"/>
              </a:defRPr>
            </a:lvl1pPr>
          </a:lstStyle>
          <a:p>
            <a:pPr>
              <a:defRPr/>
            </a:pPr>
            <a:endParaRPr lang="en-US"/>
          </a:p>
        </p:txBody>
      </p:sp>
      <p:sp>
        <p:nvSpPr>
          <p:cNvPr id="138243" name="Rectangle 3">
            <a:extLst>
              <a:ext uri="{FF2B5EF4-FFF2-40B4-BE49-F238E27FC236}">
                <a16:creationId xmlns:a16="http://schemas.microsoft.com/office/drawing/2014/main" id="{65A92633-7C75-F94B-93B0-F3CAD8C1FF22}"/>
              </a:ext>
            </a:extLst>
          </p:cNvPr>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ea typeface="+mn-ea"/>
              </a:defRPr>
            </a:lvl1pPr>
          </a:lstStyle>
          <a:p>
            <a:pPr>
              <a:defRPr/>
            </a:pPr>
            <a:endParaRPr lang="en-US"/>
          </a:p>
        </p:txBody>
      </p:sp>
      <p:sp>
        <p:nvSpPr>
          <p:cNvPr id="138244" name="Rectangle 4">
            <a:extLst>
              <a:ext uri="{FF2B5EF4-FFF2-40B4-BE49-F238E27FC236}">
                <a16:creationId xmlns:a16="http://schemas.microsoft.com/office/drawing/2014/main" id="{06787A8F-345D-8444-BECE-E7FDFC62E6EE}"/>
              </a:ext>
            </a:extLst>
          </p:cNvPr>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ea typeface="+mn-ea"/>
              </a:defRPr>
            </a:lvl1pPr>
          </a:lstStyle>
          <a:p>
            <a:pPr>
              <a:defRPr/>
            </a:pPr>
            <a:endParaRPr lang="en-US"/>
          </a:p>
        </p:txBody>
      </p:sp>
      <p:sp>
        <p:nvSpPr>
          <p:cNvPr id="138245" name="Rectangle 5">
            <a:extLst>
              <a:ext uri="{FF2B5EF4-FFF2-40B4-BE49-F238E27FC236}">
                <a16:creationId xmlns:a16="http://schemas.microsoft.com/office/drawing/2014/main" id="{D2E1A808-715C-CE4F-BC86-4FD975502FC2}"/>
              </a:ext>
            </a:extLst>
          </p:cNvPr>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0D86688-48D4-F14B-9DA7-339F9CB4265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004808E-0502-004B-8830-DB29D142088E}"/>
              </a:ext>
            </a:extLst>
          </p:cNvPr>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ea typeface="+mn-ea"/>
              </a:defRPr>
            </a:lvl1pPr>
          </a:lstStyle>
          <a:p>
            <a:pPr>
              <a:defRPr/>
            </a:pPr>
            <a:endParaRPr lang="en-GB"/>
          </a:p>
        </p:txBody>
      </p:sp>
      <p:sp>
        <p:nvSpPr>
          <p:cNvPr id="36867" name="Rectangle 3">
            <a:extLst>
              <a:ext uri="{FF2B5EF4-FFF2-40B4-BE49-F238E27FC236}">
                <a16:creationId xmlns:a16="http://schemas.microsoft.com/office/drawing/2014/main" id="{4041C3E8-FCCA-F74D-9740-C210B9CC00DE}"/>
              </a:ext>
            </a:extLst>
          </p:cNvPr>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ea typeface="+mn-ea"/>
              </a:defRPr>
            </a:lvl1pPr>
          </a:lstStyle>
          <a:p>
            <a:pPr>
              <a:defRPr/>
            </a:pPr>
            <a:endParaRPr lang="en-GB"/>
          </a:p>
        </p:txBody>
      </p:sp>
      <p:sp>
        <p:nvSpPr>
          <p:cNvPr id="4100" name="Rectangle 4">
            <a:extLst>
              <a:ext uri="{FF2B5EF4-FFF2-40B4-BE49-F238E27FC236}">
                <a16:creationId xmlns:a16="http://schemas.microsoft.com/office/drawing/2014/main" id="{2FDFEE17-F011-5E4A-8E03-8152C5CF3314}"/>
              </a:ext>
            </a:extLst>
          </p:cNvPr>
          <p:cNvSpPr>
            <a:spLocks noGrp="1" noRot="1" noChangeAspect="1" noChangeArrowheads="1" noTextEdit="1"/>
          </p:cNvSpPr>
          <p:nvPr>
            <p:ph type="sldImg" idx="2"/>
          </p:nvPr>
        </p:nvSpPr>
        <p:spPr bwMode="auto">
          <a:xfrm>
            <a:off x="87313" y="744538"/>
            <a:ext cx="6619875"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C825B986-1550-D24B-9E5D-9CECC71AE01B}"/>
              </a:ext>
            </a:extLst>
          </p:cNvPr>
          <p:cNvSpPr>
            <a:spLocks noGrp="1" noChangeArrowheads="1"/>
          </p:cNvSpPr>
          <p:nvPr>
            <p:ph type="body" sz="quarter" idx="3"/>
          </p:nvPr>
        </p:nvSpPr>
        <p:spPr bwMode="auto">
          <a:xfrm>
            <a:off x="906463" y="4718050"/>
            <a:ext cx="4981575"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6870" name="Rectangle 6">
            <a:extLst>
              <a:ext uri="{FF2B5EF4-FFF2-40B4-BE49-F238E27FC236}">
                <a16:creationId xmlns:a16="http://schemas.microsoft.com/office/drawing/2014/main" id="{3C328D27-404D-4E4F-A90A-C0150496659B}"/>
              </a:ext>
            </a:extLst>
          </p:cNvPr>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ea typeface="+mn-ea"/>
              </a:defRPr>
            </a:lvl1pPr>
          </a:lstStyle>
          <a:p>
            <a:pPr>
              <a:defRPr/>
            </a:pPr>
            <a:endParaRPr lang="en-GB"/>
          </a:p>
        </p:txBody>
      </p:sp>
      <p:sp>
        <p:nvSpPr>
          <p:cNvPr id="36871" name="Rectangle 7">
            <a:extLst>
              <a:ext uri="{FF2B5EF4-FFF2-40B4-BE49-F238E27FC236}">
                <a16:creationId xmlns:a16="http://schemas.microsoft.com/office/drawing/2014/main" id="{CA87FFF8-80BE-F443-8F98-815C9F6AABF3}"/>
              </a:ext>
            </a:extLst>
          </p:cNvPr>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545A13-9B0D-6349-AD83-F7839D32751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827F04A5-618E-B14D-B8C7-5E10B08E4CC0}"/>
              </a:ext>
            </a:extLst>
          </p:cNvPr>
          <p:cNvSpPr>
            <a:spLocks noGrp="1" noRot="1" noChangeAspect="1" noChangeArrowheads="1" noTextEdit="1"/>
          </p:cNvSpPr>
          <p:nvPr>
            <p:ph type="sldImg"/>
          </p:nvPr>
        </p:nvSpPr>
        <p:spPr>
          <a:ln/>
        </p:spPr>
      </p:sp>
      <p:sp>
        <p:nvSpPr>
          <p:cNvPr id="7170" name="Notes Placeholder 2">
            <a:extLst>
              <a:ext uri="{FF2B5EF4-FFF2-40B4-BE49-F238E27FC236}">
                <a16:creationId xmlns:a16="http://schemas.microsoft.com/office/drawing/2014/main" id="{063CD423-ABEB-824D-8FD3-907C1692A6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7171" name="Slide Number Placeholder 3">
            <a:extLst>
              <a:ext uri="{FF2B5EF4-FFF2-40B4-BE49-F238E27FC236}">
                <a16:creationId xmlns:a16="http://schemas.microsoft.com/office/drawing/2014/main" id="{A39BA352-51A1-584B-B6EF-8D2A88F7DE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5D948E3C-8F2B-D046-937E-C3CCE802B7F1}" type="slidenum">
              <a:rPr lang="en-GB" altLang="en-US" sz="1200" smtClean="0"/>
              <a:pPr/>
              <a:t>1</a:t>
            </a:fld>
            <a:endParaRPr lang="en-GB"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63524227-008E-F34D-87F9-C25363302199}"/>
              </a:ext>
            </a:extLst>
          </p:cNvPr>
          <p:cNvSpPr>
            <a:spLocks noGrp="1" noRot="1" noChangeAspect="1" noChangeArrowheads="1" noTextEdit="1"/>
          </p:cNvSpPr>
          <p:nvPr>
            <p:ph type="sldImg"/>
          </p:nvPr>
        </p:nvSpPr>
        <p:spPr>
          <a:ln/>
        </p:spPr>
      </p:sp>
      <p:sp>
        <p:nvSpPr>
          <p:cNvPr id="23554" name="Notes Placeholder 2">
            <a:extLst>
              <a:ext uri="{FF2B5EF4-FFF2-40B4-BE49-F238E27FC236}">
                <a16:creationId xmlns:a16="http://schemas.microsoft.com/office/drawing/2014/main" id="{9D8FED4C-8D81-FC4C-8744-873776AA74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23555" name="Slide Number Placeholder 3">
            <a:extLst>
              <a:ext uri="{FF2B5EF4-FFF2-40B4-BE49-F238E27FC236}">
                <a16:creationId xmlns:a16="http://schemas.microsoft.com/office/drawing/2014/main" id="{736964BC-EBEB-084A-B096-CBDAAF5B4B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4402CD7A-10C4-B74C-9183-D81C221515BC}" type="slidenum">
              <a:rPr lang="en-GB" altLang="en-US" sz="1200" smtClean="0"/>
              <a:pPr/>
              <a:t>10</a:t>
            </a:fld>
            <a:endParaRPr lang="en-GB"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85951D0C-2F36-2741-9B7E-BF68F04723F1}"/>
              </a:ext>
            </a:extLst>
          </p:cNvPr>
          <p:cNvSpPr>
            <a:spLocks noGrp="1" noRot="1" noChangeAspect="1" noChangeArrowheads="1" noTextEdit="1"/>
          </p:cNvSpPr>
          <p:nvPr>
            <p:ph type="sldImg"/>
          </p:nvPr>
        </p:nvSpPr>
        <p:spPr>
          <a:ln/>
        </p:spPr>
      </p:sp>
      <p:sp>
        <p:nvSpPr>
          <p:cNvPr id="25602" name="Notes Placeholder 2">
            <a:extLst>
              <a:ext uri="{FF2B5EF4-FFF2-40B4-BE49-F238E27FC236}">
                <a16:creationId xmlns:a16="http://schemas.microsoft.com/office/drawing/2014/main" id="{DD0A8E2A-6732-DB4F-94D3-D55BF6F08E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25603" name="Slide Number Placeholder 3">
            <a:extLst>
              <a:ext uri="{FF2B5EF4-FFF2-40B4-BE49-F238E27FC236}">
                <a16:creationId xmlns:a16="http://schemas.microsoft.com/office/drawing/2014/main" id="{16A0EC94-62AF-CD4F-B5EA-A81CD06947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DD52AFD-A540-F44A-9F39-3761B78E85B9}" type="slidenum">
              <a:rPr lang="en-GB" altLang="en-US" sz="1200" smtClean="0"/>
              <a:pPr/>
              <a:t>11</a:t>
            </a:fld>
            <a:endParaRPr lang="en-GB"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323A2174-1953-9C4B-B5C1-146FF321A27A}"/>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8959A371-7ADB-4446-BBD8-64C5C2150C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itchFamily="2" charset="0"/>
              </a:rPr>
              <a:t>To prevent simply replicating existing processes through digital channels, which will create efficiencies but will not exploit the full potential for making an organisation more effective by utilizing digital technologies.</a:t>
            </a:r>
          </a:p>
          <a:p>
            <a:endParaRPr lang="en-US" altLang="en-US">
              <a:latin typeface="Times" pitchFamily="2" charset="0"/>
            </a:endParaRPr>
          </a:p>
        </p:txBody>
      </p:sp>
      <p:sp>
        <p:nvSpPr>
          <p:cNvPr id="27651" name="Slide Number Placeholder 3">
            <a:extLst>
              <a:ext uri="{FF2B5EF4-FFF2-40B4-BE49-F238E27FC236}">
                <a16:creationId xmlns:a16="http://schemas.microsoft.com/office/drawing/2014/main" id="{EE8DD14A-BE04-A641-BF2C-5E49513AB6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0930D1BC-8EDE-DC44-94C4-9614467D2B63}" type="slidenum">
              <a:rPr lang="en-GB" altLang="en-US" sz="1200" smtClean="0"/>
              <a:pPr/>
              <a:t>12</a:t>
            </a:fld>
            <a:endParaRPr lang="en-GB"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C65B574B-8BB7-814E-A51D-E42343A2C34E}"/>
              </a:ext>
            </a:extLst>
          </p:cNvPr>
          <p:cNvSpPr>
            <a:spLocks noGrp="1" noRot="1" noChangeAspect="1" noChangeArrowheads="1" noTextEdit="1"/>
          </p:cNvSpPr>
          <p:nvPr>
            <p:ph type="sldImg"/>
          </p:nvPr>
        </p:nvSpPr>
        <p:spPr>
          <a:ln/>
        </p:spPr>
      </p:sp>
      <p:sp>
        <p:nvSpPr>
          <p:cNvPr id="29698" name="Notes Placeholder 2">
            <a:extLst>
              <a:ext uri="{FF2B5EF4-FFF2-40B4-BE49-F238E27FC236}">
                <a16:creationId xmlns:a16="http://schemas.microsoft.com/office/drawing/2014/main" id="{98029A8F-B622-7241-B0DF-81CE2F2AE8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29699" name="Slide Number Placeholder 3">
            <a:extLst>
              <a:ext uri="{FF2B5EF4-FFF2-40B4-BE49-F238E27FC236}">
                <a16:creationId xmlns:a16="http://schemas.microsoft.com/office/drawing/2014/main" id="{F96F9A66-5A30-DA40-B6AB-4EE8DA6C5B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77D2464-3B7C-194D-90F4-123B482F7421}" type="slidenum">
              <a:rPr lang="en-GB" altLang="en-US" sz="1200" smtClean="0"/>
              <a:pPr/>
              <a:t>13</a:t>
            </a:fld>
            <a:endParaRPr lang="en-GB"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D2F69553-8EFA-3043-A148-A7639BEE1F65}"/>
              </a:ext>
            </a:extLst>
          </p:cNvPr>
          <p:cNvSpPr>
            <a:spLocks noGrp="1" noRot="1" noChangeAspect="1" noChangeArrowheads="1" noTextEdit="1"/>
          </p:cNvSpPr>
          <p:nvPr>
            <p:ph type="sldImg"/>
          </p:nvPr>
        </p:nvSpPr>
        <p:spPr>
          <a:ln/>
        </p:spPr>
      </p:sp>
      <p:sp>
        <p:nvSpPr>
          <p:cNvPr id="31746" name="Notes Placeholder 2">
            <a:extLst>
              <a:ext uri="{FF2B5EF4-FFF2-40B4-BE49-F238E27FC236}">
                <a16:creationId xmlns:a16="http://schemas.microsoft.com/office/drawing/2014/main" id="{F0EF434C-3E76-FA4A-A305-F749681D96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1747" name="Slide Number Placeholder 3">
            <a:extLst>
              <a:ext uri="{FF2B5EF4-FFF2-40B4-BE49-F238E27FC236}">
                <a16:creationId xmlns:a16="http://schemas.microsoft.com/office/drawing/2014/main" id="{0B0E817C-ECB8-3948-BECF-A3E5D6FDEF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EB5A8AD4-E3BB-1D4D-A2D7-0E43D092F7E1}" type="slidenum">
              <a:rPr lang="en-GB" altLang="en-US" sz="1200" smtClean="0"/>
              <a:pPr/>
              <a:t>14</a:t>
            </a:fld>
            <a:endParaRPr lang="en-GB"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52251538-5E78-3A47-9EB5-EE74A43CEDD4}"/>
              </a:ext>
            </a:extLst>
          </p:cNvPr>
          <p:cNvSpPr>
            <a:spLocks noGrp="1" noRot="1" noChangeAspect="1" noChangeArrowheads="1" noTextEdit="1"/>
          </p:cNvSpPr>
          <p:nvPr>
            <p:ph type="sldImg"/>
          </p:nvPr>
        </p:nvSpPr>
        <p:spPr>
          <a:ln/>
        </p:spPr>
      </p:sp>
      <p:sp>
        <p:nvSpPr>
          <p:cNvPr id="33794" name="Notes Placeholder 2">
            <a:extLst>
              <a:ext uri="{FF2B5EF4-FFF2-40B4-BE49-F238E27FC236}">
                <a16:creationId xmlns:a16="http://schemas.microsoft.com/office/drawing/2014/main" id="{6845C3FE-0458-8142-A520-C2A07797FC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3795" name="Slide Number Placeholder 3">
            <a:extLst>
              <a:ext uri="{FF2B5EF4-FFF2-40B4-BE49-F238E27FC236}">
                <a16:creationId xmlns:a16="http://schemas.microsoft.com/office/drawing/2014/main" id="{622DEEA1-2D3D-784E-AC1D-BEC74CDB40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4D452DFD-7A2D-3540-BEE9-9900D1798959}" type="slidenum">
              <a:rPr lang="en-GB" altLang="en-US" sz="1200" smtClean="0"/>
              <a:pPr/>
              <a:t>15</a:t>
            </a:fld>
            <a:endParaRPr lang="en-GB"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0AAE2CE7-2420-F048-B25A-669B2ECD5156}"/>
              </a:ext>
            </a:extLst>
          </p:cNvPr>
          <p:cNvSpPr>
            <a:spLocks noGrp="1" noRot="1" noChangeAspect="1" noChangeArrowheads="1" noTextEdit="1"/>
          </p:cNvSpPr>
          <p:nvPr>
            <p:ph type="sldImg"/>
          </p:nvPr>
        </p:nvSpPr>
        <p:spPr>
          <a:ln/>
        </p:spPr>
      </p:sp>
      <p:sp>
        <p:nvSpPr>
          <p:cNvPr id="35842" name="Notes Placeholder 2">
            <a:extLst>
              <a:ext uri="{FF2B5EF4-FFF2-40B4-BE49-F238E27FC236}">
                <a16:creationId xmlns:a16="http://schemas.microsoft.com/office/drawing/2014/main" id="{1F6BFBF1-116E-D74A-B1F2-FD9DFBF169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5843" name="Slide Number Placeholder 3">
            <a:extLst>
              <a:ext uri="{FF2B5EF4-FFF2-40B4-BE49-F238E27FC236}">
                <a16:creationId xmlns:a16="http://schemas.microsoft.com/office/drawing/2014/main" id="{09C28D39-26BA-3A45-B93C-9E0C6F9026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FF44C139-1ECE-2C4D-A2E2-8C92C4F170CE}" type="slidenum">
              <a:rPr lang="en-GB" altLang="en-US" sz="1200" smtClean="0"/>
              <a:pPr/>
              <a:t>16</a:t>
            </a:fld>
            <a:endParaRPr lang="en-GB"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0F89BE16-C6AE-5545-8FD6-67A16298EF68}"/>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9DC56DEB-BE29-8A47-A99F-F4093A1CC3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7891" name="Slide Number Placeholder 3">
            <a:extLst>
              <a:ext uri="{FF2B5EF4-FFF2-40B4-BE49-F238E27FC236}">
                <a16:creationId xmlns:a16="http://schemas.microsoft.com/office/drawing/2014/main" id="{173FF7A7-6C2A-EA45-A120-17F6484285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44369FB-0CC8-4A42-8B30-35163680B6F2}" type="slidenum">
              <a:rPr lang="en-GB" altLang="en-US" sz="1200" smtClean="0"/>
              <a:pPr/>
              <a:t>17</a:t>
            </a:fld>
            <a:endParaRPr lang="en-GB"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DAFB4ABE-20A6-C849-A5E7-1325E8E4BCF0}"/>
              </a:ext>
            </a:extLst>
          </p:cNvPr>
          <p:cNvSpPr>
            <a:spLocks noGrp="1" noRot="1" noChangeAspect="1" noChangeArrowheads="1" noTextEdit="1"/>
          </p:cNvSpPr>
          <p:nvPr>
            <p:ph type="sldImg"/>
          </p:nvPr>
        </p:nvSpPr>
        <p:spPr>
          <a:ln/>
        </p:spPr>
      </p:sp>
      <p:sp>
        <p:nvSpPr>
          <p:cNvPr id="39938" name="Notes Placeholder 2">
            <a:extLst>
              <a:ext uri="{FF2B5EF4-FFF2-40B4-BE49-F238E27FC236}">
                <a16:creationId xmlns:a16="http://schemas.microsoft.com/office/drawing/2014/main" id="{D214B292-9EB1-5841-AF36-E49AACE6E0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39939" name="Slide Number Placeholder 3">
            <a:extLst>
              <a:ext uri="{FF2B5EF4-FFF2-40B4-BE49-F238E27FC236}">
                <a16:creationId xmlns:a16="http://schemas.microsoft.com/office/drawing/2014/main" id="{B9B0ED3F-0D87-234D-9E3F-8C9CBEE158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3700DB38-8DE4-C647-83A1-D27C3A99FB83}" type="slidenum">
              <a:rPr lang="en-GB" altLang="en-US" sz="1200" smtClean="0"/>
              <a:pPr/>
              <a:t>18</a:t>
            </a:fld>
            <a:endParaRPr lang="en-GB"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EE53B2D3-0458-B744-B106-53D448E4413F}"/>
              </a:ext>
            </a:extLst>
          </p:cNvPr>
          <p:cNvSpPr>
            <a:spLocks noGrp="1" noRot="1" noChangeAspect="1" noChangeArrowheads="1" noTextEdit="1"/>
          </p:cNvSpPr>
          <p:nvPr>
            <p:ph type="sldImg"/>
          </p:nvPr>
        </p:nvSpPr>
        <p:spPr>
          <a:ln/>
        </p:spPr>
      </p:sp>
      <p:sp>
        <p:nvSpPr>
          <p:cNvPr id="41986" name="Notes Placeholder 2">
            <a:extLst>
              <a:ext uri="{FF2B5EF4-FFF2-40B4-BE49-F238E27FC236}">
                <a16:creationId xmlns:a16="http://schemas.microsoft.com/office/drawing/2014/main" id="{BB1224AD-8627-CB46-BEFD-89369B2CA8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1987" name="Slide Number Placeholder 3">
            <a:extLst>
              <a:ext uri="{FF2B5EF4-FFF2-40B4-BE49-F238E27FC236}">
                <a16:creationId xmlns:a16="http://schemas.microsoft.com/office/drawing/2014/main" id="{8ACBD26D-3BAB-5344-92A5-5DB3877415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217BADB3-0AB7-3C43-A188-61017F6FCDCC}" type="slidenum">
              <a:rPr lang="en-GB" altLang="en-US" sz="1200" smtClean="0"/>
              <a:pPr/>
              <a:t>19</a:t>
            </a:fld>
            <a:endParaRPr lang="en-GB"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E92512EC-30A9-B14D-9D2C-D3B90531937B}"/>
              </a:ext>
            </a:extLst>
          </p:cNvPr>
          <p:cNvSpPr>
            <a:spLocks noGrp="1" noRot="1" noChangeAspect="1" noChangeArrowheads="1" noTextEdit="1"/>
          </p:cNvSpPr>
          <p:nvPr>
            <p:ph type="sldImg"/>
          </p:nvPr>
        </p:nvSpPr>
        <p:spPr>
          <a:ln/>
        </p:spPr>
      </p:sp>
      <p:sp>
        <p:nvSpPr>
          <p:cNvPr id="9218" name="Notes Placeholder 2">
            <a:extLst>
              <a:ext uri="{FF2B5EF4-FFF2-40B4-BE49-F238E27FC236}">
                <a16:creationId xmlns:a16="http://schemas.microsoft.com/office/drawing/2014/main" id="{FF0384F0-7526-EB4E-8AEB-E2684A0799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9219" name="Slide Number Placeholder 3">
            <a:extLst>
              <a:ext uri="{FF2B5EF4-FFF2-40B4-BE49-F238E27FC236}">
                <a16:creationId xmlns:a16="http://schemas.microsoft.com/office/drawing/2014/main" id="{2489A55B-0D70-514B-96AD-2191544B5E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B9C28571-FA68-744A-BC59-9BF200ED8A05}" type="slidenum">
              <a:rPr lang="en-GB" altLang="en-US" sz="1200" smtClean="0"/>
              <a:pPr/>
              <a:t>2</a:t>
            </a:fld>
            <a:endParaRPr lang="en-GB"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FB507433-22A3-E946-A84D-87F361E7E0B8}"/>
              </a:ext>
            </a:extLst>
          </p:cNvPr>
          <p:cNvSpPr>
            <a:spLocks noGrp="1" noRot="1" noChangeAspect="1" noChangeArrowheads="1" noTextEdit="1"/>
          </p:cNvSpPr>
          <p:nvPr>
            <p:ph type="sldImg"/>
          </p:nvPr>
        </p:nvSpPr>
        <p:spPr>
          <a:ln/>
        </p:spPr>
      </p:sp>
      <p:sp>
        <p:nvSpPr>
          <p:cNvPr id="44034" name="Notes Placeholder 2">
            <a:extLst>
              <a:ext uri="{FF2B5EF4-FFF2-40B4-BE49-F238E27FC236}">
                <a16:creationId xmlns:a16="http://schemas.microsoft.com/office/drawing/2014/main" id="{F9F98C01-D61D-5946-A361-392387B656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4035" name="Slide Number Placeholder 3">
            <a:extLst>
              <a:ext uri="{FF2B5EF4-FFF2-40B4-BE49-F238E27FC236}">
                <a16:creationId xmlns:a16="http://schemas.microsoft.com/office/drawing/2014/main" id="{AE2B152F-C1D7-AD46-A2EC-F05A32C92C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09CEFA83-45CD-F743-8701-587BA7AD165C}" type="slidenum">
              <a:rPr lang="en-GB" altLang="en-US" sz="1200" smtClean="0"/>
              <a:pPr/>
              <a:t>20</a:t>
            </a:fld>
            <a:endParaRPr lang="en-GB"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3CDC7D77-509D-AA44-B48D-6EB8108D954D}"/>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id="{11C44DBE-9189-CA47-BDAA-0850C26CCF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6083" name="Slide Number Placeholder 3">
            <a:extLst>
              <a:ext uri="{FF2B5EF4-FFF2-40B4-BE49-F238E27FC236}">
                <a16:creationId xmlns:a16="http://schemas.microsoft.com/office/drawing/2014/main" id="{FDFF9AE8-211A-B64D-9252-8F1C8EBD29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FB5AEF7E-0481-F44C-9C5F-FD4EEA0ED25F}" type="slidenum">
              <a:rPr lang="en-GB" altLang="en-US" sz="1200" smtClean="0"/>
              <a:pPr/>
              <a:t>21</a:t>
            </a:fld>
            <a:endParaRPr lang="en-GB"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3CDC7D77-509D-AA44-B48D-6EB8108D954D}"/>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id="{11C44DBE-9189-CA47-BDAA-0850C26CCF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6083" name="Slide Number Placeholder 3">
            <a:extLst>
              <a:ext uri="{FF2B5EF4-FFF2-40B4-BE49-F238E27FC236}">
                <a16:creationId xmlns:a16="http://schemas.microsoft.com/office/drawing/2014/main" id="{FDFF9AE8-211A-B64D-9252-8F1C8EBD29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FB5AEF7E-0481-F44C-9C5F-FD4EEA0ED25F}" type="slidenum">
              <a:rPr lang="en-GB" altLang="en-US" sz="1200" smtClean="0"/>
              <a:pPr/>
              <a:t>22</a:t>
            </a:fld>
            <a:endParaRPr lang="en-GB" altLang="en-US" sz="1200"/>
          </a:p>
        </p:txBody>
      </p:sp>
    </p:spTree>
    <p:extLst>
      <p:ext uri="{BB962C8B-B14F-4D97-AF65-F5344CB8AC3E}">
        <p14:creationId xmlns:p14="http://schemas.microsoft.com/office/powerpoint/2010/main" val="106625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DBA23EEA-9DD4-854C-8695-2D9C031D938C}"/>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a16="http://schemas.microsoft.com/office/drawing/2014/main" id="{EE8C8843-8244-CC4A-8FB2-3323F6611E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48131" name="Slide Number Placeholder 3">
            <a:extLst>
              <a:ext uri="{FF2B5EF4-FFF2-40B4-BE49-F238E27FC236}">
                <a16:creationId xmlns:a16="http://schemas.microsoft.com/office/drawing/2014/main" id="{5EC4715D-523A-B147-A733-0FEE6985BD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F65FE3CD-CF53-A247-9635-D7AC9E1B9CA5}" type="slidenum">
              <a:rPr lang="en-GB" altLang="en-US" sz="1200" smtClean="0"/>
              <a:pPr/>
              <a:t>23</a:t>
            </a:fld>
            <a:endParaRPr lang="en-GB"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67A61869-CBEF-FB49-9B67-4F91D0B3A1C5}"/>
              </a:ext>
            </a:extLst>
          </p:cNvPr>
          <p:cNvSpPr>
            <a:spLocks noGrp="1" noRot="1" noChangeAspect="1" noChangeArrowheads="1" noTextEdit="1"/>
          </p:cNvSpPr>
          <p:nvPr>
            <p:ph type="sldImg"/>
          </p:nvPr>
        </p:nvSpPr>
        <p:spPr>
          <a:ln/>
        </p:spPr>
      </p:sp>
      <p:sp>
        <p:nvSpPr>
          <p:cNvPr id="50178" name="Notes Placeholder 2">
            <a:extLst>
              <a:ext uri="{FF2B5EF4-FFF2-40B4-BE49-F238E27FC236}">
                <a16:creationId xmlns:a16="http://schemas.microsoft.com/office/drawing/2014/main" id="{F218B482-35A2-E847-A1EF-172106ACBE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50179" name="Slide Number Placeholder 3">
            <a:extLst>
              <a:ext uri="{FF2B5EF4-FFF2-40B4-BE49-F238E27FC236}">
                <a16:creationId xmlns:a16="http://schemas.microsoft.com/office/drawing/2014/main" id="{7C469CA7-B8CA-AA43-A735-C98AB18510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6C4594C7-986E-DA4B-857A-390CE8986102}" type="slidenum">
              <a:rPr lang="en-GB" altLang="en-US" sz="1200" smtClean="0"/>
              <a:pPr/>
              <a:t>24</a:t>
            </a:fld>
            <a:endParaRPr lang="en-GB"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B24A339D-4C8B-8846-9044-0EBD95C29C8F}"/>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a16="http://schemas.microsoft.com/office/drawing/2014/main" id="{9D5D9D58-DD4A-5845-8D17-63B18DD844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52227" name="Slide Number Placeholder 3">
            <a:extLst>
              <a:ext uri="{FF2B5EF4-FFF2-40B4-BE49-F238E27FC236}">
                <a16:creationId xmlns:a16="http://schemas.microsoft.com/office/drawing/2014/main" id="{DC813F87-3C8E-B64D-906C-8E687370F0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8474C71C-7533-B64B-90BC-70B7ADF48299}" type="slidenum">
              <a:rPr lang="en-GB" altLang="en-US" sz="1200" smtClean="0"/>
              <a:pPr/>
              <a:t>25</a:t>
            </a:fld>
            <a:endParaRPr lang="en-GB"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951F020D-DD83-5A45-B2FC-E0C1490B6870}"/>
              </a:ext>
            </a:extLst>
          </p:cNvPr>
          <p:cNvSpPr>
            <a:spLocks noGrp="1" noRot="1" noChangeAspect="1" noChangeArrowheads="1" noTextEdit="1"/>
          </p:cNvSpPr>
          <p:nvPr>
            <p:ph type="sldImg"/>
          </p:nvPr>
        </p:nvSpPr>
        <p:spPr>
          <a:ln/>
        </p:spPr>
      </p:sp>
      <p:sp>
        <p:nvSpPr>
          <p:cNvPr id="55298" name="Notes Placeholder 2">
            <a:extLst>
              <a:ext uri="{FF2B5EF4-FFF2-40B4-BE49-F238E27FC236}">
                <a16:creationId xmlns:a16="http://schemas.microsoft.com/office/drawing/2014/main" id="{D827D1CF-DCC4-2449-859C-2FF4B94D09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55299" name="Slide Number Placeholder 3">
            <a:extLst>
              <a:ext uri="{FF2B5EF4-FFF2-40B4-BE49-F238E27FC236}">
                <a16:creationId xmlns:a16="http://schemas.microsoft.com/office/drawing/2014/main" id="{812CE48D-7632-3340-8EC6-9694B51701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FEA2546-E67C-6144-9D49-DAA6683391FE}" type="slidenum">
              <a:rPr lang="en-GB" altLang="en-US" sz="1200" smtClean="0"/>
              <a:pPr/>
              <a:t>27</a:t>
            </a:fld>
            <a:endParaRPr lang="en-GB"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id="{6BB742C8-3208-CE4E-A292-D994056257AE}"/>
              </a:ext>
            </a:extLst>
          </p:cNvPr>
          <p:cNvSpPr>
            <a:spLocks noGrp="1" noRot="1" noChangeAspect="1" noChangeArrowheads="1" noTextEdit="1"/>
          </p:cNvSpPr>
          <p:nvPr>
            <p:ph type="sldImg"/>
          </p:nvPr>
        </p:nvSpPr>
        <p:spPr>
          <a:ln/>
        </p:spPr>
      </p:sp>
      <p:sp>
        <p:nvSpPr>
          <p:cNvPr id="111618" name="Notes Placeholder 2">
            <a:extLst>
              <a:ext uri="{FF2B5EF4-FFF2-40B4-BE49-F238E27FC236}">
                <a16:creationId xmlns:a16="http://schemas.microsoft.com/office/drawing/2014/main" id="{63B3B702-9FC6-6046-AB1A-9F55C8B14A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111619" name="Slide Number Placeholder 3">
            <a:extLst>
              <a:ext uri="{FF2B5EF4-FFF2-40B4-BE49-F238E27FC236}">
                <a16:creationId xmlns:a16="http://schemas.microsoft.com/office/drawing/2014/main" id="{9C8E796E-8A77-4E4A-8540-C0FCE9633E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9EB82EC7-7C97-C54D-82CA-BDB414EA1A7F}" type="slidenum">
              <a:rPr lang="en-GB" altLang="en-US" sz="1200" smtClean="0"/>
              <a:pPr/>
              <a:t>28</a:t>
            </a:fld>
            <a:endParaRPr lang="en-GB"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E92512EC-30A9-B14D-9D2C-D3B90531937B}"/>
              </a:ext>
            </a:extLst>
          </p:cNvPr>
          <p:cNvSpPr>
            <a:spLocks noGrp="1" noRot="1" noChangeAspect="1" noChangeArrowheads="1" noTextEdit="1"/>
          </p:cNvSpPr>
          <p:nvPr>
            <p:ph type="sldImg"/>
          </p:nvPr>
        </p:nvSpPr>
        <p:spPr>
          <a:ln/>
        </p:spPr>
      </p:sp>
      <p:sp>
        <p:nvSpPr>
          <p:cNvPr id="9218" name="Notes Placeholder 2">
            <a:extLst>
              <a:ext uri="{FF2B5EF4-FFF2-40B4-BE49-F238E27FC236}">
                <a16:creationId xmlns:a16="http://schemas.microsoft.com/office/drawing/2014/main" id="{FF0384F0-7526-EB4E-8AEB-E2684A0799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9219" name="Slide Number Placeholder 3">
            <a:extLst>
              <a:ext uri="{FF2B5EF4-FFF2-40B4-BE49-F238E27FC236}">
                <a16:creationId xmlns:a16="http://schemas.microsoft.com/office/drawing/2014/main" id="{2489A55B-0D70-514B-96AD-2191544B5E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B9C28571-FA68-744A-BC59-9BF200ED8A05}" type="slidenum">
              <a:rPr lang="en-GB" altLang="en-US" sz="1200" smtClean="0"/>
              <a:pPr/>
              <a:t>3</a:t>
            </a:fld>
            <a:endParaRPr lang="en-GB" altLang="en-US" sz="1200"/>
          </a:p>
        </p:txBody>
      </p:sp>
    </p:spTree>
    <p:extLst>
      <p:ext uri="{BB962C8B-B14F-4D97-AF65-F5344CB8AC3E}">
        <p14:creationId xmlns:p14="http://schemas.microsoft.com/office/powerpoint/2010/main" val="1978784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a:extLst>
              <a:ext uri="{FF2B5EF4-FFF2-40B4-BE49-F238E27FC236}">
                <a16:creationId xmlns:a16="http://schemas.microsoft.com/office/drawing/2014/main" id="{DCA89CEC-334A-0749-A7E6-C0A0486A5C35}"/>
              </a:ext>
            </a:extLst>
          </p:cNvPr>
          <p:cNvSpPr>
            <a:spLocks noGrp="1" noRot="1" noChangeAspect="1" noChangeArrowheads="1" noTextEdit="1"/>
          </p:cNvSpPr>
          <p:nvPr>
            <p:ph type="sldImg"/>
          </p:nvPr>
        </p:nvSpPr>
        <p:spPr>
          <a:ln/>
        </p:spPr>
      </p:sp>
      <p:sp>
        <p:nvSpPr>
          <p:cNvPr id="11266" name="Notes Placeholder 2">
            <a:extLst>
              <a:ext uri="{FF2B5EF4-FFF2-40B4-BE49-F238E27FC236}">
                <a16:creationId xmlns:a16="http://schemas.microsoft.com/office/drawing/2014/main" id="{DAD729B9-0EF3-694D-8C52-84ABB7455B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11267" name="Slide Number Placeholder 3">
            <a:extLst>
              <a:ext uri="{FF2B5EF4-FFF2-40B4-BE49-F238E27FC236}">
                <a16:creationId xmlns:a16="http://schemas.microsoft.com/office/drawing/2014/main" id="{6CC6A40B-5322-0F4F-946B-06E08D0F27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9D2AAE6-E002-244A-B019-2D273AEBC172}" type="slidenum">
              <a:rPr lang="en-GB" altLang="en-US" sz="1200" smtClean="0"/>
              <a:pPr/>
              <a:t>4</a:t>
            </a:fld>
            <a:endParaRPr lang="en-GB"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a:extLst>
              <a:ext uri="{FF2B5EF4-FFF2-40B4-BE49-F238E27FC236}">
                <a16:creationId xmlns:a16="http://schemas.microsoft.com/office/drawing/2014/main" id="{26494A92-E7C0-7241-ADC3-01CE1D546F0C}"/>
              </a:ext>
            </a:extLst>
          </p:cNvPr>
          <p:cNvSpPr>
            <a:spLocks noGrp="1" noRot="1" noChangeAspect="1" noChangeArrowheads="1" noTextEdit="1"/>
          </p:cNvSpPr>
          <p:nvPr>
            <p:ph type="sldImg"/>
          </p:nvPr>
        </p:nvSpPr>
        <p:spPr>
          <a:ln/>
        </p:spPr>
      </p:sp>
      <p:sp>
        <p:nvSpPr>
          <p:cNvPr id="13314" name="Notes Placeholder 2">
            <a:extLst>
              <a:ext uri="{FF2B5EF4-FFF2-40B4-BE49-F238E27FC236}">
                <a16:creationId xmlns:a16="http://schemas.microsoft.com/office/drawing/2014/main" id="{0BCD3E92-2F58-0543-B59E-87F116C379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13315" name="Slide Number Placeholder 3">
            <a:extLst>
              <a:ext uri="{FF2B5EF4-FFF2-40B4-BE49-F238E27FC236}">
                <a16:creationId xmlns:a16="http://schemas.microsoft.com/office/drawing/2014/main" id="{080AB51E-F7DE-7F41-92CD-E8D5719CA0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522C53B2-1BF1-7E4B-8CE8-E929D61AD6F4}" type="slidenum">
              <a:rPr lang="en-GB" altLang="en-US" sz="1200" smtClean="0"/>
              <a:pPr/>
              <a:t>5</a:t>
            </a:fld>
            <a:endParaRPr lang="en-GB"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716DF969-7F7C-C74F-B6C7-22AADB7041B1}"/>
              </a:ext>
            </a:extLst>
          </p:cNvPr>
          <p:cNvSpPr>
            <a:spLocks noGrp="1" noRot="1" noChangeAspect="1" noChangeArrowheads="1" noTextEdit="1"/>
          </p:cNvSpPr>
          <p:nvPr>
            <p:ph type="sldImg"/>
          </p:nvPr>
        </p:nvSpPr>
        <p:spPr>
          <a:ln/>
        </p:spPr>
      </p:sp>
      <p:sp>
        <p:nvSpPr>
          <p:cNvPr id="15362" name="Notes Placeholder 2">
            <a:extLst>
              <a:ext uri="{FF2B5EF4-FFF2-40B4-BE49-F238E27FC236}">
                <a16:creationId xmlns:a16="http://schemas.microsoft.com/office/drawing/2014/main" id="{802A69DC-11E0-F143-9CEF-632C29D3BC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15363" name="Slide Number Placeholder 3">
            <a:extLst>
              <a:ext uri="{FF2B5EF4-FFF2-40B4-BE49-F238E27FC236}">
                <a16:creationId xmlns:a16="http://schemas.microsoft.com/office/drawing/2014/main" id="{73F7458E-EE60-4C48-9787-BD6D61B769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548026D8-341B-E04A-8C1E-F4FC6D490E05}" type="slidenum">
              <a:rPr lang="en-GB" altLang="en-US" sz="1200" smtClean="0"/>
              <a:pPr/>
              <a:t>6</a:t>
            </a:fld>
            <a:endParaRPr lang="en-GB"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5F8612EE-7648-3748-A4B4-A8CD582A5EF9}"/>
              </a:ext>
            </a:extLst>
          </p:cNvPr>
          <p:cNvSpPr>
            <a:spLocks noGrp="1" noRot="1" noChangeAspect="1" noChangeArrowheads="1" noTextEdit="1"/>
          </p:cNvSpPr>
          <p:nvPr>
            <p:ph type="sldImg"/>
          </p:nvPr>
        </p:nvSpPr>
        <p:spPr>
          <a:ln/>
        </p:spPr>
      </p:sp>
      <p:sp>
        <p:nvSpPr>
          <p:cNvPr id="17410" name="Notes Placeholder 2">
            <a:extLst>
              <a:ext uri="{FF2B5EF4-FFF2-40B4-BE49-F238E27FC236}">
                <a16:creationId xmlns:a16="http://schemas.microsoft.com/office/drawing/2014/main" id="{271E20A8-7D88-584D-AA3E-C0F327E350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17411" name="Slide Number Placeholder 3">
            <a:extLst>
              <a:ext uri="{FF2B5EF4-FFF2-40B4-BE49-F238E27FC236}">
                <a16:creationId xmlns:a16="http://schemas.microsoft.com/office/drawing/2014/main" id="{9A651E4B-F72E-D945-A0FE-31EDD50288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C6945326-5033-2946-8641-FC5F315E971B}" type="slidenum">
              <a:rPr lang="en-GB" altLang="en-US" sz="1200" smtClean="0"/>
              <a:pPr/>
              <a:t>7</a:t>
            </a:fld>
            <a:endParaRPr lang="en-GB"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0B929823-A962-2B4B-A9A1-FA2865B3B4CE}"/>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7B5F8209-8B5E-1740-909F-A01C634438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19459" name="Slide Number Placeholder 3">
            <a:extLst>
              <a:ext uri="{FF2B5EF4-FFF2-40B4-BE49-F238E27FC236}">
                <a16:creationId xmlns:a16="http://schemas.microsoft.com/office/drawing/2014/main" id="{8B359730-FFC3-D14C-8465-8B1C319C13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1C094DEC-BB08-8A47-8C2B-68501A66267A}" type="slidenum">
              <a:rPr lang="en-GB" altLang="en-US" sz="1200" smtClean="0"/>
              <a:pPr/>
              <a:t>8</a:t>
            </a:fld>
            <a:endParaRPr lang="en-GB"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EE2A64BD-3548-5D4C-9F63-867AFD6B4168}"/>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a16="http://schemas.microsoft.com/office/drawing/2014/main" id="{3914198E-7987-2D4E-8E82-6500C9B3B2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itchFamily="2" charset="0"/>
            </a:endParaRPr>
          </a:p>
        </p:txBody>
      </p:sp>
      <p:sp>
        <p:nvSpPr>
          <p:cNvPr id="21507" name="Slide Number Placeholder 3">
            <a:extLst>
              <a:ext uri="{FF2B5EF4-FFF2-40B4-BE49-F238E27FC236}">
                <a16:creationId xmlns:a16="http://schemas.microsoft.com/office/drawing/2014/main" id="{7CB0E0A8-228A-D740-AF39-0CC1347205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fld id="{431FAD2D-965C-E74A-8363-F5F315EA7083}" type="slidenum">
              <a:rPr lang="en-GB" altLang="en-US" sz="1200" smtClean="0"/>
              <a:pPr/>
              <a:t>9</a:t>
            </a:fld>
            <a:endParaRPr lang="en-GB"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440A1B73-3B38-4C42-8620-EB8EA1DA3C30}"/>
              </a:ext>
            </a:extLst>
          </p:cNvPr>
          <p:cNvSpPr txBox="1">
            <a:spLocks noChangeArrowheads="1"/>
          </p:cNvSpPr>
          <p:nvPr userDrawn="1"/>
        </p:nvSpPr>
        <p:spPr bwMode="auto">
          <a:xfrm>
            <a:off x="0" y="0"/>
            <a:ext cx="1074738"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defRPr/>
            </a:pPr>
            <a:r>
              <a:rPr lang="en-GB" altLang="en-US" sz="800">
                <a:solidFill>
                  <a:schemeClr val="bg1"/>
                </a:solidFill>
                <a:latin typeface="Arial" panose="020B0604020202020204" pitchFamily="34" charset="0"/>
              </a:rPr>
              <a:t>Slide 5.</a:t>
            </a:r>
            <a:fld id="{D716EF77-C144-384F-A9F7-14839F1C8A94}" type="slidenum">
              <a:rPr lang="en-GB" altLang="en-US" sz="800" smtClean="0">
                <a:solidFill>
                  <a:schemeClr val="bg1"/>
                </a:solidFill>
                <a:latin typeface="Arial" panose="020B0604020202020204" pitchFamily="34" charset="0"/>
              </a:rPr>
              <a:pPr algn="ctr">
                <a:defRPr/>
              </a:pPr>
              <a:t>‹#›</a:t>
            </a:fld>
            <a:endParaRPr lang="en-GB" altLang="en-US" sz="800">
              <a:solidFill>
                <a:schemeClr val="bg1"/>
              </a:solidFill>
              <a:latin typeface="Arial" panose="020B0604020202020204" pitchFamily="34" charset="0"/>
            </a:endParaRPr>
          </a:p>
        </p:txBody>
      </p:sp>
      <p:sp>
        <p:nvSpPr>
          <p:cNvPr id="5" name="Text Box 7">
            <a:extLst>
              <a:ext uri="{FF2B5EF4-FFF2-40B4-BE49-F238E27FC236}">
                <a16:creationId xmlns:a16="http://schemas.microsoft.com/office/drawing/2014/main" id="{32EED5E4-3240-2B45-9302-2DAFDCAB237D}"/>
              </a:ext>
            </a:extLst>
          </p:cNvPr>
          <p:cNvSpPr txBox="1">
            <a:spLocks noChangeArrowheads="1"/>
          </p:cNvSpPr>
          <p:nvPr userDrawn="1"/>
        </p:nvSpPr>
        <p:spPr bwMode="auto">
          <a:xfrm>
            <a:off x="334963" y="6524625"/>
            <a:ext cx="11522075" cy="188913"/>
          </a:xfrm>
          <a:prstGeom prst="rect">
            <a:avLst/>
          </a:prstGeom>
          <a:noFill/>
          <a:ln>
            <a:noFill/>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solidFill>
                  <a:schemeClr val="bg1"/>
                </a:solidFill>
                <a:effectLst/>
              </a:defRPr>
            </a:lvl1pPr>
          </a:lstStyle>
          <a:p>
            <a:r>
              <a:rPr lang="en-US"/>
              <a:t>Click to edit Master title style</a:t>
            </a:r>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bg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Tree>
    <p:extLst>
      <p:ext uri="{BB962C8B-B14F-4D97-AF65-F5344CB8AC3E}">
        <p14:creationId xmlns:p14="http://schemas.microsoft.com/office/powerpoint/2010/main" val="3025515744"/>
      </p:ext>
    </p:extLst>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211310"/>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93057"/>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724001"/>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Text Box 8">
            <a:extLst>
              <a:ext uri="{FF2B5EF4-FFF2-40B4-BE49-F238E27FC236}">
                <a16:creationId xmlns:a16="http://schemas.microsoft.com/office/drawing/2014/main" id="{A2709B9C-74D0-9E41-86D8-28B26C289F8D}"/>
              </a:ext>
            </a:extLst>
          </p:cNvPr>
          <p:cNvSpPr txBox="1">
            <a:spLocks noChangeArrowheads="1"/>
          </p:cNvSpPr>
          <p:nvPr userDrawn="1"/>
        </p:nvSpPr>
        <p:spPr bwMode="auto">
          <a:xfrm>
            <a:off x="0" y="0"/>
            <a:ext cx="1074738"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defRPr/>
            </a:pPr>
            <a:r>
              <a:rPr lang="en-GB" altLang="en-US" sz="800">
                <a:solidFill>
                  <a:schemeClr val="bg1"/>
                </a:solidFill>
                <a:latin typeface="Arial" panose="020B0604020202020204" pitchFamily="34" charset="0"/>
              </a:rPr>
              <a:t>Slide 5.</a:t>
            </a:r>
            <a:fld id="{A0B6D0DC-D1D7-D540-85EB-6689536EEE0E}" type="slidenum">
              <a:rPr lang="en-GB" altLang="en-US" sz="800" smtClean="0">
                <a:solidFill>
                  <a:schemeClr val="bg1"/>
                </a:solidFill>
                <a:latin typeface="Arial" panose="020B0604020202020204" pitchFamily="34" charset="0"/>
              </a:rPr>
              <a:pPr algn="ctr">
                <a:defRPr/>
              </a:pPr>
              <a:t>‹#›</a:t>
            </a:fld>
            <a:endParaRPr lang="en-GB" altLang="en-US" sz="800">
              <a:solidFill>
                <a:schemeClr val="bg1"/>
              </a:solidFill>
              <a:latin typeface="Arial" panose="020B0604020202020204" pitchFamily="34" charset="0"/>
            </a:endParaRPr>
          </a:p>
        </p:txBody>
      </p:sp>
      <p:sp>
        <p:nvSpPr>
          <p:cNvPr id="5" name="Text Box 7">
            <a:extLst>
              <a:ext uri="{FF2B5EF4-FFF2-40B4-BE49-F238E27FC236}">
                <a16:creationId xmlns:a16="http://schemas.microsoft.com/office/drawing/2014/main" id="{CC463E99-AB3C-8848-A4E7-ECB49FA38739}"/>
              </a:ext>
            </a:extLst>
          </p:cNvPr>
          <p:cNvSpPr txBox="1">
            <a:spLocks noChangeArrowheads="1"/>
          </p:cNvSpPr>
          <p:nvPr userDrawn="1"/>
        </p:nvSpPr>
        <p:spPr bwMode="auto">
          <a:xfrm>
            <a:off x="334963" y="6524625"/>
            <a:ext cx="11522075" cy="188913"/>
          </a:xfrm>
          <a:prstGeom prst="rect">
            <a:avLst/>
          </a:prstGeom>
          <a:noFill/>
          <a:ln>
            <a:noFill/>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solidFill>
                  <a:schemeClr val="bg1"/>
                </a:solidFill>
                <a:effectLst/>
              </a:defRPr>
            </a:lvl1pPr>
          </a:lstStyle>
          <a:p>
            <a:r>
              <a:rPr lang="en-US"/>
              <a:t>Click to edit Master title style</a:t>
            </a:r>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bg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Tree>
    <p:extLst>
      <p:ext uri="{BB962C8B-B14F-4D97-AF65-F5344CB8AC3E}">
        <p14:creationId xmlns:p14="http://schemas.microsoft.com/office/powerpoint/2010/main" val="1258939885"/>
      </p:ext>
    </p:extLst>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506178"/>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09600" y="5486400"/>
            <a:ext cx="5386917" cy="838200"/>
          </a:xfrm>
        </p:spPr>
        <p:txBody>
          <a:bodyPr/>
          <a:lstStyle>
            <a:lvl1pPr marL="0" indent="0">
              <a:buNone/>
              <a:defRPr sz="2400" b="1">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5486400"/>
            <a:ext cx="5389033" cy="838200"/>
          </a:xfrm>
        </p:spPr>
        <p:txBody>
          <a:bodyPr/>
          <a:lstStyle>
            <a:lvl1pPr marL="0" indent="0">
              <a:buNone/>
              <a:defRPr sz="2400" b="1">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516912"/>
            <a:ext cx="5389033" cy="394176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96687"/>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lstStyle>
            <a:lvl1pPr algn="l">
              <a:defRPr sz="4600"/>
            </a:lvl1pPr>
          </a:lstStyle>
          <a:p>
            <a:r>
              <a:rPr lang="en-US"/>
              <a:t>Click to edit Master title style</a:t>
            </a:r>
          </a:p>
        </p:txBody>
      </p:sp>
    </p:spTree>
    <p:extLst>
      <p:ext uri="{BB962C8B-B14F-4D97-AF65-F5344CB8AC3E}">
        <p14:creationId xmlns:p14="http://schemas.microsoft.com/office/powerpoint/2010/main" val="3128987645"/>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457823"/>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bg1"/>
                </a:solidFill>
              </a:defRPr>
            </a:lvl1pPr>
          </a:lstStyle>
          <a:p>
            <a:r>
              <a:rPr lang="en-US"/>
              <a:t>Click to edit Master title style</a:t>
            </a:r>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solidFill>
                  <a:schemeClr val="bg1"/>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solidFill>
                  <a:schemeClr val="bg1"/>
                </a:solidFill>
              </a:defRPr>
            </a:lvl1pPr>
            <a:lvl2pPr>
              <a:defRPr sz="2400">
                <a:solidFill>
                  <a:schemeClr val="bg1"/>
                </a:solidFill>
              </a:defRPr>
            </a:lvl2pPr>
            <a:lvl3pPr>
              <a:defRPr sz="2200">
                <a:solidFill>
                  <a:schemeClr val="bg1"/>
                </a:solidFill>
              </a:defRPr>
            </a:lvl3pPr>
            <a:lvl4pPr>
              <a:defRPr sz="2000">
                <a:solidFill>
                  <a:schemeClr val="bg1"/>
                </a:solidFill>
              </a:defRPr>
            </a:lvl4pPr>
            <a:lvl5pP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668567"/>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bg1"/>
                </a:solidFill>
              </a:defRPr>
            </a:lvl1pPr>
          </a:lstStyle>
          <a:p>
            <a:r>
              <a:rPr lang="en-US"/>
              <a:t>Click to edit Master title style</a:t>
            </a:r>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solidFill>
                  <a:schemeClr val="bg1"/>
                </a:solidFill>
              </a:defRPr>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solidFill>
                  <a:schemeClr val="bg1"/>
                </a:solidFill>
              </a:defRPr>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Tree>
    <p:extLst>
      <p:ext uri="{BB962C8B-B14F-4D97-AF65-F5344CB8AC3E}">
        <p14:creationId xmlns:p14="http://schemas.microsoft.com/office/powerpoint/2010/main" val="3186369741"/>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sp>
        <p:nvSpPr>
          <p:cNvPr id="1026" name="Title Placeholder 8">
            <a:extLst>
              <a:ext uri="{FF2B5EF4-FFF2-40B4-BE49-F238E27FC236}">
                <a16:creationId xmlns:a16="http://schemas.microsoft.com/office/drawing/2014/main" id="{53600273-EFE1-7043-BB03-1F9B5EC057D6}"/>
              </a:ext>
            </a:extLst>
          </p:cNvPr>
          <p:cNvSpPr>
            <a:spLocks noGrp="1"/>
          </p:cNvSpPr>
          <p:nvPr>
            <p:ph type="title"/>
          </p:nvPr>
        </p:nvSpPr>
        <p:spPr bwMode="auto">
          <a:xfrm>
            <a:off x="609600" y="274638"/>
            <a:ext cx="995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altLang="en-US"/>
              <a:t>Click to edit Master title style</a:t>
            </a:r>
          </a:p>
        </p:txBody>
      </p:sp>
      <p:sp>
        <p:nvSpPr>
          <p:cNvPr id="1027" name="Text Placeholder 29">
            <a:extLst>
              <a:ext uri="{FF2B5EF4-FFF2-40B4-BE49-F238E27FC236}">
                <a16:creationId xmlns:a16="http://schemas.microsoft.com/office/drawing/2014/main" id="{0D4B1715-A8E1-5741-A103-1BE234C0C7BA}"/>
              </a:ext>
            </a:extLst>
          </p:cNvPr>
          <p:cNvSpPr>
            <a:spLocks noGrp="1"/>
          </p:cNvSpPr>
          <p:nvPr>
            <p:ph type="body" idx="1"/>
          </p:nvPr>
        </p:nvSpPr>
        <p:spPr bwMode="auto">
          <a:xfrm>
            <a:off x="609600" y="1600200"/>
            <a:ext cx="995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Text Box 8">
            <a:extLst>
              <a:ext uri="{FF2B5EF4-FFF2-40B4-BE49-F238E27FC236}">
                <a16:creationId xmlns:a16="http://schemas.microsoft.com/office/drawing/2014/main" id="{AC13CF7A-D4C7-1E4D-9457-68904F6FF61B}"/>
              </a:ext>
            </a:extLst>
          </p:cNvPr>
          <p:cNvSpPr txBox="1">
            <a:spLocks noChangeArrowheads="1"/>
          </p:cNvSpPr>
          <p:nvPr userDrawn="1"/>
        </p:nvSpPr>
        <p:spPr bwMode="auto">
          <a:xfrm>
            <a:off x="0" y="0"/>
            <a:ext cx="1074738" cy="217488"/>
          </a:xfrm>
          <a:prstGeom prst="rect">
            <a:avLst/>
          </a:prstGeom>
          <a:noFill/>
          <a:ln w="9525">
            <a:noFill/>
            <a:miter lim="800000"/>
            <a:headEnd/>
            <a:tailEnd/>
          </a:ln>
          <a:effectLst/>
        </p:spPr>
        <p:txBody>
          <a:bodyPr wrap="none"/>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defRPr/>
            </a:pPr>
            <a:r>
              <a:rPr lang="en-GB" altLang="en-US" sz="800">
                <a:solidFill>
                  <a:schemeClr val="bg1"/>
                </a:solidFill>
                <a:latin typeface="Arial" panose="020B0604020202020204" pitchFamily="34" charset="0"/>
              </a:rPr>
              <a:t>Slide 5.</a:t>
            </a:r>
            <a:fld id="{0BD6C514-A3A7-8C47-9F91-DA314081F77F}" type="slidenum">
              <a:rPr lang="en-GB" altLang="en-US" sz="800" smtClean="0">
                <a:solidFill>
                  <a:schemeClr val="bg1"/>
                </a:solidFill>
                <a:latin typeface="Arial" panose="020B0604020202020204" pitchFamily="34" charset="0"/>
              </a:rPr>
              <a:pPr algn="ctr">
                <a:defRPr/>
              </a:pPr>
              <a:t>‹#›</a:t>
            </a:fld>
            <a:endParaRPr lang="en-GB" altLang="en-US" sz="800">
              <a:solidFill>
                <a:schemeClr val="bg1"/>
              </a:solidFill>
              <a:latin typeface="Arial" panose="020B0604020202020204" pitchFamily="34" charset="0"/>
            </a:endParaRPr>
          </a:p>
        </p:txBody>
      </p:sp>
      <p:sp>
        <p:nvSpPr>
          <p:cNvPr id="1029" name="Text Box 7">
            <a:extLst>
              <a:ext uri="{FF2B5EF4-FFF2-40B4-BE49-F238E27FC236}">
                <a16:creationId xmlns:a16="http://schemas.microsoft.com/office/drawing/2014/main" id="{63C4911D-4EB9-5741-BE45-43BC85C57BBC}"/>
              </a:ext>
            </a:extLst>
          </p:cNvPr>
          <p:cNvSpPr txBox="1">
            <a:spLocks noChangeArrowheads="1"/>
          </p:cNvSpPr>
          <p:nvPr userDrawn="1"/>
        </p:nvSpPr>
        <p:spPr bwMode="auto">
          <a:xfrm>
            <a:off x="334963" y="6524625"/>
            <a:ext cx="11522075" cy="188913"/>
          </a:xfrm>
          <a:prstGeom prst="rect">
            <a:avLst/>
          </a:prstGeom>
          <a:noFill/>
          <a:ln>
            <a:noFill/>
          </a:ln>
        </p:spPr>
        <p:txBody>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r">
              <a:defRPr/>
            </a:pPr>
            <a:r>
              <a:rPr lang="en-IN" altLang="en-US" sz="800">
                <a:solidFill>
                  <a:srgbClr val="000000"/>
                </a:solidFill>
                <a:latin typeface="Arial" panose="020B0604020202020204" pitchFamily="34" charset="0"/>
              </a:rPr>
              <a:t>Chaffey, </a:t>
            </a:r>
            <a:r>
              <a:rPr lang="en-IN" altLang="en-US" sz="800" i="1">
                <a:solidFill>
                  <a:srgbClr val="000000"/>
                </a:solidFill>
                <a:latin typeface="Arial" panose="020B0604020202020204" pitchFamily="34" charset="0"/>
              </a:rPr>
              <a:t>Digital Business and E-commerce Management Powerpoints on the Web,</a:t>
            </a:r>
            <a:r>
              <a:rPr lang="en-IN" altLang="en-US" sz="800">
                <a:solidFill>
                  <a:srgbClr val="000000"/>
                </a:solidFill>
                <a:latin typeface="Arial" panose="020B0604020202020204" pitchFamily="34" charset="0"/>
              </a:rPr>
              <a:t> 6</a:t>
            </a:r>
            <a:r>
              <a:rPr lang="en-IN" altLang="en-US" sz="800" baseline="30000">
                <a:solidFill>
                  <a:srgbClr val="000000"/>
                </a:solidFill>
                <a:latin typeface="Arial" panose="020B0604020202020204" pitchFamily="34" charset="0"/>
              </a:rPr>
              <a:t>th</a:t>
            </a:r>
            <a:r>
              <a:rPr lang="en-IN" altLang="en-US" sz="800">
                <a:solidFill>
                  <a:srgbClr val="000000"/>
                </a:solidFill>
                <a:latin typeface="Arial" panose="020B0604020202020204" pitchFamily="34" charset="0"/>
              </a:rPr>
              <a:t> edition © Marketing Insights Limited 2015</a:t>
            </a:r>
            <a:endParaRPr lang="en-GB" altLang="en-US" sz="800">
              <a:solidFill>
                <a:srgbClr val="000000"/>
              </a:solidFill>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4020" r:id="rId1"/>
    <p:sldLayoutId id="2147484011" r:id="rId2"/>
    <p:sldLayoutId id="214748402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ransition>
    <p:pull dir="d"/>
  </p:transition>
  <p:txStyles>
    <p:titleStyle>
      <a:lvl1pPr algn="l" rtl="0" eaLnBrk="0" fontAlgn="base" hangingPunct="0">
        <a:spcBef>
          <a:spcPct val="0"/>
        </a:spcBef>
        <a:spcAft>
          <a:spcPct val="0"/>
        </a:spcAft>
        <a:defRPr sz="4600" kern="1200">
          <a:solidFill>
            <a:schemeClr val="bg1"/>
          </a:solidFill>
          <a:latin typeface="+mn-lt"/>
          <a:ea typeface="MS PGothic" pitchFamily="34" charset="-128"/>
          <a:cs typeface="+mj-cs"/>
        </a:defRPr>
      </a:lvl1pPr>
      <a:lvl2pPr algn="l" rtl="0" eaLnBrk="0" fontAlgn="base" hangingPunct="0">
        <a:spcBef>
          <a:spcPct val="0"/>
        </a:spcBef>
        <a:spcAft>
          <a:spcPct val="0"/>
        </a:spcAft>
        <a:defRPr sz="4600">
          <a:solidFill>
            <a:schemeClr val="bg1"/>
          </a:solidFill>
          <a:latin typeface="Arial" charset="0"/>
          <a:ea typeface="MS PGothic" pitchFamily="34" charset="-128"/>
        </a:defRPr>
      </a:lvl2pPr>
      <a:lvl3pPr algn="l" rtl="0" eaLnBrk="0" fontAlgn="base" hangingPunct="0">
        <a:spcBef>
          <a:spcPct val="0"/>
        </a:spcBef>
        <a:spcAft>
          <a:spcPct val="0"/>
        </a:spcAft>
        <a:defRPr sz="4600">
          <a:solidFill>
            <a:schemeClr val="bg1"/>
          </a:solidFill>
          <a:latin typeface="Arial" charset="0"/>
          <a:ea typeface="MS PGothic" pitchFamily="34" charset="-128"/>
        </a:defRPr>
      </a:lvl3pPr>
      <a:lvl4pPr algn="l" rtl="0" eaLnBrk="0" fontAlgn="base" hangingPunct="0">
        <a:spcBef>
          <a:spcPct val="0"/>
        </a:spcBef>
        <a:spcAft>
          <a:spcPct val="0"/>
        </a:spcAft>
        <a:defRPr sz="4600">
          <a:solidFill>
            <a:schemeClr val="bg1"/>
          </a:solidFill>
          <a:latin typeface="Arial" charset="0"/>
          <a:ea typeface="MS PGothic" pitchFamily="34" charset="-128"/>
        </a:defRPr>
      </a:lvl4pPr>
      <a:lvl5pPr algn="l" rtl="0" eaLnBrk="0" fontAlgn="base" hangingPunct="0">
        <a:spcBef>
          <a:spcPct val="0"/>
        </a:spcBef>
        <a:spcAft>
          <a:spcPct val="0"/>
        </a:spcAft>
        <a:defRPr sz="4600">
          <a:solidFill>
            <a:schemeClr val="bg1"/>
          </a:solidFill>
          <a:latin typeface="Arial" charset="0"/>
          <a:ea typeface="MS PGothic" pitchFamily="34" charset="-128"/>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bg1"/>
        </a:buClr>
        <a:buChar char="•"/>
        <a:defRPr sz="3000" kern="1200">
          <a:solidFill>
            <a:schemeClr val="bg1"/>
          </a:solidFill>
          <a:latin typeface="+mn-lt"/>
          <a:ea typeface="MS PGothic" pitchFamily="34" charset="-128"/>
          <a:cs typeface="+mn-cs"/>
        </a:defRPr>
      </a:lvl1pPr>
      <a:lvl2pPr marL="722313" indent="-273050" algn="l" rtl="0" eaLnBrk="0" fontAlgn="base" hangingPunct="0">
        <a:spcBef>
          <a:spcPct val="20000"/>
        </a:spcBef>
        <a:spcAft>
          <a:spcPct val="0"/>
        </a:spcAft>
        <a:buClr>
          <a:schemeClr val="bg1"/>
        </a:buClr>
        <a:buFont typeface="Arial" panose="020B0604020202020204" pitchFamily="34" charset="0"/>
        <a:buChar char="–"/>
        <a:defRPr sz="2600" kern="1200">
          <a:solidFill>
            <a:schemeClr val="bg1"/>
          </a:solidFill>
          <a:latin typeface="+mn-lt"/>
          <a:ea typeface="MS PGothic" pitchFamily="34" charset="-128"/>
          <a:cs typeface="+mn-cs"/>
        </a:defRPr>
      </a:lvl2pPr>
      <a:lvl3pPr marL="1004888" indent="-255588" algn="l" rtl="0" eaLnBrk="0" fontAlgn="base" hangingPunct="0">
        <a:spcBef>
          <a:spcPct val="20000"/>
        </a:spcBef>
        <a:spcAft>
          <a:spcPct val="0"/>
        </a:spcAft>
        <a:buClr>
          <a:schemeClr val="bg1"/>
        </a:buClr>
        <a:buSzPct val="80000"/>
        <a:buChar char="•"/>
        <a:defRPr sz="2400" kern="1200">
          <a:solidFill>
            <a:schemeClr val="bg1"/>
          </a:solidFill>
          <a:latin typeface="+mn-lt"/>
          <a:ea typeface="MS PGothic" pitchFamily="34" charset="-128"/>
          <a:cs typeface="+mn-cs"/>
        </a:defRPr>
      </a:lvl3pPr>
      <a:lvl4pPr marL="1279525" indent="-236538" algn="l" rtl="0" eaLnBrk="0" fontAlgn="base" hangingPunct="0">
        <a:spcBef>
          <a:spcPct val="20000"/>
        </a:spcBef>
        <a:spcAft>
          <a:spcPct val="0"/>
        </a:spcAft>
        <a:buClr>
          <a:schemeClr val="bg1"/>
        </a:buClr>
        <a:buSzPct val="80000"/>
        <a:buFont typeface="Wingdings 2" pitchFamily="2" charset="2"/>
        <a:buChar char=""/>
        <a:defRPr sz="2000" kern="1200">
          <a:solidFill>
            <a:schemeClr val="bg1"/>
          </a:solidFill>
          <a:latin typeface="+mn-lt"/>
          <a:ea typeface="MS PGothic" pitchFamily="34" charset="-128"/>
          <a:cs typeface="+mn-cs"/>
        </a:defRPr>
      </a:lvl4pPr>
      <a:lvl5pPr marL="1489075" indent="-182563" algn="l" rtl="0" eaLnBrk="0" fontAlgn="base" hangingPunct="0">
        <a:spcBef>
          <a:spcPct val="20000"/>
        </a:spcBef>
        <a:spcAft>
          <a:spcPct val="0"/>
        </a:spcAft>
        <a:buClr>
          <a:schemeClr val="bg1"/>
        </a:buClr>
        <a:buSzPct val="80000"/>
        <a:buFont typeface="Arial" panose="020B0604020202020204" pitchFamily="34" charset="0"/>
        <a:buChar char="-"/>
        <a:defRPr sz="2000" kern="1200">
          <a:solidFill>
            <a:schemeClr val="bg1"/>
          </a:solidFill>
          <a:latin typeface="+mn-lt"/>
          <a:ea typeface="MS PGothic" pitchFamily="34" charset="-128"/>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2.deloitte.com/global/en/insights/focus/business-trends/2015/platform-strategy-new-level-business-trends.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strategy">
            <a:extLst>
              <a:ext uri="{FF2B5EF4-FFF2-40B4-BE49-F238E27FC236}">
                <a16:creationId xmlns:a16="http://schemas.microsoft.com/office/drawing/2014/main" id="{90D84519-C34A-2C49-BAC9-8C2E63C04E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1384" y="1772816"/>
            <a:ext cx="4876800" cy="2331764"/>
          </a:xfrm>
          <a:prstGeom prst="rect">
            <a:avLst/>
          </a:prstGeom>
          <a:solidFill>
            <a:srgbClr val="FFFFFF"/>
          </a:solidFill>
        </p:spPr>
      </p:pic>
      <p:sp>
        <p:nvSpPr>
          <p:cNvPr id="3075" name="Rectangle 3">
            <a:extLst>
              <a:ext uri="{FF2B5EF4-FFF2-40B4-BE49-F238E27FC236}">
                <a16:creationId xmlns:a16="http://schemas.microsoft.com/office/drawing/2014/main" id="{16799F2D-40A6-AD4A-AA3D-88AED0210A41}"/>
              </a:ext>
            </a:extLst>
          </p:cNvPr>
          <p:cNvSpPr>
            <a:spLocks noChangeArrowheads="1"/>
          </p:cNvSpPr>
          <p:nvPr/>
        </p:nvSpPr>
        <p:spPr bwMode="auto">
          <a:xfrm>
            <a:off x="5689600" y="1600201"/>
            <a:ext cx="4876800" cy="276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630238" indent="-630238">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spcBef>
                <a:spcPct val="20000"/>
              </a:spcBef>
              <a:buClr>
                <a:schemeClr val="bg1"/>
              </a:buClr>
              <a:buSzPct val="80000"/>
              <a:buFont typeface="Wingdings 2" pitchFamily="2" charset="2"/>
              <a:buNone/>
            </a:pPr>
            <a:r>
              <a:rPr lang="en-US" altLang="en-US" sz="2600" b="1" dirty="0">
                <a:solidFill>
                  <a:schemeClr val="bg1"/>
                </a:solidFill>
                <a:latin typeface="+mn-lt"/>
              </a:rPr>
              <a:t>Strategy and applications</a:t>
            </a:r>
          </a:p>
          <a:p>
            <a:pPr>
              <a:spcBef>
                <a:spcPct val="20000"/>
              </a:spcBef>
              <a:buClr>
                <a:schemeClr val="bg1"/>
              </a:buClr>
              <a:buSzPct val="80000"/>
              <a:buFont typeface="Wingdings 2" pitchFamily="2" charset="2"/>
              <a:buNone/>
            </a:pPr>
            <a:endParaRPr lang="en-US" altLang="en-US" sz="2600" dirty="0">
              <a:solidFill>
                <a:schemeClr val="bg1"/>
              </a:solidFill>
              <a:latin typeface="+mn-lt"/>
            </a:endParaRPr>
          </a:p>
          <a:p>
            <a:pPr>
              <a:spcBef>
                <a:spcPct val="20000"/>
              </a:spcBef>
              <a:buClr>
                <a:schemeClr val="bg1"/>
              </a:buClr>
              <a:buSzPct val="80000"/>
              <a:buFont typeface="Wingdings 2" pitchFamily="2" charset="2"/>
              <a:buNone/>
            </a:pPr>
            <a:r>
              <a:rPr lang="en-US" altLang="en-US" sz="2600" dirty="0">
                <a:solidFill>
                  <a:schemeClr val="bg1"/>
                </a:solidFill>
                <a:latin typeface="+mn-lt"/>
              </a:rPr>
              <a:t>Chapter 5</a:t>
            </a:r>
          </a:p>
          <a:p>
            <a:pPr>
              <a:spcBef>
                <a:spcPct val="20000"/>
              </a:spcBef>
              <a:buClr>
                <a:schemeClr val="bg1"/>
              </a:buClr>
              <a:buSzPct val="80000"/>
              <a:buFont typeface="Wingdings 2" pitchFamily="2" charset="2"/>
              <a:buNone/>
            </a:pPr>
            <a:r>
              <a:rPr lang="en-US" altLang="en-US" sz="2600" b="1" dirty="0">
                <a:solidFill>
                  <a:schemeClr val="bg1"/>
                </a:solidFill>
                <a:latin typeface="+mn-lt"/>
              </a:rPr>
              <a:t>Digital business strategy</a:t>
            </a:r>
          </a:p>
          <a:p>
            <a:pPr>
              <a:spcBef>
                <a:spcPct val="20000"/>
              </a:spcBef>
              <a:buClr>
                <a:schemeClr val="bg1"/>
              </a:buClr>
              <a:buSzPct val="80000"/>
              <a:buFont typeface="Wingdings 2" pitchFamily="2" charset="2"/>
              <a:buNone/>
            </a:pPr>
            <a:r>
              <a:rPr lang="en-US" altLang="en-US" sz="2600" b="1" dirty="0">
                <a:solidFill>
                  <a:schemeClr val="bg1"/>
                </a:solidFill>
                <a:latin typeface="+mn-lt"/>
              </a:rPr>
              <a:t>Part-1</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down)">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wipe(down)">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wipe(down)">
                                      <p:cBhvr>
                                        <p:cTn id="17" dur="500"/>
                                        <p:tgtEl>
                                          <p:spTgt spid="30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75">
                                            <p:txEl>
                                              <p:pRg st="4" end="4"/>
                                            </p:txEl>
                                          </p:spTgt>
                                        </p:tgtEl>
                                        <p:attrNameLst>
                                          <p:attrName>style.visibility</p:attrName>
                                        </p:attrNameLst>
                                      </p:cBhvr>
                                      <p:to>
                                        <p:strVal val="visible"/>
                                      </p:to>
                                    </p:set>
                                    <p:animEffect transition="in" filter="wipe(down)">
                                      <p:cBhvr>
                                        <p:cTn id="22"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7AD0221-C7B2-C041-997E-0EA36E1A1AE2}"/>
              </a:ext>
            </a:extLst>
          </p:cNvPr>
          <p:cNvSpPr>
            <a:spLocks noGrp="1"/>
          </p:cNvSpPr>
          <p:nvPr>
            <p:ph type="title"/>
          </p:nvPr>
        </p:nvSpPr>
        <p:spPr>
          <a:xfrm>
            <a:off x="609600" y="274638"/>
            <a:ext cx="9956800" cy="1143000"/>
          </a:xfrm>
        </p:spPr>
        <p:txBody>
          <a:bodyPr wrap="square" anchor="ctr">
            <a:normAutofit/>
          </a:bodyPr>
          <a:lstStyle/>
          <a:p>
            <a:pPr eaLnBrk="1" hangingPunct="1">
              <a:lnSpc>
                <a:spcPct val="90000"/>
              </a:lnSpc>
            </a:pPr>
            <a:r>
              <a:rPr lang="en-GB" altLang="en-US" sz="3200" b="1" i="1"/>
              <a:t>Buy-side</a:t>
            </a:r>
            <a:r>
              <a:rPr lang="en-GB" altLang="en-US" sz="3200" b="1"/>
              <a:t> e-commerce strategy (Chapters 6 </a:t>
            </a:r>
            <a:br>
              <a:rPr lang="en-GB" altLang="en-US" sz="3200" b="1"/>
            </a:br>
            <a:r>
              <a:rPr lang="en-GB" altLang="en-US" sz="3200" b="1"/>
              <a:t>and 7) or e-supply chain management strategy</a:t>
            </a:r>
          </a:p>
        </p:txBody>
      </p:sp>
      <p:pic>
        <p:nvPicPr>
          <p:cNvPr id="22533" name="Picture 5" descr="See the source image">
            <a:extLst>
              <a:ext uri="{FF2B5EF4-FFF2-40B4-BE49-F238E27FC236}">
                <a16:creationId xmlns:a16="http://schemas.microsoft.com/office/drawing/2014/main" id="{76B4791F-0F7C-0F4E-BE19-A5B51DD766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400" y="1556792"/>
            <a:ext cx="3888432" cy="4525963"/>
          </a:xfrm>
          <a:prstGeom prst="rect">
            <a:avLst/>
          </a:prstGeom>
          <a:solidFill>
            <a:srgbClr val="FFFFFF"/>
          </a:solidFill>
        </p:spPr>
      </p:pic>
      <p:sp>
        <p:nvSpPr>
          <p:cNvPr id="10243" name="Rectangle 3">
            <a:extLst>
              <a:ext uri="{FF2B5EF4-FFF2-40B4-BE49-F238E27FC236}">
                <a16:creationId xmlns:a16="http://schemas.microsoft.com/office/drawing/2014/main" id="{4E92B229-4384-0745-A341-0EDD51DAA97A}"/>
              </a:ext>
            </a:extLst>
          </p:cNvPr>
          <p:cNvSpPr>
            <a:spLocks noGrp="1" noChangeArrowheads="1"/>
          </p:cNvSpPr>
          <p:nvPr>
            <p:ph sz="half" idx="2"/>
          </p:nvPr>
        </p:nvSpPr>
        <p:spPr>
          <a:xfrm>
            <a:off x="4733508" y="1600201"/>
            <a:ext cx="7267148" cy="4525963"/>
          </a:xfrm>
        </p:spPr>
        <p:txBody>
          <a:bodyPr wrap="square" anchor="t">
            <a:normAutofit/>
          </a:bodyPr>
          <a:lstStyle/>
          <a:p>
            <a:pPr marL="381000" indent="-381000" eaLnBrk="1" hangingPunct="1">
              <a:lnSpc>
                <a:spcPct val="90000"/>
              </a:lnSpc>
              <a:defRPr/>
            </a:pPr>
            <a:r>
              <a:rPr lang="en-GB" sz="2000" u="sng" dirty="0"/>
              <a:t>Buy-side</a:t>
            </a:r>
            <a:r>
              <a:rPr lang="en-GB" sz="2000" dirty="0"/>
              <a:t> e-commerce strategy is about </a:t>
            </a:r>
            <a:r>
              <a:rPr lang="en-GB" sz="2000" i="1" dirty="0"/>
              <a:t>maximising operational efficiencies while improving customer service quality</a:t>
            </a:r>
          </a:p>
          <a:p>
            <a:pPr marL="381000" indent="-381000" eaLnBrk="1" hangingPunct="1">
              <a:lnSpc>
                <a:spcPct val="90000"/>
              </a:lnSpc>
              <a:defRPr/>
            </a:pPr>
            <a:r>
              <a:rPr lang="en-GB" sz="2000" dirty="0"/>
              <a:t>Operational efficiency KPIs should drive our strategy</a:t>
            </a:r>
          </a:p>
          <a:p>
            <a:pPr marL="381000" indent="-381000" eaLnBrk="1" hangingPunct="1">
              <a:lnSpc>
                <a:spcPct val="90000"/>
              </a:lnSpc>
              <a:defRPr/>
            </a:pPr>
            <a:r>
              <a:rPr lang="en-GB" sz="2000" dirty="0"/>
              <a:t>Our buy-side e-commerce strategy defines how we should</a:t>
            </a:r>
          </a:p>
          <a:p>
            <a:pPr marL="769938" lvl="2" indent="-388938" eaLnBrk="1" hangingPunct="1">
              <a:lnSpc>
                <a:spcPct val="90000"/>
              </a:lnSpc>
              <a:buSzTx/>
              <a:buFont typeface="Arial" pitchFamily="34" charset="0"/>
              <a:buChar char="–"/>
              <a:defRPr/>
            </a:pPr>
            <a:r>
              <a:rPr lang="en-GB" dirty="0"/>
              <a:t>Automate internal processes</a:t>
            </a:r>
          </a:p>
          <a:p>
            <a:pPr marL="769938" lvl="2" indent="-388938" eaLnBrk="1" hangingPunct="1">
              <a:lnSpc>
                <a:spcPct val="90000"/>
              </a:lnSpc>
              <a:buSzTx/>
              <a:buFont typeface="Arial" pitchFamily="34" charset="0"/>
              <a:buChar char="–"/>
              <a:defRPr/>
            </a:pPr>
            <a:r>
              <a:rPr lang="en-GB" dirty="0"/>
              <a:t>Link internal resource management systems with external purchasing systems </a:t>
            </a:r>
          </a:p>
          <a:p>
            <a:pPr marL="769938" lvl="2" indent="-388938" eaLnBrk="1" hangingPunct="1">
              <a:lnSpc>
                <a:spcPct val="90000"/>
              </a:lnSpc>
              <a:buSzTx/>
              <a:buFont typeface="Arial" pitchFamily="34" charset="0"/>
              <a:buChar char="–"/>
              <a:defRPr/>
            </a:pPr>
            <a:r>
              <a:rPr lang="en-GB" dirty="0"/>
              <a:t>Prioritise suppliers/partners collaborating using this channel</a:t>
            </a:r>
          </a:p>
          <a:p>
            <a:pPr marL="769938" lvl="2" indent="-388938" eaLnBrk="1" hangingPunct="1">
              <a:lnSpc>
                <a:spcPct val="90000"/>
              </a:lnSpc>
              <a:buSzTx/>
              <a:buFont typeface="Arial" pitchFamily="34" charset="0"/>
              <a:buChar char="–"/>
              <a:defRPr/>
            </a:pPr>
            <a:r>
              <a:rPr lang="en-GB" dirty="0"/>
              <a:t>Prioritise applications for SCM – create a roadmap</a:t>
            </a:r>
          </a:p>
          <a:p>
            <a:pPr marL="404813" indent="-404813" eaLnBrk="1" hangingPunct="1">
              <a:lnSpc>
                <a:spcPct val="90000"/>
              </a:lnSpc>
              <a:defRPr/>
            </a:pPr>
            <a:r>
              <a:rPr lang="en-GB" sz="2000" dirty="0"/>
              <a:t>Involves selection of appropriate strategic partners.</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E98E"/>
        </a:solidFill>
        <a:effectLst/>
      </p:bgPr>
    </p:bg>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id="{6790AEDC-CD62-CB43-B36F-9E79E63BB146}"/>
              </a:ext>
            </a:extLst>
          </p:cNvPr>
          <p:cNvSpPr>
            <a:spLocks noChangeArrowheads="1"/>
          </p:cNvSpPr>
          <p:nvPr/>
        </p:nvSpPr>
        <p:spPr bwMode="auto">
          <a:xfrm>
            <a:off x="192088" y="5876925"/>
            <a:ext cx="10367962" cy="369888"/>
          </a:xfrm>
          <a:prstGeom prst="rect">
            <a:avLst/>
          </a:prstGeom>
          <a:noFill/>
          <a:ln w="9525">
            <a:noFill/>
            <a:miter lim="800000"/>
            <a:headEnd/>
            <a:tailEnd/>
          </a:ln>
        </p:spPr>
        <p:txBody>
          <a:bodyPr>
            <a:spAutoFit/>
          </a:bodyPr>
          <a:lstStyle/>
          <a:p>
            <a:pPr>
              <a:defRPr/>
            </a:pPr>
            <a:r>
              <a:rPr lang="en-US" sz="1200" dirty="0">
                <a:solidFill>
                  <a:schemeClr val="bg1"/>
                </a:solidFill>
                <a:latin typeface="+mn-lt"/>
                <a:ea typeface="+mn-ea"/>
                <a:cs typeface="Microsoft Sans Serif" pitchFamily="34" charset="0"/>
              </a:rPr>
              <a:t>Figure 5.2 </a:t>
            </a:r>
            <a:r>
              <a:rPr lang="en-US" sz="1800" dirty="0">
                <a:solidFill>
                  <a:schemeClr val="bg1"/>
                </a:solidFill>
                <a:latin typeface="+mn-lt"/>
                <a:ea typeface="+mn-ea"/>
                <a:cs typeface="Microsoft Sans Serif" pitchFamily="34" charset="0"/>
              </a:rPr>
              <a:t> Relationship between digital business strategy and other strategies</a:t>
            </a:r>
          </a:p>
        </p:txBody>
      </p:sp>
      <p:pic>
        <p:nvPicPr>
          <p:cNvPr id="24579" name="Picture 6">
            <a:extLst>
              <a:ext uri="{FF2B5EF4-FFF2-40B4-BE49-F238E27FC236}">
                <a16:creationId xmlns:a16="http://schemas.microsoft.com/office/drawing/2014/main" id="{DB35E4CF-4A14-3749-B28D-835070EB5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404813"/>
            <a:ext cx="11231562"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7799A11-62C5-114A-B25B-FD316600739F}"/>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Digital channel strategies(DCS)</a:t>
            </a:r>
            <a:endParaRPr lang="en-US" altLang="en-US" b="1"/>
          </a:p>
        </p:txBody>
      </p:sp>
      <p:sp>
        <p:nvSpPr>
          <p:cNvPr id="12291" name="Rectangle 3">
            <a:extLst>
              <a:ext uri="{FF2B5EF4-FFF2-40B4-BE49-F238E27FC236}">
                <a16:creationId xmlns:a16="http://schemas.microsoft.com/office/drawing/2014/main" id="{072081F3-F650-544D-BAD5-53FE32022CEA}"/>
              </a:ext>
            </a:extLst>
          </p:cNvPr>
          <p:cNvSpPr>
            <a:spLocks noGrp="1"/>
          </p:cNvSpPr>
          <p:nvPr>
            <p:ph sz="half" idx="1"/>
          </p:nvPr>
        </p:nvSpPr>
        <p:spPr>
          <a:xfrm>
            <a:off x="609600" y="1484785"/>
            <a:ext cx="5414392" cy="4641380"/>
          </a:xfrm>
        </p:spPr>
        <p:txBody>
          <a:bodyPr wrap="square" anchor="t">
            <a:normAutofit/>
          </a:bodyPr>
          <a:lstStyle/>
          <a:p>
            <a:pPr marL="371475" indent="-371475" eaLnBrk="1" hangingPunct="1">
              <a:lnSpc>
                <a:spcPct val="90000"/>
              </a:lnSpc>
            </a:pPr>
            <a:r>
              <a:rPr lang="en-US" altLang="en-US" sz="2000" dirty="0"/>
              <a:t>DCS define how a company should set specific objectives and develop specific differential strategies for communicating with its customers and partners through electronic media.</a:t>
            </a:r>
          </a:p>
          <a:p>
            <a:pPr marL="371475" indent="-371475" eaLnBrk="1" hangingPunct="1">
              <a:lnSpc>
                <a:spcPct val="90000"/>
              </a:lnSpc>
            </a:pPr>
            <a:r>
              <a:rPr lang="en-US" altLang="en-US" sz="2000" dirty="0"/>
              <a:t>Examples of DCS include:</a:t>
            </a:r>
          </a:p>
          <a:p>
            <a:pPr marL="674688" lvl="1" indent="-371475" eaLnBrk="1" hangingPunct="1">
              <a:lnSpc>
                <a:spcPct val="90000"/>
              </a:lnSpc>
            </a:pPr>
            <a:r>
              <a:rPr lang="en-US" altLang="en-US" sz="2000" dirty="0"/>
              <a:t>Overarching digital channel or multichannel strategy with specific channel strategies</a:t>
            </a:r>
          </a:p>
          <a:p>
            <a:pPr marL="674688" lvl="1" indent="-371475" eaLnBrk="1" hangingPunct="1">
              <a:lnSpc>
                <a:spcPct val="90000"/>
              </a:lnSpc>
            </a:pPr>
            <a:r>
              <a:rPr lang="en-US" altLang="en-US" sz="2000" dirty="0"/>
              <a:t>Mobile commerce strategy</a:t>
            </a:r>
          </a:p>
          <a:p>
            <a:pPr marL="674688" lvl="1" indent="-371475" eaLnBrk="1" hangingPunct="1">
              <a:lnSpc>
                <a:spcPct val="90000"/>
              </a:lnSpc>
            </a:pPr>
            <a:r>
              <a:rPr lang="en-US" altLang="en-US" sz="2000" dirty="0"/>
              <a:t>Social media strategy</a:t>
            </a:r>
          </a:p>
          <a:p>
            <a:pPr marL="674688" lvl="1" indent="-371475" eaLnBrk="1" hangingPunct="1">
              <a:lnSpc>
                <a:spcPct val="90000"/>
              </a:lnSpc>
            </a:pPr>
            <a:r>
              <a:rPr lang="en-US" altLang="en-US" sz="2000" dirty="0"/>
              <a:t>Social CRM strategy</a:t>
            </a:r>
          </a:p>
          <a:p>
            <a:pPr marL="674688" lvl="1" indent="-371475" eaLnBrk="1" hangingPunct="1">
              <a:lnSpc>
                <a:spcPct val="90000"/>
              </a:lnSpc>
            </a:pPr>
            <a:r>
              <a:rPr lang="en-US" altLang="en-US" sz="2000" dirty="0"/>
              <a:t>SCM or ERP strategy</a:t>
            </a:r>
          </a:p>
          <a:p>
            <a:pPr marL="674688" lvl="1" indent="-371475" eaLnBrk="1" hangingPunct="1">
              <a:lnSpc>
                <a:spcPct val="90000"/>
              </a:lnSpc>
            </a:pPr>
            <a:r>
              <a:rPr lang="en-US" altLang="en-US" sz="2000" dirty="0"/>
              <a:t>E-procurement strategy</a:t>
            </a:r>
          </a:p>
          <a:p>
            <a:pPr marL="674688" lvl="1" indent="-371475" eaLnBrk="1" hangingPunct="1">
              <a:lnSpc>
                <a:spcPct val="90000"/>
              </a:lnSpc>
            </a:pPr>
            <a:endParaRPr lang="en-US" altLang="en-US" sz="2000" dirty="0"/>
          </a:p>
        </p:txBody>
      </p:sp>
      <p:pic>
        <p:nvPicPr>
          <p:cNvPr id="26631" name="Picture 7" descr="See the source image">
            <a:extLst>
              <a:ext uri="{FF2B5EF4-FFF2-40B4-BE49-F238E27FC236}">
                <a16:creationId xmlns:a16="http://schemas.microsoft.com/office/drawing/2014/main" id="{9190B8B9-71D4-8A48-9733-E8758F891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1268760"/>
            <a:ext cx="6050406" cy="48245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down)">
                                      <p:cBhvr>
                                        <p:cTn id="12" dur="500"/>
                                        <p:tgtEl>
                                          <p:spTgt spid="12291">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wipe(down)">
                                      <p:cBhvr>
                                        <p:cTn id="15" dur="500"/>
                                        <p:tgtEl>
                                          <p:spTgt spid="12291">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291">
                                            <p:txEl>
                                              <p:pRg st="3" end="3"/>
                                            </p:txEl>
                                          </p:spTgt>
                                        </p:tgtEl>
                                        <p:attrNameLst>
                                          <p:attrName>style.visibility</p:attrName>
                                        </p:attrNameLst>
                                      </p:cBhvr>
                                      <p:to>
                                        <p:strVal val="visible"/>
                                      </p:to>
                                    </p:set>
                                    <p:animEffect transition="in" filter="wipe(down)">
                                      <p:cBhvr>
                                        <p:cTn id="18" dur="500"/>
                                        <p:tgtEl>
                                          <p:spTgt spid="12291">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Effect transition="in" filter="wipe(down)">
                                      <p:cBhvr>
                                        <p:cTn id="21" dur="500"/>
                                        <p:tgtEl>
                                          <p:spTgt spid="12291">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291">
                                            <p:txEl>
                                              <p:pRg st="5" end="5"/>
                                            </p:txEl>
                                          </p:spTgt>
                                        </p:tgtEl>
                                        <p:attrNameLst>
                                          <p:attrName>style.visibility</p:attrName>
                                        </p:attrNameLst>
                                      </p:cBhvr>
                                      <p:to>
                                        <p:strVal val="visible"/>
                                      </p:to>
                                    </p:set>
                                    <p:animEffect transition="in" filter="wipe(down)">
                                      <p:cBhvr>
                                        <p:cTn id="24" dur="500"/>
                                        <p:tgtEl>
                                          <p:spTgt spid="12291">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wipe(down)">
                                      <p:cBhvr>
                                        <p:cTn id="27" dur="500"/>
                                        <p:tgtEl>
                                          <p:spTgt spid="12291">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291">
                                            <p:txEl>
                                              <p:pRg st="7" end="7"/>
                                            </p:txEl>
                                          </p:spTgt>
                                        </p:tgtEl>
                                        <p:attrNameLst>
                                          <p:attrName>style.visibility</p:attrName>
                                        </p:attrNameLst>
                                      </p:cBhvr>
                                      <p:to>
                                        <p:strVal val="visible"/>
                                      </p:to>
                                    </p:set>
                                    <p:animEffect transition="in" filter="wipe(down)">
                                      <p:cBhvr>
                                        <p:cTn id="30"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A16E84F-C523-DB4D-9675-43432FF538C3}"/>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Digital channel strategies(DCS)</a:t>
            </a:r>
            <a:endParaRPr lang="en-US" altLang="en-US" b="1"/>
          </a:p>
        </p:txBody>
      </p:sp>
      <p:sp>
        <p:nvSpPr>
          <p:cNvPr id="12291" name="Rectangle 3">
            <a:extLst>
              <a:ext uri="{FF2B5EF4-FFF2-40B4-BE49-F238E27FC236}">
                <a16:creationId xmlns:a16="http://schemas.microsoft.com/office/drawing/2014/main" id="{61326D7E-CD8C-524C-BB71-51D93F3D4FC2}"/>
              </a:ext>
            </a:extLst>
          </p:cNvPr>
          <p:cNvSpPr>
            <a:spLocks noGrp="1" noChangeArrowheads="1"/>
          </p:cNvSpPr>
          <p:nvPr>
            <p:ph sz="half" idx="1"/>
          </p:nvPr>
        </p:nvSpPr>
        <p:spPr>
          <a:xfrm>
            <a:off x="335360" y="1484784"/>
            <a:ext cx="5558408" cy="4896544"/>
          </a:xfrm>
        </p:spPr>
        <p:txBody>
          <a:bodyPr wrap="square" anchor="t">
            <a:normAutofit/>
          </a:bodyPr>
          <a:lstStyle/>
          <a:p>
            <a:pPr marL="760413" lvl="1" indent="-457200" eaLnBrk="1" hangingPunct="1">
              <a:lnSpc>
                <a:spcPct val="90000"/>
              </a:lnSpc>
              <a:buFont typeface="Wingdings" pitchFamily="2" charset="2"/>
              <a:buChar char="Ø"/>
              <a:defRPr/>
            </a:pPr>
            <a:r>
              <a:rPr lang="en-US" altLang="en-US" sz="1800" dirty="0"/>
              <a:t>Multichannel digital business strategy</a:t>
            </a:r>
          </a:p>
          <a:p>
            <a:pPr marL="1042988" lvl="2" indent="-457200" eaLnBrk="1" hangingPunct="1">
              <a:lnSpc>
                <a:spcPct val="90000"/>
              </a:lnSpc>
              <a:buFont typeface="Arial" panose="020B0604020202020204" pitchFamily="34" charset="0"/>
              <a:buChar char="•"/>
              <a:defRPr/>
            </a:pPr>
            <a:r>
              <a:rPr lang="en-US" altLang="en-US" sz="1800" dirty="0"/>
              <a:t>Defines how different marketing and supply chain channels should integrate and support each other to drive business efficiency and effectiveness.</a:t>
            </a:r>
          </a:p>
          <a:p>
            <a:pPr marL="760413" lvl="1" indent="-457200" eaLnBrk="1" hangingPunct="1">
              <a:lnSpc>
                <a:spcPct val="90000"/>
              </a:lnSpc>
              <a:buFont typeface="Wingdings" pitchFamily="2" charset="2"/>
              <a:buChar char="Ø"/>
              <a:defRPr/>
            </a:pPr>
            <a:r>
              <a:rPr lang="en-US" altLang="en-US" sz="1800" dirty="0"/>
              <a:t>Omnichannel business strategy</a:t>
            </a:r>
          </a:p>
          <a:p>
            <a:pPr marL="1042988" lvl="2" indent="-457200" eaLnBrk="1" hangingPunct="1">
              <a:lnSpc>
                <a:spcPct val="90000"/>
              </a:lnSpc>
              <a:buFont typeface="Arial" panose="020B0604020202020204" pitchFamily="34" charset="0"/>
              <a:buChar char="•"/>
              <a:defRPr/>
            </a:pPr>
            <a:r>
              <a:rPr lang="en-US" altLang="en-US" sz="1800" dirty="0"/>
              <a:t>This is a cross-channel business model that organisations can use to provide their user/customer experience – it provides a seamless customer experience across offline and online channels, such as, a website, telephone, bricks-and-mortar store, live web chat, mobile apps etc.</a:t>
            </a:r>
          </a:p>
          <a:p>
            <a:pPr marL="760413" lvl="1" indent="-457200" eaLnBrk="1" hangingPunct="1">
              <a:lnSpc>
                <a:spcPct val="90000"/>
              </a:lnSpc>
              <a:buFont typeface="Arial" panose="020B0604020202020204" pitchFamily="34" charset="0"/>
              <a:buChar char="•"/>
              <a:defRPr/>
            </a:pPr>
            <a:r>
              <a:rPr lang="en-US" altLang="en-US" sz="1800" dirty="0"/>
              <a:t>DCS also defines how an organisation gains value internally from using digital networks, such as sharing employee knowledge and improving process efficiencies through intranets </a:t>
            </a:r>
            <a:r>
              <a:rPr lang="en-US" altLang="en-US" sz="1800" dirty="0" err="1"/>
              <a:t>etc</a:t>
            </a:r>
            <a:endParaRPr lang="en-US" altLang="en-US" sz="1800" dirty="0"/>
          </a:p>
          <a:p>
            <a:pPr marL="303213" lvl="1" indent="0" eaLnBrk="1" hangingPunct="1">
              <a:lnSpc>
                <a:spcPct val="90000"/>
              </a:lnSpc>
              <a:buFont typeface="Arial" panose="020B0604020202020204" pitchFamily="34" charset="0"/>
              <a:buNone/>
              <a:defRPr/>
            </a:pPr>
            <a:endParaRPr lang="en-US" altLang="en-US" sz="1600" dirty="0"/>
          </a:p>
        </p:txBody>
      </p:sp>
      <p:pic>
        <p:nvPicPr>
          <p:cNvPr id="6" name="Content Placeholder 5" descr="See the source image">
            <a:extLst>
              <a:ext uri="{FF2B5EF4-FFF2-40B4-BE49-F238E27FC236}">
                <a16:creationId xmlns:a16="http://schemas.microsoft.com/office/drawing/2014/main" id="{BA39148F-4B65-6544-8A04-19AC0E70251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23992" y="1484784"/>
            <a:ext cx="5685054" cy="44644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wipe(down)">
                                      <p:cBhvr>
                                        <p:cTn id="10" dur="500"/>
                                        <p:tgtEl>
                                          <p:spTgt spid="1229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wipe(down)">
                                      <p:cBhvr>
                                        <p:cTn id="13" dur="500"/>
                                        <p:tgtEl>
                                          <p:spTgt spid="1229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wipe(down)">
                                      <p:cBhvr>
                                        <p:cTn id="16" dur="500"/>
                                        <p:tgtEl>
                                          <p:spTgt spid="12291">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Effect transition="in" filter="wipe(down)">
                                      <p:cBhvr>
                                        <p:cTn id="19"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E0F004D-033A-554E-8779-A994BFC58254}"/>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Digital channel strategies(DCS)</a:t>
            </a:r>
            <a:endParaRPr lang="en-US" altLang="en-US" b="1"/>
          </a:p>
        </p:txBody>
      </p:sp>
      <p:sp>
        <p:nvSpPr>
          <p:cNvPr id="12291" name="Rectangle 3">
            <a:extLst>
              <a:ext uri="{FF2B5EF4-FFF2-40B4-BE49-F238E27FC236}">
                <a16:creationId xmlns:a16="http://schemas.microsoft.com/office/drawing/2014/main" id="{A88E6D2B-9CFD-3345-85CC-DC933B656307}"/>
              </a:ext>
            </a:extLst>
          </p:cNvPr>
          <p:cNvSpPr>
            <a:spLocks noGrp="1" noChangeArrowheads="1"/>
          </p:cNvSpPr>
          <p:nvPr>
            <p:ph sz="half" idx="1"/>
          </p:nvPr>
        </p:nvSpPr>
        <p:spPr>
          <a:xfrm>
            <a:off x="551384" y="1484784"/>
            <a:ext cx="5904656" cy="4896544"/>
          </a:xfrm>
        </p:spPr>
        <p:txBody>
          <a:bodyPr wrap="square" anchor="t">
            <a:normAutofit/>
          </a:bodyPr>
          <a:lstStyle/>
          <a:p>
            <a:pPr marL="760413" lvl="1" indent="-457200" eaLnBrk="1" hangingPunct="1">
              <a:lnSpc>
                <a:spcPct val="90000"/>
              </a:lnSpc>
              <a:buFont typeface="Wingdings" pitchFamily="2" charset="2"/>
              <a:buChar char="Ø"/>
              <a:defRPr/>
            </a:pPr>
            <a:r>
              <a:rPr lang="en-US" altLang="en-US" sz="1800" dirty="0"/>
              <a:t>Main characteristics of multichannel strategy is:</a:t>
            </a:r>
          </a:p>
          <a:p>
            <a:pPr marL="1042988" lvl="2" indent="-457200" eaLnBrk="1" hangingPunct="1">
              <a:lnSpc>
                <a:spcPct val="90000"/>
              </a:lnSpc>
              <a:buFont typeface="Arial" panose="020B0604020202020204" pitchFamily="34" charset="0"/>
              <a:buChar char="•"/>
              <a:defRPr/>
            </a:pPr>
            <a:r>
              <a:rPr lang="en-US" altLang="en-US" sz="1800" dirty="0"/>
              <a:t>Specific digital business objectives need to be set to benchmark adoption of e-channels</a:t>
            </a:r>
          </a:p>
          <a:p>
            <a:pPr marL="1042988" lvl="2" indent="-457200" eaLnBrk="1" hangingPunct="1">
              <a:lnSpc>
                <a:spcPct val="90000"/>
              </a:lnSpc>
              <a:buFont typeface="Arial" panose="020B0604020202020204" pitchFamily="34" charset="0"/>
              <a:buChar char="•"/>
              <a:defRPr/>
            </a:pPr>
            <a:r>
              <a:rPr lang="en-US" altLang="en-US" sz="1800" dirty="0"/>
              <a:t>Digital business strategy defines how we should:</a:t>
            </a:r>
          </a:p>
          <a:p>
            <a:pPr marL="1317625" lvl="3" indent="-457200" eaLnBrk="1" hangingPunct="1">
              <a:lnSpc>
                <a:spcPct val="90000"/>
              </a:lnSpc>
              <a:buFont typeface="Arial" panose="020B0604020202020204" pitchFamily="34" charset="0"/>
              <a:buChar char="•"/>
              <a:defRPr/>
            </a:pPr>
            <a:r>
              <a:rPr lang="en-US" altLang="en-US" dirty="0"/>
              <a:t>Communicate the benefits of using e-channels</a:t>
            </a:r>
          </a:p>
          <a:p>
            <a:pPr marL="1317625" lvl="3" indent="-457200" eaLnBrk="1" hangingPunct="1">
              <a:lnSpc>
                <a:spcPct val="90000"/>
              </a:lnSpc>
              <a:buFont typeface="Arial" panose="020B0604020202020204" pitchFamily="34" charset="0"/>
              <a:buChar char="•"/>
              <a:defRPr/>
            </a:pPr>
            <a:r>
              <a:rPr lang="en-US" altLang="en-US" dirty="0"/>
              <a:t>Prioritise audiences or partners targeted for e-channel adoption</a:t>
            </a:r>
          </a:p>
          <a:p>
            <a:pPr marL="1317625" lvl="3" indent="-457200" eaLnBrk="1" hangingPunct="1">
              <a:lnSpc>
                <a:spcPct val="90000"/>
              </a:lnSpc>
              <a:buFont typeface="Arial" panose="020B0604020202020204" pitchFamily="34" charset="0"/>
              <a:buChar char="•"/>
              <a:defRPr/>
            </a:pPr>
            <a:r>
              <a:rPr lang="en-US" altLang="en-US" dirty="0"/>
              <a:t>Prioritise products sold or purchased through e-channels</a:t>
            </a:r>
          </a:p>
          <a:p>
            <a:pPr marL="1317625" lvl="3" indent="-457200" eaLnBrk="1" hangingPunct="1">
              <a:lnSpc>
                <a:spcPct val="90000"/>
              </a:lnSpc>
              <a:buFont typeface="Arial" panose="020B0604020202020204" pitchFamily="34" charset="0"/>
              <a:buChar char="•"/>
              <a:defRPr/>
            </a:pPr>
            <a:r>
              <a:rPr lang="en-US" altLang="en-US" dirty="0"/>
              <a:t>Achieve our e-channel targets</a:t>
            </a:r>
          </a:p>
          <a:p>
            <a:pPr marL="1042988" lvl="2" indent="-457200" eaLnBrk="1" hangingPunct="1">
              <a:lnSpc>
                <a:spcPct val="90000"/>
              </a:lnSpc>
              <a:buFont typeface="Arial" panose="020B0604020202020204" pitchFamily="34" charset="0"/>
              <a:buChar char="•"/>
              <a:defRPr/>
            </a:pPr>
            <a:r>
              <a:rPr lang="en-US" altLang="en-US" sz="1800" dirty="0"/>
              <a:t>Digital channels do not exist in isolation</a:t>
            </a:r>
          </a:p>
          <a:p>
            <a:pPr marL="1042988" lvl="2" indent="-457200" eaLnBrk="1" hangingPunct="1">
              <a:lnSpc>
                <a:spcPct val="90000"/>
              </a:lnSpc>
              <a:buFont typeface="Arial" panose="020B0604020202020204" pitchFamily="34" charset="0"/>
              <a:buChar char="•"/>
              <a:defRPr/>
            </a:pPr>
            <a:r>
              <a:rPr lang="en-US" altLang="en-US" sz="1800" dirty="0"/>
              <a:t>Also defines how an organisation gains value internally from using electronic networks.</a:t>
            </a:r>
          </a:p>
          <a:p>
            <a:pPr marL="1317625" lvl="3" indent="-457200" eaLnBrk="1" hangingPunct="1">
              <a:lnSpc>
                <a:spcPct val="90000"/>
              </a:lnSpc>
              <a:buFont typeface="Arial" panose="020B0604020202020204" pitchFamily="34" charset="0"/>
              <a:buChar char="•"/>
              <a:defRPr/>
            </a:pPr>
            <a:endParaRPr lang="en-US" altLang="en-US" sz="1600" dirty="0"/>
          </a:p>
          <a:p>
            <a:pPr marL="1042988" lvl="2" indent="-457200" eaLnBrk="1" hangingPunct="1">
              <a:lnSpc>
                <a:spcPct val="90000"/>
              </a:lnSpc>
              <a:buFont typeface="Arial" panose="020B0604020202020204" pitchFamily="34" charset="0"/>
              <a:buChar char="•"/>
              <a:defRPr/>
            </a:pPr>
            <a:endParaRPr lang="en-US" altLang="en-US" sz="1600" dirty="0"/>
          </a:p>
          <a:p>
            <a:pPr marL="674688" lvl="1" indent="-371475" eaLnBrk="1" hangingPunct="1">
              <a:lnSpc>
                <a:spcPct val="90000"/>
              </a:lnSpc>
              <a:defRPr/>
            </a:pPr>
            <a:endParaRPr lang="en-US" altLang="en-US" sz="1600" dirty="0"/>
          </a:p>
        </p:txBody>
      </p:sp>
      <p:pic>
        <p:nvPicPr>
          <p:cNvPr id="30727" name="Picture 7" descr="See the source image">
            <a:extLst>
              <a:ext uri="{FF2B5EF4-FFF2-40B4-BE49-F238E27FC236}">
                <a16:creationId xmlns:a16="http://schemas.microsoft.com/office/drawing/2014/main" id="{6D725ADE-F425-1749-9251-13E236E3A7E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00056" y="1484784"/>
            <a:ext cx="5308848" cy="3384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wipe(down)">
                                      <p:cBhvr>
                                        <p:cTn id="10" dur="500"/>
                                        <p:tgtEl>
                                          <p:spTgt spid="1229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wipe(down)">
                                      <p:cBhvr>
                                        <p:cTn id="13" dur="500"/>
                                        <p:tgtEl>
                                          <p:spTgt spid="1229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wipe(down)">
                                      <p:cBhvr>
                                        <p:cTn id="16" dur="500"/>
                                        <p:tgtEl>
                                          <p:spTgt spid="12291">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Effect transition="in" filter="wipe(down)">
                                      <p:cBhvr>
                                        <p:cTn id="19" dur="500"/>
                                        <p:tgtEl>
                                          <p:spTgt spid="12291">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291">
                                            <p:txEl>
                                              <p:pRg st="5" end="5"/>
                                            </p:txEl>
                                          </p:spTgt>
                                        </p:tgtEl>
                                        <p:attrNameLst>
                                          <p:attrName>style.visibility</p:attrName>
                                        </p:attrNameLst>
                                      </p:cBhvr>
                                      <p:to>
                                        <p:strVal val="visible"/>
                                      </p:to>
                                    </p:set>
                                    <p:animEffect transition="in" filter="wipe(down)">
                                      <p:cBhvr>
                                        <p:cTn id="22" dur="500"/>
                                        <p:tgtEl>
                                          <p:spTgt spid="12291">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animEffect transition="in" filter="wipe(down)">
                                      <p:cBhvr>
                                        <p:cTn id="25" dur="500"/>
                                        <p:tgtEl>
                                          <p:spTgt spid="12291">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291">
                                            <p:txEl>
                                              <p:pRg st="7" end="7"/>
                                            </p:txEl>
                                          </p:spTgt>
                                        </p:tgtEl>
                                        <p:attrNameLst>
                                          <p:attrName>style.visibility</p:attrName>
                                        </p:attrNameLst>
                                      </p:cBhvr>
                                      <p:to>
                                        <p:strVal val="visible"/>
                                      </p:to>
                                    </p:set>
                                    <p:animEffect transition="in" filter="wipe(down)">
                                      <p:cBhvr>
                                        <p:cTn id="28" dur="500"/>
                                        <p:tgtEl>
                                          <p:spTgt spid="12291">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291">
                                            <p:txEl>
                                              <p:pRg st="8" end="8"/>
                                            </p:txEl>
                                          </p:spTgt>
                                        </p:tgtEl>
                                        <p:attrNameLst>
                                          <p:attrName>style.visibility</p:attrName>
                                        </p:attrNameLst>
                                      </p:cBhvr>
                                      <p:to>
                                        <p:strVal val="visible"/>
                                      </p:to>
                                    </p:set>
                                    <p:animEffect transition="in" filter="wipe(down)">
                                      <p:cBhvr>
                                        <p:cTn id="31"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E98E"/>
        </a:solidFill>
        <a:effectLst/>
      </p:bgPr>
    </p:bg>
    <p:spTree>
      <p:nvGrpSpPr>
        <p:cNvPr id="1" name=""/>
        <p:cNvGrpSpPr/>
        <p:nvPr/>
      </p:nvGrpSpPr>
      <p:grpSpPr>
        <a:xfrm>
          <a:off x="0" y="0"/>
          <a:ext cx="0" cy="0"/>
          <a:chOff x="0" y="0"/>
          <a:chExt cx="0" cy="0"/>
        </a:xfrm>
      </p:grpSpPr>
      <p:sp>
        <p:nvSpPr>
          <p:cNvPr id="32770" name="Rectangle 5">
            <a:extLst>
              <a:ext uri="{FF2B5EF4-FFF2-40B4-BE49-F238E27FC236}">
                <a16:creationId xmlns:a16="http://schemas.microsoft.com/office/drawing/2014/main" id="{10B466A1-EDC1-FF48-8DB6-7C3A275F8F01}"/>
              </a:ext>
            </a:extLst>
          </p:cNvPr>
          <p:cNvSpPr>
            <a:spLocks noChangeArrowheads="1"/>
          </p:cNvSpPr>
          <p:nvPr/>
        </p:nvSpPr>
        <p:spPr bwMode="auto">
          <a:xfrm>
            <a:off x="1416050" y="6092825"/>
            <a:ext cx="5675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r>
              <a:rPr lang="en-US" altLang="en-US" sz="1200">
                <a:solidFill>
                  <a:srgbClr val="000000"/>
                </a:solidFill>
                <a:latin typeface="Arial" panose="020B0604020202020204" pitchFamily="34" charset="0"/>
              </a:rPr>
              <a:t>Figure 5.3 </a:t>
            </a:r>
            <a:r>
              <a:rPr lang="en-US" altLang="en-US" sz="1800">
                <a:solidFill>
                  <a:srgbClr val="000000"/>
                </a:solidFill>
                <a:latin typeface="Arial" panose="020B0604020202020204" pitchFamily="34" charset="0"/>
              </a:rPr>
              <a:t> BA communicates its online value proposition</a:t>
            </a:r>
          </a:p>
          <a:p>
            <a:r>
              <a:rPr lang="en-US" altLang="en-US" sz="800" i="1">
                <a:solidFill>
                  <a:srgbClr val="000000"/>
                </a:solidFill>
                <a:latin typeface="Arial" panose="020B0604020202020204" pitchFamily="34" charset="0"/>
              </a:rPr>
              <a:t>Source</a:t>
            </a:r>
            <a:r>
              <a:rPr lang="en-US" altLang="en-US" sz="800">
                <a:solidFill>
                  <a:srgbClr val="000000"/>
                </a:solidFill>
                <a:latin typeface="Arial" panose="020B0604020202020204" pitchFamily="34" charset="0"/>
              </a:rPr>
              <a:t>: Based on </a:t>
            </a:r>
            <a:r>
              <a:rPr lang="en-US" altLang="en-US" sz="800" i="1">
                <a:solidFill>
                  <a:srgbClr val="000000"/>
                </a:solidFill>
                <a:latin typeface="Arial" panose="020B0604020202020204" pitchFamily="34" charset="0"/>
              </a:rPr>
              <a:t>Revolution </a:t>
            </a:r>
            <a:r>
              <a:rPr lang="en-US" altLang="en-US" sz="800">
                <a:solidFill>
                  <a:srgbClr val="000000"/>
                </a:solidFill>
                <a:latin typeface="Arial" panose="020B0604020202020204" pitchFamily="34" charset="0"/>
              </a:rPr>
              <a:t>(2005); wwwbritishairways.com</a:t>
            </a:r>
          </a:p>
        </p:txBody>
      </p:sp>
      <p:pic>
        <p:nvPicPr>
          <p:cNvPr id="32771" name="Picture 6">
            <a:extLst>
              <a:ext uri="{FF2B5EF4-FFF2-40B4-BE49-F238E27FC236}">
                <a16:creationId xmlns:a16="http://schemas.microsoft.com/office/drawing/2014/main" id="{6F375748-5120-4047-A335-FD93135A9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692150"/>
            <a:ext cx="734536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Box 1">
            <a:extLst>
              <a:ext uri="{FF2B5EF4-FFF2-40B4-BE49-F238E27FC236}">
                <a16:creationId xmlns:a16="http://schemas.microsoft.com/office/drawing/2014/main" id="{4968A755-0DD6-E745-9F01-4744848F30D5}"/>
              </a:ext>
            </a:extLst>
          </p:cNvPr>
          <p:cNvSpPr txBox="1">
            <a:spLocks noChangeArrowheads="1"/>
          </p:cNvSpPr>
          <p:nvPr/>
        </p:nvSpPr>
        <p:spPr bwMode="auto">
          <a:xfrm>
            <a:off x="7680325" y="692150"/>
            <a:ext cx="4392613" cy="5264150"/>
          </a:xfrm>
          <a:prstGeom prst="rect">
            <a:avLst/>
          </a:prstGeom>
          <a:noFill/>
          <a:ln>
            <a:noFill/>
          </a:ln>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defRPr/>
            </a:pPr>
            <a:r>
              <a:rPr lang="en-US" altLang="en-US" sz="2800" dirty="0">
                <a:solidFill>
                  <a:schemeClr val="bg1"/>
                </a:solidFill>
                <a:latin typeface="+mn-lt"/>
              </a:rPr>
              <a:t>’In 2004,  BA launched online services which allowed customers to take control of the booking process, so combining new services with reduced costs. BA decided to develop a specific online ad campaign to create awareness and encourage usage of its Online Value Proposition(OVP)</a:t>
            </a:r>
          </a:p>
        </p:txBody>
      </p:sp>
      <p:sp>
        <p:nvSpPr>
          <p:cNvPr id="34821" name="Rectangle 2">
            <a:extLst>
              <a:ext uri="{FF2B5EF4-FFF2-40B4-BE49-F238E27FC236}">
                <a16:creationId xmlns:a16="http://schemas.microsoft.com/office/drawing/2014/main" id="{0CFE0E27-D1AD-DB4F-B370-DC149A539576}"/>
              </a:ext>
            </a:extLst>
          </p:cNvPr>
          <p:cNvSpPr>
            <a:spLocks noChangeArrowheads="1"/>
          </p:cNvSpPr>
          <p:nvPr/>
        </p:nvSpPr>
        <p:spPr bwMode="auto">
          <a:xfrm>
            <a:off x="1631950" y="115888"/>
            <a:ext cx="6769100" cy="523875"/>
          </a:xfrm>
          <a:prstGeom prst="rect">
            <a:avLst/>
          </a:prstGeom>
          <a:noFill/>
          <a:ln>
            <a:noFill/>
          </a:ln>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defRPr/>
            </a:pPr>
            <a:r>
              <a:rPr lang="en-US" altLang="en-US" sz="2800" b="1" dirty="0">
                <a:solidFill>
                  <a:schemeClr val="bg1"/>
                </a:solidFill>
                <a:latin typeface="+mn-lt"/>
              </a:rPr>
              <a:t>BA asks: ‘Have you clicked yet?</a:t>
            </a:r>
          </a:p>
        </p:txBody>
      </p:sp>
    </p:spTree>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3A1FF3F-850F-054A-B386-4CB991B53D1F}"/>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Platform Strategy</a:t>
            </a:r>
            <a:endParaRPr lang="en-US" altLang="en-US" b="1"/>
          </a:p>
        </p:txBody>
      </p:sp>
      <p:sp>
        <p:nvSpPr>
          <p:cNvPr id="12291" name="Rectangle 3">
            <a:extLst>
              <a:ext uri="{FF2B5EF4-FFF2-40B4-BE49-F238E27FC236}">
                <a16:creationId xmlns:a16="http://schemas.microsoft.com/office/drawing/2014/main" id="{8FB37B10-48D3-3044-BF28-3CB26891D492}"/>
              </a:ext>
            </a:extLst>
          </p:cNvPr>
          <p:cNvSpPr>
            <a:spLocks noGrp="1" noChangeArrowheads="1"/>
          </p:cNvSpPr>
          <p:nvPr>
            <p:ph sz="half" idx="1"/>
          </p:nvPr>
        </p:nvSpPr>
        <p:spPr>
          <a:xfrm>
            <a:off x="623392" y="1340768"/>
            <a:ext cx="7214592" cy="5040560"/>
          </a:xfrm>
        </p:spPr>
        <p:txBody>
          <a:bodyPr wrap="square" anchor="t">
            <a:normAutofit/>
          </a:bodyPr>
          <a:lstStyle/>
          <a:p>
            <a:pPr marL="646113" lvl="1" indent="-342900" eaLnBrk="1" hangingPunct="1">
              <a:lnSpc>
                <a:spcPct val="90000"/>
              </a:lnSpc>
              <a:buFont typeface="Wingdings" pitchFamily="2" charset="2"/>
              <a:buChar char="Ø"/>
              <a:defRPr/>
            </a:pPr>
            <a:r>
              <a:rPr lang="en-US" altLang="en-US" sz="1800" dirty="0"/>
              <a:t>This is about entering a market that revolves around allowing platform participants to benefit from the presence of others i.e. creating community.</a:t>
            </a:r>
          </a:p>
          <a:p>
            <a:pPr marL="646113" lvl="1" indent="-342900" eaLnBrk="1" hangingPunct="1">
              <a:lnSpc>
                <a:spcPct val="90000"/>
              </a:lnSpc>
              <a:buFont typeface="Wingdings" pitchFamily="2" charset="2"/>
              <a:buChar char="Ø"/>
              <a:defRPr/>
            </a:pPr>
            <a:r>
              <a:rPr lang="en-US" altLang="en-US" sz="1800" dirty="0"/>
              <a:t>Ex: Google, eBay, Facebook, video gaming platform </a:t>
            </a:r>
            <a:r>
              <a:rPr lang="en-US" altLang="en-US" sz="1800" dirty="0" err="1"/>
              <a:t>etc</a:t>
            </a:r>
            <a:r>
              <a:rPr lang="en-US" altLang="en-US" sz="1800" dirty="0"/>
              <a:t>, are about co-creating value</a:t>
            </a:r>
          </a:p>
          <a:p>
            <a:pPr marL="646113" lvl="1" indent="-342900" eaLnBrk="1" hangingPunct="1">
              <a:lnSpc>
                <a:spcPct val="90000"/>
              </a:lnSpc>
              <a:buFont typeface="Wingdings" pitchFamily="2" charset="2"/>
              <a:buChar char="Ø"/>
              <a:defRPr/>
            </a:pPr>
            <a:r>
              <a:rPr lang="en-US" altLang="en-US" sz="1800" dirty="0"/>
              <a:t>Platforms also rely on the power of ’network effects’.</a:t>
            </a:r>
          </a:p>
          <a:p>
            <a:pPr marL="646113" lvl="1" indent="-342900" eaLnBrk="1" hangingPunct="1">
              <a:lnSpc>
                <a:spcPct val="90000"/>
              </a:lnSpc>
              <a:buFont typeface="Wingdings" pitchFamily="2" charset="2"/>
              <a:buChar char="Ø"/>
              <a:defRPr/>
            </a:pPr>
            <a:r>
              <a:rPr lang="en-US" altLang="en-US" sz="1800" dirty="0"/>
              <a:t>Three technologies have risen the platforms:</a:t>
            </a:r>
          </a:p>
          <a:p>
            <a:pPr marL="928688" lvl="2" indent="-342900" eaLnBrk="1" hangingPunct="1">
              <a:lnSpc>
                <a:spcPct val="90000"/>
              </a:lnSpc>
              <a:buFont typeface="Wingdings" pitchFamily="2" charset="2"/>
              <a:buChar char="Ø"/>
              <a:defRPr/>
            </a:pPr>
            <a:r>
              <a:rPr lang="en-US" altLang="en-US" sz="1800" b="1" dirty="0"/>
              <a:t>Cloud, Social and Mobile</a:t>
            </a:r>
            <a:r>
              <a:rPr lang="en-US" altLang="en-US" sz="1800" dirty="0"/>
              <a:t>	</a:t>
            </a:r>
          </a:p>
          <a:p>
            <a:pPr marL="646113" lvl="1" indent="-342900" eaLnBrk="1" hangingPunct="1">
              <a:lnSpc>
                <a:spcPct val="90000"/>
              </a:lnSpc>
              <a:buFont typeface="Wingdings" pitchFamily="2" charset="2"/>
              <a:buChar char="Ø"/>
              <a:defRPr/>
            </a:pPr>
            <a:r>
              <a:rPr lang="en-US" altLang="en-US" sz="1800" dirty="0"/>
              <a:t>Platform strategy is determined by three things: (Bonchek and </a:t>
            </a:r>
            <a:r>
              <a:rPr lang="en-US" altLang="en-US" sz="1800" dirty="0" err="1"/>
              <a:t>Choudary</a:t>
            </a:r>
            <a:r>
              <a:rPr lang="en-US" altLang="en-US" sz="1800" dirty="0"/>
              <a:t>, 2013):</a:t>
            </a:r>
          </a:p>
          <a:p>
            <a:pPr marL="817563" lvl="1" indent="-514350" eaLnBrk="1" hangingPunct="1">
              <a:lnSpc>
                <a:spcPct val="90000"/>
              </a:lnSpc>
              <a:buFont typeface="+mj-lt"/>
              <a:buAutoNum type="arabicPeriod"/>
              <a:defRPr/>
            </a:pPr>
            <a:r>
              <a:rPr lang="en-US" altLang="en-US" sz="1800" dirty="0"/>
              <a:t>Connection: how easy is it for others to use/join the platform and share/transact</a:t>
            </a:r>
          </a:p>
          <a:p>
            <a:pPr marL="817563" lvl="1" indent="-514350" eaLnBrk="1" hangingPunct="1">
              <a:lnSpc>
                <a:spcPct val="90000"/>
              </a:lnSpc>
              <a:buFont typeface="+mj-lt"/>
              <a:buAutoNum type="arabicPeriod"/>
              <a:defRPr/>
            </a:pPr>
            <a:r>
              <a:rPr lang="en-US" altLang="en-US" sz="1800" dirty="0"/>
              <a:t>Gravity: how well the platform attract participants (producers and consumers)</a:t>
            </a:r>
          </a:p>
          <a:p>
            <a:pPr marL="817563" lvl="1" indent="-514350" eaLnBrk="1" hangingPunct="1">
              <a:lnSpc>
                <a:spcPct val="90000"/>
              </a:lnSpc>
              <a:buFont typeface="+mj-lt"/>
              <a:buAutoNum type="arabicPeriod"/>
              <a:defRPr/>
            </a:pPr>
            <a:r>
              <a:rPr lang="en-US" altLang="en-US" sz="1800" dirty="0"/>
              <a:t>Flow: how well the platform foster the exchange and c-creation of value?</a:t>
            </a:r>
          </a:p>
          <a:p>
            <a:pPr marL="646113" lvl="1" indent="-342900" eaLnBrk="1" hangingPunct="1">
              <a:lnSpc>
                <a:spcPct val="90000"/>
              </a:lnSpc>
              <a:buFont typeface="Wingdings" pitchFamily="2" charset="2"/>
              <a:buChar char="Ø"/>
              <a:defRPr/>
            </a:pPr>
            <a:endParaRPr lang="en-US" altLang="en-US" sz="1600" dirty="0"/>
          </a:p>
        </p:txBody>
      </p:sp>
      <p:pic>
        <p:nvPicPr>
          <p:cNvPr id="34821" name="Picture 5" descr="See the source image">
            <a:extLst>
              <a:ext uri="{FF2B5EF4-FFF2-40B4-BE49-F238E27FC236}">
                <a16:creationId xmlns:a16="http://schemas.microsoft.com/office/drawing/2014/main" id="{93304DE2-EDB0-5A4B-AEEB-3261777082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00256" y="1268760"/>
            <a:ext cx="3213433" cy="4525963"/>
          </a:xfrm>
          <a:prstGeom prst="rect">
            <a:avLst/>
          </a:prstGeom>
          <a:solidFill>
            <a:srgbClr val="FFFFFF"/>
          </a:solidFill>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wipe(down)">
                                      <p:cBhvr>
                                        <p:cTn id="10" dur="500"/>
                                        <p:tgtEl>
                                          <p:spTgt spid="1229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wipe(down)">
                                      <p:cBhvr>
                                        <p:cTn id="13" dur="500"/>
                                        <p:tgtEl>
                                          <p:spTgt spid="1229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wipe(down)">
                                      <p:cBhvr>
                                        <p:cTn id="16" dur="500"/>
                                        <p:tgtEl>
                                          <p:spTgt spid="12291">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Effect transition="in" filter="wipe(down)">
                                      <p:cBhvr>
                                        <p:cTn id="19" dur="500"/>
                                        <p:tgtEl>
                                          <p:spTgt spid="12291">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291">
                                            <p:txEl>
                                              <p:pRg st="5" end="5"/>
                                            </p:txEl>
                                          </p:spTgt>
                                        </p:tgtEl>
                                        <p:attrNameLst>
                                          <p:attrName>style.visibility</p:attrName>
                                        </p:attrNameLst>
                                      </p:cBhvr>
                                      <p:to>
                                        <p:strVal val="visible"/>
                                      </p:to>
                                    </p:set>
                                    <p:animEffect transition="in" filter="wipe(down)">
                                      <p:cBhvr>
                                        <p:cTn id="22" dur="500"/>
                                        <p:tgtEl>
                                          <p:spTgt spid="12291">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animEffect transition="in" filter="wipe(down)">
                                      <p:cBhvr>
                                        <p:cTn id="25" dur="500"/>
                                        <p:tgtEl>
                                          <p:spTgt spid="12291">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291">
                                            <p:txEl>
                                              <p:pRg st="7" end="7"/>
                                            </p:txEl>
                                          </p:spTgt>
                                        </p:tgtEl>
                                        <p:attrNameLst>
                                          <p:attrName>style.visibility</p:attrName>
                                        </p:attrNameLst>
                                      </p:cBhvr>
                                      <p:to>
                                        <p:strVal val="visible"/>
                                      </p:to>
                                    </p:set>
                                    <p:animEffect transition="in" filter="wipe(down)">
                                      <p:cBhvr>
                                        <p:cTn id="28" dur="500"/>
                                        <p:tgtEl>
                                          <p:spTgt spid="12291">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291">
                                            <p:txEl>
                                              <p:pRg st="8" end="8"/>
                                            </p:txEl>
                                          </p:spTgt>
                                        </p:tgtEl>
                                        <p:attrNameLst>
                                          <p:attrName>style.visibility</p:attrName>
                                        </p:attrNameLst>
                                      </p:cBhvr>
                                      <p:to>
                                        <p:strVal val="visible"/>
                                      </p:to>
                                    </p:set>
                                    <p:animEffect transition="in" filter="wipe(down)">
                                      <p:cBhvr>
                                        <p:cTn id="31"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28B3A7-0BB3-7645-9F55-EC362DC252D0}"/>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Common types of Platforms</a:t>
            </a:r>
            <a:endParaRPr lang="en-US" altLang="en-US" b="1"/>
          </a:p>
        </p:txBody>
      </p:sp>
      <p:sp>
        <p:nvSpPr>
          <p:cNvPr id="12291" name="Rectangle 3">
            <a:extLst>
              <a:ext uri="{FF2B5EF4-FFF2-40B4-BE49-F238E27FC236}">
                <a16:creationId xmlns:a16="http://schemas.microsoft.com/office/drawing/2014/main" id="{FBCF8C76-9BE9-EB48-B1A9-133D2A6A0FCF}"/>
              </a:ext>
            </a:extLst>
          </p:cNvPr>
          <p:cNvSpPr>
            <a:spLocks noGrp="1" noChangeArrowheads="1"/>
          </p:cNvSpPr>
          <p:nvPr>
            <p:ph sz="half" idx="1"/>
          </p:nvPr>
        </p:nvSpPr>
        <p:spPr>
          <a:xfrm>
            <a:off x="263352" y="1340768"/>
            <a:ext cx="6048672" cy="4785396"/>
          </a:xfrm>
        </p:spPr>
        <p:txBody>
          <a:bodyPr wrap="square" anchor="t">
            <a:normAutofit fontScale="92500" lnSpcReduction="10000"/>
          </a:bodyPr>
          <a:lstStyle/>
          <a:p>
            <a:pPr marL="303213" lvl="1" indent="0" eaLnBrk="1" hangingPunct="1">
              <a:lnSpc>
                <a:spcPct val="90000"/>
              </a:lnSpc>
              <a:buFont typeface="Arial" panose="020B0604020202020204" pitchFamily="34" charset="0"/>
              <a:buNone/>
              <a:defRPr/>
            </a:pPr>
            <a:r>
              <a:rPr lang="en-US" altLang="en-US" sz="1800" dirty="0"/>
              <a:t>Hagel(2015) says that there are THREE common types of platforms:</a:t>
            </a:r>
          </a:p>
          <a:p>
            <a:pPr marL="646113" lvl="1" indent="-342900" eaLnBrk="1" hangingPunct="1">
              <a:lnSpc>
                <a:spcPct val="90000"/>
              </a:lnSpc>
              <a:buFont typeface="Wingdings" pitchFamily="2" charset="2"/>
              <a:buChar char="Ø"/>
              <a:defRPr/>
            </a:pPr>
            <a:r>
              <a:rPr lang="en-US" altLang="en-US" sz="1800" b="1" dirty="0"/>
              <a:t>Aggregation platforms:</a:t>
            </a:r>
          </a:p>
          <a:p>
            <a:pPr marL="646113" lvl="1" indent="-342900" eaLnBrk="1" hangingPunct="1">
              <a:lnSpc>
                <a:spcPct val="90000"/>
              </a:lnSpc>
              <a:buFont typeface="Wingdings" pitchFamily="2" charset="2"/>
              <a:buChar char="Ø"/>
              <a:defRPr/>
            </a:pPr>
            <a:r>
              <a:rPr lang="en-US" altLang="en-US" sz="1800" dirty="0"/>
              <a:t>They bring together a broad array of resources and help users connect with them.</a:t>
            </a:r>
          </a:p>
          <a:p>
            <a:pPr marL="1042988" lvl="2" indent="-457200" eaLnBrk="1" hangingPunct="1">
              <a:lnSpc>
                <a:spcPct val="90000"/>
              </a:lnSpc>
              <a:buFont typeface="+mj-lt"/>
              <a:buAutoNum type="arabicPeriod"/>
              <a:defRPr/>
            </a:pPr>
            <a:r>
              <a:rPr lang="en-US" altLang="en-US" sz="1800" dirty="0"/>
              <a:t>Data/information aggregation, such as scientific databases</a:t>
            </a:r>
          </a:p>
          <a:p>
            <a:pPr marL="1042988" lvl="2" indent="-457200" eaLnBrk="1" hangingPunct="1">
              <a:lnSpc>
                <a:spcPct val="90000"/>
              </a:lnSpc>
              <a:buFont typeface="+mj-lt"/>
              <a:buAutoNum type="arabicPeriod"/>
              <a:defRPr/>
            </a:pPr>
            <a:r>
              <a:rPr lang="en-US" altLang="en-US" sz="1800" dirty="0"/>
              <a:t>Marketplace/broker platforms, such as </a:t>
            </a:r>
            <a:r>
              <a:rPr lang="en-US" altLang="en-US" sz="1800" dirty="0" err="1"/>
              <a:t>MoneySuperMarket</a:t>
            </a:r>
            <a:r>
              <a:rPr lang="en-US" altLang="en-US" sz="1800" dirty="0"/>
              <a:t>, AppStore, eBay</a:t>
            </a:r>
          </a:p>
          <a:p>
            <a:pPr marL="1042988" lvl="2" indent="-457200" eaLnBrk="1" hangingPunct="1">
              <a:lnSpc>
                <a:spcPct val="90000"/>
              </a:lnSpc>
              <a:buFont typeface="+mj-lt"/>
              <a:buAutoNum type="arabicPeriod"/>
              <a:defRPr/>
            </a:pPr>
            <a:r>
              <a:rPr lang="en-US" altLang="en-US" sz="1800" dirty="0"/>
              <a:t>Contest platforms, where people can post a problem and offer a reward/payment to the user with best solution. E.g. </a:t>
            </a:r>
            <a:r>
              <a:rPr lang="en-US" altLang="en-US" sz="1800" dirty="0" err="1"/>
              <a:t>InnoCentive</a:t>
            </a:r>
            <a:r>
              <a:rPr lang="en-US" altLang="en-US" sz="1800" dirty="0"/>
              <a:t> and Kaggle</a:t>
            </a:r>
          </a:p>
          <a:p>
            <a:pPr marL="646113" lvl="1" indent="-342900" eaLnBrk="1" hangingPunct="1">
              <a:lnSpc>
                <a:spcPct val="90000"/>
              </a:lnSpc>
              <a:buFont typeface="Wingdings" pitchFamily="2" charset="2"/>
              <a:buChar char="Ø"/>
              <a:defRPr/>
            </a:pPr>
            <a:r>
              <a:rPr lang="en-US" altLang="en-US" sz="1800" b="1" dirty="0"/>
              <a:t>Social platforms: </a:t>
            </a:r>
            <a:r>
              <a:rPr lang="en-US" altLang="en-US" sz="1800" dirty="0"/>
              <a:t>They bring a lot of people together with common interest</a:t>
            </a:r>
            <a:endParaRPr lang="en-US" altLang="en-US" sz="1800" b="1" dirty="0"/>
          </a:p>
          <a:p>
            <a:pPr marL="646113" lvl="1" indent="-342900" eaLnBrk="1" hangingPunct="1">
              <a:lnSpc>
                <a:spcPct val="90000"/>
              </a:lnSpc>
              <a:buFont typeface="Wingdings" pitchFamily="2" charset="2"/>
              <a:buChar char="Ø"/>
              <a:defRPr/>
            </a:pPr>
            <a:r>
              <a:rPr lang="en-US" altLang="en-US" sz="1800" b="1" dirty="0" err="1"/>
              <a:t>Mobilisation</a:t>
            </a:r>
            <a:r>
              <a:rPr lang="en-US" altLang="en-US" sz="1800" b="1" dirty="0"/>
              <a:t> platforms</a:t>
            </a:r>
          </a:p>
          <a:p>
            <a:pPr marL="928688" lvl="2" indent="-342900" eaLnBrk="1" hangingPunct="1">
              <a:lnSpc>
                <a:spcPct val="90000"/>
              </a:lnSpc>
              <a:buFont typeface="Wingdings" pitchFamily="2" charset="2"/>
              <a:buChar char="Ø"/>
              <a:defRPr/>
            </a:pPr>
            <a:r>
              <a:rPr lang="en-US" altLang="en-US" sz="1800" dirty="0"/>
              <a:t>They are about moving people to act together to accomplish something beyond an individual participant. E.g. Crowdsourcing(crowdfunding), such as </a:t>
            </a:r>
            <a:r>
              <a:rPr lang="en-US" altLang="en-US" sz="1800" dirty="0" err="1"/>
              <a:t>CrowdFunder.co.uk</a:t>
            </a:r>
            <a:r>
              <a:rPr lang="en-US" altLang="en-US" sz="1800" dirty="0"/>
              <a:t>, </a:t>
            </a:r>
            <a:r>
              <a:rPr lang="en-US" altLang="en-US" sz="1800" dirty="0" err="1"/>
              <a:t>kickstarter.com</a:t>
            </a:r>
            <a:r>
              <a:rPr lang="en-US" altLang="en-US" sz="1800" dirty="0"/>
              <a:t> </a:t>
            </a:r>
            <a:r>
              <a:rPr lang="en-US" altLang="en-US" sz="1800" dirty="0" err="1"/>
              <a:t>etc</a:t>
            </a:r>
            <a:r>
              <a:rPr lang="en-US" altLang="en-US" sz="1800" dirty="0"/>
              <a:t>, </a:t>
            </a:r>
            <a:r>
              <a:rPr lang="en-US" altLang="en-US" sz="1800" dirty="0" err="1"/>
              <a:t>justgiving.com</a:t>
            </a:r>
            <a:endParaRPr lang="en-US" altLang="en-US" sz="1800" dirty="0"/>
          </a:p>
          <a:p>
            <a:pPr marL="646113" lvl="1" indent="-342900" eaLnBrk="1" hangingPunct="1">
              <a:lnSpc>
                <a:spcPct val="90000"/>
              </a:lnSpc>
              <a:buFont typeface="Wingdings" pitchFamily="2" charset="2"/>
              <a:buChar char="Ø"/>
              <a:defRPr/>
            </a:pPr>
            <a:endParaRPr lang="en-US" altLang="en-US" sz="1400" dirty="0"/>
          </a:p>
          <a:p>
            <a:pPr marL="646113" lvl="1" indent="-342900" eaLnBrk="1" hangingPunct="1">
              <a:lnSpc>
                <a:spcPct val="90000"/>
              </a:lnSpc>
              <a:buFont typeface="Wingdings" pitchFamily="2" charset="2"/>
              <a:buChar char="Ø"/>
              <a:defRPr/>
            </a:pPr>
            <a:endParaRPr lang="en-US" altLang="en-US" sz="1400" dirty="0"/>
          </a:p>
        </p:txBody>
      </p:sp>
      <p:sp>
        <p:nvSpPr>
          <p:cNvPr id="72" name="Content Placeholder 3">
            <a:extLst>
              <a:ext uri="{FF2B5EF4-FFF2-40B4-BE49-F238E27FC236}">
                <a16:creationId xmlns:a16="http://schemas.microsoft.com/office/drawing/2014/main" id="{B922E25D-E374-4331-9A98-25B39D21F798}"/>
              </a:ext>
            </a:extLst>
          </p:cNvPr>
          <p:cNvSpPr>
            <a:spLocks noGrp="1"/>
          </p:cNvSpPr>
          <p:nvPr>
            <p:ph sz="half" idx="2"/>
          </p:nvPr>
        </p:nvSpPr>
        <p:spPr>
          <a:xfrm>
            <a:off x="7896200" y="1484784"/>
            <a:ext cx="3750320" cy="4525963"/>
          </a:xfrm>
        </p:spPr>
        <p:txBody>
          <a:bodyPr/>
          <a:lstStyle/>
          <a:p>
            <a:endParaRPr lang="en-US" dirty="0"/>
          </a:p>
        </p:txBody>
      </p:sp>
      <p:pic>
        <p:nvPicPr>
          <p:cNvPr id="36869" name="Picture 5" descr="See the source image">
            <a:extLst>
              <a:ext uri="{FF2B5EF4-FFF2-40B4-BE49-F238E27FC236}">
                <a16:creationId xmlns:a16="http://schemas.microsoft.com/office/drawing/2014/main" id="{F523989D-8272-584A-9BC7-DE16ECD3F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032" y="1340768"/>
            <a:ext cx="5612432" cy="44644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wipe(down)">
                                      <p:cBhvr>
                                        <p:cTn id="10" dur="500"/>
                                        <p:tgtEl>
                                          <p:spTgt spid="1229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wipe(down)">
                                      <p:cBhvr>
                                        <p:cTn id="13" dur="500"/>
                                        <p:tgtEl>
                                          <p:spTgt spid="1229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wipe(down)">
                                      <p:cBhvr>
                                        <p:cTn id="16" dur="500"/>
                                        <p:tgtEl>
                                          <p:spTgt spid="12291">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Effect transition="in" filter="wipe(down)">
                                      <p:cBhvr>
                                        <p:cTn id="19" dur="500"/>
                                        <p:tgtEl>
                                          <p:spTgt spid="12291">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291">
                                            <p:txEl>
                                              <p:pRg st="5" end="5"/>
                                            </p:txEl>
                                          </p:spTgt>
                                        </p:tgtEl>
                                        <p:attrNameLst>
                                          <p:attrName>style.visibility</p:attrName>
                                        </p:attrNameLst>
                                      </p:cBhvr>
                                      <p:to>
                                        <p:strVal val="visible"/>
                                      </p:to>
                                    </p:set>
                                    <p:animEffect transition="in" filter="wipe(down)">
                                      <p:cBhvr>
                                        <p:cTn id="22" dur="500"/>
                                        <p:tgtEl>
                                          <p:spTgt spid="12291">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animEffect transition="in" filter="wipe(down)">
                                      <p:cBhvr>
                                        <p:cTn id="25" dur="500"/>
                                        <p:tgtEl>
                                          <p:spTgt spid="12291">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291">
                                            <p:txEl>
                                              <p:pRg st="7" end="7"/>
                                            </p:txEl>
                                          </p:spTgt>
                                        </p:tgtEl>
                                        <p:attrNameLst>
                                          <p:attrName>style.visibility</p:attrName>
                                        </p:attrNameLst>
                                      </p:cBhvr>
                                      <p:to>
                                        <p:strVal val="visible"/>
                                      </p:to>
                                    </p:set>
                                    <p:animEffect transition="in" filter="wipe(down)">
                                      <p:cBhvr>
                                        <p:cTn id="28" dur="500"/>
                                        <p:tgtEl>
                                          <p:spTgt spid="12291">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291">
                                            <p:txEl>
                                              <p:pRg st="8" end="8"/>
                                            </p:txEl>
                                          </p:spTgt>
                                        </p:tgtEl>
                                        <p:attrNameLst>
                                          <p:attrName>style.visibility</p:attrName>
                                        </p:attrNameLst>
                                      </p:cBhvr>
                                      <p:to>
                                        <p:strVal val="visible"/>
                                      </p:to>
                                    </p:set>
                                    <p:animEffect transition="in" filter="wipe(down)">
                                      <p:cBhvr>
                                        <p:cTn id="31"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E98E"/>
        </a:solidFill>
        <a:effectLst/>
      </p:bgPr>
    </p:bg>
    <p:spTree>
      <p:nvGrpSpPr>
        <p:cNvPr id="1" name=""/>
        <p:cNvGrpSpPr/>
        <p:nvPr/>
      </p:nvGrpSpPr>
      <p:grpSpPr>
        <a:xfrm>
          <a:off x="0" y="0"/>
          <a:ext cx="0" cy="0"/>
          <a:chOff x="0" y="0"/>
          <a:chExt cx="0" cy="0"/>
        </a:xfrm>
      </p:grpSpPr>
      <p:pic>
        <p:nvPicPr>
          <p:cNvPr id="38914" name="Picture 1">
            <a:extLst>
              <a:ext uri="{FF2B5EF4-FFF2-40B4-BE49-F238E27FC236}">
                <a16:creationId xmlns:a16="http://schemas.microsoft.com/office/drawing/2014/main" id="{3A4551BC-354F-3F4B-8BDD-E9B785E0A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832" y="981075"/>
            <a:ext cx="6841406"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5">
            <a:extLst>
              <a:ext uri="{FF2B5EF4-FFF2-40B4-BE49-F238E27FC236}">
                <a16:creationId xmlns:a16="http://schemas.microsoft.com/office/drawing/2014/main" id="{BC814685-427C-3147-A9C4-E821D925E09F}"/>
              </a:ext>
            </a:extLst>
          </p:cNvPr>
          <p:cNvSpPr>
            <a:spLocks noChangeArrowheads="1"/>
          </p:cNvSpPr>
          <p:nvPr/>
        </p:nvSpPr>
        <p:spPr bwMode="auto">
          <a:xfrm>
            <a:off x="1992313" y="6381750"/>
            <a:ext cx="77263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r>
              <a:rPr lang="en-US" altLang="en-US" sz="800" i="1">
                <a:solidFill>
                  <a:srgbClr val="000000"/>
                </a:solidFill>
                <a:latin typeface="Arial" panose="020B0604020202020204" pitchFamily="34" charset="0"/>
              </a:rPr>
              <a:t>Source:</a:t>
            </a:r>
            <a:r>
              <a:rPr lang="en-US" altLang="en-US" sz="800">
                <a:solidFill>
                  <a:srgbClr val="000000"/>
                </a:solidFill>
                <a:latin typeface="Arial" panose="020B0604020202020204" pitchFamily="34" charset="0"/>
              </a:rPr>
              <a:t> https://www.crowdcube.com/companies/onedox/pitches/b9nE7q#categorise</a:t>
            </a:r>
          </a:p>
        </p:txBody>
      </p:sp>
      <p:sp>
        <p:nvSpPr>
          <p:cNvPr id="38916" name="Rectangle 2">
            <a:extLst>
              <a:ext uri="{FF2B5EF4-FFF2-40B4-BE49-F238E27FC236}">
                <a16:creationId xmlns:a16="http://schemas.microsoft.com/office/drawing/2014/main" id="{96D4AB84-7544-A74D-8DFC-FDA3C9FA4307}"/>
              </a:ext>
            </a:extLst>
          </p:cNvPr>
          <p:cNvSpPr txBox="1">
            <a:spLocks noChangeArrowheads="1"/>
          </p:cNvSpPr>
          <p:nvPr/>
        </p:nvSpPr>
        <p:spPr bwMode="auto">
          <a:xfrm>
            <a:off x="1905000" y="-80963"/>
            <a:ext cx="83820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eaLnBrk="1" hangingPunct="1"/>
            <a:r>
              <a:rPr lang="en-GB" altLang="en-US" sz="3200" b="1">
                <a:solidFill>
                  <a:srgbClr val="007BA4"/>
                </a:solidFill>
                <a:latin typeface="Franklin Gothic Book" panose="020B0503020102020204" pitchFamily="34" charset="0"/>
              </a:rPr>
              <a:t>Figure 5.4 The Onedox revenue model</a:t>
            </a:r>
            <a:endParaRPr lang="en-US" altLang="en-US" sz="3200" b="1">
              <a:solidFill>
                <a:srgbClr val="007BA4"/>
              </a:solidFill>
              <a:latin typeface="Franklin Gothic Book" panose="020B0503020102020204" pitchFamily="34" charset="0"/>
            </a:endParaRPr>
          </a:p>
        </p:txBody>
      </p:sp>
      <p:sp>
        <p:nvSpPr>
          <p:cNvPr id="38917" name="TextBox 2">
            <a:extLst>
              <a:ext uri="{FF2B5EF4-FFF2-40B4-BE49-F238E27FC236}">
                <a16:creationId xmlns:a16="http://schemas.microsoft.com/office/drawing/2014/main" id="{8CFE684B-7D3B-764F-BDBB-F0582849D810}"/>
              </a:ext>
            </a:extLst>
          </p:cNvPr>
          <p:cNvSpPr txBox="1">
            <a:spLocks noChangeArrowheads="1"/>
          </p:cNvSpPr>
          <p:nvPr/>
        </p:nvSpPr>
        <p:spPr bwMode="auto">
          <a:xfrm>
            <a:off x="407368" y="980728"/>
            <a:ext cx="367240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r>
              <a:rPr lang="en-US" altLang="en-US" dirty="0">
                <a:solidFill>
                  <a:schemeClr val="bg1"/>
                </a:solidFill>
                <a:latin typeface="+mn-lt"/>
              </a:rPr>
              <a:t>An example of how start-up company </a:t>
            </a:r>
            <a:r>
              <a:rPr lang="en-US" altLang="en-US" dirty="0" err="1">
                <a:solidFill>
                  <a:schemeClr val="bg1"/>
                </a:solidFill>
                <a:latin typeface="+mn-lt"/>
              </a:rPr>
              <a:t>Onedox.com</a:t>
            </a:r>
            <a:r>
              <a:rPr lang="en-US" altLang="en-US" dirty="0">
                <a:solidFill>
                  <a:schemeClr val="bg1"/>
                </a:solidFill>
                <a:latin typeface="+mn-lt"/>
              </a:rPr>
              <a:t> worked on defining its digital business strategy and used the </a:t>
            </a:r>
            <a:r>
              <a:rPr lang="en-US" altLang="en-US" dirty="0" err="1">
                <a:solidFill>
                  <a:schemeClr val="bg1"/>
                </a:solidFill>
                <a:latin typeface="+mn-lt"/>
              </a:rPr>
              <a:t>crowdfuncding</a:t>
            </a:r>
            <a:r>
              <a:rPr lang="en-US" altLang="en-US" dirty="0">
                <a:solidFill>
                  <a:schemeClr val="bg1"/>
                </a:solidFill>
                <a:latin typeface="+mn-lt"/>
              </a:rPr>
              <a:t> platform </a:t>
            </a:r>
            <a:r>
              <a:rPr lang="en-US" altLang="en-US" dirty="0" err="1">
                <a:solidFill>
                  <a:schemeClr val="bg1"/>
                </a:solidFill>
                <a:latin typeface="+mn-lt"/>
              </a:rPr>
              <a:t>Crowdcude</a:t>
            </a:r>
            <a:r>
              <a:rPr lang="en-US" altLang="en-US" dirty="0">
                <a:solidFill>
                  <a:schemeClr val="bg1"/>
                </a:solidFill>
                <a:latin typeface="+mn-lt"/>
              </a:rPr>
              <a:t> to raise money.</a:t>
            </a:r>
          </a:p>
          <a:p>
            <a:r>
              <a:rPr lang="en-US" altLang="en-US" dirty="0">
                <a:solidFill>
                  <a:schemeClr val="bg1"/>
                </a:solidFill>
                <a:latin typeface="+mn-lt"/>
              </a:rPr>
              <a:t>(</a:t>
            </a:r>
            <a:r>
              <a:rPr lang="en-US" altLang="en-US" dirty="0" err="1">
                <a:solidFill>
                  <a:schemeClr val="bg1"/>
                </a:solidFill>
                <a:latin typeface="+mn-lt"/>
              </a:rPr>
              <a:t>Onedox</a:t>
            </a:r>
            <a:r>
              <a:rPr lang="en-US" altLang="en-US" dirty="0">
                <a:solidFill>
                  <a:schemeClr val="bg1"/>
                </a:solidFill>
                <a:latin typeface="+mn-lt"/>
              </a:rPr>
              <a:t> closed in Dec 2019)</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98D02EF-7CF9-8846-B023-DD65F56095A8}"/>
              </a:ext>
            </a:extLst>
          </p:cNvPr>
          <p:cNvSpPr>
            <a:spLocks noGrp="1"/>
          </p:cNvSpPr>
          <p:nvPr>
            <p:ph type="title"/>
          </p:nvPr>
        </p:nvSpPr>
        <p:spPr>
          <a:xfrm>
            <a:off x="609600" y="274638"/>
            <a:ext cx="9956800" cy="1143000"/>
          </a:xfrm>
        </p:spPr>
        <p:txBody>
          <a:bodyPr wrap="square" anchor="ctr">
            <a:normAutofit/>
          </a:bodyPr>
          <a:lstStyle/>
          <a:p>
            <a:pPr eaLnBrk="1" hangingPunct="1">
              <a:lnSpc>
                <a:spcPct val="90000"/>
              </a:lnSpc>
            </a:pPr>
            <a:r>
              <a:rPr lang="en-GB" altLang="en-US" sz="3600" b="1" dirty="0"/>
              <a:t>Strategy process models for digital business</a:t>
            </a:r>
            <a:endParaRPr lang="en-US" altLang="en-US" sz="3600" b="1" dirty="0"/>
          </a:p>
        </p:txBody>
      </p:sp>
      <p:sp>
        <p:nvSpPr>
          <p:cNvPr id="12291" name="Rectangle 3">
            <a:extLst>
              <a:ext uri="{FF2B5EF4-FFF2-40B4-BE49-F238E27FC236}">
                <a16:creationId xmlns:a16="http://schemas.microsoft.com/office/drawing/2014/main" id="{D33B6665-219F-B54B-9CA4-5F1FEF14CBA4}"/>
              </a:ext>
            </a:extLst>
          </p:cNvPr>
          <p:cNvSpPr>
            <a:spLocks noGrp="1" noChangeArrowheads="1"/>
          </p:cNvSpPr>
          <p:nvPr>
            <p:ph idx="1"/>
          </p:nvPr>
        </p:nvSpPr>
        <p:spPr>
          <a:xfrm>
            <a:off x="609600" y="1600200"/>
            <a:ext cx="9956800" cy="4525963"/>
          </a:xfrm>
        </p:spPr>
        <p:txBody>
          <a:bodyPr wrap="square" anchor="t">
            <a:normAutofit/>
          </a:bodyPr>
          <a:lstStyle/>
          <a:p>
            <a:pPr marL="760413" lvl="1" indent="-457200" eaLnBrk="1" hangingPunct="1">
              <a:lnSpc>
                <a:spcPct val="90000"/>
              </a:lnSpc>
              <a:buFont typeface="Wingdings" pitchFamily="2" charset="2"/>
              <a:buChar char="Ø"/>
              <a:defRPr/>
            </a:pPr>
            <a:r>
              <a:rPr lang="en-US" altLang="en-US" sz="2100" dirty="0"/>
              <a:t>Strategy process model is a framework for approaching strategy development.</a:t>
            </a:r>
          </a:p>
          <a:p>
            <a:pPr marL="760413" lvl="1" indent="-457200" eaLnBrk="1" hangingPunct="1">
              <a:lnSpc>
                <a:spcPct val="90000"/>
              </a:lnSpc>
              <a:buFont typeface="Wingdings" pitchFamily="2" charset="2"/>
              <a:buChar char="Ø"/>
              <a:defRPr/>
            </a:pPr>
            <a:r>
              <a:rPr lang="en-US" altLang="en-US" sz="2100" dirty="0"/>
              <a:t>Framework gives a logical sequence to follow to ensure inclusion of all key activities of business strategy development, also can be evolved as part of a process of continuous improvement.</a:t>
            </a:r>
          </a:p>
          <a:p>
            <a:pPr marL="760413" lvl="1" indent="-457200" eaLnBrk="1" hangingPunct="1">
              <a:lnSpc>
                <a:spcPct val="90000"/>
              </a:lnSpc>
              <a:buFont typeface="Wingdings" pitchFamily="2" charset="2"/>
              <a:buChar char="Ø"/>
              <a:defRPr/>
            </a:pPr>
            <a:r>
              <a:rPr lang="en-US" altLang="en-US" sz="2100" dirty="0"/>
              <a:t>Common elements include:</a:t>
            </a:r>
          </a:p>
          <a:p>
            <a:pPr marL="1042988" lvl="2" indent="-457200" eaLnBrk="1" hangingPunct="1">
              <a:lnSpc>
                <a:spcPct val="90000"/>
              </a:lnSpc>
              <a:buFont typeface="Wingdings" pitchFamily="2" charset="2"/>
              <a:buChar char="Ø"/>
              <a:defRPr/>
            </a:pPr>
            <a:r>
              <a:rPr lang="en-US" altLang="en-US" sz="2100" dirty="0"/>
              <a:t>Internal and external environment scanning or analysis.</a:t>
            </a:r>
          </a:p>
          <a:p>
            <a:pPr marL="1042988" lvl="2" indent="-457200" eaLnBrk="1" hangingPunct="1">
              <a:lnSpc>
                <a:spcPct val="90000"/>
              </a:lnSpc>
              <a:buFont typeface="Wingdings" pitchFamily="2" charset="2"/>
              <a:buChar char="Ø"/>
              <a:defRPr/>
            </a:pPr>
            <a:r>
              <a:rPr lang="en-US" altLang="en-US" sz="2100" dirty="0"/>
              <a:t>A clear statement of vision and objectives</a:t>
            </a:r>
          </a:p>
          <a:p>
            <a:pPr marL="1042988" lvl="2" indent="-457200" eaLnBrk="1" hangingPunct="1">
              <a:lnSpc>
                <a:spcPct val="90000"/>
              </a:lnSpc>
              <a:buFont typeface="Wingdings" pitchFamily="2" charset="2"/>
              <a:buChar char="Ø"/>
              <a:defRPr/>
            </a:pPr>
            <a:r>
              <a:rPr lang="en-US" altLang="en-US" sz="2100" dirty="0"/>
              <a:t>Strategy option generation, evaluation and selection</a:t>
            </a:r>
          </a:p>
          <a:p>
            <a:pPr marL="1042988" lvl="2" indent="-457200" eaLnBrk="1" hangingPunct="1">
              <a:lnSpc>
                <a:spcPct val="90000"/>
              </a:lnSpc>
              <a:buFont typeface="Wingdings" pitchFamily="2" charset="2"/>
              <a:buChar char="Ø"/>
              <a:defRPr/>
            </a:pPr>
            <a:r>
              <a:rPr lang="en-US" altLang="en-US" sz="2100" dirty="0"/>
              <a:t>Enactment of the strategy as implementation</a:t>
            </a:r>
          </a:p>
          <a:p>
            <a:pPr marL="1042988" lvl="2" indent="-457200" eaLnBrk="1" hangingPunct="1">
              <a:lnSpc>
                <a:spcPct val="90000"/>
              </a:lnSpc>
              <a:buFont typeface="Wingdings" pitchFamily="2" charset="2"/>
              <a:buChar char="Ø"/>
              <a:defRPr/>
            </a:pPr>
            <a:r>
              <a:rPr lang="en-US" altLang="en-US" sz="2100" dirty="0"/>
              <a:t>Control is required to monitor operational and strategy effectiveness problems and adjust the operations or strategy accordingly.</a:t>
            </a:r>
          </a:p>
          <a:p>
            <a:pPr marL="1042988" lvl="2" indent="-457200" eaLnBrk="1" hangingPunct="1">
              <a:lnSpc>
                <a:spcPct val="90000"/>
              </a:lnSpc>
              <a:buFont typeface="Arial" panose="020B0604020202020204" pitchFamily="34" charset="0"/>
              <a:buChar char="•"/>
              <a:defRPr/>
            </a:pPr>
            <a:endParaRPr lang="en-US" altLang="en-US" sz="2100" dirty="0"/>
          </a:p>
          <a:p>
            <a:pPr marL="674688" lvl="1" indent="-371475" eaLnBrk="1" hangingPunct="1">
              <a:lnSpc>
                <a:spcPct val="90000"/>
              </a:lnSpc>
              <a:defRPr/>
            </a:pPr>
            <a:endParaRPr lang="en-US" altLang="en-US" sz="2100" dirty="0"/>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1377C3D-4560-F14E-AD97-79577F86013B}"/>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Learning outcomes</a:t>
            </a:r>
            <a:endParaRPr lang="en-US" altLang="en-US" b="1"/>
          </a:p>
        </p:txBody>
      </p:sp>
      <p:pic>
        <p:nvPicPr>
          <p:cNvPr id="8196" name="Picture 1">
            <a:extLst>
              <a:ext uri="{FF2B5EF4-FFF2-40B4-BE49-F238E27FC236}">
                <a16:creationId xmlns:a16="http://schemas.microsoft.com/office/drawing/2014/main" id="{70F92247-04E9-724A-A8AA-37BB3755E8C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3392" y="1844824"/>
            <a:ext cx="4876800" cy="33123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099" name="Rectangle 3">
            <a:extLst>
              <a:ext uri="{FF2B5EF4-FFF2-40B4-BE49-F238E27FC236}">
                <a16:creationId xmlns:a16="http://schemas.microsoft.com/office/drawing/2014/main" id="{2420E3A7-2E0D-D241-8499-94C7C3BE3633}"/>
              </a:ext>
            </a:extLst>
          </p:cNvPr>
          <p:cNvSpPr>
            <a:spLocks noGrp="1"/>
          </p:cNvSpPr>
          <p:nvPr>
            <p:ph sz="half" idx="2"/>
          </p:nvPr>
        </p:nvSpPr>
        <p:spPr>
          <a:xfrm>
            <a:off x="5689600" y="1600201"/>
            <a:ext cx="4876800" cy="4525963"/>
          </a:xfrm>
        </p:spPr>
        <p:txBody>
          <a:bodyPr wrap="square" anchor="t">
            <a:normAutofit/>
          </a:bodyPr>
          <a:lstStyle/>
          <a:p>
            <a:pPr marL="371475" indent="-371475" eaLnBrk="1" hangingPunct="1">
              <a:defRPr/>
            </a:pPr>
            <a:r>
              <a:rPr lang="en-GB" altLang="en-US"/>
              <a:t>Follow an appropriate strategy process model for digital business</a:t>
            </a:r>
          </a:p>
          <a:p>
            <a:pPr marL="371475" indent="-371475" eaLnBrk="1" hangingPunct="1">
              <a:defRPr/>
            </a:pPr>
            <a:r>
              <a:rPr lang="en-GB" altLang="en-US"/>
              <a:t>Apply tools to generate and select digital business strategies</a:t>
            </a:r>
          </a:p>
          <a:p>
            <a:pPr marL="371475" indent="-371475" eaLnBrk="1" hangingPunct="1">
              <a:defRPr/>
            </a:pPr>
            <a:r>
              <a:rPr lang="en-GB" altLang="en-US"/>
              <a:t>Outline alternative strategic approaches to achieve digital business.</a:t>
            </a:r>
          </a:p>
          <a:p>
            <a:pPr marL="0" indent="0" eaLnBrk="1" hangingPunct="1">
              <a:buNone/>
              <a:defRPr/>
            </a:pPr>
            <a:endParaRPr lang="en-GB" alt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E98E"/>
        </a:solidFill>
        <a:effectLst/>
      </p:bgPr>
    </p:bg>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8CF26871-EC11-0C42-B356-C07512F140EB}"/>
              </a:ext>
            </a:extLst>
          </p:cNvPr>
          <p:cNvSpPr>
            <a:spLocks noChangeArrowheads="1"/>
          </p:cNvSpPr>
          <p:nvPr/>
        </p:nvSpPr>
        <p:spPr bwMode="auto">
          <a:xfrm>
            <a:off x="3143250" y="6308725"/>
            <a:ext cx="4381500" cy="366713"/>
          </a:xfrm>
          <a:prstGeom prst="rect">
            <a:avLst/>
          </a:prstGeom>
          <a:noFill/>
          <a:ln w="9525">
            <a:noFill/>
            <a:miter lim="800000"/>
            <a:headEnd/>
            <a:tailEnd/>
          </a:ln>
        </p:spPr>
        <p:txBody>
          <a:bodyPr>
            <a:spAutoFit/>
          </a:bodyPr>
          <a:lstStyle/>
          <a:p>
            <a:pPr>
              <a:defRPr/>
            </a:pPr>
            <a:r>
              <a:rPr lang="en-US" sz="1200" dirty="0">
                <a:solidFill>
                  <a:schemeClr val="bg1"/>
                </a:solidFill>
                <a:latin typeface="+mn-lt"/>
                <a:ea typeface="+mn-ea"/>
                <a:cs typeface="Microsoft Sans Serif" pitchFamily="34" charset="0"/>
              </a:rPr>
              <a:t>Figure 5.4 </a:t>
            </a:r>
            <a:r>
              <a:rPr lang="en-US" sz="1800" dirty="0">
                <a:solidFill>
                  <a:schemeClr val="bg1"/>
                </a:solidFill>
                <a:latin typeface="+mn-lt"/>
                <a:ea typeface="+mn-ea"/>
                <a:cs typeface="Microsoft Sans Serif" pitchFamily="34" charset="0"/>
              </a:rPr>
              <a:t> A generic strategy process model</a:t>
            </a:r>
          </a:p>
        </p:txBody>
      </p:sp>
      <p:pic>
        <p:nvPicPr>
          <p:cNvPr id="43011" name="Picture 6">
            <a:extLst>
              <a:ext uri="{FF2B5EF4-FFF2-40B4-BE49-F238E27FC236}">
                <a16:creationId xmlns:a16="http://schemas.microsoft.com/office/drawing/2014/main" id="{A0BF683A-FC58-444D-A9FD-0A90512AE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188913"/>
            <a:ext cx="10369550"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6B00BBF-FF82-9948-8257-630A23371ADD}"/>
              </a:ext>
            </a:extLst>
          </p:cNvPr>
          <p:cNvSpPr>
            <a:spLocks noGrp="1"/>
          </p:cNvSpPr>
          <p:nvPr>
            <p:ph type="title"/>
          </p:nvPr>
        </p:nvSpPr>
        <p:spPr>
          <a:xfrm>
            <a:off x="1559496" y="476672"/>
            <a:ext cx="9112384" cy="432048"/>
          </a:xfrm>
        </p:spPr>
        <p:txBody>
          <a:bodyPr wrap="square" anchor="b">
            <a:noAutofit/>
          </a:bodyPr>
          <a:lstStyle/>
          <a:p>
            <a:pPr eaLnBrk="1" hangingPunct="1"/>
            <a:r>
              <a:rPr lang="en-GB" altLang="en-US" sz="3200" b="1" dirty="0"/>
              <a:t>How strategy process models are applied</a:t>
            </a:r>
            <a:endParaRPr lang="en-US" altLang="en-US" sz="3200" b="1" dirty="0"/>
          </a:p>
        </p:txBody>
      </p:sp>
      <p:sp>
        <p:nvSpPr>
          <p:cNvPr id="12291" name="Rectangle 3">
            <a:extLst>
              <a:ext uri="{FF2B5EF4-FFF2-40B4-BE49-F238E27FC236}">
                <a16:creationId xmlns:a16="http://schemas.microsoft.com/office/drawing/2014/main" id="{47D3B197-E919-254A-979D-895221D3BC94}"/>
              </a:ext>
            </a:extLst>
          </p:cNvPr>
          <p:cNvSpPr>
            <a:spLocks noGrp="1" noChangeArrowheads="1"/>
          </p:cNvSpPr>
          <p:nvPr>
            <p:ph type="body" sz="half" idx="2"/>
          </p:nvPr>
        </p:nvSpPr>
        <p:spPr>
          <a:xfrm>
            <a:off x="5735960" y="1412776"/>
            <a:ext cx="6048672" cy="3961439"/>
          </a:xfrm>
        </p:spPr>
        <p:txBody>
          <a:bodyPr wrap="square" anchor="t">
            <a:normAutofit fontScale="92500" lnSpcReduction="20000"/>
          </a:bodyPr>
          <a:lstStyle/>
          <a:p>
            <a:pPr marL="760413" lvl="1" indent="-457200" eaLnBrk="1" hangingPunct="1">
              <a:buFont typeface="Wingdings" pitchFamily="2" charset="2"/>
              <a:buChar char="Ø"/>
              <a:defRPr/>
            </a:pPr>
            <a:r>
              <a:rPr lang="en-US" altLang="en-US" sz="2400" dirty="0"/>
              <a:t>The arrows in the generic strategy process model highlight an important distinction in the way in which strategy process models are applied.</a:t>
            </a:r>
          </a:p>
          <a:p>
            <a:pPr marL="760413" lvl="1" indent="-457200" eaLnBrk="1" hangingPunct="1">
              <a:buFont typeface="Wingdings" pitchFamily="2" charset="2"/>
              <a:buChar char="Ø"/>
              <a:defRPr/>
            </a:pPr>
            <a:r>
              <a:rPr lang="en-US" altLang="en-US" sz="2400" dirty="0"/>
              <a:t>Two approaches:</a:t>
            </a:r>
          </a:p>
          <a:p>
            <a:pPr marL="760413" lvl="1" indent="-457200" eaLnBrk="1" hangingPunct="1">
              <a:buFont typeface="Wingdings" pitchFamily="2" charset="2"/>
              <a:buChar char="Ø"/>
              <a:defRPr/>
            </a:pPr>
            <a:r>
              <a:rPr lang="en-US" altLang="en-US" sz="2400" dirty="0"/>
              <a:t>Prescriptive strategy approach</a:t>
            </a:r>
          </a:p>
          <a:p>
            <a:pPr marL="1042988" lvl="2" indent="-457200" eaLnBrk="1" hangingPunct="1">
              <a:buFont typeface="Wingdings" pitchFamily="2" charset="2"/>
              <a:buChar char="Ø"/>
              <a:defRPr/>
            </a:pPr>
            <a:r>
              <a:rPr lang="en-US" altLang="en-US" sz="2400" dirty="0"/>
              <a:t>Strategic analysis, development and implementation are linked together sequentially and is a linear and rational process, starting with where-are-we and then developing new strategies for the future. Thus strategy is prescribed in advance.</a:t>
            </a:r>
          </a:p>
          <a:p>
            <a:pPr marL="760413" lvl="1" indent="-457200" eaLnBrk="1" hangingPunct="1">
              <a:buFont typeface="Wingdings" pitchFamily="2" charset="2"/>
              <a:buChar char="Ø"/>
              <a:defRPr/>
            </a:pPr>
            <a:endParaRPr lang="en-US" altLang="en-US" dirty="0"/>
          </a:p>
          <a:p>
            <a:pPr marL="760413" lvl="1" indent="-457200" eaLnBrk="1" hangingPunct="1">
              <a:buFont typeface="Wingdings" pitchFamily="2" charset="2"/>
              <a:buChar char="Ø"/>
              <a:defRPr/>
            </a:pPr>
            <a:endParaRPr lang="en-US" altLang="en-US" dirty="0"/>
          </a:p>
          <a:p>
            <a:pPr marL="760413" lvl="1" indent="-457200" eaLnBrk="1" hangingPunct="1">
              <a:buFont typeface="Wingdings" pitchFamily="2" charset="2"/>
              <a:buChar char="Ø"/>
              <a:defRPr/>
            </a:pPr>
            <a:endParaRPr lang="en-US" altLang="en-US" dirty="0"/>
          </a:p>
          <a:p>
            <a:pPr marL="674688" lvl="1" indent="-371475" eaLnBrk="1" hangingPunct="1">
              <a:defRPr/>
            </a:pPr>
            <a:endParaRPr lang="en-US" altLang="en-US" dirty="0"/>
          </a:p>
        </p:txBody>
      </p:sp>
      <p:pic>
        <p:nvPicPr>
          <p:cNvPr id="1028" name="Picture 4" descr="What is strategic management? | Global Strategy">
            <a:extLst>
              <a:ext uri="{FF2B5EF4-FFF2-40B4-BE49-F238E27FC236}">
                <a16:creationId xmlns:a16="http://schemas.microsoft.com/office/drawing/2014/main" id="{EA63F8D6-DB3E-F74B-AA33-A22F59B63A7E}"/>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a:stretch>
            <a:fillRect/>
          </a:stretch>
        </p:blipFill>
        <p:spPr bwMode="auto">
          <a:xfrm>
            <a:off x="263352" y="1484784"/>
            <a:ext cx="5088565" cy="3816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6B00BBF-FF82-9948-8257-630A23371ADD}"/>
              </a:ext>
            </a:extLst>
          </p:cNvPr>
          <p:cNvSpPr>
            <a:spLocks noGrp="1"/>
          </p:cNvSpPr>
          <p:nvPr>
            <p:ph type="title"/>
          </p:nvPr>
        </p:nvSpPr>
        <p:spPr>
          <a:xfrm>
            <a:off x="1199456" y="476672"/>
            <a:ext cx="9649072" cy="466621"/>
          </a:xfrm>
        </p:spPr>
        <p:txBody>
          <a:bodyPr wrap="square" anchor="b">
            <a:noAutofit/>
          </a:bodyPr>
          <a:lstStyle/>
          <a:p>
            <a:pPr eaLnBrk="1" hangingPunct="1"/>
            <a:r>
              <a:rPr lang="en-GB" altLang="en-US" sz="3200" b="1" dirty="0"/>
              <a:t>How strategy process models are applied</a:t>
            </a:r>
            <a:endParaRPr lang="en-US" altLang="en-US" sz="3200" b="1" dirty="0"/>
          </a:p>
        </p:txBody>
      </p:sp>
      <p:sp>
        <p:nvSpPr>
          <p:cNvPr id="45062" name="Rectangle 3">
            <a:extLst>
              <a:ext uri="{FF2B5EF4-FFF2-40B4-BE49-F238E27FC236}">
                <a16:creationId xmlns:a16="http://schemas.microsoft.com/office/drawing/2014/main" id="{47D3B197-E919-254A-979D-895221D3BC94}"/>
              </a:ext>
            </a:extLst>
          </p:cNvPr>
          <p:cNvSpPr>
            <a:spLocks noGrp="1" noChangeArrowheads="1"/>
          </p:cNvSpPr>
          <p:nvPr>
            <p:ph type="body" sz="half" idx="2"/>
          </p:nvPr>
        </p:nvSpPr>
        <p:spPr>
          <a:xfrm>
            <a:off x="6312025" y="1268760"/>
            <a:ext cx="5168776" cy="4393487"/>
          </a:xfrm>
        </p:spPr>
        <p:txBody>
          <a:bodyPr wrap="square" anchor="t">
            <a:normAutofit/>
          </a:bodyPr>
          <a:lstStyle/>
          <a:p>
            <a:pPr marL="760413" lvl="1" indent="-457200" eaLnBrk="1" hangingPunct="1">
              <a:buFont typeface="Wingdings" pitchFamily="2" charset="2"/>
              <a:buChar char="Ø"/>
              <a:defRPr/>
            </a:pPr>
            <a:r>
              <a:rPr lang="en-US" altLang="en-US" sz="2000" dirty="0"/>
              <a:t>Emergent strategy approach</a:t>
            </a:r>
          </a:p>
          <a:p>
            <a:pPr marL="1042988" lvl="2" indent="-457200" eaLnBrk="1" hangingPunct="1">
              <a:buFont typeface="Wingdings" pitchFamily="2" charset="2"/>
              <a:buChar char="Ø"/>
              <a:defRPr/>
            </a:pPr>
            <a:r>
              <a:rPr lang="en-US" altLang="en-US" sz="2000" dirty="0"/>
              <a:t>Strategic analysis, strategic development and implementation are interleaved and developed together, adapting to human needs and continuing to develop over time. Thus strategy is evolving, incremental and continuous, and therefore it is hard to summarise into a plan </a:t>
            </a:r>
          </a:p>
          <a:p>
            <a:pPr marL="760413" lvl="1" indent="-457200" eaLnBrk="1" hangingPunct="1">
              <a:buFont typeface="Wingdings" pitchFamily="2" charset="2"/>
              <a:buChar char="Ø"/>
              <a:defRPr/>
            </a:pPr>
            <a:r>
              <a:rPr lang="en-US" altLang="en-US" sz="2000" dirty="0"/>
              <a:t>However, in reality, in most strategy development and planning process have elements of both.</a:t>
            </a:r>
          </a:p>
          <a:p>
            <a:pPr marL="760413" lvl="1" indent="-457200" eaLnBrk="1" hangingPunct="1">
              <a:buFont typeface="Wingdings" pitchFamily="2" charset="2"/>
              <a:buChar char="Ø"/>
              <a:defRPr/>
            </a:pPr>
            <a:endParaRPr lang="en-US" altLang="en-US" dirty="0"/>
          </a:p>
          <a:p>
            <a:pPr marL="760413" lvl="1" indent="-457200" eaLnBrk="1" hangingPunct="1">
              <a:buFont typeface="Wingdings" pitchFamily="2" charset="2"/>
              <a:buChar char="Ø"/>
              <a:defRPr/>
            </a:pPr>
            <a:endParaRPr lang="en-US" altLang="en-US" dirty="0"/>
          </a:p>
          <a:p>
            <a:pPr marL="674688" lvl="1" indent="-371475" eaLnBrk="1" hangingPunct="1">
              <a:defRPr/>
            </a:pPr>
            <a:endParaRPr lang="en-US" altLang="en-US" dirty="0"/>
          </a:p>
        </p:txBody>
      </p:sp>
      <p:pic>
        <p:nvPicPr>
          <p:cNvPr id="2050" name="Picture 2" descr="What is strategic management? | Global Strategy">
            <a:extLst>
              <a:ext uri="{FF2B5EF4-FFF2-40B4-BE49-F238E27FC236}">
                <a16:creationId xmlns:a16="http://schemas.microsoft.com/office/drawing/2014/main" id="{3B8E3A6E-B825-1644-91E7-13CEF27632AA}"/>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a:stretch>
            <a:fillRect/>
          </a:stretch>
        </p:blipFill>
        <p:spPr bwMode="auto">
          <a:xfrm>
            <a:off x="335360" y="1484784"/>
            <a:ext cx="5486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160404"/>
      </p:ext>
    </p:extLst>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E98E"/>
        </a:solidFill>
        <a:effectLst/>
      </p:bgPr>
    </p:bg>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483F86D4-F6AE-DB4A-8E23-00E400D33771}"/>
              </a:ext>
            </a:extLst>
          </p:cNvPr>
          <p:cNvSpPr>
            <a:spLocks noChangeArrowheads="1"/>
          </p:cNvSpPr>
          <p:nvPr/>
        </p:nvSpPr>
        <p:spPr bwMode="auto">
          <a:xfrm>
            <a:off x="407988" y="6092825"/>
            <a:ext cx="9577387" cy="369888"/>
          </a:xfrm>
          <a:prstGeom prst="rect">
            <a:avLst/>
          </a:prstGeom>
          <a:noFill/>
          <a:ln w="9525">
            <a:noFill/>
            <a:miter lim="800000"/>
            <a:headEnd/>
            <a:tailEnd/>
          </a:ln>
        </p:spPr>
        <p:txBody>
          <a:bodyPr>
            <a:spAutoFit/>
          </a:bodyPr>
          <a:lstStyle/>
          <a:p>
            <a:pPr>
              <a:defRPr/>
            </a:pPr>
            <a:r>
              <a:rPr lang="en-US" sz="1200" dirty="0">
                <a:solidFill>
                  <a:schemeClr val="bg1"/>
                </a:solidFill>
                <a:latin typeface="+mn-lt"/>
                <a:ea typeface="+mn-ea"/>
                <a:cs typeface="Microsoft Sans Serif" pitchFamily="34" charset="0"/>
              </a:rPr>
              <a:t>Figure 5.6 </a:t>
            </a:r>
            <a:r>
              <a:rPr lang="en-US" sz="1800" dirty="0">
                <a:solidFill>
                  <a:schemeClr val="bg1"/>
                </a:solidFill>
                <a:latin typeface="+mn-lt"/>
                <a:ea typeface="+mn-ea"/>
                <a:cs typeface="Microsoft Sans Serif" pitchFamily="34" charset="0"/>
              </a:rPr>
              <a:t> Elements of strategic situation analysis for the digital business</a:t>
            </a:r>
          </a:p>
        </p:txBody>
      </p:sp>
      <p:pic>
        <p:nvPicPr>
          <p:cNvPr id="47107" name="Picture 6">
            <a:extLst>
              <a:ext uri="{FF2B5EF4-FFF2-40B4-BE49-F238E27FC236}">
                <a16:creationId xmlns:a16="http://schemas.microsoft.com/office/drawing/2014/main" id="{90876EFD-1B2E-1A4D-B2C7-159F2BC26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333375"/>
            <a:ext cx="11233150"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05EC733-CC41-2A4D-ACE4-464DF9E1B514}"/>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Strategic Analysis</a:t>
            </a:r>
            <a:endParaRPr lang="en-US" altLang="en-US" b="1"/>
          </a:p>
        </p:txBody>
      </p:sp>
      <p:sp>
        <p:nvSpPr>
          <p:cNvPr id="12291" name="Rectangle 3">
            <a:extLst>
              <a:ext uri="{FF2B5EF4-FFF2-40B4-BE49-F238E27FC236}">
                <a16:creationId xmlns:a16="http://schemas.microsoft.com/office/drawing/2014/main" id="{82501356-177A-B94A-A062-588F651C84C3}"/>
              </a:ext>
            </a:extLst>
          </p:cNvPr>
          <p:cNvSpPr>
            <a:spLocks noGrp="1" noChangeArrowheads="1"/>
          </p:cNvSpPr>
          <p:nvPr>
            <p:ph idx="1"/>
          </p:nvPr>
        </p:nvSpPr>
        <p:spPr>
          <a:xfrm>
            <a:off x="609600" y="1600200"/>
            <a:ext cx="9956800" cy="4525963"/>
          </a:xfrm>
        </p:spPr>
        <p:txBody>
          <a:bodyPr wrap="square" anchor="t">
            <a:normAutofit/>
          </a:bodyPr>
          <a:lstStyle/>
          <a:p>
            <a:pPr marL="303213" lvl="1" indent="0" eaLnBrk="1" hangingPunct="1">
              <a:lnSpc>
                <a:spcPct val="90000"/>
              </a:lnSpc>
              <a:buFont typeface="Arial" panose="020B0604020202020204" pitchFamily="34" charset="0"/>
              <a:buNone/>
              <a:defRPr/>
            </a:pPr>
            <a:r>
              <a:rPr lang="en-US" altLang="en-US"/>
              <a:t>Strategic analysis involves a review of:</a:t>
            </a:r>
          </a:p>
          <a:p>
            <a:pPr marL="760413" lvl="1" indent="-457200" eaLnBrk="1" hangingPunct="1">
              <a:lnSpc>
                <a:spcPct val="90000"/>
              </a:lnSpc>
              <a:buFont typeface="Wingdings" pitchFamily="2" charset="2"/>
              <a:buChar char="Ø"/>
              <a:defRPr/>
            </a:pPr>
            <a:r>
              <a:rPr lang="en-US" altLang="en-US"/>
              <a:t>Internal processes and resources to assess company’s digital business capabilities and results to date in the context of a review of its activity in the marketplace.</a:t>
            </a:r>
          </a:p>
          <a:p>
            <a:pPr marL="760413" lvl="1" indent="-457200" eaLnBrk="1" hangingPunct="1">
              <a:lnSpc>
                <a:spcPct val="90000"/>
              </a:lnSpc>
              <a:buFont typeface="Wingdings" pitchFamily="2" charset="2"/>
              <a:buChar char="Ø"/>
              <a:defRPr/>
            </a:pPr>
            <a:r>
              <a:rPr lang="en-US" altLang="en-US"/>
              <a:t>The immediate competitive environment (micro-environment) including customer demand and behaviour, competitor activity, marketplace structure and relationships with suppliers, partners, intermediaries </a:t>
            </a:r>
          </a:p>
          <a:p>
            <a:pPr marL="760413" lvl="1" indent="-457200" eaLnBrk="1" hangingPunct="1">
              <a:lnSpc>
                <a:spcPct val="90000"/>
              </a:lnSpc>
              <a:buFont typeface="Wingdings" pitchFamily="2" charset="2"/>
              <a:buChar char="Ø"/>
              <a:defRPr/>
            </a:pPr>
            <a:r>
              <a:rPr lang="en-US" altLang="en-US"/>
              <a:t>The wider environment(macro-environment) in which a company operates. This includes the social, legal, economic and political factors</a:t>
            </a:r>
          </a:p>
          <a:p>
            <a:pPr marL="760413" lvl="1" indent="-457200" eaLnBrk="1" hangingPunct="1">
              <a:lnSpc>
                <a:spcPct val="90000"/>
              </a:lnSpc>
              <a:buFont typeface="Wingdings" pitchFamily="2" charset="2"/>
              <a:buChar char="Ø"/>
              <a:defRPr/>
            </a:pPr>
            <a:endParaRPr lang="en-US" altLang="en-US"/>
          </a:p>
          <a:p>
            <a:pPr marL="674688" lvl="1" indent="-371475" eaLnBrk="1" hangingPunct="1">
              <a:lnSpc>
                <a:spcPct val="90000"/>
              </a:lnSpc>
              <a:defRPr/>
            </a:pPr>
            <a:endParaRPr lang="en-US" altLang="en-US"/>
          </a:p>
        </p:txBody>
      </p:sp>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BC3ACB4-2D1F-144E-938F-2A6AAA4CA654}"/>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Resource and Process Analysis</a:t>
            </a:r>
            <a:endParaRPr lang="en-US" altLang="en-US" b="1"/>
          </a:p>
        </p:txBody>
      </p:sp>
      <p:graphicFrame>
        <p:nvGraphicFramePr>
          <p:cNvPr id="51204" name="Rectangle 3">
            <a:extLst>
              <a:ext uri="{FF2B5EF4-FFF2-40B4-BE49-F238E27FC236}">
                <a16:creationId xmlns:a16="http://schemas.microsoft.com/office/drawing/2014/main" id="{2F5AE9B2-D8F6-4EE3-B9B5-3D8EFA5E9CFD}"/>
              </a:ext>
            </a:extLst>
          </p:cNvPr>
          <p:cNvGraphicFramePr/>
          <p:nvPr>
            <p:extLst>
              <p:ext uri="{D42A27DB-BD31-4B8C-83A1-F6EECF244321}">
                <p14:modId xmlns:p14="http://schemas.microsoft.com/office/powerpoint/2010/main" val="2724443976"/>
              </p:ext>
            </p:extLst>
          </p:nvPr>
        </p:nvGraphicFramePr>
        <p:xfrm>
          <a:off x="609600" y="1600200"/>
          <a:ext cx="9956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E98E"/>
        </a:solidFill>
        <a:effectLst/>
      </p:bgPr>
    </p:bg>
    <p:spTree>
      <p:nvGrpSpPr>
        <p:cNvPr id="1" name=""/>
        <p:cNvGrpSpPr/>
        <p:nvPr/>
      </p:nvGrpSpPr>
      <p:grpSpPr>
        <a:xfrm>
          <a:off x="0" y="0"/>
          <a:ext cx="0" cy="0"/>
          <a:chOff x="0" y="0"/>
          <a:chExt cx="0" cy="0"/>
        </a:xfrm>
      </p:grpSpPr>
      <p:pic>
        <p:nvPicPr>
          <p:cNvPr id="53250" name="Picture 1">
            <a:extLst>
              <a:ext uri="{FF2B5EF4-FFF2-40B4-BE49-F238E27FC236}">
                <a16:creationId xmlns:a16="http://schemas.microsoft.com/office/drawing/2014/main" id="{46DB4A07-EA7A-0248-9230-F043FC6E75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8" y="1412875"/>
            <a:ext cx="118078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a:extLst>
              <a:ext uri="{FF2B5EF4-FFF2-40B4-BE49-F238E27FC236}">
                <a16:creationId xmlns:a16="http://schemas.microsoft.com/office/drawing/2014/main" id="{DE9C848A-DD7C-4447-96B5-C7705ABF56C7}"/>
              </a:ext>
            </a:extLst>
          </p:cNvPr>
          <p:cNvSpPr>
            <a:spLocks noChangeArrowheads="1"/>
          </p:cNvSpPr>
          <p:nvPr/>
        </p:nvSpPr>
        <p:spPr bwMode="auto">
          <a:xfrm>
            <a:off x="192088" y="6308725"/>
            <a:ext cx="6191250" cy="369888"/>
          </a:xfrm>
          <a:prstGeom prst="rect">
            <a:avLst/>
          </a:prstGeom>
          <a:noFill/>
          <a:ln w="9525">
            <a:noFill/>
            <a:miter lim="800000"/>
            <a:headEnd/>
            <a:tailEnd/>
          </a:ln>
        </p:spPr>
        <p:txBody>
          <a:bodyPr>
            <a:spAutoFit/>
          </a:bodyPr>
          <a:lstStyle/>
          <a:p>
            <a:pPr>
              <a:defRPr/>
            </a:pPr>
            <a:r>
              <a:rPr lang="en-US" sz="1200" dirty="0">
                <a:solidFill>
                  <a:schemeClr val="bg1"/>
                </a:solidFill>
                <a:latin typeface="+mn-lt"/>
                <a:ea typeface="+mn-ea"/>
                <a:cs typeface="Microsoft Sans Serif" pitchFamily="34" charset="0"/>
              </a:rPr>
              <a:t>Table 5.3 </a:t>
            </a:r>
            <a:r>
              <a:rPr lang="en-US" sz="1800" dirty="0">
                <a:solidFill>
                  <a:schemeClr val="bg1"/>
                </a:solidFill>
                <a:latin typeface="+mn-lt"/>
                <a:ea typeface="+mn-ea"/>
                <a:cs typeface="Microsoft Sans Serif" pitchFamily="34" charset="0"/>
              </a:rPr>
              <a:t> </a:t>
            </a:r>
            <a:r>
              <a:rPr lang="en-IN" sz="1800" dirty="0">
                <a:solidFill>
                  <a:schemeClr val="bg1"/>
                </a:solidFill>
                <a:latin typeface="+mn-lt"/>
                <a:ea typeface="+mn-ea"/>
                <a:cs typeface="Microsoft Sans Serif" pitchFamily="34" charset="0"/>
              </a:rPr>
              <a:t>A stage model for digital business development</a:t>
            </a:r>
          </a:p>
        </p:txBody>
      </p:sp>
      <p:sp>
        <p:nvSpPr>
          <p:cNvPr id="47107" name="TextBox 1">
            <a:extLst>
              <a:ext uri="{FF2B5EF4-FFF2-40B4-BE49-F238E27FC236}">
                <a16:creationId xmlns:a16="http://schemas.microsoft.com/office/drawing/2014/main" id="{44984856-0344-A246-B778-760E259078F4}"/>
              </a:ext>
            </a:extLst>
          </p:cNvPr>
          <p:cNvSpPr txBox="1">
            <a:spLocks noChangeArrowheads="1"/>
          </p:cNvSpPr>
          <p:nvPr/>
        </p:nvSpPr>
        <p:spPr bwMode="auto">
          <a:xfrm>
            <a:off x="3503613" y="115888"/>
            <a:ext cx="4465637" cy="523875"/>
          </a:xfrm>
          <a:prstGeom prst="rect">
            <a:avLst/>
          </a:prstGeom>
          <a:noFill/>
          <a:ln>
            <a:noFill/>
          </a:ln>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lgn="ctr">
              <a:defRPr/>
            </a:pPr>
            <a:r>
              <a:rPr lang="en-US" altLang="en-US" sz="2800" b="1" dirty="0">
                <a:solidFill>
                  <a:schemeClr val="bg1"/>
                </a:solidFill>
                <a:latin typeface="+mn-lt"/>
              </a:rPr>
              <a:t>Stage models</a:t>
            </a:r>
            <a:endParaRPr lang="en-US" altLang="en-US" sz="2800" dirty="0">
              <a:solidFill>
                <a:schemeClr val="bg1"/>
              </a:solidFill>
              <a:latin typeface="+mn-lt"/>
            </a:endParaRPr>
          </a:p>
        </p:txBody>
      </p:sp>
      <p:sp>
        <p:nvSpPr>
          <p:cNvPr id="53253" name="TextBox 1">
            <a:extLst>
              <a:ext uri="{FF2B5EF4-FFF2-40B4-BE49-F238E27FC236}">
                <a16:creationId xmlns:a16="http://schemas.microsoft.com/office/drawing/2014/main" id="{A109CAAF-C145-A947-A146-5F1D45BBE5E3}"/>
              </a:ext>
            </a:extLst>
          </p:cNvPr>
          <p:cNvSpPr txBox="1">
            <a:spLocks noChangeArrowheads="1"/>
          </p:cNvSpPr>
          <p:nvPr/>
        </p:nvSpPr>
        <p:spPr bwMode="auto">
          <a:xfrm>
            <a:off x="263525" y="549275"/>
            <a:ext cx="11736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r>
              <a:rPr lang="en-US" altLang="en-US">
                <a:solidFill>
                  <a:schemeClr val="bg1"/>
                </a:solidFill>
              </a:rPr>
              <a:t>Helpful in reviewing how advanced a company is in its use of ICT resources to support its processes</a:t>
            </a:r>
            <a:endParaRPr lang="en-US" altLang="en-US"/>
          </a:p>
        </p:txBody>
      </p:sp>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F1BD4A6-651A-B94A-BF60-4E65AA84F382}"/>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Application Portfolio Analysis</a:t>
            </a:r>
            <a:endParaRPr lang="en-US" altLang="en-US" b="1"/>
          </a:p>
        </p:txBody>
      </p:sp>
      <p:sp>
        <p:nvSpPr>
          <p:cNvPr id="12291" name="Rectangle 3">
            <a:extLst>
              <a:ext uri="{FF2B5EF4-FFF2-40B4-BE49-F238E27FC236}">
                <a16:creationId xmlns:a16="http://schemas.microsoft.com/office/drawing/2014/main" id="{BEB09E5F-EB37-364A-A97D-FCA039A531A9}"/>
              </a:ext>
            </a:extLst>
          </p:cNvPr>
          <p:cNvSpPr>
            <a:spLocks noGrp="1" noChangeArrowheads="1"/>
          </p:cNvSpPr>
          <p:nvPr>
            <p:ph idx="1"/>
          </p:nvPr>
        </p:nvSpPr>
        <p:spPr>
          <a:xfrm>
            <a:off x="609600" y="1600200"/>
            <a:ext cx="9956800" cy="4525963"/>
          </a:xfrm>
        </p:spPr>
        <p:txBody>
          <a:bodyPr wrap="square" anchor="t">
            <a:normAutofit/>
          </a:bodyPr>
          <a:lstStyle/>
          <a:p>
            <a:pPr marL="646113" lvl="1" indent="-342900" eaLnBrk="1" hangingPunct="1">
              <a:lnSpc>
                <a:spcPct val="90000"/>
              </a:lnSpc>
              <a:buFont typeface="Wingdings" pitchFamily="2" charset="2"/>
              <a:buChar char="Ø"/>
              <a:defRPr/>
            </a:pPr>
            <a:r>
              <a:rPr lang="en-US" altLang="en-US" sz="2300"/>
              <a:t>Analysis of the current portfolio of business applications within a business is used to assess current information systems capability and also to inform future strategies.</a:t>
            </a:r>
          </a:p>
          <a:p>
            <a:pPr marL="646113" lvl="1" indent="-342900" eaLnBrk="1" hangingPunct="1">
              <a:lnSpc>
                <a:spcPct val="90000"/>
              </a:lnSpc>
              <a:buFont typeface="Wingdings" pitchFamily="2" charset="2"/>
              <a:buChar char="Ø"/>
              <a:defRPr/>
            </a:pPr>
            <a:r>
              <a:rPr lang="en-US" altLang="en-US" sz="2300"/>
              <a:t>The six areas of benchmarking in portfolio analysis are:</a:t>
            </a:r>
          </a:p>
          <a:p>
            <a:pPr marL="303213" lvl="1" indent="0" eaLnBrk="1" hangingPunct="1">
              <a:lnSpc>
                <a:spcPct val="90000"/>
              </a:lnSpc>
              <a:buFont typeface="Arial" panose="020B0604020202020204" pitchFamily="34" charset="0"/>
              <a:buNone/>
              <a:defRPr/>
            </a:pPr>
            <a:endParaRPr lang="en-US" altLang="en-US" sz="2300"/>
          </a:p>
          <a:p>
            <a:pPr marL="1042988" lvl="2" indent="-457200" eaLnBrk="1" hangingPunct="1">
              <a:lnSpc>
                <a:spcPct val="90000"/>
              </a:lnSpc>
              <a:buFont typeface="+mj-lt"/>
              <a:buAutoNum type="arabicPeriod"/>
              <a:defRPr/>
            </a:pPr>
            <a:r>
              <a:rPr lang="en-US" altLang="en-US" sz="2300"/>
              <a:t>Digital channel strategy</a:t>
            </a:r>
          </a:p>
          <a:p>
            <a:pPr marL="1042988" lvl="2" indent="-457200" eaLnBrk="1" hangingPunct="1">
              <a:lnSpc>
                <a:spcPct val="90000"/>
              </a:lnSpc>
              <a:buFont typeface="+mj-lt"/>
              <a:buAutoNum type="arabicPeriod"/>
              <a:defRPr/>
            </a:pPr>
            <a:r>
              <a:rPr lang="en-US" altLang="en-US" sz="2300"/>
              <a:t>Online customer acquisition</a:t>
            </a:r>
          </a:p>
          <a:p>
            <a:pPr marL="1042988" lvl="2" indent="-457200" eaLnBrk="1" hangingPunct="1">
              <a:lnSpc>
                <a:spcPct val="90000"/>
              </a:lnSpc>
              <a:buFont typeface="+mj-lt"/>
              <a:buAutoNum type="arabicPeriod"/>
              <a:defRPr/>
            </a:pPr>
            <a:r>
              <a:rPr lang="en-US" altLang="en-US" sz="2300"/>
              <a:t>Online customer conversion and experience</a:t>
            </a:r>
          </a:p>
          <a:p>
            <a:pPr marL="1042988" lvl="2" indent="-457200" eaLnBrk="1" hangingPunct="1">
              <a:lnSpc>
                <a:spcPct val="90000"/>
              </a:lnSpc>
              <a:buFont typeface="+mj-lt"/>
              <a:buAutoNum type="arabicPeriod"/>
              <a:defRPr/>
            </a:pPr>
            <a:r>
              <a:rPr lang="en-US" altLang="en-US" sz="2300"/>
              <a:t>Customer development and growth</a:t>
            </a:r>
          </a:p>
          <a:p>
            <a:pPr marL="1042988" lvl="2" indent="-457200" eaLnBrk="1" hangingPunct="1">
              <a:lnSpc>
                <a:spcPct val="90000"/>
              </a:lnSpc>
              <a:buFont typeface="+mj-lt"/>
              <a:buAutoNum type="arabicPeriod"/>
              <a:defRPr/>
            </a:pPr>
            <a:r>
              <a:rPr lang="en-US" altLang="en-US" sz="2300"/>
              <a:t>Cross-channel integration and brand development</a:t>
            </a:r>
          </a:p>
          <a:p>
            <a:pPr marL="1042988" lvl="2" indent="-457200" eaLnBrk="1" hangingPunct="1">
              <a:lnSpc>
                <a:spcPct val="90000"/>
              </a:lnSpc>
              <a:buFont typeface="+mj-lt"/>
              <a:buAutoNum type="arabicPeriod"/>
              <a:defRPr/>
            </a:pPr>
            <a:r>
              <a:rPr lang="en-US" altLang="en-US" sz="2300"/>
              <a:t>Digital channel governance</a:t>
            </a:r>
          </a:p>
          <a:p>
            <a:pPr marL="817563" lvl="1" indent="-514350" eaLnBrk="1" hangingPunct="1">
              <a:lnSpc>
                <a:spcPct val="90000"/>
              </a:lnSpc>
              <a:buFont typeface="+mj-lt"/>
              <a:buAutoNum type="arabicPeriod"/>
              <a:defRPr/>
            </a:pPr>
            <a:endParaRPr lang="en-US" altLang="en-US" sz="2300"/>
          </a:p>
        </p:txBody>
      </p:sp>
    </p:spTree>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C5B91A7F-796A-40DE-893F-A782081118A8}"/>
              </a:ext>
            </a:extLst>
          </p:cNvPr>
          <p:cNvSpPr>
            <a:spLocks noGrp="1"/>
          </p:cNvSpPr>
          <p:nvPr>
            <p:ph type="title"/>
          </p:nvPr>
        </p:nvSpPr>
        <p:spPr>
          <a:xfrm>
            <a:off x="609600" y="274638"/>
            <a:ext cx="9956800" cy="1143000"/>
          </a:xfrm>
        </p:spPr>
        <p:txBody>
          <a:bodyPr/>
          <a:lstStyle/>
          <a:p>
            <a:endParaRPr lang="en-US"/>
          </a:p>
        </p:txBody>
      </p:sp>
      <p:sp>
        <p:nvSpPr>
          <p:cNvPr id="110594" name="TextBox 1">
            <a:extLst>
              <a:ext uri="{FF2B5EF4-FFF2-40B4-BE49-F238E27FC236}">
                <a16:creationId xmlns:a16="http://schemas.microsoft.com/office/drawing/2014/main" id="{C3981A35-871F-924C-A509-50A0AC4D93EB}"/>
              </a:ext>
            </a:extLst>
          </p:cNvPr>
          <p:cNvSpPr txBox="1">
            <a:spLocks noChangeArrowheads="1"/>
          </p:cNvSpPr>
          <p:nvPr/>
        </p:nvSpPr>
        <p:spPr bwMode="auto">
          <a:xfrm>
            <a:off x="609600" y="1600200"/>
            <a:ext cx="995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defRPr sz="2400">
                <a:solidFill>
                  <a:schemeClr val="tx1"/>
                </a:solidFill>
                <a:latin typeface="Times" pitchFamily="2" charset="0"/>
                <a:ea typeface="MS PGothic" panose="020B0600070205080204" pitchFamily="34" charset="-128"/>
              </a:defRPr>
            </a:lvl1pPr>
            <a:lvl2pPr marL="742950" indent="-285750">
              <a:defRPr sz="2400">
                <a:solidFill>
                  <a:schemeClr val="tx1"/>
                </a:solidFill>
                <a:latin typeface="Times" pitchFamily="2" charset="0"/>
                <a:ea typeface="MS PGothic" panose="020B0600070205080204" pitchFamily="34" charset="-128"/>
              </a:defRPr>
            </a:lvl2pPr>
            <a:lvl3pPr marL="1143000" indent="-228600">
              <a:defRPr sz="2400">
                <a:solidFill>
                  <a:schemeClr val="tx1"/>
                </a:solidFill>
                <a:latin typeface="Times" pitchFamily="2" charset="0"/>
                <a:ea typeface="MS PGothic" panose="020B0600070205080204" pitchFamily="34" charset="-128"/>
              </a:defRPr>
            </a:lvl3pPr>
            <a:lvl4pPr marL="1600200" indent="-228600">
              <a:defRPr sz="2400">
                <a:solidFill>
                  <a:schemeClr val="tx1"/>
                </a:solidFill>
                <a:latin typeface="Times" pitchFamily="2" charset="0"/>
                <a:ea typeface="MS PGothic" panose="020B0600070205080204" pitchFamily="34" charset="-128"/>
              </a:defRPr>
            </a:lvl4pPr>
            <a:lvl5pPr marL="2057400" indent="-228600">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MS PGothic" panose="020B0600070205080204" pitchFamily="34" charset="-128"/>
              </a:defRPr>
            </a:lvl9pPr>
          </a:lstStyle>
          <a:p>
            <a:pPr>
              <a:spcBef>
                <a:spcPct val="20000"/>
              </a:spcBef>
              <a:buClr>
                <a:schemeClr val="bg1"/>
              </a:buClr>
            </a:pPr>
            <a:r>
              <a:rPr lang="en-US" altLang="en-US" sz="3000">
                <a:solidFill>
                  <a:schemeClr val="bg1"/>
                </a:solidFill>
                <a:latin typeface="+mn-lt"/>
              </a:rPr>
              <a:t>Boncheck, M. and Choudary S.P.(2013), Three elements of a Successful Platform Strategy. </a:t>
            </a:r>
            <a:r>
              <a:rPr lang="en-US" altLang="en-US" sz="3000" i="1">
                <a:solidFill>
                  <a:schemeClr val="bg1"/>
                </a:solidFill>
                <a:latin typeface="+mn-lt"/>
              </a:rPr>
              <a:t>Harvard Business Review.</a:t>
            </a:r>
          </a:p>
          <a:p>
            <a:pPr>
              <a:spcBef>
                <a:spcPct val="20000"/>
              </a:spcBef>
              <a:buClr>
                <a:schemeClr val="bg1"/>
              </a:buClr>
            </a:pPr>
            <a:endParaRPr lang="en-US" altLang="en-US" sz="3000" i="1">
              <a:solidFill>
                <a:schemeClr val="bg1"/>
              </a:solidFill>
              <a:latin typeface="+mn-lt"/>
            </a:endParaRPr>
          </a:p>
          <a:p>
            <a:pPr>
              <a:spcBef>
                <a:spcPct val="20000"/>
              </a:spcBef>
              <a:buClr>
                <a:schemeClr val="bg1"/>
              </a:buClr>
            </a:pPr>
            <a:r>
              <a:rPr lang="en-US" altLang="en-US" sz="3000">
                <a:solidFill>
                  <a:schemeClr val="bg1"/>
                </a:solidFill>
                <a:latin typeface="+mn-lt"/>
              </a:rPr>
              <a:t>Hagel, J. (2015)</a:t>
            </a:r>
            <a:r>
              <a:rPr lang="en-US" altLang="en-US" sz="3000" i="1">
                <a:solidFill>
                  <a:schemeClr val="bg1"/>
                </a:solidFill>
                <a:latin typeface="+mn-lt"/>
              </a:rPr>
              <a:t> The Power of Platforms. </a:t>
            </a:r>
            <a:r>
              <a:rPr lang="en-US" altLang="en-US" sz="3000">
                <a:solidFill>
                  <a:schemeClr val="bg1"/>
                </a:solidFill>
                <a:latin typeface="+mn-lt"/>
              </a:rPr>
              <a:t>Accessed on 07 April 2020.</a:t>
            </a:r>
            <a:r>
              <a:rPr lang="en-US" altLang="en-US" sz="3000" i="1">
                <a:solidFill>
                  <a:schemeClr val="bg1"/>
                </a:solidFill>
                <a:latin typeface="+mn-lt"/>
              </a:rPr>
              <a:t> Available at: </a:t>
            </a:r>
            <a:r>
              <a:rPr lang="en-US" altLang="en-US" sz="3000">
                <a:solidFill>
                  <a:schemeClr val="bg1"/>
                </a:solidFill>
                <a:latin typeface="+mn-lt"/>
                <a:hlinkClick r:id="rId3"/>
              </a:rPr>
              <a:t>https://www2.deloitte.com/global/en/insights/focus/business-trends/2015/platform-strategy-new-level-business-trends.html</a:t>
            </a:r>
            <a:endParaRPr lang="en-US" altLang="en-US" sz="3000" i="1">
              <a:solidFill>
                <a:schemeClr val="bg1"/>
              </a:solidFill>
              <a:latin typeface="+mn-lt"/>
            </a:endParaRPr>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a:extLst>
              <a:ext uri="{FF2B5EF4-FFF2-40B4-BE49-F238E27FC236}">
                <a16:creationId xmlns:a16="http://schemas.microsoft.com/office/drawing/2014/main" id="{EACEA2B1-1E41-F441-87A3-52F0E1F63038}"/>
              </a:ext>
            </a:extLst>
          </p:cNvPr>
          <p:cNvSpPr txBox="1">
            <a:spLocks/>
          </p:cNvSpPr>
          <p:nvPr/>
        </p:nvSpPr>
        <p:spPr bwMode="auto">
          <a:xfrm>
            <a:off x="609600" y="274638"/>
            <a:ext cx="995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rmAutofit/>
          </a:bodyPr>
          <a:lstStyle>
            <a:lvl1pPr>
              <a:spcBef>
                <a:spcPct val="20000"/>
              </a:spcBef>
              <a:buClr>
                <a:schemeClr val="bg1"/>
              </a:buClr>
              <a:buChar char="•"/>
              <a:defRPr sz="3000">
                <a:solidFill>
                  <a:schemeClr val="bg1"/>
                </a:solidFill>
                <a:latin typeface="Arial" panose="020B0604020202020204" pitchFamily="34" charset="0"/>
                <a:ea typeface="MS PGothic" panose="020B0600070205080204" pitchFamily="34" charset="-128"/>
              </a:defRPr>
            </a:lvl1pPr>
            <a:lvl2pPr marL="722313" indent="-273050">
              <a:spcBef>
                <a:spcPct val="20000"/>
              </a:spcBef>
              <a:buClr>
                <a:schemeClr val="bg1"/>
              </a:buClr>
              <a:buFont typeface="Arial" panose="020B0604020202020204" pitchFamily="34" charset="0"/>
              <a:buChar char="–"/>
              <a:defRPr sz="2600">
                <a:solidFill>
                  <a:schemeClr val="bg1"/>
                </a:solidFill>
                <a:latin typeface="Arial" panose="020B0604020202020204" pitchFamily="34" charset="0"/>
                <a:ea typeface="MS PGothic" panose="020B0600070205080204" pitchFamily="34" charset="-128"/>
              </a:defRPr>
            </a:lvl2pPr>
            <a:lvl3pPr marL="1004888" indent="-255588">
              <a:spcBef>
                <a:spcPct val="20000"/>
              </a:spcBef>
              <a:buClr>
                <a:schemeClr val="bg1"/>
              </a:buClr>
              <a:buSzPct val="80000"/>
              <a:buChar char="•"/>
              <a:defRPr sz="2400">
                <a:solidFill>
                  <a:schemeClr val="bg1"/>
                </a:solidFill>
                <a:latin typeface="Arial" panose="020B0604020202020204" pitchFamily="34" charset="0"/>
                <a:ea typeface="MS PGothic" panose="020B0600070205080204" pitchFamily="34" charset="-128"/>
              </a:defRPr>
            </a:lvl3pPr>
            <a:lvl4pPr marL="1279525" indent="-236538">
              <a:spcBef>
                <a:spcPct val="20000"/>
              </a:spcBef>
              <a:buClr>
                <a:schemeClr val="bg1"/>
              </a:buClr>
              <a:buSzPct val="80000"/>
              <a:buFont typeface="Wingdings 2" pitchFamily="2" charset="2"/>
              <a:buChar char=""/>
              <a:defRPr sz="2000">
                <a:solidFill>
                  <a:schemeClr val="bg1"/>
                </a:solidFill>
                <a:latin typeface="Arial" panose="020B0604020202020204" pitchFamily="34" charset="0"/>
                <a:ea typeface="MS PGothic" panose="020B0600070205080204" pitchFamily="34" charset="-128"/>
              </a:defRPr>
            </a:lvl4pPr>
            <a:lvl5pPr marL="1489075" indent="-182563">
              <a:spcBef>
                <a:spcPct val="20000"/>
              </a:spcBef>
              <a:buClr>
                <a:schemeClr val="bg1"/>
              </a:buClr>
              <a:buSzPct val="80000"/>
              <a:buFont typeface="Arial" panose="020B0604020202020204" pitchFamily="34" charset="0"/>
              <a:buChar char="-"/>
              <a:defRPr sz="2000">
                <a:solidFill>
                  <a:schemeClr val="bg1"/>
                </a:solidFill>
                <a:latin typeface="Arial" panose="020B0604020202020204" pitchFamily="34" charset="0"/>
                <a:ea typeface="MS PGothic" panose="020B0600070205080204" pitchFamily="34" charset="-128"/>
              </a:defRPr>
            </a:lvl5pPr>
            <a:lvl6pPr marL="1946275" indent="-182563" eaLnBrk="0" fontAlgn="base" hangingPunct="0">
              <a:spcBef>
                <a:spcPct val="20000"/>
              </a:spcBef>
              <a:spcAft>
                <a:spcPct val="0"/>
              </a:spcAft>
              <a:buClr>
                <a:schemeClr val="bg1"/>
              </a:buClr>
              <a:buSzPct val="80000"/>
              <a:buFont typeface="Arial" panose="020B0604020202020204" pitchFamily="34" charset="0"/>
              <a:buChar char="-"/>
              <a:defRPr sz="2000">
                <a:solidFill>
                  <a:schemeClr val="bg1"/>
                </a:solidFill>
                <a:latin typeface="Arial" panose="020B0604020202020204" pitchFamily="34" charset="0"/>
                <a:ea typeface="MS PGothic" panose="020B0600070205080204" pitchFamily="34" charset="-128"/>
              </a:defRPr>
            </a:lvl6pPr>
            <a:lvl7pPr marL="2403475" indent="-182563" eaLnBrk="0" fontAlgn="base" hangingPunct="0">
              <a:spcBef>
                <a:spcPct val="20000"/>
              </a:spcBef>
              <a:spcAft>
                <a:spcPct val="0"/>
              </a:spcAft>
              <a:buClr>
                <a:schemeClr val="bg1"/>
              </a:buClr>
              <a:buSzPct val="80000"/>
              <a:buFont typeface="Arial" panose="020B0604020202020204" pitchFamily="34" charset="0"/>
              <a:buChar char="-"/>
              <a:defRPr sz="2000">
                <a:solidFill>
                  <a:schemeClr val="bg1"/>
                </a:solidFill>
                <a:latin typeface="Arial" panose="020B0604020202020204" pitchFamily="34" charset="0"/>
                <a:ea typeface="MS PGothic" panose="020B0600070205080204" pitchFamily="34" charset="-128"/>
              </a:defRPr>
            </a:lvl7pPr>
            <a:lvl8pPr marL="2860675" indent="-182563" eaLnBrk="0" fontAlgn="base" hangingPunct="0">
              <a:spcBef>
                <a:spcPct val="20000"/>
              </a:spcBef>
              <a:spcAft>
                <a:spcPct val="0"/>
              </a:spcAft>
              <a:buClr>
                <a:schemeClr val="bg1"/>
              </a:buClr>
              <a:buSzPct val="80000"/>
              <a:buFont typeface="Arial" panose="020B0604020202020204" pitchFamily="34" charset="0"/>
              <a:buChar char="-"/>
              <a:defRPr sz="2000">
                <a:solidFill>
                  <a:schemeClr val="bg1"/>
                </a:solidFill>
                <a:latin typeface="Arial" panose="020B0604020202020204" pitchFamily="34" charset="0"/>
                <a:ea typeface="MS PGothic" panose="020B0600070205080204" pitchFamily="34" charset="-128"/>
              </a:defRPr>
            </a:lvl8pPr>
            <a:lvl9pPr marL="3317875" indent="-182563" eaLnBrk="0" fontAlgn="base" hangingPunct="0">
              <a:spcBef>
                <a:spcPct val="20000"/>
              </a:spcBef>
              <a:spcAft>
                <a:spcPct val="0"/>
              </a:spcAft>
              <a:buClr>
                <a:schemeClr val="bg1"/>
              </a:buClr>
              <a:buSzPct val="80000"/>
              <a:buFont typeface="Arial" panose="020B0604020202020204" pitchFamily="34" charset="0"/>
              <a:buChar char="-"/>
              <a:defRPr sz="2000">
                <a:solidFill>
                  <a:schemeClr val="bg1"/>
                </a:solidFill>
                <a:latin typeface="Arial" panose="020B0604020202020204" pitchFamily="34" charset="0"/>
                <a:ea typeface="MS PGothic" panose="020B0600070205080204" pitchFamily="34" charset="-128"/>
              </a:defRPr>
            </a:lvl9pPr>
          </a:lstStyle>
          <a:p>
            <a:pPr>
              <a:spcBef>
                <a:spcPct val="0"/>
              </a:spcBef>
              <a:spcAft>
                <a:spcPts val="600"/>
              </a:spcAft>
              <a:buClrTx/>
              <a:buFontTx/>
              <a:buNone/>
            </a:pPr>
            <a:r>
              <a:rPr lang="en-US" altLang="en-US" sz="4600" b="1" kern="1200">
                <a:latin typeface="+mn-lt"/>
                <a:ea typeface="MS PGothic" pitchFamily="34" charset="-128"/>
                <a:cs typeface="+mj-cs"/>
              </a:rPr>
              <a:t>Management issues</a:t>
            </a:r>
          </a:p>
        </p:txBody>
      </p:sp>
      <p:sp>
        <p:nvSpPr>
          <p:cNvPr id="4099" name="Rectangle 3">
            <a:extLst>
              <a:ext uri="{FF2B5EF4-FFF2-40B4-BE49-F238E27FC236}">
                <a16:creationId xmlns:a16="http://schemas.microsoft.com/office/drawing/2014/main" id="{2420E3A7-2E0D-D241-8499-94C7C3BE3633}"/>
              </a:ext>
            </a:extLst>
          </p:cNvPr>
          <p:cNvSpPr>
            <a:spLocks noGrp="1"/>
          </p:cNvSpPr>
          <p:nvPr>
            <p:ph sz="half" idx="1"/>
          </p:nvPr>
        </p:nvSpPr>
        <p:spPr>
          <a:xfrm>
            <a:off x="609600" y="1412777"/>
            <a:ext cx="6134472" cy="4032447"/>
          </a:xfrm>
        </p:spPr>
        <p:txBody>
          <a:bodyPr vert="horz" wrap="square" lIns="91440" tIns="45720" rIns="91440" bIns="45720" numCol="1" anchor="t" anchorCtr="0" compatLnSpc="1">
            <a:prstTxWarp prst="textNoShape">
              <a:avLst/>
            </a:prstTxWarp>
            <a:normAutofit fontScale="92500" lnSpcReduction="20000"/>
          </a:bodyPr>
          <a:lstStyle/>
          <a:p>
            <a:pPr marL="371475" indent="-371475">
              <a:lnSpc>
                <a:spcPct val="90000"/>
              </a:lnSpc>
              <a:defRPr/>
            </a:pPr>
            <a:endParaRPr lang="en-US" altLang="en-US" sz="2400" dirty="0"/>
          </a:p>
          <a:p>
            <a:pPr marL="381000" indent="-381000">
              <a:lnSpc>
                <a:spcPct val="90000"/>
              </a:lnSpc>
              <a:defRPr/>
            </a:pPr>
            <a:endParaRPr lang="en-US" sz="2400" dirty="0"/>
          </a:p>
          <a:p>
            <a:pPr marL="381000" indent="-381000">
              <a:lnSpc>
                <a:spcPct val="90000"/>
              </a:lnSpc>
              <a:defRPr/>
            </a:pPr>
            <a:r>
              <a:rPr lang="en-US" sz="2800" dirty="0"/>
              <a:t>How does digital business strategy differ from traditional business strategy?</a:t>
            </a:r>
          </a:p>
          <a:p>
            <a:pPr marL="381000" indent="-381000">
              <a:lnSpc>
                <a:spcPct val="90000"/>
              </a:lnSpc>
              <a:defRPr/>
            </a:pPr>
            <a:r>
              <a:rPr lang="en-US" sz="2800" dirty="0"/>
              <a:t>How should we integrate digital business strategy with existing business and information systems strategy?</a:t>
            </a:r>
          </a:p>
          <a:p>
            <a:pPr marL="381000" indent="-381000">
              <a:lnSpc>
                <a:spcPct val="90000"/>
              </a:lnSpc>
              <a:defRPr/>
            </a:pPr>
            <a:r>
              <a:rPr lang="en-US" sz="2800" dirty="0"/>
              <a:t>How should we evaluate our investment priorities and returns from digital business?</a:t>
            </a:r>
          </a:p>
          <a:p>
            <a:pPr marL="371475" indent="-371475">
              <a:lnSpc>
                <a:spcPct val="90000"/>
              </a:lnSpc>
              <a:defRPr/>
            </a:pPr>
            <a:endParaRPr lang="en-US" altLang="en-US" sz="2400" dirty="0"/>
          </a:p>
        </p:txBody>
      </p:sp>
      <p:pic>
        <p:nvPicPr>
          <p:cNvPr id="8197" name="Picture 1">
            <a:extLst>
              <a:ext uri="{FF2B5EF4-FFF2-40B4-BE49-F238E27FC236}">
                <a16:creationId xmlns:a16="http://schemas.microsoft.com/office/drawing/2014/main" id="{8D26C4B8-9A7F-B84C-998F-759CF138CF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88088" y="1628800"/>
            <a:ext cx="4876800" cy="303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932111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wipe(down)">
                                      <p:cBhvr>
                                        <p:cTn id="7" dur="500"/>
                                        <p:tgtEl>
                                          <p:spTgt spid="40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3" end="3"/>
                                            </p:txEl>
                                          </p:spTgt>
                                        </p:tgtEl>
                                        <p:attrNameLst>
                                          <p:attrName>style.visibility</p:attrName>
                                        </p:attrNameLst>
                                      </p:cBhvr>
                                      <p:to>
                                        <p:strVal val="visible"/>
                                      </p:to>
                                    </p:set>
                                    <p:animEffect transition="in" filter="wipe(down)">
                                      <p:cBhvr>
                                        <p:cTn id="12" dur="500"/>
                                        <p:tgtEl>
                                          <p:spTgt spid="409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animEffect transition="in" filter="wipe(down)">
                                      <p:cBhvr>
                                        <p:cTn id="1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153C12C2-F126-344C-B447-CC79D36C9789}"/>
              </a:ext>
            </a:extLst>
          </p:cNvPr>
          <p:cNvSpPr>
            <a:spLocks noChangeArrowheads="1"/>
          </p:cNvSpPr>
          <p:nvPr/>
        </p:nvSpPr>
        <p:spPr bwMode="auto">
          <a:xfrm>
            <a:off x="623392" y="4077072"/>
            <a:ext cx="763284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tabLst>
                <a:tab pos="971550" algn="l"/>
              </a:tabLst>
              <a:defRPr sz="2400">
                <a:solidFill>
                  <a:schemeClr val="tx1"/>
                </a:solidFill>
                <a:latin typeface="Times" pitchFamily="2" charset="0"/>
                <a:ea typeface="MS PGothic" panose="020B0600070205080204" pitchFamily="34" charset="-128"/>
              </a:defRPr>
            </a:lvl1pPr>
            <a:lvl2pPr marL="742950" indent="-285750">
              <a:tabLst>
                <a:tab pos="971550" algn="l"/>
              </a:tabLst>
              <a:defRPr sz="2400">
                <a:solidFill>
                  <a:schemeClr val="tx1"/>
                </a:solidFill>
                <a:latin typeface="Times" pitchFamily="2" charset="0"/>
                <a:ea typeface="MS PGothic" panose="020B0600070205080204" pitchFamily="34" charset="-128"/>
              </a:defRPr>
            </a:lvl2pPr>
            <a:lvl3pPr marL="1143000" indent="-228600">
              <a:tabLst>
                <a:tab pos="971550" algn="l"/>
              </a:tabLst>
              <a:defRPr sz="2400">
                <a:solidFill>
                  <a:schemeClr val="tx1"/>
                </a:solidFill>
                <a:latin typeface="Times" pitchFamily="2" charset="0"/>
                <a:ea typeface="MS PGothic" panose="020B0600070205080204" pitchFamily="34" charset="-128"/>
              </a:defRPr>
            </a:lvl3pPr>
            <a:lvl4pPr marL="1600200" indent="-228600">
              <a:tabLst>
                <a:tab pos="971550" algn="l"/>
              </a:tabLst>
              <a:defRPr sz="2400">
                <a:solidFill>
                  <a:schemeClr val="tx1"/>
                </a:solidFill>
                <a:latin typeface="Times" pitchFamily="2" charset="0"/>
                <a:ea typeface="MS PGothic" panose="020B0600070205080204" pitchFamily="34" charset="-128"/>
              </a:defRPr>
            </a:lvl4pPr>
            <a:lvl5pPr marL="2057400" indent="-228600">
              <a:tabLst>
                <a:tab pos="971550" algn="l"/>
              </a:tabLst>
              <a:defRPr sz="2400">
                <a:solidFill>
                  <a:schemeClr val="tx1"/>
                </a:solidFill>
                <a:latin typeface="Times" pitchFamily="2" charset="0"/>
                <a:ea typeface="MS PGothic" panose="020B0600070205080204" pitchFamily="34" charset="-128"/>
              </a:defRPr>
            </a:lvl5pPr>
            <a:lvl6pPr marL="2514600" indent="-228600" eaLnBrk="0" fontAlgn="base" hangingPunct="0">
              <a:spcBef>
                <a:spcPct val="0"/>
              </a:spcBef>
              <a:spcAft>
                <a:spcPct val="0"/>
              </a:spcAft>
              <a:tabLst>
                <a:tab pos="971550" algn="l"/>
              </a:tabLst>
              <a:defRPr sz="2400">
                <a:solidFill>
                  <a:schemeClr val="tx1"/>
                </a:solidFill>
                <a:latin typeface="Times" pitchFamily="2" charset="0"/>
                <a:ea typeface="MS PGothic" panose="020B0600070205080204" pitchFamily="34" charset="-128"/>
              </a:defRPr>
            </a:lvl6pPr>
            <a:lvl7pPr marL="2971800" indent="-228600" eaLnBrk="0" fontAlgn="base" hangingPunct="0">
              <a:spcBef>
                <a:spcPct val="0"/>
              </a:spcBef>
              <a:spcAft>
                <a:spcPct val="0"/>
              </a:spcAft>
              <a:tabLst>
                <a:tab pos="971550" algn="l"/>
              </a:tabLst>
              <a:defRPr sz="2400">
                <a:solidFill>
                  <a:schemeClr val="tx1"/>
                </a:solidFill>
                <a:latin typeface="Times" pitchFamily="2" charset="0"/>
                <a:ea typeface="MS PGothic" panose="020B0600070205080204" pitchFamily="34" charset="-128"/>
              </a:defRPr>
            </a:lvl7pPr>
            <a:lvl8pPr marL="3429000" indent="-228600" eaLnBrk="0" fontAlgn="base" hangingPunct="0">
              <a:spcBef>
                <a:spcPct val="0"/>
              </a:spcBef>
              <a:spcAft>
                <a:spcPct val="0"/>
              </a:spcAft>
              <a:tabLst>
                <a:tab pos="971550" algn="l"/>
              </a:tabLst>
              <a:defRPr sz="2400">
                <a:solidFill>
                  <a:schemeClr val="tx1"/>
                </a:solidFill>
                <a:latin typeface="Times" pitchFamily="2" charset="0"/>
                <a:ea typeface="MS PGothic" panose="020B0600070205080204" pitchFamily="34" charset="-128"/>
              </a:defRPr>
            </a:lvl8pPr>
            <a:lvl9pPr marL="3886200" indent="-228600" eaLnBrk="0" fontAlgn="base" hangingPunct="0">
              <a:spcBef>
                <a:spcPct val="0"/>
              </a:spcBef>
              <a:spcAft>
                <a:spcPct val="0"/>
              </a:spcAft>
              <a:tabLst>
                <a:tab pos="971550" algn="l"/>
              </a:tabLst>
              <a:defRPr sz="2400">
                <a:solidFill>
                  <a:schemeClr val="tx1"/>
                </a:solidFill>
                <a:latin typeface="Times" pitchFamily="2" charset="0"/>
                <a:ea typeface="MS PGothic" panose="020B0600070205080204" pitchFamily="34" charset="-128"/>
              </a:defRPr>
            </a:lvl9pPr>
          </a:lstStyle>
          <a:p>
            <a:pPr eaLnBrk="1" hangingPunct="1">
              <a:spcAft>
                <a:spcPts val="600"/>
              </a:spcAft>
            </a:pPr>
            <a:r>
              <a:rPr lang="en-US" altLang="en-US" sz="2800" dirty="0">
                <a:solidFill>
                  <a:schemeClr val="bg1"/>
                </a:solidFill>
                <a:latin typeface="Arial" panose="020B0604020202020204" pitchFamily="34" charset="0"/>
              </a:rPr>
              <a:t>Porter, M. (2001) Strategy and the Internet, </a:t>
            </a:r>
          </a:p>
          <a:p>
            <a:pPr eaLnBrk="1" hangingPunct="1">
              <a:spcAft>
                <a:spcPts val="600"/>
              </a:spcAft>
            </a:pPr>
            <a:r>
              <a:rPr lang="en-US" altLang="en-US" sz="2800" i="1" dirty="0">
                <a:solidFill>
                  <a:schemeClr val="bg1"/>
                </a:solidFill>
                <a:latin typeface="Arial" panose="020B0604020202020204" pitchFamily="34" charset="0"/>
              </a:rPr>
              <a:t>Harvard Business Review,</a:t>
            </a:r>
            <a:r>
              <a:rPr lang="en-US" altLang="en-US" sz="2800" dirty="0">
                <a:solidFill>
                  <a:schemeClr val="bg1"/>
                </a:solidFill>
                <a:latin typeface="Arial" panose="020B0604020202020204" pitchFamily="34" charset="0"/>
              </a:rPr>
              <a:t> March 2001, 62</a:t>
            </a:r>
            <a:r>
              <a:rPr lang="en-US" altLang="en-US" sz="2800" dirty="0">
                <a:solidFill>
                  <a:schemeClr val="bg1"/>
                </a:solidFill>
                <a:latin typeface="Arial" panose="020B0604020202020204" pitchFamily="34" charset="0"/>
                <a:cs typeface="Arial" panose="020B0604020202020204" pitchFamily="34" charset="0"/>
              </a:rPr>
              <a:t>–78.</a:t>
            </a:r>
          </a:p>
        </p:txBody>
      </p:sp>
      <p:sp>
        <p:nvSpPr>
          <p:cNvPr id="10242" name="Rectangle 2">
            <a:extLst>
              <a:ext uri="{FF2B5EF4-FFF2-40B4-BE49-F238E27FC236}">
                <a16:creationId xmlns:a16="http://schemas.microsoft.com/office/drawing/2014/main" id="{380B436A-0007-EB4E-BFAD-69A6E54D6EA3}"/>
              </a:ext>
            </a:extLst>
          </p:cNvPr>
          <p:cNvSpPr>
            <a:spLocks noGrp="1"/>
          </p:cNvSpPr>
          <p:nvPr>
            <p:ph type="title" idx="4294967295"/>
          </p:nvPr>
        </p:nvSpPr>
        <p:spPr>
          <a:xfrm>
            <a:off x="609600" y="274638"/>
            <a:ext cx="9956800" cy="1143000"/>
          </a:xfrm>
        </p:spPr>
        <p:txBody>
          <a:bodyPr vert="horz" wrap="square" lIns="45720" tIns="45720" rIns="45720" bIns="45720" numCol="1" anchor="ctr" anchorCtr="0" compatLnSpc="1">
            <a:prstTxWarp prst="textNoShape">
              <a:avLst/>
            </a:prstTxWarp>
            <a:normAutofit/>
          </a:bodyPr>
          <a:lstStyle/>
          <a:p>
            <a:r>
              <a:rPr lang="en-US" altLang="en-US" b="1" kern="1200" dirty="0">
                <a:latin typeface="+mn-lt"/>
                <a:ea typeface="MS PGothic" pitchFamily="34" charset="-128"/>
                <a:cs typeface="+mj-cs"/>
              </a:rPr>
              <a:t>Michael Porter on the Internet</a:t>
            </a:r>
          </a:p>
        </p:txBody>
      </p:sp>
      <p:sp>
        <p:nvSpPr>
          <p:cNvPr id="10243" name="Rectangle 3">
            <a:extLst>
              <a:ext uri="{FF2B5EF4-FFF2-40B4-BE49-F238E27FC236}">
                <a16:creationId xmlns:a16="http://schemas.microsoft.com/office/drawing/2014/main" id="{1377A7BC-A3BE-374F-B472-4D0EF29E9D69}"/>
              </a:ext>
            </a:extLst>
          </p:cNvPr>
          <p:cNvSpPr>
            <a:spLocks noGrp="1"/>
          </p:cNvSpPr>
          <p:nvPr>
            <p:ph type="body" idx="4294967295"/>
          </p:nvPr>
        </p:nvSpPr>
        <p:spPr>
          <a:xfrm>
            <a:off x="695400" y="1844824"/>
            <a:ext cx="6408712" cy="1715517"/>
          </a:xfrm>
        </p:spPr>
        <p:txBody>
          <a:bodyPr vert="horz" wrap="square" lIns="91440" tIns="45720" rIns="91440" bIns="45720" numCol="1" anchor="t" anchorCtr="0" compatLnSpc="1">
            <a:prstTxWarp prst="textNoShape">
              <a:avLst/>
            </a:prstTxWarp>
            <a:normAutofit fontScale="92500"/>
          </a:bodyPr>
          <a:lstStyle/>
          <a:p>
            <a:pPr marL="0" indent="0">
              <a:buFontTx/>
              <a:buNone/>
            </a:pPr>
            <a:r>
              <a:rPr lang="en-US" altLang="en-US" sz="2800" i="1" dirty="0"/>
              <a:t>‘The key question is not whether to deploy Internet technology – companies have no choice if they want to stay competitive – but how to deploy it.’</a:t>
            </a:r>
            <a:endParaRPr lang="en-US" altLang="en-US" sz="2800" dirty="0"/>
          </a:p>
        </p:txBody>
      </p:sp>
      <p:pic>
        <p:nvPicPr>
          <p:cNvPr id="10" name="Picture 1">
            <a:extLst>
              <a:ext uri="{FF2B5EF4-FFF2-40B4-BE49-F238E27FC236}">
                <a16:creationId xmlns:a16="http://schemas.microsoft.com/office/drawing/2014/main" id="{33A3876E-71C5-244F-B1BB-1AD12664D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231" y="1484784"/>
            <a:ext cx="3597049"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14067E4-1A5C-A14C-961C-E976DE8EC9CF}"/>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dirty="0"/>
              <a:t>Strategy</a:t>
            </a:r>
          </a:p>
        </p:txBody>
      </p:sp>
      <p:pic>
        <p:nvPicPr>
          <p:cNvPr id="12292" name="Picture 1">
            <a:extLst>
              <a:ext uri="{FF2B5EF4-FFF2-40B4-BE49-F238E27FC236}">
                <a16:creationId xmlns:a16="http://schemas.microsoft.com/office/drawing/2014/main" id="{F694628A-E418-B846-BD10-4919637CCB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 y="2714823"/>
            <a:ext cx="4876800" cy="22967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171" name="Rectangle 3">
            <a:extLst>
              <a:ext uri="{FF2B5EF4-FFF2-40B4-BE49-F238E27FC236}">
                <a16:creationId xmlns:a16="http://schemas.microsoft.com/office/drawing/2014/main" id="{BA88EEF2-055B-3E4D-B0EC-C961C9444A6D}"/>
              </a:ext>
            </a:extLst>
          </p:cNvPr>
          <p:cNvSpPr>
            <a:spLocks noGrp="1"/>
          </p:cNvSpPr>
          <p:nvPr>
            <p:ph sz="half" idx="2"/>
          </p:nvPr>
        </p:nvSpPr>
        <p:spPr>
          <a:xfrm>
            <a:off x="5689600" y="1600201"/>
            <a:ext cx="4876800" cy="4525963"/>
          </a:xfrm>
        </p:spPr>
        <p:txBody>
          <a:bodyPr wrap="square" anchor="t">
            <a:normAutofit/>
          </a:bodyPr>
          <a:lstStyle/>
          <a:p>
            <a:pPr marL="388938" indent="-388938" eaLnBrk="1" hangingPunct="1">
              <a:lnSpc>
                <a:spcPct val="90000"/>
              </a:lnSpc>
            </a:pPr>
            <a:r>
              <a:rPr lang="en-GB" altLang="en-US" sz="1800" b="1" dirty="0"/>
              <a:t>Strategy</a:t>
            </a:r>
            <a:r>
              <a:rPr lang="en-GB" altLang="en-US" sz="1800" dirty="0"/>
              <a:t> defines the future direction and actions of an organisation defined as approaches to achieve specific objectives.</a:t>
            </a:r>
          </a:p>
          <a:p>
            <a:pPr marL="388938" indent="-388938" eaLnBrk="1" hangingPunct="1">
              <a:lnSpc>
                <a:spcPct val="90000"/>
              </a:lnSpc>
            </a:pPr>
            <a:endParaRPr lang="en-GB" altLang="en-US" sz="1800" dirty="0"/>
          </a:p>
          <a:p>
            <a:pPr marL="388938" indent="-388938" eaLnBrk="1" hangingPunct="1">
              <a:lnSpc>
                <a:spcPct val="90000"/>
              </a:lnSpc>
            </a:pPr>
            <a:r>
              <a:rPr lang="en-GB" altLang="en-US" sz="1800" b="1" dirty="0"/>
              <a:t>Alternative definitions of Strategy:</a:t>
            </a:r>
            <a:endParaRPr lang="en-GB" altLang="en-US" sz="1800" dirty="0"/>
          </a:p>
          <a:p>
            <a:pPr marL="796925" lvl="1" indent="-407988" eaLnBrk="1" hangingPunct="1">
              <a:lnSpc>
                <a:spcPct val="90000"/>
              </a:lnSpc>
            </a:pPr>
            <a:r>
              <a:rPr lang="en-GB" altLang="ja-JP" sz="1800" dirty="0"/>
              <a:t>‘Defines how we will meet our objectives</a:t>
            </a:r>
            <a:r>
              <a:rPr lang="en-US" altLang="ja-JP" sz="1800" dirty="0"/>
              <a:t>’</a:t>
            </a:r>
            <a:endParaRPr lang="en-GB" altLang="en-US" sz="1800" dirty="0"/>
          </a:p>
          <a:p>
            <a:pPr marL="796925" lvl="1" indent="-407988" eaLnBrk="1" hangingPunct="1">
              <a:lnSpc>
                <a:spcPct val="90000"/>
              </a:lnSpc>
            </a:pPr>
            <a:r>
              <a:rPr lang="en-GB" altLang="ja-JP" sz="1800" dirty="0"/>
              <a:t>‘Sets allocation of resources to meet goals</a:t>
            </a:r>
            <a:r>
              <a:rPr lang="en-US" altLang="ja-JP" sz="1800" dirty="0"/>
              <a:t>’</a:t>
            </a:r>
            <a:endParaRPr lang="en-GB" altLang="en-US" sz="1800" dirty="0"/>
          </a:p>
          <a:p>
            <a:pPr marL="796925" lvl="1" indent="-407988" eaLnBrk="1" hangingPunct="1">
              <a:lnSpc>
                <a:spcPct val="90000"/>
              </a:lnSpc>
            </a:pPr>
            <a:r>
              <a:rPr lang="en-GB" altLang="ja-JP" sz="1800" dirty="0"/>
              <a:t>‘Selects preferred strategic option to </a:t>
            </a:r>
            <a:br>
              <a:rPr lang="en-GB" altLang="ja-JP" sz="1800" dirty="0"/>
            </a:br>
            <a:r>
              <a:rPr lang="en-GB" altLang="ja-JP" sz="1800" dirty="0"/>
              <a:t>compete within a market</a:t>
            </a:r>
            <a:r>
              <a:rPr lang="en-US" altLang="ja-JP" sz="1800" dirty="0"/>
              <a:t>’</a:t>
            </a:r>
            <a:endParaRPr lang="en-GB" altLang="en-US" sz="1800" dirty="0"/>
          </a:p>
          <a:p>
            <a:pPr marL="796925" lvl="1" indent="-407988" eaLnBrk="1" hangingPunct="1">
              <a:lnSpc>
                <a:spcPct val="90000"/>
              </a:lnSpc>
            </a:pPr>
            <a:r>
              <a:rPr lang="en-GB" altLang="ja-JP" sz="1800" dirty="0"/>
              <a:t>‘Provides a long-term plan for the development of the organisation</a:t>
            </a:r>
            <a:r>
              <a:rPr lang="en-US" altLang="ja-JP" sz="1800" dirty="0"/>
              <a:t>’</a:t>
            </a:r>
            <a:r>
              <a:rPr lang="en-GB" altLang="ja-JP" sz="1800" dirty="0"/>
              <a:t>.</a:t>
            </a:r>
            <a:endParaRPr lang="en-GB" altLang="en-US" sz="1800"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anim calcmode="lin" valueType="num">
                                      <p:cBhvr additive="base">
                                        <p:cTn id="7"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 calcmode="lin" valueType="num">
                                      <p:cBhvr additive="base">
                                        <p:cTn id="13"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anim calcmode="lin" valueType="num">
                                      <p:cBhvr additive="base">
                                        <p:cTn id="19"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anim calcmode="lin" valueType="num">
                                      <p:cBhvr additive="base">
                                        <p:cTn id="25"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19D19BEB-AE80-FE4F-BF66-075ADAFA5F5E}"/>
              </a:ext>
            </a:extLst>
          </p:cNvPr>
          <p:cNvSpPr>
            <a:spLocks noChangeArrowheads="1"/>
          </p:cNvSpPr>
          <p:nvPr/>
        </p:nvSpPr>
        <p:spPr bwMode="auto">
          <a:xfrm>
            <a:off x="609600" y="274638"/>
            <a:ext cx="9956800" cy="1143000"/>
          </a:xfrm>
          <a:prstGeom prst="rect">
            <a:avLst/>
          </a:prstGeom>
          <a:noFill/>
          <a:ln>
            <a:noFill/>
          </a:ln>
        </p:spPr>
        <p:txBody>
          <a:bodyPr vert="horz" wrap="square" lIns="45720" tIns="45720" rIns="45720" bIns="45720" numCol="1" anchor="ctr" anchorCtr="0" compatLnSpc="1">
            <a:prstTxWarp prst="textNoShape">
              <a:avLst/>
            </a:prstTxWarp>
            <a:normAutofit/>
          </a:bodyPr>
          <a:lstStyle/>
          <a:p>
            <a:pPr>
              <a:spcAft>
                <a:spcPts val="600"/>
              </a:spcAft>
              <a:defRPr/>
            </a:pPr>
            <a:r>
              <a:rPr lang="en-US" sz="4300" kern="1200">
                <a:solidFill>
                  <a:schemeClr val="bg1"/>
                </a:solidFill>
                <a:latin typeface="+mn-lt"/>
                <a:ea typeface="MS PGothic" pitchFamily="34" charset="-128"/>
                <a:cs typeface="+mj-cs"/>
              </a:rPr>
              <a:t>Different forms of organisational strategy</a:t>
            </a:r>
          </a:p>
        </p:txBody>
      </p:sp>
      <p:sp>
        <p:nvSpPr>
          <p:cNvPr id="2" name="TextBox 1">
            <a:extLst>
              <a:ext uri="{FF2B5EF4-FFF2-40B4-BE49-F238E27FC236}">
                <a16:creationId xmlns:a16="http://schemas.microsoft.com/office/drawing/2014/main" id="{93938816-E80D-904D-ADF4-E87350679950}"/>
              </a:ext>
            </a:extLst>
          </p:cNvPr>
          <p:cNvSpPr txBox="1"/>
          <p:nvPr/>
        </p:nvSpPr>
        <p:spPr bwMode="auto">
          <a:xfrm>
            <a:off x="609600" y="1600201"/>
            <a:ext cx="4876800" cy="4525963"/>
          </a:xfrm>
          <a:prstGeom prst="rect">
            <a:avLst/>
          </a:prstGeom>
          <a:noFill/>
          <a:ln>
            <a:noFill/>
          </a:ln>
        </p:spPr>
        <p:txBody>
          <a:bodyPr vert="horz" wrap="square" lIns="91440" tIns="45720" rIns="91440" bIns="45720" numCol="1" anchor="t" anchorCtr="0" compatLnSpc="1">
            <a:prstTxWarp prst="textNoShape">
              <a:avLst/>
            </a:prstTxWarp>
            <a:normAutofit/>
          </a:bodyPr>
          <a:lstStyle/>
          <a:p>
            <a:pPr>
              <a:lnSpc>
                <a:spcPct val="90000"/>
              </a:lnSpc>
              <a:spcBef>
                <a:spcPct val="20000"/>
              </a:spcBef>
              <a:buClr>
                <a:schemeClr val="bg1"/>
              </a:buClr>
              <a:defRPr/>
            </a:pPr>
            <a:r>
              <a:rPr lang="en-US" sz="1800" b="1">
                <a:solidFill>
                  <a:schemeClr val="bg1"/>
                </a:solidFill>
                <a:latin typeface="+mn-lt"/>
              </a:rPr>
              <a:t>Corporate Strategy- </a:t>
            </a:r>
            <a:r>
              <a:rPr lang="en-US" sz="1800">
                <a:solidFill>
                  <a:schemeClr val="bg1"/>
                </a:solidFill>
                <a:latin typeface="+mn-lt"/>
              </a:rPr>
              <a:t>concerned with the </a:t>
            </a:r>
            <a:r>
              <a:rPr lang="en-US" sz="1800" b="1">
                <a:solidFill>
                  <a:schemeClr val="bg1"/>
                </a:solidFill>
                <a:latin typeface="+mn-lt"/>
              </a:rPr>
              <a:t>overall purpose</a:t>
            </a:r>
            <a:r>
              <a:rPr lang="en-US" sz="1800">
                <a:solidFill>
                  <a:schemeClr val="bg1"/>
                </a:solidFill>
                <a:latin typeface="+mn-lt"/>
              </a:rPr>
              <a:t> and scope of the organisation</a:t>
            </a:r>
          </a:p>
          <a:p>
            <a:pPr>
              <a:lnSpc>
                <a:spcPct val="90000"/>
              </a:lnSpc>
              <a:spcBef>
                <a:spcPct val="20000"/>
              </a:spcBef>
              <a:buClr>
                <a:schemeClr val="bg1"/>
              </a:buClr>
              <a:defRPr/>
            </a:pPr>
            <a:r>
              <a:rPr lang="en-US" sz="1800" b="1">
                <a:solidFill>
                  <a:schemeClr val="bg1"/>
                </a:solidFill>
                <a:latin typeface="+mn-lt"/>
              </a:rPr>
              <a:t>Business unit strategy </a:t>
            </a:r>
            <a:r>
              <a:rPr lang="en-US" sz="1800">
                <a:solidFill>
                  <a:schemeClr val="bg1"/>
                </a:solidFill>
                <a:latin typeface="+mn-lt"/>
              </a:rPr>
              <a:t>– defines how to compete successfully in a particular market, and operational strategies, which are concerned with achieving corporate and business unit strategies</a:t>
            </a:r>
          </a:p>
          <a:p>
            <a:pPr>
              <a:lnSpc>
                <a:spcPct val="90000"/>
              </a:lnSpc>
              <a:spcBef>
                <a:spcPct val="20000"/>
              </a:spcBef>
              <a:buClr>
                <a:schemeClr val="bg1"/>
              </a:buClr>
              <a:defRPr/>
            </a:pPr>
            <a:r>
              <a:rPr lang="en-US" sz="1800" b="1">
                <a:solidFill>
                  <a:schemeClr val="bg1"/>
                </a:solidFill>
                <a:latin typeface="+mn-lt"/>
              </a:rPr>
              <a:t>Functional strategies</a:t>
            </a:r>
            <a:r>
              <a:rPr lang="en-US" sz="1800">
                <a:solidFill>
                  <a:schemeClr val="bg1"/>
                </a:solidFill>
                <a:latin typeface="+mn-lt"/>
              </a:rPr>
              <a:t> – describe how the corporate and business unit strategies will be operationalized in different functional areas or business processes.</a:t>
            </a:r>
          </a:p>
          <a:p>
            <a:pPr>
              <a:lnSpc>
                <a:spcPct val="90000"/>
              </a:lnSpc>
              <a:spcBef>
                <a:spcPct val="20000"/>
              </a:spcBef>
              <a:buClr>
                <a:schemeClr val="bg1"/>
              </a:buClr>
              <a:defRPr/>
            </a:pPr>
            <a:r>
              <a:rPr lang="en-US" sz="1800">
                <a:solidFill>
                  <a:schemeClr val="bg1"/>
                </a:solidFill>
                <a:latin typeface="+mn-lt"/>
              </a:rPr>
              <a:t>Functional and process strategies refer to marketing, supply chain management, human resources, finance and information system strategies.</a:t>
            </a:r>
          </a:p>
        </p:txBody>
      </p:sp>
      <p:pic>
        <p:nvPicPr>
          <p:cNvPr id="14339" name="Picture 6">
            <a:extLst>
              <a:ext uri="{FF2B5EF4-FFF2-40B4-BE49-F238E27FC236}">
                <a16:creationId xmlns:a16="http://schemas.microsoft.com/office/drawing/2014/main" id="{C7A19549-2A1A-AB49-9804-29FCF02CAA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5960" y="1772816"/>
            <a:ext cx="6284003" cy="3672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DF70661-3F2A-1D4F-BFB9-BA95B710422A}"/>
              </a:ext>
            </a:extLst>
          </p:cNvPr>
          <p:cNvSpPr>
            <a:spLocks noGrp="1"/>
          </p:cNvSpPr>
          <p:nvPr>
            <p:ph type="title"/>
          </p:nvPr>
        </p:nvSpPr>
        <p:spPr>
          <a:xfrm>
            <a:off x="609600" y="274638"/>
            <a:ext cx="9956800" cy="1143000"/>
          </a:xfrm>
        </p:spPr>
        <p:txBody>
          <a:bodyPr wrap="square" anchor="ctr">
            <a:normAutofit/>
          </a:bodyPr>
          <a:lstStyle/>
          <a:p>
            <a:pPr eaLnBrk="1" hangingPunct="1"/>
            <a:r>
              <a:rPr lang="en-GB" altLang="en-US" b="1"/>
              <a:t>Digital Business Strategy</a:t>
            </a:r>
          </a:p>
        </p:txBody>
      </p:sp>
      <p:pic>
        <p:nvPicPr>
          <p:cNvPr id="16389" name="Picture 5" descr="See the source image">
            <a:extLst>
              <a:ext uri="{FF2B5EF4-FFF2-40B4-BE49-F238E27FC236}">
                <a16:creationId xmlns:a16="http://schemas.microsoft.com/office/drawing/2014/main" id="{DB1474CE-4E4D-4D41-BF61-33C2C4ED2B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7918" y="1600201"/>
            <a:ext cx="4560164" cy="4525963"/>
          </a:xfrm>
          <a:prstGeom prst="rect">
            <a:avLst/>
          </a:prstGeom>
          <a:solidFill>
            <a:srgbClr val="FFFFFF"/>
          </a:solidFill>
        </p:spPr>
      </p:pic>
      <p:sp>
        <p:nvSpPr>
          <p:cNvPr id="16387" name="Rectangle 3">
            <a:extLst>
              <a:ext uri="{FF2B5EF4-FFF2-40B4-BE49-F238E27FC236}">
                <a16:creationId xmlns:a16="http://schemas.microsoft.com/office/drawing/2014/main" id="{943B44DF-D585-B04B-B923-1EF7F4BA819B}"/>
              </a:ext>
            </a:extLst>
          </p:cNvPr>
          <p:cNvSpPr>
            <a:spLocks noGrp="1"/>
          </p:cNvSpPr>
          <p:nvPr>
            <p:ph sz="half" idx="2"/>
          </p:nvPr>
        </p:nvSpPr>
        <p:spPr>
          <a:xfrm>
            <a:off x="5689600" y="1600201"/>
            <a:ext cx="6167040" cy="4525963"/>
          </a:xfrm>
        </p:spPr>
        <p:txBody>
          <a:bodyPr wrap="square" anchor="t">
            <a:normAutofit/>
          </a:bodyPr>
          <a:lstStyle/>
          <a:p>
            <a:pPr marL="388938" indent="-388938" eaLnBrk="1" hangingPunct="1">
              <a:lnSpc>
                <a:spcPct val="90000"/>
              </a:lnSpc>
            </a:pPr>
            <a:r>
              <a:rPr lang="en-GB" altLang="en-US" sz="2000" dirty="0"/>
              <a:t>The approach by which the application of new technologies to existing business activities can support and influence business strategy and provide competitive advantage.</a:t>
            </a:r>
          </a:p>
          <a:p>
            <a:pPr marL="388938" indent="-388938" eaLnBrk="1" hangingPunct="1">
              <a:lnSpc>
                <a:spcPct val="90000"/>
              </a:lnSpc>
            </a:pPr>
            <a:r>
              <a:rPr lang="en-GB" altLang="en-US" sz="2000" dirty="0"/>
              <a:t>Where this will fit in the organisation?</a:t>
            </a:r>
          </a:p>
          <a:p>
            <a:pPr marL="388938" indent="-388938" eaLnBrk="1" hangingPunct="1">
              <a:lnSpc>
                <a:spcPct val="90000"/>
              </a:lnSpc>
            </a:pPr>
            <a:r>
              <a:rPr lang="en-GB" altLang="en-US" sz="2000" dirty="0"/>
              <a:t>This must be discussed and agreed. However, the tendency is to be incorporated within the functional strategies, for example within a marketing plan or logistics plan or as part of information systems.</a:t>
            </a:r>
          </a:p>
          <a:p>
            <a:pPr marL="388938" indent="-388938" eaLnBrk="1" hangingPunct="1">
              <a:lnSpc>
                <a:spcPct val="90000"/>
              </a:lnSpc>
            </a:pPr>
            <a:r>
              <a:rPr lang="en-GB" altLang="en-US" sz="2000" dirty="0"/>
              <a:t>DB strategy must be based on corporate objectives. </a:t>
            </a:r>
          </a:p>
          <a:p>
            <a:pPr marL="388938" indent="-388938" eaLnBrk="1" hangingPunct="1">
              <a:lnSpc>
                <a:spcPct val="90000"/>
              </a:lnSpc>
            </a:pPr>
            <a:r>
              <a:rPr lang="en-GB" altLang="en-US" sz="2000" dirty="0"/>
              <a:t>They must be based on new opportunities and threats related to digital network adoption, which are identified from environmental analysis.</a:t>
            </a:r>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B4D4DCD-D315-8544-88FA-12E4D16F1D4C}"/>
              </a:ext>
            </a:extLst>
          </p:cNvPr>
          <p:cNvSpPr>
            <a:spLocks noGrp="1"/>
          </p:cNvSpPr>
          <p:nvPr>
            <p:ph type="title"/>
          </p:nvPr>
        </p:nvSpPr>
        <p:spPr>
          <a:xfrm>
            <a:off x="609600" y="189385"/>
            <a:ext cx="9956800" cy="1228253"/>
          </a:xfrm>
        </p:spPr>
        <p:txBody>
          <a:bodyPr wrap="square" anchor="ctr">
            <a:normAutofit/>
          </a:bodyPr>
          <a:lstStyle/>
          <a:p>
            <a:pPr eaLnBrk="1" hangingPunct="1">
              <a:lnSpc>
                <a:spcPct val="90000"/>
              </a:lnSpc>
            </a:pPr>
            <a:r>
              <a:rPr lang="en-GB" altLang="en-US" sz="3600" b="1" dirty="0"/>
              <a:t>What happens where there is </a:t>
            </a:r>
            <a:br>
              <a:rPr lang="en-GB" altLang="en-US" sz="3600" b="1" dirty="0"/>
            </a:br>
            <a:r>
              <a:rPr lang="en-GB" altLang="en-US" sz="3600" b="1" dirty="0"/>
              <a:t>no digital business strategy?</a:t>
            </a:r>
            <a:endParaRPr lang="en-US" altLang="en-US" sz="3600" b="1" dirty="0"/>
          </a:p>
        </p:txBody>
      </p:sp>
      <p:pic>
        <p:nvPicPr>
          <p:cNvPr id="18441" name="Picture 9" descr="See the source image">
            <a:extLst>
              <a:ext uri="{FF2B5EF4-FFF2-40B4-BE49-F238E27FC236}">
                <a16:creationId xmlns:a16="http://schemas.microsoft.com/office/drawing/2014/main" id="{07504CAA-8405-DD47-ADD0-3C7CEF1CAC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5360" y="1628799"/>
            <a:ext cx="5151040" cy="4320481"/>
          </a:xfrm>
          <a:prstGeom prst="rect">
            <a:avLst/>
          </a:prstGeom>
          <a:solidFill>
            <a:srgbClr val="FFFFFF"/>
          </a:solidFill>
        </p:spPr>
      </p:pic>
      <p:sp>
        <p:nvSpPr>
          <p:cNvPr id="12291" name="Rectangle 3">
            <a:extLst>
              <a:ext uri="{FF2B5EF4-FFF2-40B4-BE49-F238E27FC236}">
                <a16:creationId xmlns:a16="http://schemas.microsoft.com/office/drawing/2014/main" id="{879D662D-3CC0-E040-B697-1DEAE9EADA9E}"/>
              </a:ext>
            </a:extLst>
          </p:cNvPr>
          <p:cNvSpPr>
            <a:spLocks noGrp="1"/>
          </p:cNvSpPr>
          <p:nvPr>
            <p:ph sz="half" idx="2"/>
          </p:nvPr>
        </p:nvSpPr>
        <p:spPr>
          <a:xfrm>
            <a:off x="5689600" y="1600201"/>
            <a:ext cx="6095032" cy="4525963"/>
          </a:xfrm>
        </p:spPr>
        <p:txBody>
          <a:bodyPr wrap="square" anchor="t">
            <a:normAutofit/>
          </a:bodyPr>
          <a:lstStyle/>
          <a:p>
            <a:pPr marL="371475" indent="-371475" eaLnBrk="1" hangingPunct="1">
              <a:lnSpc>
                <a:spcPct val="90000"/>
              </a:lnSpc>
              <a:defRPr/>
            </a:pPr>
            <a:r>
              <a:rPr lang="en-GB" altLang="en-US" sz="1800" dirty="0"/>
              <a:t>Missed opportunities for additional sales on the sell-side and more efficient purchasing on the buy-side</a:t>
            </a:r>
          </a:p>
          <a:p>
            <a:pPr marL="371475" indent="-371475" eaLnBrk="1" hangingPunct="1">
              <a:lnSpc>
                <a:spcPct val="90000"/>
              </a:lnSpc>
              <a:defRPr/>
            </a:pPr>
            <a:r>
              <a:rPr lang="en-GB" altLang="en-US" sz="1800" dirty="0"/>
              <a:t>Fall-behind competitors in delivering online services – may become difficult to catch-up, </a:t>
            </a:r>
            <a:br>
              <a:rPr lang="en-GB" altLang="en-US" sz="1800" dirty="0"/>
            </a:br>
            <a:r>
              <a:rPr lang="en-GB" altLang="en-US" sz="1800" dirty="0"/>
              <a:t>for example, Tesco, Dell</a:t>
            </a:r>
          </a:p>
          <a:p>
            <a:pPr marL="388938" indent="-388938" eaLnBrk="1" hangingPunct="1">
              <a:lnSpc>
                <a:spcPct val="90000"/>
              </a:lnSpc>
              <a:defRPr/>
            </a:pPr>
            <a:r>
              <a:rPr lang="en-GB" altLang="en-US" sz="1800" dirty="0"/>
              <a:t>Inappropriate direction of digital business strategy, poorly defined objectives, for example, with the wrong emphasis on buy-side, sell-side or internal process support</a:t>
            </a:r>
          </a:p>
          <a:p>
            <a:pPr marL="388938" indent="-388938" eaLnBrk="1" hangingPunct="1">
              <a:lnSpc>
                <a:spcPct val="90000"/>
              </a:lnSpc>
              <a:defRPr/>
            </a:pPr>
            <a:r>
              <a:rPr lang="en-GB" altLang="en-US" sz="1800" dirty="0"/>
              <a:t>Limited integration of digital business at a technical level, resulting in silos of information in different systems</a:t>
            </a:r>
          </a:p>
          <a:p>
            <a:pPr marL="388938" indent="-388938" eaLnBrk="1" hangingPunct="1">
              <a:lnSpc>
                <a:spcPct val="90000"/>
              </a:lnSpc>
              <a:defRPr/>
            </a:pPr>
            <a:r>
              <a:rPr lang="en-GB" altLang="en-US" sz="1800" dirty="0"/>
              <a:t>Resource wastage through duplication of digital business development </a:t>
            </a:r>
          </a:p>
          <a:p>
            <a:pPr marL="371475" indent="-371475" eaLnBrk="1" hangingPunct="1">
              <a:lnSpc>
                <a:spcPct val="90000"/>
              </a:lnSpc>
              <a:defRPr/>
            </a:pPr>
            <a:endParaRPr lang="en-US" altLang="en-US" sz="1800"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dow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down)">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down)">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down)">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wipe(down)">
                                      <p:cBhvr>
                                        <p:cTn id="27"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2AF2D59-16C1-3A46-AE2A-F0BFD8B0FEFA}"/>
              </a:ext>
            </a:extLst>
          </p:cNvPr>
          <p:cNvSpPr>
            <a:spLocks noGrp="1"/>
          </p:cNvSpPr>
          <p:nvPr>
            <p:ph type="title"/>
          </p:nvPr>
        </p:nvSpPr>
        <p:spPr>
          <a:xfrm>
            <a:off x="609600" y="274638"/>
            <a:ext cx="9956800" cy="1143000"/>
          </a:xfrm>
        </p:spPr>
        <p:txBody>
          <a:bodyPr wrap="square" anchor="ctr">
            <a:normAutofit/>
          </a:bodyPr>
          <a:lstStyle/>
          <a:p>
            <a:pPr eaLnBrk="1" hangingPunct="1">
              <a:lnSpc>
                <a:spcPct val="90000"/>
              </a:lnSpc>
            </a:pPr>
            <a:r>
              <a:rPr lang="en-GB" altLang="en-US" sz="3600" b="1" i="1" dirty="0"/>
              <a:t>Sell-side</a:t>
            </a:r>
            <a:r>
              <a:rPr lang="en-GB" altLang="en-US" sz="3600" b="1" dirty="0"/>
              <a:t> e-commerce strategy or </a:t>
            </a:r>
            <a:br>
              <a:rPr lang="en-GB" altLang="en-US" sz="3600" b="1" dirty="0"/>
            </a:br>
            <a:r>
              <a:rPr lang="en-GB" altLang="en-US" sz="3600" b="1" dirty="0"/>
              <a:t>e-marketing/CRM strategy</a:t>
            </a:r>
          </a:p>
        </p:txBody>
      </p:sp>
      <p:sp>
        <p:nvSpPr>
          <p:cNvPr id="9219" name="Rectangle 3">
            <a:extLst>
              <a:ext uri="{FF2B5EF4-FFF2-40B4-BE49-F238E27FC236}">
                <a16:creationId xmlns:a16="http://schemas.microsoft.com/office/drawing/2014/main" id="{1EDD7651-D309-F941-B79C-21922DECD80A}"/>
              </a:ext>
            </a:extLst>
          </p:cNvPr>
          <p:cNvSpPr>
            <a:spLocks noGrp="1"/>
          </p:cNvSpPr>
          <p:nvPr>
            <p:ph sz="half" idx="1"/>
          </p:nvPr>
        </p:nvSpPr>
        <p:spPr>
          <a:xfrm>
            <a:off x="609600" y="1600201"/>
            <a:ext cx="5414392" cy="4525963"/>
          </a:xfrm>
        </p:spPr>
        <p:txBody>
          <a:bodyPr wrap="square" anchor="t">
            <a:noAutofit/>
          </a:bodyPr>
          <a:lstStyle/>
          <a:p>
            <a:pPr marL="387350" indent="-387350" eaLnBrk="1" hangingPunct="1">
              <a:lnSpc>
                <a:spcPct val="90000"/>
              </a:lnSpc>
            </a:pPr>
            <a:r>
              <a:rPr lang="en-GB" altLang="en-US" sz="1800" u="sng" dirty="0"/>
              <a:t>Sell-side</a:t>
            </a:r>
            <a:r>
              <a:rPr lang="en-GB" altLang="en-US" sz="1800" dirty="0"/>
              <a:t> e-commerce is a </a:t>
            </a:r>
            <a:r>
              <a:rPr lang="en-GB" altLang="en-US" sz="1800" i="1" dirty="0"/>
              <a:t>channel strategy</a:t>
            </a:r>
          </a:p>
          <a:p>
            <a:pPr marL="387350" indent="-387350" eaLnBrk="1" hangingPunct="1">
              <a:lnSpc>
                <a:spcPct val="90000"/>
              </a:lnSpc>
            </a:pPr>
            <a:r>
              <a:rPr lang="en-GB" altLang="en-US" sz="1800" dirty="0"/>
              <a:t>Objectives for online contribution percentage</a:t>
            </a:r>
            <a:br>
              <a:rPr lang="en-GB" altLang="en-US" sz="1800" dirty="0"/>
            </a:br>
            <a:r>
              <a:rPr lang="en-GB" altLang="en-US" sz="1800" dirty="0"/>
              <a:t>should drive our strategy</a:t>
            </a:r>
          </a:p>
          <a:p>
            <a:pPr marL="387350" indent="-387350" eaLnBrk="1" hangingPunct="1">
              <a:lnSpc>
                <a:spcPct val="90000"/>
              </a:lnSpc>
            </a:pPr>
            <a:r>
              <a:rPr lang="en-GB" altLang="en-US" sz="1800" dirty="0"/>
              <a:t>Our e-commerce strategy defines how we should</a:t>
            </a:r>
          </a:p>
          <a:p>
            <a:pPr marL="793750" lvl="2" indent="-406400" eaLnBrk="1" hangingPunct="1">
              <a:lnSpc>
                <a:spcPct val="90000"/>
              </a:lnSpc>
              <a:buSzTx/>
              <a:buFont typeface="Arial" panose="020B0604020202020204" pitchFamily="34" charset="0"/>
              <a:buChar char="–"/>
            </a:pPr>
            <a:r>
              <a:rPr lang="en-GB" altLang="en-US" sz="1800" dirty="0"/>
              <a:t>Hit our channel leads and sales targets</a:t>
            </a:r>
          </a:p>
          <a:p>
            <a:pPr marL="1117600" lvl="3" indent="-331788" eaLnBrk="1" hangingPunct="1">
              <a:lnSpc>
                <a:spcPct val="90000"/>
              </a:lnSpc>
              <a:buSzTx/>
              <a:buFontTx/>
              <a:buChar char="•"/>
            </a:pPr>
            <a:r>
              <a:rPr lang="en-GB" altLang="en-US" dirty="0"/>
              <a:t>Acquisition, Conversion, Retention, Service, Profitability </a:t>
            </a:r>
          </a:p>
          <a:p>
            <a:pPr marL="793750" lvl="2" indent="-406400" eaLnBrk="1" hangingPunct="1">
              <a:lnSpc>
                <a:spcPct val="90000"/>
              </a:lnSpc>
              <a:buSzTx/>
              <a:buFont typeface="Arial" panose="020B0604020202020204" pitchFamily="34" charset="0"/>
              <a:buChar char="–"/>
            </a:pPr>
            <a:r>
              <a:rPr lang="en-GB" altLang="en-US" sz="1800" dirty="0"/>
              <a:t>Communicate benefits of using this channel</a:t>
            </a:r>
          </a:p>
          <a:p>
            <a:pPr marL="793750" lvl="2" indent="-406400" eaLnBrk="1" hangingPunct="1">
              <a:lnSpc>
                <a:spcPct val="90000"/>
              </a:lnSpc>
              <a:buSzTx/>
              <a:buFont typeface="Arial" panose="020B0604020202020204" pitchFamily="34" charset="0"/>
              <a:buChar char="–"/>
            </a:pPr>
            <a:r>
              <a:rPr lang="en-GB" altLang="en-US" sz="1800" dirty="0"/>
              <a:t>Prioritise </a:t>
            </a:r>
            <a:r>
              <a:rPr lang="en-GB" altLang="en-US" sz="1800" u="sng" dirty="0"/>
              <a:t>products available </a:t>
            </a:r>
            <a:r>
              <a:rPr lang="en-GB" altLang="en-US" sz="1800" dirty="0"/>
              <a:t>through channel</a:t>
            </a:r>
          </a:p>
          <a:p>
            <a:pPr marL="793750" lvl="2" indent="-406400" eaLnBrk="1" hangingPunct="1">
              <a:lnSpc>
                <a:spcPct val="90000"/>
              </a:lnSpc>
              <a:buSzTx/>
              <a:buFont typeface="Arial" panose="020B0604020202020204" pitchFamily="34" charset="0"/>
              <a:buChar char="–"/>
            </a:pPr>
            <a:r>
              <a:rPr lang="en-GB" altLang="en-US" sz="1800" dirty="0"/>
              <a:t>Prioritise </a:t>
            </a:r>
            <a:r>
              <a:rPr lang="en-GB" altLang="en-US" sz="1800" u="sng" dirty="0"/>
              <a:t>audiences targeted </a:t>
            </a:r>
            <a:r>
              <a:rPr lang="en-GB" altLang="en-US" sz="1800" dirty="0"/>
              <a:t>through channel</a:t>
            </a:r>
          </a:p>
          <a:p>
            <a:pPr marL="793750" lvl="2" indent="-406400" eaLnBrk="1" hangingPunct="1">
              <a:lnSpc>
                <a:spcPct val="90000"/>
              </a:lnSpc>
              <a:buSzTx/>
              <a:buFont typeface="Arial" panose="020B0604020202020204" pitchFamily="34" charset="0"/>
              <a:buChar char="–"/>
            </a:pPr>
            <a:r>
              <a:rPr lang="en-GB" altLang="en-US" sz="1800" dirty="0"/>
              <a:t>Select partners for this channel</a:t>
            </a:r>
          </a:p>
          <a:p>
            <a:pPr marL="387350" indent="-387350" eaLnBrk="1" hangingPunct="1">
              <a:lnSpc>
                <a:spcPct val="90000"/>
              </a:lnSpc>
            </a:pPr>
            <a:r>
              <a:rPr lang="en-GB" altLang="en-US" sz="1800" dirty="0"/>
              <a:t>Channel strategy thrives on </a:t>
            </a:r>
            <a:r>
              <a:rPr lang="en-GB" altLang="en-US" sz="1800" i="1" dirty="0"/>
              <a:t>differentials</a:t>
            </a:r>
          </a:p>
          <a:p>
            <a:pPr marL="387350" indent="-387350" eaLnBrk="1" hangingPunct="1">
              <a:lnSpc>
                <a:spcPct val="90000"/>
              </a:lnSpc>
            </a:pPr>
            <a:r>
              <a:rPr lang="en-GB" altLang="en-US" sz="1800" dirty="0"/>
              <a:t>But, need to manage </a:t>
            </a:r>
            <a:r>
              <a:rPr lang="en-GB" altLang="en-US" sz="1800" i="1" dirty="0"/>
              <a:t>channel integration.</a:t>
            </a:r>
            <a:endParaRPr lang="en-GB" altLang="en-US" sz="1800" dirty="0"/>
          </a:p>
        </p:txBody>
      </p:sp>
      <p:pic>
        <p:nvPicPr>
          <p:cNvPr id="20485" name="Picture 5" descr="See the source image">
            <a:extLst>
              <a:ext uri="{FF2B5EF4-FFF2-40B4-BE49-F238E27FC236}">
                <a16:creationId xmlns:a16="http://schemas.microsoft.com/office/drawing/2014/main" id="{894EE919-D14F-A34F-AECF-0B86E703CFC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31019" y="1484784"/>
            <a:ext cx="5609597" cy="4207198"/>
          </a:xfrm>
          <a:prstGeom prst="rect">
            <a:avLst/>
          </a:prstGeom>
          <a:solidFill>
            <a:srgbClr val="FFFFFF"/>
          </a:solidFill>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1398&quot;&gt;&lt;/object&gt;&lt;object type=&quot;2&quot; unique_id=&quot;11399&quot;&gt;&lt;object type=&quot;3&quot; unique_id=&quot;11400&quot;&gt;&lt;property id=&quot;20148&quot; value=&quot;5&quot;/&gt;&lt;property id=&quot;20300&quot; value=&quot;Slide 1&quot;/&gt;&lt;property id=&quot;20307&quot; value=&quot;284&quot;/&gt;&lt;/object&gt;&lt;object type=&quot;3&quot; unique_id=&quot;11401&quot;&gt;&lt;property id=&quot;20148&quot; value=&quot;5&quot;/&gt;&lt;property id=&quot;20300&quot; value=&quot;Slide 2 - &amp;quot;Learning outcomes&amp;quot;&quot;/&gt;&lt;property id=&quot;20307&quot; value=&quot;285&quot;/&gt;&lt;/object&gt;&lt;object type=&quot;3&quot; unique_id=&quot;11402&quot;&gt;&lt;property id=&quot;20148&quot; value=&quot;5&quot;/&gt;&lt;property id=&quot;20300&quot; value=&quot;Slide 3 - &amp;quot;Management issues&amp;quot;&quot;/&gt;&lt;property id=&quot;20307&quot; value=&quot;286&quot;/&gt;&lt;/object&gt;&lt;object type=&quot;3&quot; unique_id=&quot;11403&quot;&gt;&lt;property id=&quot;20148&quot; value=&quot;5&quot;/&gt;&lt;property id=&quot;20300&quot; value=&quot;Slide 4 - &amp;quot;Michael Porter on the Internet&amp;quot;&quot;/&gt;&lt;property id=&quot;20307&quot; value=&quot;287&quot;/&gt;&lt;/object&gt;&lt;object type=&quot;3&quot; unique_id=&quot;11404&quot;&gt;&lt;property id=&quot;20148&quot; value=&quot;5&quot;/&gt;&lt;property id=&quot;20300&quot; value=&quot;Slide 5 - &amp;quot;Alternative definitions of strategy&amp;quot;&quot;/&gt;&lt;property id=&quot;20307&quot; value=&quot;288&quot;/&gt;&lt;/object&gt;&lt;object type=&quot;3&quot; unique_id=&quot;11405&quot;&gt;&lt;property id=&quot;20148&quot; value=&quot;5&quot;/&gt;&lt;property id=&quot;20300&quot; value=&quot;Slide 6&quot;/&gt;&lt;property id=&quot;20307&quot; value=&quot;296&quot;/&gt;&lt;/object&gt;&lt;object type=&quot;3&quot; unique_id=&quot;11406&quot;&gt;&lt;property id=&quot;20148&quot; value=&quot;5&quot;/&gt;&lt;property id=&quot;20300&quot; value=&quot;Slide 7 - &amp;quot;Sell-side e-commerce strategy (Chapters 8 and 9) or e-marketing/CRM strategy&amp;quot;&quot;/&gt;&lt;property id=&quot;20307&quot; value=&quot;289&quot;/&gt;&lt;/object&gt;&lt;object type=&quot;3&quot; unique_id=&quot;11407&quot;&gt;&lt;property id=&quot;20148&quot; value=&quot;5&quot;/&gt;&lt;property id=&quot;20300&quot; value=&quot;Slide 8 - &amp;quot;Buy-side e-commerce strategy (Chapters 6 &amp;#x0D;&amp;#x0A;and 7) or e-supply chain management strategy&amp;quot;&quot;/&gt;&lt;property id=&quot;20307&quot; value=&quot;290&quot;/&gt;&lt;/object&gt;&lt;object type=&quot;3&quot; unique_id=&quot;11408&quot;&gt;&lt;property id=&quot;20148&quot; value=&quot;5&quot;/&gt;&lt;property id=&quot;20300&quot; value=&quot;Slide 9&quot;/&gt;&lt;property id=&quot;20307&quot; value=&quot;297&quot;/&gt;&lt;/object&gt;&lt;object type=&quot;3&quot; unique_id=&quot;11409&quot;&gt;&lt;property id=&quot;20148&quot; value=&quot;5&quot;/&gt;&lt;property id=&quot;20300&quot; value=&quot;Slide 10 - &amp;quot;What happens where there is &amp;#x0D;&amp;#x0A;no digital business strategy?&amp;quot;&quot;/&gt;&lt;property id=&quot;20307&quot; value=&quot;292&quot;/&gt;&lt;/object&gt;&lt;object type=&quot;3&quot; unique_id=&quot;11410&quot;&gt;&lt;property id=&quot;20148&quot; value=&quot;5&quot;/&gt;&lt;property id=&quot;20300&quot; value=&quot;Slide 11&quot;/&gt;&lt;property id=&quot;20307&quot; value=&quot;298&quot;/&gt;&lt;/object&gt;&lt;object type=&quot;3&quot; unique_id=&quot;11411&quot;&gt;&lt;property id=&quot;20148&quot; value=&quot;5&quot;/&gt;&lt;property id=&quot;20300&quot; value=&quot;Slide 12&quot;/&gt;&lt;property id=&quot;20307&quot; value=&quot;299&quot;/&gt;&lt;/object&gt;&lt;object type=&quot;3&quot; unique_id=&quot;11412&quot;&gt;&lt;property id=&quot;20148&quot; value=&quot;5&quot;/&gt;&lt;property id=&quot;20300&quot; value=&quot;Slide 13&quot;/&gt;&lt;property id=&quot;20307&quot; value=&quot;300&quot;/&gt;&lt;/object&gt;&lt;object type=&quot;3&quot; unique_id=&quot;11413&quot;&gt;&lt;property id=&quot;20148&quot; value=&quot;5&quot;/&gt;&lt;property id=&quot;20300&quot; value=&quot;Slide 14&quot;/&gt;&lt;property id=&quot;20307&quot; value=&quot;301&quot;/&gt;&lt;/object&gt;&lt;object type=&quot;3&quot; unique_id=&quot;11414&quot;&gt;&lt;property id=&quot;20148&quot; value=&quot;5&quot;/&gt;&lt;property id=&quot;20300&quot; value=&quot;Slide 16&quot;/&gt;&lt;property id=&quot;20307&quot; value=&quot;302&quot;/&gt;&lt;/object&gt;&lt;object type=&quot;3&quot; unique_id=&quot;11415&quot;&gt;&lt;property id=&quot;20148&quot; value=&quot;5&quot;/&gt;&lt;property id=&quot;20300&quot; value=&quot;Slide 17&quot;/&gt;&lt;property id=&quot;20307&quot; value=&quot;303&quot;/&gt;&lt;/object&gt;&lt;object type=&quot;3&quot; unique_id=&quot;11416&quot;&gt;&lt;property id=&quot;20148&quot; value=&quot;5&quot;/&gt;&lt;property id=&quot;20300&quot; value=&quot;Slide 18 - &amp;quot;Activity &amp;#x0D;&amp;#x0A; Impact of Internet&amp;quot;&quot;/&gt;&lt;property id=&quot;20307&quot; value=&quot;294&quot;/&gt;&lt;/object&gt;&lt;object type=&quot;3&quot; unique_id=&quot;11417&quot;&gt;&lt;property id=&quot;20148&quot; value=&quot;5&quot;/&gt;&lt;property id=&quot;20300&quot; value=&quot;Slide 19&quot;/&gt;&lt;property id=&quot;20307&quot; value=&quot;304&quot;/&gt;&lt;/object&gt;&lt;object type=&quot;3&quot; unique_id=&quot;11418&quot;&gt;&lt;property id=&quot;20148&quot; value=&quot;5&quot;/&gt;&lt;property id=&quot;20300&quot; value=&quot;Slide 22&quot;/&gt;&lt;property id=&quot;20307&quot; value=&quot;305&quot;/&gt;&lt;/object&gt;&lt;object type=&quot;3&quot; unique_id=&quot;11419&quot;&gt;&lt;property id=&quot;20148&quot; value=&quot;5&quot;/&gt;&lt;property id=&quot;20300&quot; value=&quot;Slide 23&quot;/&gt;&lt;property id=&quot;20307&quot; value=&quot;306&quot;/&gt;&lt;/object&gt;&lt;object type=&quot;3&quot; unique_id=&quot;11421&quot;&gt;&lt;property id=&quot;20148&quot; value=&quot;5&quot;/&gt;&lt;property id=&quot;20300&quot; value=&quot;Slide 24&quot;/&gt;&lt;property id=&quot;20307&quot; value=&quot;308&quot;/&gt;&lt;/object&gt;&lt;object type=&quot;3&quot; unique_id=&quot;11422&quot;&gt;&lt;property id=&quot;20148&quot; value=&quot;5&quot;/&gt;&lt;property id=&quot;20300&quot; value=&quot;Slide 27&quot;/&gt;&lt;property id=&quot;20307&quot; value=&quot;309&quot;/&gt;&lt;/object&gt;&lt;object type=&quot;3&quot; unique_id=&quot;11423&quot;&gt;&lt;property id=&quot;20148&quot; value=&quot;5&quot;/&gt;&lt;property id=&quot;20300&quot; value=&quot;Slide 28&quot;/&gt;&lt;property id=&quot;20307&quot; value=&quot;310&quot;/&gt;&lt;/object&gt;&lt;object type=&quot;3&quot; unique_id=&quot;11424&quot;&gt;&lt;property id=&quot;20148&quot; value=&quot;5&quot;/&gt;&lt;property id=&quot;20300&quot; value=&quot;Slide 29&quot;/&gt;&lt;property id=&quot;20307&quot; value=&quot;320&quot;/&gt;&lt;/object&gt;&lt;object type=&quot;3&quot; unique_id=&quot;11425&quot;&gt;&lt;property id=&quot;20148&quot; value=&quot;5&quot;/&gt;&lt;property id=&quot;20300&quot; value=&quot;Slide 30&quot;/&gt;&lt;property id=&quot;20307&quot; value=&quot;311&quot;/&gt;&lt;/object&gt;&lt;object type=&quot;3&quot; unique_id=&quot;11426&quot;&gt;&lt;property id=&quot;20148&quot; value=&quot;5&quot;/&gt;&lt;property id=&quot;20300&quot; value=&quot;Slide 31&quot;/&gt;&lt;property id=&quot;20307&quot; value=&quot;312&quot;/&gt;&lt;/object&gt;&lt;object type=&quot;3&quot; unique_id=&quot;11427&quot;&gt;&lt;property id=&quot;20148&quot; value=&quot;5&quot;/&gt;&lt;property id=&quot;20300&quot; value=&quot;Slide 32&quot;/&gt;&lt;property id=&quot;20307&quot; value=&quot;313&quot;/&gt;&lt;/object&gt;&lt;object type=&quot;3&quot; unique_id=&quot;170369&quot;&gt;&lt;property id=&quot;20148&quot; value=&quot;5&quot;/&gt;&lt;property id=&quot;20300&quot; value=&quot;Slide 15&quot;/&gt;&lt;property id=&quot;20307&quot; value=&quot;321&quot;/&gt;&lt;/object&gt;&lt;object type=&quot;3&quot; unique_id=&quot;170370&quot;&gt;&lt;property id=&quot;20148&quot; value=&quot;5&quot;/&gt;&lt;property id=&quot;20300&quot; value=&quot;Slide 20&quot;/&gt;&lt;property id=&quot;20307&quot; value=&quot;322&quot;/&gt;&lt;/object&gt;&lt;object type=&quot;3&quot; unique_id=&quot;170371&quot;&gt;&lt;property id=&quot;20148&quot; value=&quot;5&quot;/&gt;&lt;property id=&quot;20300&quot; value=&quot;Slide 21&quot;/&gt;&lt;property id=&quot;20307&quot; value=&quot;323&quot;/&gt;&lt;/object&gt;&lt;object type=&quot;3&quot; unique_id=&quot;170372&quot;&gt;&lt;property id=&quot;20148&quot; value=&quot;5&quot;/&gt;&lt;property id=&quot;20300&quot; value=&quot;Slide 25&quot;/&gt;&lt;property id=&quot;20307&quot; value=&quot;325&quot;/&gt;&lt;/object&gt;&lt;object type=&quot;3&quot; unique_id=&quot;170373&quot;&gt;&lt;property id=&quot;20148&quot; value=&quot;5&quot;/&gt;&lt;property id=&quot;20300&quot; value=&quot;Slide 26&quot;/&gt;&lt;property id=&quot;20307&quot; value=&quot;324&quot;/&gt;&lt;/object&gt;&lt;/object&gt;&lt;/object&gt;&lt;/database&gt;"/>
</p:tagLst>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1945</Words>
  <Application>Microsoft Macintosh PowerPoint</Application>
  <PresentationFormat>Widescreen</PresentationFormat>
  <Paragraphs>197</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Franklin Gothic Book</vt:lpstr>
      <vt:lpstr>Times</vt:lpstr>
      <vt:lpstr>Wingdings</vt:lpstr>
      <vt:lpstr>Wingdings 2</vt:lpstr>
      <vt:lpstr>Technic</vt:lpstr>
      <vt:lpstr>PowerPoint Presentation</vt:lpstr>
      <vt:lpstr>Learning outcomes</vt:lpstr>
      <vt:lpstr>PowerPoint Presentation</vt:lpstr>
      <vt:lpstr>Michael Porter on the Internet</vt:lpstr>
      <vt:lpstr>Strategy</vt:lpstr>
      <vt:lpstr>PowerPoint Presentation</vt:lpstr>
      <vt:lpstr>Digital Business Strategy</vt:lpstr>
      <vt:lpstr>What happens where there is  no digital business strategy?</vt:lpstr>
      <vt:lpstr>Sell-side e-commerce strategy or  e-marketing/CRM strategy</vt:lpstr>
      <vt:lpstr>Buy-side e-commerce strategy (Chapters 6  and 7) or e-supply chain management strategy</vt:lpstr>
      <vt:lpstr>PowerPoint Presentation</vt:lpstr>
      <vt:lpstr>Digital channel strategies(DCS)</vt:lpstr>
      <vt:lpstr>Digital channel strategies(DCS)</vt:lpstr>
      <vt:lpstr>Digital channel strategies(DCS)</vt:lpstr>
      <vt:lpstr>PowerPoint Presentation</vt:lpstr>
      <vt:lpstr>Platform Strategy</vt:lpstr>
      <vt:lpstr>Common types of Platforms</vt:lpstr>
      <vt:lpstr>PowerPoint Presentation</vt:lpstr>
      <vt:lpstr>Strategy process models for digital business</vt:lpstr>
      <vt:lpstr>PowerPoint Presentation</vt:lpstr>
      <vt:lpstr>How strategy process models are applied</vt:lpstr>
      <vt:lpstr>How strategy process models are applied</vt:lpstr>
      <vt:lpstr>PowerPoint Presentation</vt:lpstr>
      <vt:lpstr>Strategic Analysis</vt:lpstr>
      <vt:lpstr>Resource and Process Analysis</vt:lpstr>
      <vt:lpstr>PowerPoint Presentation</vt:lpstr>
      <vt:lpstr>Application Portfolio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Chandranna Rayadurg</dc:creator>
  <cp:lastModifiedBy>Chandranna Rayadurg</cp:lastModifiedBy>
  <cp:revision>2</cp:revision>
  <dcterms:created xsi:type="dcterms:W3CDTF">2020-08-28T11:52:15Z</dcterms:created>
  <dcterms:modified xsi:type="dcterms:W3CDTF">2020-08-28T11:54:14Z</dcterms:modified>
</cp:coreProperties>
</file>