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4" r:id="rId2"/>
    <p:sldId id="302" r:id="rId3"/>
    <p:sldId id="303" r:id="rId4"/>
    <p:sldId id="294" r:id="rId5"/>
    <p:sldId id="304" r:id="rId6"/>
    <p:sldId id="322" r:id="rId7"/>
    <p:sldId id="336" r:id="rId8"/>
    <p:sldId id="323" r:id="rId9"/>
    <p:sldId id="305" r:id="rId10"/>
    <p:sldId id="347" r:id="rId11"/>
    <p:sldId id="337" r:id="rId12"/>
    <p:sldId id="338" r:id="rId13"/>
    <p:sldId id="348" r:id="rId14"/>
    <p:sldId id="306" r:id="rId15"/>
    <p:sldId id="339" r:id="rId16"/>
    <p:sldId id="324" r:id="rId17"/>
    <p:sldId id="340" r:id="rId18"/>
    <p:sldId id="325" r:id="rId19"/>
    <p:sldId id="309" r:id="rId20"/>
    <p:sldId id="341" r:id="rId21"/>
    <p:sldId id="310" r:id="rId22"/>
    <p:sldId id="320" r:id="rId23"/>
    <p:sldId id="311" r:id="rId24"/>
    <p:sldId id="312" r:id="rId25"/>
    <p:sldId id="349" r:id="rId26"/>
    <p:sldId id="350" r:id="rId27"/>
    <p:sldId id="351" r:id="rId28"/>
    <p:sldId id="352" r:id="rId29"/>
    <p:sldId id="313" r:id="rId30"/>
    <p:sldId id="344" r:id="rId31"/>
  </p:sldIdLst>
  <p:sldSz cx="12192000" cy="6858000"/>
  <p:notesSz cx="6794500" cy="9931400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orient="horz" pos="960">
          <p15:clr>
            <a:srgbClr val="A4A3A4"/>
          </p15:clr>
        </p15:guide>
        <p15:guide id="7" pos="320">
          <p15:clr>
            <a:srgbClr val="A4A3A4"/>
          </p15:clr>
        </p15:guide>
        <p15:guide id="8" pos="7360">
          <p15:clr>
            <a:srgbClr val="A4A3A4"/>
          </p15:clr>
        </p15:guide>
        <p15:guide id="9" pos="3840">
          <p15:clr>
            <a:srgbClr val="A4A3A4"/>
          </p15:clr>
        </p15:guide>
        <p15:guide id="10" pos="513">
          <p15:clr>
            <a:srgbClr val="A4A3A4"/>
          </p15:clr>
        </p15:guide>
        <p15:guide id="11" pos="832">
          <p15:clr>
            <a:srgbClr val="A4A3A4"/>
          </p15:clr>
        </p15:guide>
        <p15:guide id="12" pos="1175">
          <p15:clr>
            <a:srgbClr val="A4A3A4"/>
          </p15:clr>
        </p15:guide>
        <p15:guide id="13" pos="1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6828"/>
  </p:normalViewPr>
  <p:slideViewPr>
    <p:cSldViewPr>
      <p:cViewPr varScale="1">
        <p:scale>
          <a:sx n="129" d="100"/>
          <a:sy n="129" d="100"/>
        </p:scale>
        <p:origin x="224" y="536"/>
      </p:cViewPr>
      <p:guideLst>
        <p:guide orient="horz" pos="240"/>
        <p:guide orient="horz" pos="4065"/>
        <p:guide orient="horz" pos="3888"/>
        <p:guide orient="horz" pos="2160"/>
        <p:guide orient="horz" pos="480"/>
        <p:guide orient="horz" pos="960"/>
        <p:guide pos="320"/>
        <p:guide pos="7360"/>
        <p:guide pos="3840"/>
        <p:guide pos="513"/>
        <p:guide pos="832"/>
        <p:guide pos="1175"/>
        <p:guide pos="1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94B9D-8DC2-460B-8380-2684184110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E1AAA-DEF5-44CA-931E-74025594033C}">
      <dgm:prSet/>
      <dgm:spPr/>
      <dgm:t>
        <a:bodyPr/>
        <a:lstStyle/>
        <a:p>
          <a:r>
            <a:rPr lang="en-US"/>
            <a:t>Resource Analysis will also consider the two factors:</a:t>
          </a:r>
        </a:p>
      </dgm:t>
    </dgm:pt>
    <dgm:pt modelId="{0D44E13E-16F6-4D03-B8BA-5BEE73CE6B11}" type="parTrans" cxnId="{D2F96E5B-F311-477A-883F-8A406B152573}">
      <dgm:prSet/>
      <dgm:spPr/>
      <dgm:t>
        <a:bodyPr/>
        <a:lstStyle/>
        <a:p>
          <a:endParaRPr lang="en-US"/>
        </a:p>
      </dgm:t>
    </dgm:pt>
    <dgm:pt modelId="{B3C18AC5-E821-4B44-8DB1-AA28345A64ED}" type="sibTrans" cxnId="{D2F96E5B-F311-477A-883F-8A406B152573}">
      <dgm:prSet/>
      <dgm:spPr/>
      <dgm:t>
        <a:bodyPr/>
        <a:lstStyle/>
        <a:p>
          <a:endParaRPr lang="en-US"/>
        </a:p>
      </dgm:t>
    </dgm:pt>
    <dgm:pt modelId="{FEFD02AC-5968-4305-A089-CCDD40632FFC}">
      <dgm:prSet/>
      <dgm:spPr/>
      <dgm:t>
        <a:bodyPr/>
        <a:lstStyle/>
        <a:p>
          <a:r>
            <a:rPr lang="en-US"/>
            <a:t>HR – To take advantage of the opportunities identified in strategic analysis, the right resources must be available to deliver digital business solutions.</a:t>
          </a:r>
        </a:p>
      </dgm:t>
    </dgm:pt>
    <dgm:pt modelId="{E2F10CE1-43E7-4751-9322-B6DA9496C637}" type="parTrans" cxnId="{2E043BAF-C2B2-4367-A617-77B21C2FFB52}">
      <dgm:prSet/>
      <dgm:spPr/>
      <dgm:t>
        <a:bodyPr/>
        <a:lstStyle/>
        <a:p>
          <a:endParaRPr lang="en-US"/>
        </a:p>
      </dgm:t>
    </dgm:pt>
    <dgm:pt modelId="{25BBC7DF-4846-4156-B8F8-8DF376A2D698}" type="sibTrans" cxnId="{2E043BAF-C2B2-4367-A617-77B21C2FFB52}">
      <dgm:prSet/>
      <dgm:spPr/>
      <dgm:t>
        <a:bodyPr/>
        <a:lstStyle/>
        <a:p>
          <a:endParaRPr lang="en-US"/>
        </a:p>
      </dgm:t>
    </dgm:pt>
    <dgm:pt modelId="{E1D25244-8D79-40E5-99E4-C3F1FEEC1E95}">
      <dgm:prSet/>
      <dgm:spPr/>
      <dgm:t>
        <a:bodyPr/>
        <a:lstStyle/>
        <a:p>
          <a:r>
            <a:rPr lang="en-US"/>
            <a:t>Financial resources – Assessing financial resources for information systems is usually conducted as part of investment appraisal and budgeting for enhancements to new systems.</a:t>
          </a:r>
        </a:p>
      </dgm:t>
    </dgm:pt>
    <dgm:pt modelId="{75853CF6-B451-4673-A953-F41B398E4CCB}" type="parTrans" cxnId="{92B52124-A962-4AAC-8109-5620D97D2C5F}">
      <dgm:prSet/>
      <dgm:spPr/>
      <dgm:t>
        <a:bodyPr/>
        <a:lstStyle/>
        <a:p>
          <a:endParaRPr lang="en-US"/>
        </a:p>
      </dgm:t>
    </dgm:pt>
    <dgm:pt modelId="{F1891D6E-0789-4712-A245-BE22AE6CFBF1}" type="sibTrans" cxnId="{92B52124-A962-4AAC-8109-5620D97D2C5F}">
      <dgm:prSet/>
      <dgm:spPr/>
      <dgm:t>
        <a:bodyPr/>
        <a:lstStyle/>
        <a:p>
          <a:endParaRPr lang="en-US"/>
        </a:p>
      </dgm:t>
    </dgm:pt>
    <dgm:pt modelId="{9EB7BE80-19B7-408A-A723-0EF833BFE771}">
      <dgm:prSet/>
      <dgm:spPr/>
      <dgm:t>
        <a:bodyPr/>
        <a:lstStyle/>
        <a:p>
          <a:r>
            <a:rPr lang="en-US"/>
            <a:t>Evaluation of internal resources should be balanced against external resources.</a:t>
          </a:r>
        </a:p>
      </dgm:t>
    </dgm:pt>
    <dgm:pt modelId="{1B53A243-ABE4-46C4-B677-069EFB9F8078}" type="parTrans" cxnId="{51BE0A3A-E1C0-480D-A2AB-8944A309B702}">
      <dgm:prSet/>
      <dgm:spPr/>
      <dgm:t>
        <a:bodyPr/>
        <a:lstStyle/>
        <a:p>
          <a:endParaRPr lang="en-US"/>
        </a:p>
      </dgm:t>
    </dgm:pt>
    <dgm:pt modelId="{74C336C9-6DCF-4D6D-963B-7874467B73B6}" type="sibTrans" cxnId="{51BE0A3A-E1C0-480D-A2AB-8944A309B702}">
      <dgm:prSet/>
      <dgm:spPr/>
      <dgm:t>
        <a:bodyPr/>
        <a:lstStyle/>
        <a:p>
          <a:endParaRPr lang="en-US"/>
        </a:p>
      </dgm:t>
    </dgm:pt>
    <dgm:pt modelId="{905A53FE-A29C-4697-A7E4-A4E94380FED5}" type="pres">
      <dgm:prSet presAssocID="{40394B9D-8DC2-460B-8380-2684184110A9}" presName="root" presStyleCnt="0">
        <dgm:presLayoutVars>
          <dgm:dir/>
          <dgm:resizeHandles val="exact"/>
        </dgm:presLayoutVars>
      </dgm:prSet>
      <dgm:spPr/>
    </dgm:pt>
    <dgm:pt modelId="{277E661D-2E56-4228-A87F-7C8D80F1822F}" type="pres">
      <dgm:prSet presAssocID="{135E1AAA-DEF5-44CA-931E-74025594033C}" presName="compNode" presStyleCnt="0"/>
      <dgm:spPr/>
    </dgm:pt>
    <dgm:pt modelId="{16D172C5-3A79-4229-9956-7BDCC2A78FA7}" type="pres">
      <dgm:prSet presAssocID="{135E1AAA-DEF5-44CA-931E-74025594033C}" presName="bgRect" presStyleLbl="bgShp" presStyleIdx="0" presStyleCnt="4"/>
      <dgm:spPr/>
    </dgm:pt>
    <dgm:pt modelId="{83AF2B61-FBA5-48A0-BB83-1D3C06357EA1}" type="pres">
      <dgm:prSet presAssocID="{135E1AAA-DEF5-44CA-931E-7402559403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0202CF3-BEF5-491C-A950-9D0E7D59EAF6}" type="pres">
      <dgm:prSet presAssocID="{135E1AAA-DEF5-44CA-931E-74025594033C}" presName="spaceRect" presStyleCnt="0"/>
      <dgm:spPr/>
    </dgm:pt>
    <dgm:pt modelId="{401E5411-9B2B-4CAF-AC0C-821B0AF5B34A}" type="pres">
      <dgm:prSet presAssocID="{135E1AAA-DEF5-44CA-931E-74025594033C}" presName="parTx" presStyleLbl="revTx" presStyleIdx="0" presStyleCnt="4">
        <dgm:presLayoutVars>
          <dgm:chMax val="0"/>
          <dgm:chPref val="0"/>
        </dgm:presLayoutVars>
      </dgm:prSet>
      <dgm:spPr/>
    </dgm:pt>
    <dgm:pt modelId="{860B1AA9-65DD-4FCF-9715-7E90F39B2E61}" type="pres">
      <dgm:prSet presAssocID="{B3C18AC5-E821-4B44-8DB1-AA28345A64ED}" presName="sibTrans" presStyleCnt="0"/>
      <dgm:spPr/>
    </dgm:pt>
    <dgm:pt modelId="{6BF08797-12C6-456F-849C-D4A058F31DD5}" type="pres">
      <dgm:prSet presAssocID="{FEFD02AC-5968-4305-A089-CCDD40632FFC}" presName="compNode" presStyleCnt="0"/>
      <dgm:spPr/>
    </dgm:pt>
    <dgm:pt modelId="{1F430E26-C1F0-432A-97F4-4E918BE62E05}" type="pres">
      <dgm:prSet presAssocID="{FEFD02AC-5968-4305-A089-CCDD40632FFC}" presName="bgRect" presStyleLbl="bgShp" presStyleIdx="1" presStyleCnt="4"/>
      <dgm:spPr/>
    </dgm:pt>
    <dgm:pt modelId="{EE2F9C49-D7AF-47C8-B0E3-41003129CCDD}" type="pres">
      <dgm:prSet presAssocID="{FEFD02AC-5968-4305-A089-CCDD40632F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0CD7B9B-90C4-4138-995F-17E3665F1F1B}" type="pres">
      <dgm:prSet presAssocID="{FEFD02AC-5968-4305-A089-CCDD40632FFC}" presName="spaceRect" presStyleCnt="0"/>
      <dgm:spPr/>
    </dgm:pt>
    <dgm:pt modelId="{37D00EA3-0D22-4D47-A455-9ED9CFEEB123}" type="pres">
      <dgm:prSet presAssocID="{FEFD02AC-5968-4305-A089-CCDD40632FFC}" presName="parTx" presStyleLbl="revTx" presStyleIdx="1" presStyleCnt="4">
        <dgm:presLayoutVars>
          <dgm:chMax val="0"/>
          <dgm:chPref val="0"/>
        </dgm:presLayoutVars>
      </dgm:prSet>
      <dgm:spPr/>
    </dgm:pt>
    <dgm:pt modelId="{167A8052-8053-4D95-86EE-36A5882ECD0C}" type="pres">
      <dgm:prSet presAssocID="{25BBC7DF-4846-4156-B8F8-8DF376A2D698}" presName="sibTrans" presStyleCnt="0"/>
      <dgm:spPr/>
    </dgm:pt>
    <dgm:pt modelId="{C2F276BC-8F52-432A-9BD6-F24C4C172142}" type="pres">
      <dgm:prSet presAssocID="{E1D25244-8D79-40E5-99E4-C3F1FEEC1E95}" presName="compNode" presStyleCnt="0"/>
      <dgm:spPr/>
    </dgm:pt>
    <dgm:pt modelId="{89284788-A877-49A0-8728-78BB783FC8D5}" type="pres">
      <dgm:prSet presAssocID="{E1D25244-8D79-40E5-99E4-C3F1FEEC1E95}" presName="bgRect" presStyleLbl="bgShp" presStyleIdx="2" presStyleCnt="4"/>
      <dgm:spPr/>
    </dgm:pt>
    <dgm:pt modelId="{912B7BD7-C846-4B1A-9234-3A32AD8DAEDE}" type="pres">
      <dgm:prSet presAssocID="{E1D25244-8D79-40E5-99E4-C3F1FEEC1E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471ADA4-299E-4334-B343-E67028D36DC3}" type="pres">
      <dgm:prSet presAssocID="{E1D25244-8D79-40E5-99E4-C3F1FEEC1E95}" presName="spaceRect" presStyleCnt="0"/>
      <dgm:spPr/>
    </dgm:pt>
    <dgm:pt modelId="{A28F3176-D6AE-4AAB-97F8-ADC2978AF657}" type="pres">
      <dgm:prSet presAssocID="{E1D25244-8D79-40E5-99E4-C3F1FEEC1E95}" presName="parTx" presStyleLbl="revTx" presStyleIdx="2" presStyleCnt="4">
        <dgm:presLayoutVars>
          <dgm:chMax val="0"/>
          <dgm:chPref val="0"/>
        </dgm:presLayoutVars>
      </dgm:prSet>
      <dgm:spPr/>
    </dgm:pt>
    <dgm:pt modelId="{9DBF4367-7090-4DC0-9067-52F83E2398A2}" type="pres">
      <dgm:prSet presAssocID="{F1891D6E-0789-4712-A245-BE22AE6CFBF1}" presName="sibTrans" presStyleCnt="0"/>
      <dgm:spPr/>
    </dgm:pt>
    <dgm:pt modelId="{0865E23B-5873-42A6-9B13-58B71A0A52D7}" type="pres">
      <dgm:prSet presAssocID="{9EB7BE80-19B7-408A-A723-0EF833BFE771}" presName="compNode" presStyleCnt="0"/>
      <dgm:spPr/>
    </dgm:pt>
    <dgm:pt modelId="{AE6F1EEE-0B05-413C-8D92-1EF220D9995A}" type="pres">
      <dgm:prSet presAssocID="{9EB7BE80-19B7-408A-A723-0EF833BFE771}" presName="bgRect" presStyleLbl="bgShp" presStyleIdx="3" presStyleCnt="4"/>
      <dgm:spPr/>
    </dgm:pt>
    <dgm:pt modelId="{E89DA7C8-5F69-42E5-A426-32378E4BDEFA}" type="pres">
      <dgm:prSet presAssocID="{9EB7BE80-19B7-408A-A723-0EF833BFE7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EE69984-BEAB-4F0A-8ACA-3E6258B9D6D5}" type="pres">
      <dgm:prSet presAssocID="{9EB7BE80-19B7-408A-A723-0EF833BFE771}" presName="spaceRect" presStyleCnt="0"/>
      <dgm:spPr/>
    </dgm:pt>
    <dgm:pt modelId="{A64EBE4C-014E-4969-BCD5-DB5554567154}" type="pres">
      <dgm:prSet presAssocID="{9EB7BE80-19B7-408A-A723-0EF833BFE7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787509-A56E-4268-A27F-57FF949B601D}" type="presOf" srcId="{135E1AAA-DEF5-44CA-931E-74025594033C}" destId="{401E5411-9B2B-4CAF-AC0C-821B0AF5B34A}" srcOrd="0" destOrd="0" presId="urn:microsoft.com/office/officeart/2018/2/layout/IconVerticalSolidList"/>
    <dgm:cxn modelId="{84751A15-9BF9-4F07-ADC1-6C8F71778D0E}" type="presOf" srcId="{9EB7BE80-19B7-408A-A723-0EF833BFE771}" destId="{A64EBE4C-014E-4969-BCD5-DB5554567154}" srcOrd="0" destOrd="0" presId="urn:microsoft.com/office/officeart/2018/2/layout/IconVerticalSolidList"/>
    <dgm:cxn modelId="{92B52124-A962-4AAC-8109-5620D97D2C5F}" srcId="{40394B9D-8DC2-460B-8380-2684184110A9}" destId="{E1D25244-8D79-40E5-99E4-C3F1FEEC1E95}" srcOrd="2" destOrd="0" parTransId="{75853CF6-B451-4673-A953-F41B398E4CCB}" sibTransId="{F1891D6E-0789-4712-A245-BE22AE6CFBF1}"/>
    <dgm:cxn modelId="{51BE0A3A-E1C0-480D-A2AB-8944A309B702}" srcId="{40394B9D-8DC2-460B-8380-2684184110A9}" destId="{9EB7BE80-19B7-408A-A723-0EF833BFE771}" srcOrd="3" destOrd="0" parTransId="{1B53A243-ABE4-46C4-B677-069EFB9F8078}" sibTransId="{74C336C9-6DCF-4D6D-963B-7874467B73B6}"/>
    <dgm:cxn modelId="{D2F96E5B-F311-477A-883F-8A406B152573}" srcId="{40394B9D-8DC2-460B-8380-2684184110A9}" destId="{135E1AAA-DEF5-44CA-931E-74025594033C}" srcOrd="0" destOrd="0" parTransId="{0D44E13E-16F6-4D03-B8BA-5BEE73CE6B11}" sibTransId="{B3C18AC5-E821-4B44-8DB1-AA28345A64ED}"/>
    <dgm:cxn modelId="{A8FB7766-FA1E-40CD-8218-9697DBC5B3B7}" type="presOf" srcId="{FEFD02AC-5968-4305-A089-CCDD40632FFC}" destId="{37D00EA3-0D22-4D47-A455-9ED9CFEEB123}" srcOrd="0" destOrd="0" presId="urn:microsoft.com/office/officeart/2018/2/layout/IconVerticalSolidList"/>
    <dgm:cxn modelId="{A6BFB988-6DC2-41F6-B6D3-6705A49AA9CF}" type="presOf" srcId="{40394B9D-8DC2-460B-8380-2684184110A9}" destId="{905A53FE-A29C-4697-A7E4-A4E94380FED5}" srcOrd="0" destOrd="0" presId="urn:microsoft.com/office/officeart/2018/2/layout/IconVerticalSolidList"/>
    <dgm:cxn modelId="{2E043BAF-C2B2-4367-A617-77B21C2FFB52}" srcId="{40394B9D-8DC2-460B-8380-2684184110A9}" destId="{FEFD02AC-5968-4305-A089-CCDD40632FFC}" srcOrd="1" destOrd="0" parTransId="{E2F10CE1-43E7-4751-9322-B6DA9496C637}" sibTransId="{25BBC7DF-4846-4156-B8F8-8DF376A2D698}"/>
    <dgm:cxn modelId="{680E4EC7-DBB2-4CD2-9DCF-D471CB93ADFA}" type="presOf" srcId="{E1D25244-8D79-40E5-99E4-C3F1FEEC1E95}" destId="{A28F3176-D6AE-4AAB-97F8-ADC2978AF657}" srcOrd="0" destOrd="0" presId="urn:microsoft.com/office/officeart/2018/2/layout/IconVerticalSolidList"/>
    <dgm:cxn modelId="{95415FE3-E977-428C-93BD-A00FB8F9CBCA}" type="presParOf" srcId="{905A53FE-A29C-4697-A7E4-A4E94380FED5}" destId="{277E661D-2E56-4228-A87F-7C8D80F1822F}" srcOrd="0" destOrd="0" presId="urn:microsoft.com/office/officeart/2018/2/layout/IconVerticalSolidList"/>
    <dgm:cxn modelId="{13287E96-09EA-4007-8B57-94617E2869AD}" type="presParOf" srcId="{277E661D-2E56-4228-A87F-7C8D80F1822F}" destId="{16D172C5-3A79-4229-9956-7BDCC2A78FA7}" srcOrd="0" destOrd="0" presId="urn:microsoft.com/office/officeart/2018/2/layout/IconVerticalSolidList"/>
    <dgm:cxn modelId="{F1C1B82C-D2F8-489A-B917-A2B53D742D89}" type="presParOf" srcId="{277E661D-2E56-4228-A87F-7C8D80F1822F}" destId="{83AF2B61-FBA5-48A0-BB83-1D3C06357EA1}" srcOrd="1" destOrd="0" presId="urn:microsoft.com/office/officeart/2018/2/layout/IconVerticalSolidList"/>
    <dgm:cxn modelId="{D1F85BD4-DE63-4B6A-8DA5-36F7E9EDFB27}" type="presParOf" srcId="{277E661D-2E56-4228-A87F-7C8D80F1822F}" destId="{E0202CF3-BEF5-491C-A950-9D0E7D59EAF6}" srcOrd="2" destOrd="0" presId="urn:microsoft.com/office/officeart/2018/2/layout/IconVerticalSolidList"/>
    <dgm:cxn modelId="{CEF97046-15EF-4FC6-9F57-EDA9134893F1}" type="presParOf" srcId="{277E661D-2E56-4228-A87F-7C8D80F1822F}" destId="{401E5411-9B2B-4CAF-AC0C-821B0AF5B34A}" srcOrd="3" destOrd="0" presId="urn:microsoft.com/office/officeart/2018/2/layout/IconVerticalSolidList"/>
    <dgm:cxn modelId="{23F7C52D-B78F-4319-932A-783E0B58029D}" type="presParOf" srcId="{905A53FE-A29C-4697-A7E4-A4E94380FED5}" destId="{860B1AA9-65DD-4FCF-9715-7E90F39B2E61}" srcOrd="1" destOrd="0" presId="urn:microsoft.com/office/officeart/2018/2/layout/IconVerticalSolidList"/>
    <dgm:cxn modelId="{AB35FB9A-7941-4943-9EFA-AE86FFA293F5}" type="presParOf" srcId="{905A53FE-A29C-4697-A7E4-A4E94380FED5}" destId="{6BF08797-12C6-456F-849C-D4A058F31DD5}" srcOrd="2" destOrd="0" presId="urn:microsoft.com/office/officeart/2018/2/layout/IconVerticalSolidList"/>
    <dgm:cxn modelId="{643DFCCA-17F9-4997-8CFB-87D9BED6B364}" type="presParOf" srcId="{6BF08797-12C6-456F-849C-D4A058F31DD5}" destId="{1F430E26-C1F0-432A-97F4-4E918BE62E05}" srcOrd="0" destOrd="0" presId="urn:microsoft.com/office/officeart/2018/2/layout/IconVerticalSolidList"/>
    <dgm:cxn modelId="{A3E9EFDD-2DA9-4B70-8AAB-2DE73DF84295}" type="presParOf" srcId="{6BF08797-12C6-456F-849C-D4A058F31DD5}" destId="{EE2F9C49-D7AF-47C8-B0E3-41003129CCDD}" srcOrd="1" destOrd="0" presId="urn:microsoft.com/office/officeart/2018/2/layout/IconVerticalSolidList"/>
    <dgm:cxn modelId="{2ECB22C6-47D5-4B0E-848F-24EBCFF1957C}" type="presParOf" srcId="{6BF08797-12C6-456F-849C-D4A058F31DD5}" destId="{E0CD7B9B-90C4-4138-995F-17E3665F1F1B}" srcOrd="2" destOrd="0" presId="urn:microsoft.com/office/officeart/2018/2/layout/IconVerticalSolidList"/>
    <dgm:cxn modelId="{EBBE27FA-3CC9-4393-9CDE-2867CEE9378A}" type="presParOf" srcId="{6BF08797-12C6-456F-849C-D4A058F31DD5}" destId="{37D00EA3-0D22-4D47-A455-9ED9CFEEB123}" srcOrd="3" destOrd="0" presId="urn:microsoft.com/office/officeart/2018/2/layout/IconVerticalSolidList"/>
    <dgm:cxn modelId="{A8B45872-A1F9-4477-933F-61FB930043AE}" type="presParOf" srcId="{905A53FE-A29C-4697-A7E4-A4E94380FED5}" destId="{167A8052-8053-4D95-86EE-36A5882ECD0C}" srcOrd="3" destOrd="0" presId="urn:microsoft.com/office/officeart/2018/2/layout/IconVerticalSolidList"/>
    <dgm:cxn modelId="{A3ED8CD3-A869-43F6-A547-0FE60B7C3A0C}" type="presParOf" srcId="{905A53FE-A29C-4697-A7E4-A4E94380FED5}" destId="{C2F276BC-8F52-432A-9BD6-F24C4C172142}" srcOrd="4" destOrd="0" presId="urn:microsoft.com/office/officeart/2018/2/layout/IconVerticalSolidList"/>
    <dgm:cxn modelId="{5BF85324-0187-42E3-8189-EB4F06C439D2}" type="presParOf" srcId="{C2F276BC-8F52-432A-9BD6-F24C4C172142}" destId="{89284788-A877-49A0-8728-78BB783FC8D5}" srcOrd="0" destOrd="0" presId="urn:microsoft.com/office/officeart/2018/2/layout/IconVerticalSolidList"/>
    <dgm:cxn modelId="{DB777B4B-74BF-4AB8-872D-DD89F84C6A7E}" type="presParOf" srcId="{C2F276BC-8F52-432A-9BD6-F24C4C172142}" destId="{912B7BD7-C846-4B1A-9234-3A32AD8DAEDE}" srcOrd="1" destOrd="0" presId="urn:microsoft.com/office/officeart/2018/2/layout/IconVerticalSolidList"/>
    <dgm:cxn modelId="{2ED1224A-207F-4124-873D-F1DAA7163DB8}" type="presParOf" srcId="{C2F276BC-8F52-432A-9BD6-F24C4C172142}" destId="{0471ADA4-299E-4334-B343-E67028D36DC3}" srcOrd="2" destOrd="0" presId="urn:microsoft.com/office/officeart/2018/2/layout/IconVerticalSolidList"/>
    <dgm:cxn modelId="{825925ED-F605-4357-B61C-1C5D682FA042}" type="presParOf" srcId="{C2F276BC-8F52-432A-9BD6-F24C4C172142}" destId="{A28F3176-D6AE-4AAB-97F8-ADC2978AF657}" srcOrd="3" destOrd="0" presId="urn:microsoft.com/office/officeart/2018/2/layout/IconVerticalSolidList"/>
    <dgm:cxn modelId="{7F0110B9-C649-4043-8A7B-026D1B3484FF}" type="presParOf" srcId="{905A53FE-A29C-4697-A7E4-A4E94380FED5}" destId="{9DBF4367-7090-4DC0-9067-52F83E2398A2}" srcOrd="5" destOrd="0" presId="urn:microsoft.com/office/officeart/2018/2/layout/IconVerticalSolidList"/>
    <dgm:cxn modelId="{078596F3-9D6E-4B50-AD87-D04E4C0CCCE9}" type="presParOf" srcId="{905A53FE-A29C-4697-A7E4-A4E94380FED5}" destId="{0865E23B-5873-42A6-9B13-58B71A0A52D7}" srcOrd="6" destOrd="0" presId="urn:microsoft.com/office/officeart/2018/2/layout/IconVerticalSolidList"/>
    <dgm:cxn modelId="{7A94F5C0-7632-441F-8296-F74076711A56}" type="presParOf" srcId="{0865E23B-5873-42A6-9B13-58B71A0A52D7}" destId="{AE6F1EEE-0B05-413C-8D92-1EF220D9995A}" srcOrd="0" destOrd="0" presId="urn:microsoft.com/office/officeart/2018/2/layout/IconVerticalSolidList"/>
    <dgm:cxn modelId="{3F2370C1-845A-4A3C-8528-ED7FF38D5DD5}" type="presParOf" srcId="{0865E23B-5873-42A6-9B13-58B71A0A52D7}" destId="{E89DA7C8-5F69-42E5-A426-32378E4BDEFA}" srcOrd="1" destOrd="0" presId="urn:microsoft.com/office/officeart/2018/2/layout/IconVerticalSolidList"/>
    <dgm:cxn modelId="{F16F186D-2334-4338-AFF9-A90987CE4386}" type="presParOf" srcId="{0865E23B-5873-42A6-9B13-58B71A0A52D7}" destId="{9EE69984-BEAB-4F0A-8ACA-3E6258B9D6D5}" srcOrd="2" destOrd="0" presId="urn:microsoft.com/office/officeart/2018/2/layout/IconVerticalSolidList"/>
    <dgm:cxn modelId="{9F3F7F63-9B1D-4EB7-8F2E-2C7173804939}" type="presParOf" srcId="{0865E23B-5873-42A6-9B13-58B71A0A52D7}" destId="{A64EBE4C-014E-4969-BCD5-DB5554567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BBBAB-986A-4162-8B2A-DD911DBF54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3F1C6B8-15FA-4098-A233-643EE6BF7BA7}">
      <dgm:prSet/>
      <dgm:spPr/>
      <dgm:t>
        <a:bodyPr/>
        <a:lstStyle/>
        <a:p>
          <a:r>
            <a:rPr lang="en-US"/>
            <a:t>An effective strategy development process links general goal, strategies and more specific objectives and performance measures.</a:t>
          </a:r>
        </a:p>
      </dgm:t>
    </dgm:pt>
    <dgm:pt modelId="{67E02F42-D9B3-42C6-968A-B164A0C04851}" type="parTrans" cxnId="{A6D50EC9-31F1-4BC1-85C6-80EEEAB87F4C}">
      <dgm:prSet/>
      <dgm:spPr/>
      <dgm:t>
        <a:bodyPr/>
        <a:lstStyle/>
        <a:p>
          <a:endParaRPr lang="en-US"/>
        </a:p>
      </dgm:t>
    </dgm:pt>
    <dgm:pt modelId="{1EA01BB0-AB49-4440-8BB6-4F3201266820}" type="sibTrans" cxnId="{A6D50EC9-31F1-4BC1-85C6-80EEEAB87F4C}">
      <dgm:prSet/>
      <dgm:spPr/>
      <dgm:t>
        <a:bodyPr/>
        <a:lstStyle/>
        <a:p>
          <a:endParaRPr lang="en-US"/>
        </a:p>
      </dgm:t>
    </dgm:pt>
    <dgm:pt modelId="{667001BE-AFB5-4127-A989-14960B401A64}">
      <dgm:prSet/>
      <dgm:spPr/>
      <dgm:t>
        <a:bodyPr/>
        <a:lstStyle/>
        <a:p>
          <a:r>
            <a:rPr lang="en-US"/>
            <a:t>One method of achieving this is tabulating goals, strategies to achieve goals and KPIs</a:t>
          </a:r>
        </a:p>
      </dgm:t>
    </dgm:pt>
    <dgm:pt modelId="{A1DBB865-6B44-4262-84F4-9D5B8A225387}" type="parTrans" cxnId="{835559F0-984E-4C39-AAE6-3301F8EA3DC5}">
      <dgm:prSet/>
      <dgm:spPr/>
      <dgm:t>
        <a:bodyPr/>
        <a:lstStyle/>
        <a:p>
          <a:endParaRPr lang="en-US"/>
        </a:p>
      </dgm:t>
    </dgm:pt>
    <dgm:pt modelId="{FF9C4CAB-3095-4721-B588-91EEF83E5730}" type="sibTrans" cxnId="{835559F0-984E-4C39-AAE6-3301F8EA3DC5}">
      <dgm:prSet/>
      <dgm:spPr/>
      <dgm:t>
        <a:bodyPr/>
        <a:lstStyle/>
        <a:p>
          <a:endParaRPr lang="en-US"/>
        </a:p>
      </dgm:t>
    </dgm:pt>
    <dgm:pt modelId="{D66CAC36-57A4-4494-85CE-65FBD88DC497}">
      <dgm:prSet/>
      <dgm:spPr/>
      <dgm:t>
        <a:bodyPr/>
        <a:lstStyle/>
        <a:p>
          <a:r>
            <a:rPr lang="en-US"/>
            <a:t>All the objectives must follow SMART criteria to include both efficiency and effectiveness.</a:t>
          </a:r>
        </a:p>
      </dgm:t>
    </dgm:pt>
    <dgm:pt modelId="{C69B7EB1-4412-4E4E-8762-06FDC7497C7A}" type="parTrans" cxnId="{A3B3A6F1-E9F3-4002-9982-B09E721E98F5}">
      <dgm:prSet/>
      <dgm:spPr/>
      <dgm:t>
        <a:bodyPr/>
        <a:lstStyle/>
        <a:p>
          <a:endParaRPr lang="en-US"/>
        </a:p>
      </dgm:t>
    </dgm:pt>
    <dgm:pt modelId="{8F685841-7B42-4108-9358-E557A668E2FB}" type="sibTrans" cxnId="{A3B3A6F1-E9F3-4002-9982-B09E721E98F5}">
      <dgm:prSet/>
      <dgm:spPr/>
      <dgm:t>
        <a:bodyPr/>
        <a:lstStyle/>
        <a:p>
          <a:endParaRPr lang="en-US"/>
        </a:p>
      </dgm:t>
    </dgm:pt>
    <dgm:pt modelId="{9AEDC126-6C9A-4F46-B821-D1A01F7D1182}">
      <dgm:prSet/>
      <dgm:spPr/>
      <dgm:t>
        <a:bodyPr/>
        <a:lstStyle/>
        <a:p>
          <a:r>
            <a:rPr lang="en-US"/>
            <a:t>Efficiency – minimizing resources or time needed to complete a process: doing the thing right</a:t>
          </a:r>
        </a:p>
      </dgm:t>
    </dgm:pt>
    <dgm:pt modelId="{0C283C05-CA1B-47E6-9CFA-243360774383}" type="parTrans" cxnId="{5F949AB3-1085-41BF-A15A-53923EEB178B}">
      <dgm:prSet/>
      <dgm:spPr/>
      <dgm:t>
        <a:bodyPr/>
        <a:lstStyle/>
        <a:p>
          <a:endParaRPr lang="en-US"/>
        </a:p>
      </dgm:t>
    </dgm:pt>
    <dgm:pt modelId="{E406B4D3-2589-469B-ACD3-46B66724718C}" type="sibTrans" cxnId="{5F949AB3-1085-41BF-A15A-53923EEB178B}">
      <dgm:prSet/>
      <dgm:spPr/>
      <dgm:t>
        <a:bodyPr/>
        <a:lstStyle/>
        <a:p>
          <a:endParaRPr lang="en-US"/>
        </a:p>
      </dgm:t>
    </dgm:pt>
    <dgm:pt modelId="{D9982230-F2D8-41AF-884A-FDA1E52372C2}">
      <dgm:prSet/>
      <dgm:spPr/>
      <dgm:t>
        <a:bodyPr/>
        <a:lstStyle/>
        <a:p>
          <a:r>
            <a:rPr lang="en-US"/>
            <a:t>Effectiveness – Meeting process objectives, delivering the required outputs and outcomes: doing the right thing</a:t>
          </a:r>
        </a:p>
      </dgm:t>
    </dgm:pt>
    <dgm:pt modelId="{78C0AEC7-DA79-4B21-BA54-EA206C6D32F5}" type="parTrans" cxnId="{5F89B2CC-E808-4660-B069-A2AD429060A5}">
      <dgm:prSet/>
      <dgm:spPr/>
      <dgm:t>
        <a:bodyPr/>
        <a:lstStyle/>
        <a:p>
          <a:endParaRPr lang="en-US"/>
        </a:p>
      </dgm:t>
    </dgm:pt>
    <dgm:pt modelId="{9AA64A22-530D-4F06-9660-50A4A6BCC4B8}" type="sibTrans" cxnId="{5F89B2CC-E808-4660-B069-A2AD429060A5}">
      <dgm:prSet/>
      <dgm:spPr/>
      <dgm:t>
        <a:bodyPr/>
        <a:lstStyle/>
        <a:p>
          <a:endParaRPr lang="en-US"/>
        </a:p>
      </dgm:t>
    </dgm:pt>
    <dgm:pt modelId="{A7C20030-96F7-4DA8-B531-0582B529EA9D}" type="pres">
      <dgm:prSet presAssocID="{D7CBBBAB-986A-4162-8B2A-DD911DBF5499}" presName="root" presStyleCnt="0">
        <dgm:presLayoutVars>
          <dgm:dir/>
          <dgm:resizeHandles val="exact"/>
        </dgm:presLayoutVars>
      </dgm:prSet>
      <dgm:spPr/>
    </dgm:pt>
    <dgm:pt modelId="{E11AF33D-E5F7-4197-BCA3-8E999AD435F1}" type="pres">
      <dgm:prSet presAssocID="{83F1C6B8-15FA-4098-A233-643EE6BF7BA7}" presName="compNode" presStyleCnt="0"/>
      <dgm:spPr/>
    </dgm:pt>
    <dgm:pt modelId="{A0E896BC-C57C-4643-8505-1DBA64268735}" type="pres">
      <dgm:prSet presAssocID="{83F1C6B8-15FA-4098-A233-643EE6BF7BA7}" presName="bgRect" presStyleLbl="bgShp" presStyleIdx="0" presStyleCnt="5"/>
      <dgm:spPr/>
    </dgm:pt>
    <dgm:pt modelId="{E48FD92A-EA15-41A0-A90C-03D324AA7C7B}" type="pres">
      <dgm:prSet presAssocID="{83F1C6B8-15FA-4098-A233-643EE6BF7B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4879DB7-2E33-48F7-93C5-9DA73F1ADD92}" type="pres">
      <dgm:prSet presAssocID="{83F1C6B8-15FA-4098-A233-643EE6BF7BA7}" presName="spaceRect" presStyleCnt="0"/>
      <dgm:spPr/>
    </dgm:pt>
    <dgm:pt modelId="{C17233A3-F131-4234-A191-5B28F5E419B6}" type="pres">
      <dgm:prSet presAssocID="{83F1C6B8-15FA-4098-A233-643EE6BF7BA7}" presName="parTx" presStyleLbl="revTx" presStyleIdx="0" presStyleCnt="5">
        <dgm:presLayoutVars>
          <dgm:chMax val="0"/>
          <dgm:chPref val="0"/>
        </dgm:presLayoutVars>
      </dgm:prSet>
      <dgm:spPr/>
    </dgm:pt>
    <dgm:pt modelId="{37BB2E46-FAF4-4EBC-98C6-8F280C346AD1}" type="pres">
      <dgm:prSet presAssocID="{1EA01BB0-AB49-4440-8BB6-4F3201266820}" presName="sibTrans" presStyleCnt="0"/>
      <dgm:spPr/>
    </dgm:pt>
    <dgm:pt modelId="{C4CB0AF0-C674-4309-B4BA-284DC90B953B}" type="pres">
      <dgm:prSet presAssocID="{667001BE-AFB5-4127-A989-14960B401A64}" presName="compNode" presStyleCnt="0"/>
      <dgm:spPr/>
    </dgm:pt>
    <dgm:pt modelId="{5F213291-E60F-416E-9637-69271063ECA3}" type="pres">
      <dgm:prSet presAssocID="{667001BE-AFB5-4127-A989-14960B401A64}" presName="bgRect" presStyleLbl="bgShp" presStyleIdx="1" presStyleCnt="5"/>
      <dgm:spPr/>
    </dgm:pt>
    <dgm:pt modelId="{04A00E84-072B-4D91-BC1F-B64744808619}" type="pres">
      <dgm:prSet presAssocID="{667001BE-AFB5-4127-A989-14960B401A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06F182E-3473-40FA-A28A-4FF5392D2752}" type="pres">
      <dgm:prSet presAssocID="{667001BE-AFB5-4127-A989-14960B401A64}" presName="spaceRect" presStyleCnt="0"/>
      <dgm:spPr/>
    </dgm:pt>
    <dgm:pt modelId="{7BCDACE6-CBE3-4AAD-8755-3645A41D615A}" type="pres">
      <dgm:prSet presAssocID="{667001BE-AFB5-4127-A989-14960B401A64}" presName="parTx" presStyleLbl="revTx" presStyleIdx="1" presStyleCnt="5">
        <dgm:presLayoutVars>
          <dgm:chMax val="0"/>
          <dgm:chPref val="0"/>
        </dgm:presLayoutVars>
      </dgm:prSet>
      <dgm:spPr/>
    </dgm:pt>
    <dgm:pt modelId="{978F1B1E-6104-47E5-9C7E-800EFF376348}" type="pres">
      <dgm:prSet presAssocID="{FF9C4CAB-3095-4721-B588-91EEF83E5730}" presName="sibTrans" presStyleCnt="0"/>
      <dgm:spPr/>
    </dgm:pt>
    <dgm:pt modelId="{85F572E6-7978-4BC3-A7E8-F8A7C69C9D13}" type="pres">
      <dgm:prSet presAssocID="{D66CAC36-57A4-4494-85CE-65FBD88DC497}" presName="compNode" presStyleCnt="0"/>
      <dgm:spPr/>
    </dgm:pt>
    <dgm:pt modelId="{484003D9-053D-4CED-92E0-74289C3DEA52}" type="pres">
      <dgm:prSet presAssocID="{D66CAC36-57A4-4494-85CE-65FBD88DC497}" presName="bgRect" presStyleLbl="bgShp" presStyleIdx="2" presStyleCnt="5"/>
      <dgm:spPr/>
    </dgm:pt>
    <dgm:pt modelId="{C0FC6369-4D54-46F3-B884-31460ED5E089}" type="pres">
      <dgm:prSet presAssocID="{D66CAC36-57A4-4494-85CE-65FBD88DC4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05DB23B-C29A-4A52-8854-839192AC440C}" type="pres">
      <dgm:prSet presAssocID="{D66CAC36-57A4-4494-85CE-65FBD88DC497}" presName="spaceRect" presStyleCnt="0"/>
      <dgm:spPr/>
    </dgm:pt>
    <dgm:pt modelId="{05B3338E-AD4B-4CC5-A287-17BB14FAD4E7}" type="pres">
      <dgm:prSet presAssocID="{D66CAC36-57A4-4494-85CE-65FBD88DC497}" presName="parTx" presStyleLbl="revTx" presStyleIdx="2" presStyleCnt="5">
        <dgm:presLayoutVars>
          <dgm:chMax val="0"/>
          <dgm:chPref val="0"/>
        </dgm:presLayoutVars>
      </dgm:prSet>
      <dgm:spPr/>
    </dgm:pt>
    <dgm:pt modelId="{68009E47-BB00-456D-AE4F-1D0B979BC024}" type="pres">
      <dgm:prSet presAssocID="{8F685841-7B42-4108-9358-E557A668E2FB}" presName="sibTrans" presStyleCnt="0"/>
      <dgm:spPr/>
    </dgm:pt>
    <dgm:pt modelId="{49BD6115-ED5D-4A17-A3EC-176B5F5FEA0B}" type="pres">
      <dgm:prSet presAssocID="{9AEDC126-6C9A-4F46-B821-D1A01F7D1182}" presName="compNode" presStyleCnt="0"/>
      <dgm:spPr/>
    </dgm:pt>
    <dgm:pt modelId="{4FA60C1A-83EA-4FB1-87E4-0EB78885638B}" type="pres">
      <dgm:prSet presAssocID="{9AEDC126-6C9A-4F46-B821-D1A01F7D1182}" presName="bgRect" presStyleLbl="bgShp" presStyleIdx="3" presStyleCnt="5"/>
      <dgm:spPr/>
    </dgm:pt>
    <dgm:pt modelId="{C28A378A-0941-4CA3-9271-FB37A2CA92F3}" type="pres">
      <dgm:prSet presAssocID="{9AEDC126-6C9A-4F46-B821-D1A01F7D11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86C072B-520F-47C7-8C1D-630ED624826C}" type="pres">
      <dgm:prSet presAssocID="{9AEDC126-6C9A-4F46-B821-D1A01F7D1182}" presName="spaceRect" presStyleCnt="0"/>
      <dgm:spPr/>
    </dgm:pt>
    <dgm:pt modelId="{6CFA5FFA-B066-4AB8-A633-43A4067E5851}" type="pres">
      <dgm:prSet presAssocID="{9AEDC126-6C9A-4F46-B821-D1A01F7D1182}" presName="parTx" presStyleLbl="revTx" presStyleIdx="3" presStyleCnt="5">
        <dgm:presLayoutVars>
          <dgm:chMax val="0"/>
          <dgm:chPref val="0"/>
        </dgm:presLayoutVars>
      </dgm:prSet>
      <dgm:spPr/>
    </dgm:pt>
    <dgm:pt modelId="{DD12FC85-715D-47F0-A856-0D9537E68CA1}" type="pres">
      <dgm:prSet presAssocID="{E406B4D3-2589-469B-ACD3-46B66724718C}" presName="sibTrans" presStyleCnt="0"/>
      <dgm:spPr/>
    </dgm:pt>
    <dgm:pt modelId="{5B7AD1B4-DB6A-4B4A-A6CB-F00024ACC88C}" type="pres">
      <dgm:prSet presAssocID="{D9982230-F2D8-41AF-884A-FDA1E52372C2}" presName="compNode" presStyleCnt="0"/>
      <dgm:spPr/>
    </dgm:pt>
    <dgm:pt modelId="{0B18FC64-DE96-4514-A0CB-413EF1AFA0DB}" type="pres">
      <dgm:prSet presAssocID="{D9982230-F2D8-41AF-884A-FDA1E52372C2}" presName="bgRect" presStyleLbl="bgShp" presStyleIdx="4" presStyleCnt="5"/>
      <dgm:spPr/>
    </dgm:pt>
    <dgm:pt modelId="{AC1B3171-C2A4-48BD-B3FB-F5C68ADC7B51}" type="pres">
      <dgm:prSet presAssocID="{D9982230-F2D8-41AF-884A-FDA1E52372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0AED644-D878-4C25-9F12-0B5F851C9A5B}" type="pres">
      <dgm:prSet presAssocID="{D9982230-F2D8-41AF-884A-FDA1E52372C2}" presName="spaceRect" presStyleCnt="0"/>
      <dgm:spPr/>
    </dgm:pt>
    <dgm:pt modelId="{0CB1B4D8-D3F5-4428-9BDF-C28E2ABBD7BD}" type="pres">
      <dgm:prSet presAssocID="{D9982230-F2D8-41AF-884A-FDA1E52372C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ABF5A0B-5888-40D8-B761-C4E55C9E25B1}" type="presOf" srcId="{D9982230-F2D8-41AF-884A-FDA1E52372C2}" destId="{0CB1B4D8-D3F5-4428-9BDF-C28E2ABBD7BD}" srcOrd="0" destOrd="0" presId="urn:microsoft.com/office/officeart/2018/2/layout/IconVerticalSolidList"/>
    <dgm:cxn modelId="{343A8F29-FC72-4BD4-AC8B-EF6C8C4A3269}" type="presOf" srcId="{D7CBBBAB-986A-4162-8B2A-DD911DBF5499}" destId="{A7C20030-96F7-4DA8-B531-0582B529EA9D}" srcOrd="0" destOrd="0" presId="urn:microsoft.com/office/officeart/2018/2/layout/IconVerticalSolidList"/>
    <dgm:cxn modelId="{86230739-7D23-4B28-8F75-9822B16D61CE}" type="presOf" srcId="{D66CAC36-57A4-4494-85CE-65FBD88DC497}" destId="{05B3338E-AD4B-4CC5-A287-17BB14FAD4E7}" srcOrd="0" destOrd="0" presId="urn:microsoft.com/office/officeart/2018/2/layout/IconVerticalSolidList"/>
    <dgm:cxn modelId="{4AA92B54-541C-4BCC-B7FB-9586046039DE}" type="presOf" srcId="{9AEDC126-6C9A-4F46-B821-D1A01F7D1182}" destId="{6CFA5FFA-B066-4AB8-A633-43A4067E5851}" srcOrd="0" destOrd="0" presId="urn:microsoft.com/office/officeart/2018/2/layout/IconVerticalSolidList"/>
    <dgm:cxn modelId="{5F949AB3-1085-41BF-A15A-53923EEB178B}" srcId="{D7CBBBAB-986A-4162-8B2A-DD911DBF5499}" destId="{9AEDC126-6C9A-4F46-B821-D1A01F7D1182}" srcOrd="3" destOrd="0" parTransId="{0C283C05-CA1B-47E6-9CFA-243360774383}" sibTransId="{E406B4D3-2589-469B-ACD3-46B66724718C}"/>
    <dgm:cxn modelId="{A6D50EC9-31F1-4BC1-85C6-80EEEAB87F4C}" srcId="{D7CBBBAB-986A-4162-8B2A-DD911DBF5499}" destId="{83F1C6B8-15FA-4098-A233-643EE6BF7BA7}" srcOrd="0" destOrd="0" parTransId="{67E02F42-D9B3-42C6-968A-B164A0C04851}" sibTransId="{1EA01BB0-AB49-4440-8BB6-4F3201266820}"/>
    <dgm:cxn modelId="{5F89B2CC-E808-4660-B069-A2AD429060A5}" srcId="{D7CBBBAB-986A-4162-8B2A-DD911DBF5499}" destId="{D9982230-F2D8-41AF-884A-FDA1E52372C2}" srcOrd="4" destOrd="0" parTransId="{78C0AEC7-DA79-4B21-BA54-EA206C6D32F5}" sibTransId="{9AA64A22-530D-4F06-9660-50A4A6BCC4B8}"/>
    <dgm:cxn modelId="{40AD9ED8-8D1F-4666-AE26-249329E207FE}" type="presOf" srcId="{667001BE-AFB5-4127-A989-14960B401A64}" destId="{7BCDACE6-CBE3-4AAD-8755-3645A41D615A}" srcOrd="0" destOrd="0" presId="urn:microsoft.com/office/officeart/2018/2/layout/IconVerticalSolidList"/>
    <dgm:cxn modelId="{835559F0-984E-4C39-AAE6-3301F8EA3DC5}" srcId="{D7CBBBAB-986A-4162-8B2A-DD911DBF5499}" destId="{667001BE-AFB5-4127-A989-14960B401A64}" srcOrd="1" destOrd="0" parTransId="{A1DBB865-6B44-4262-84F4-9D5B8A225387}" sibTransId="{FF9C4CAB-3095-4721-B588-91EEF83E5730}"/>
    <dgm:cxn modelId="{A3B3A6F1-E9F3-4002-9982-B09E721E98F5}" srcId="{D7CBBBAB-986A-4162-8B2A-DD911DBF5499}" destId="{D66CAC36-57A4-4494-85CE-65FBD88DC497}" srcOrd="2" destOrd="0" parTransId="{C69B7EB1-4412-4E4E-8762-06FDC7497C7A}" sibTransId="{8F685841-7B42-4108-9358-E557A668E2FB}"/>
    <dgm:cxn modelId="{9A05B5F6-969E-4FFF-9602-67DA25490106}" type="presOf" srcId="{83F1C6B8-15FA-4098-A233-643EE6BF7BA7}" destId="{C17233A3-F131-4234-A191-5B28F5E419B6}" srcOrd="0" destOrd="0" presId="urn:microsoft.com/office/officeart/2018/2/layout/IconVerticalSolidList"/>
    <dgm:cxn modelId="{56AE7543-FD54-465E-B60B-1F336A4A1460}" type="presParOf" srcId="{A7C20030-96F7-4DA8-B531-0582B529EA9D}" destId="{E11AF33D-E5F7-4197-BCA3-8E999AD435F1}" srcOrd="0" destOrd="0" presId="urn:microsoft.com/office/officeart/2018/2/layout/IconVerticalSolidList"/>
    <dgm:cxn modelId="{A6D09963-1E39-46B2-AADD-0F0F4C7CC308}" type="presParOf" srcId="{E11AF33D-E5F7-4197-BCA3-8E999AD435F1}" destId="{A0E896BC-C57C-4643-8505-1DBA64268735}" srcOrd="0" destOrd="0" presId="urn:microsoft.com/office/officeart/2018/2/layout/IconVerticalSolidList"/>
    <dgm:cxn modelId="{E3F9F41D-5768-441F-B950-0A3C621E2C59}" type="presParOf" srcId="{E11AF33D-E5F7-4197-BCA3-8E999AD435F1}" destId="{E48FD92A-EA15-41A0-A90C-03D324AA7C7B}" srcOrd="1" destOrd="0" presId="urn:microsoft.com/office/officeart/2018/2/layout/IconVerticalSolidList"/>
    <dgm:cxn modelId="{06B02036-CC95-44BC-B235-D279A19733E3}" type="presParOf" srcId="{E11AF33D-E5F7-4197-BCA3-8E999AD435F1}" destId="{74879DB7-2E33-48F7-93C5-9DA73F1ADD92}" srcOrd="2" destOrd="0" presId="urn:microsoft.com/office/officeart/2018/2/layout/IconVerticalSolidList"/>
    <dgm:cxn modelId="{DF80A83B-CC79-424A-91AA-B33CB6FDBCC1}" type="presParOf" srcId="{E11AF33D-E5F7-4197-BCA3-8E999AD435F1}" destId="{C17233A3-F131-4234-A191-5B28F5E419B6}" srcOrd="3" destOrd="0" presId="urn:microsoft.com/office/officeart/2018/2/layout/IconVerticalSolidList"/>
    <dgm:cxn modelId="{9D638367-AC62-4262-80A1-571CB7C20FF4}" type="presParOf" srcId="{A7C20030-96F7-4DA8-B531-0582B529EA9D}" destId="{37BB2E46-FAF4-4EBC-98C6-8F280C346AD1}" srcOrd="1" destOrd="0" presId="urn:microsoft.com/office/officeart/2018/2/layout/IconVerticalSolidList"/>
    <dgm:cxn modelId="{21A41393-CDB3-4041-A814-2F8815879D6D}" type="presParOf" srcId="{A7C20030-96F7-4DA8-B531-0582B529EA9D}" destId="{C4CB0AF0-C674-4309-B4BA-284DC90B953B}" srcOrd="2" destOrd="0" presId="urn:microsoft.com/office/officeart/2018/2/layout/IconVerticalSolidList"/>
    <dgm:cxn modelId="{BB092C01-76BD-42A2-A3B6-001F0B42A527}" type="presParOf" srcId="{C4CB0AF0-C674-4309-B4BA-284DC90B953B}" destId="{5F213291-E60F-416E-9637-69271063ECA3}" srcOrd="0" destOrd="0" presId="urn:microsoft.com/office/officeart/2018/2/layout/IconVerticalSolidList"/>
    <dgm:cxn modelId="{9567E139-B51C-48BE-A705-53C34F99E2C3}" type="presParOf" srcId="{C4CB0AF0-C674-4309-B4BA-284DC90B953B}" destId="{04A00E84-072B-4D91-BC1F-B64744808619}" srcOrd="1" destOrd="0" presId="urn:microsoft.com/office/officeart/2018/2/layout/IconVerticalSolidList"/>
    <dgm:cxn modelId="{E270FC37-4359-44AD-9559-1B5837AE2882}" type="presParOf" srcId="{C4CB0AF0-C674-4309-B4BA-284DC90B953B}" destId="{006F182E-3473-40FA-A28A-4FF5392D2752}" srcOrd="2" destOrd="0" presId="urn:microsoft.com/office/officeart/2018/2/layout/IconVerticalSolidList"/>
    <dgm:cxn modelId="{D2865AE0-657F-4A9F-BD94-FB1D53B7E8A1}" type="presParOf" srcId="{C4CB0AF0-C674-4309-B4BA-284DC90B953B}" destId="{7BCDACE6-CBE3-4AAD-8755-3645A41D615A}" srcOrd="3" destOrd="0" presId="urn:microsoft.com/office/officeart/2018/2/layout/IconVerticalSolidList"/>
    <dgm:cxn modelId="{51F72144-9E5D-456D-B14E-15C993E0C781}" type="presParOf" srcId="{A7C20030-96F7-4DA8-B531-0582B529EA9D}" destId="{978F1B1E-6104-47E5-9C7E-800EFF376348}" srcOrd="3" destOrd="0" presId="urn:microsoft.com/office/officeart/2018/2/layout/IconVerticalSolidList"/>
    <dgm:cxn modelId="{63F1C8C3-9CEB-4891-B1FE-0457A1A32309}" type="presParOf" srcId="{A7C20030-96F7-4DA8-B531-0582B529EA9D}" destId="{85F572E6-7978-4BC3-A7E8-F8A7C69C9D13}" srcOrd="4" destOrd="0" presId="urn:microsoft.com/office/officeart/2018/2/layout/IconVerticalSolidList"/>
    <dgm:cxn modelId="{42509CAC-E5FF-4C5A-85D9-DFB60F53484B}" type="presParOf" srcId="{85F572E6-7978-4BC3-A7E8-F8A7C69C9D13}" destId="{484003D9-053D-4CED-92E0-74289C3DEA52}" srcOrd="0" destOrd="0" presId="urn:microsoft.com/office/officeart/2018/2/layout/IconVerticalSolidList"/>
    <dgm:cxn modelId="{0634EB5F-2BEF-46DE-BC1B-7EBAE293129D}" type="presParOf" srcId="{85F572E6-7978-4BC3-A7E8-F8A7C69C9D13}" destId="{C0FC6369-4D54-46F3-B884-31460ED5E089}" srcOrd="1" destOrd="0" presId="urn:microsoft.com/office/officeart/2018/2/layout/IconVerticalSolidList"/>
    <dgm:cxn modelId="{73EEE0C0-80CA-4F58-8871-1C37097E3684}" type="presParOf" srcId="{85F572E6-7978-4BC3-A7E8-F8A7C69C9D13}" destId="{205DB23B-C29A-4A52-8854-839192AC440C}" srcOrd="2" destOrd="0" presId="urn:microsoft.com/office/officeart/2018/2/layout/IconVerticalSolidList"/>
    <dgm:cxn modelId="{8129F46D-1A55-41FF-A14D-261F2E9F989F}" type="presParOf" srcId="{85F572E6-7978-4BC3-A7E8-F8A7C69C9D13}" destId="{05B3338E-AD4B-4CC5-A287-17BB14FAD4E7}" srcOrd="3" destOrd="0" presId="urn:microsoft.com/office/officeart/2018/2/layout/IconVerticalSolidList"/>
    <dgm:cxn modelId="{30C0F334-6A0C-4B9B-972D-A95F313DB439}" type="presParOf" srcId="{A7C20030-96F7-4DA8-B531-0582B529EA9D}" destId="{68009E47-BB00-456D-AE4F-1D0B979BC024}" srcOrd="5" destOrd="0" presId="urn:microsoft.com/office/officeart/2018/2/layout/IconVerticalSolidList"/>
    <dgm:cxn modelId="{B9F1017D-9A27-4C51-9794-56EE55F8B06E}" type="presParOf" srcId="{A7C20030-96F7-4DA8-B531-0582B529EA9D}" destId="{49BD6115-ED5D-4A17-A3EC-176B5F5FEA0B}" srcOrd="6" destOrd="0" presId="urn:microsoft.com/office/officeart/2018/2/layout/IconVerticalSolidList"/>
    <dgm:cxn modelId="{147EFACE-6F05-4808-A8CF-5EA6FB304471}" type="presParOf" srcId="{49BD6115-ED5D-4A17-A3EC-176B5F5FEA0B}" destId="{4FA60C1A-83EA-4FB1-87E4-0EB78885638B}" srcOrd="0" destOrd="0" presId="urn:microsoft.com/office/officeart/2018/2/layout/IconVerticalSolidList"/>
    <dgm:cxn modelId="{783E9F0D-5623-4695-8591-F51599BC2D1E}" type="presParOf" srcId="{49BD6115-ED5D-4A17-A3EC-176B5F5FEA0B}" destId="{C28A378A-0941-4CA3-9271-FB37A2CA92F3}" srcOrd="1" destOrd="0" presId="urn:microsoft.com/office/officeart/2018/2/layout/IconVerticalSolidList"/>
    <dgm:cxn modelId="{94034BF5-9D70-47AC-9708-3F3DC08831DF}" type="presParOf" srcId="{49BD6115-ED5D-4A17-A3EC-176B5F5FEA0B}" destId="{C86C072B-520F-47C7-8C1D-630ED624826C}" srcOrd="2" destOrd="0" presId="urn:microsoft.com/office/officeart/2018/2/layout/IconVerticalSolidList"/>
    <dgm:cxn modelId="{22C38DF3-8A35-4E8C-B7C7-B29AF07E06C3}" type="presParOf" srcId="{49BD6115-ED5D-4A17-A3EC-176B5F5FEA0B}" destId="{6CFA5FFA-B066-4AB8-A633-43A4067E5851}" srcOrd="3" destOrd="0" presId="urn:microsoft.com/office/officeart/2018/2/layout/IconVerticalSolidList"/>
    <dgm:cxn modelId="{8A7986C1-9ECC-44A0-B2D1-4B1F2C550568}" type="presParOf" srcId="{A7C20030-96F7-4DA8-B531-0582B529EA9D}" destId="{DD12FC85-715D-47F0-A856-0D9537E68CA1}" srcOrd="7" destOrd="0" presId="urn:microsoft.com/office/officeart/2018/2/layout/IconVerticalSolidList"/>
    <dgm:cxn modelId="{E891069E-9B0E-42E0-A1D2-D565573BD8AE}" type="presParOf" srcId="{A7C20030-96F7-4DA8-B531-0582B529EA9D}" destId="{5B7AD1B4-DB6A-4B4A-A6CB-F00024ACC88C}" srcOrd="8" destOrd="0" presId="urn:microsoft.com/office/officeart/2018/2/layout/IconVerticalSolidList"/>
    <dgm:cxn modelId="{8805DD44-285C-4A22-AC8D-B9499BE21715}" type="presParOf" srcId="{5B7AD1B4-DB6A-4B4A-A6CB-F00024ACC88C}" destId="{0B18FC64-DE96-4514-A0CB-413EF1AFA0DB}" srcOrd="0" destOrd="0" presId="urn:microsoft.com/office/officeart/2018/2/layout/IconVerticalSolidList"/>
    <dgm:cxn modelId="{9C6A708D-D049-4663-A223-739937D97EFB}" type="presParOf" srcId="{5B7AD1B4-DB6A-4B4A-A6CB-F00024ACC88C}" destId="{AC1B3171-C2A4-48BD-B3FB-F5C68ADC7B51}" srcOrd="1" destOrd="0" presId="urn:microsoft.com/office/officeart/2018/2/layout/IconVerticalSolidList"/>
    <dgm:cxn modelId="{ABEF6ADB-E4F4-4FFB-BE47-E24A38E2462E}" type="presParOf" srcId="{5B7AD1B4-DB6A-4B4A-A6CB-F00024ACC88C}" destId="{70AED644-D878-4C25-9F12-0B5F851C9A5B}" srcOrd="2" destOrd="0" presId="urn:microsoft.com/office/officeart/2018/2/layout/IconVerticalSolidList"/>
    <dgm:cxn modelId="{62525B5E-4EB9-468B-AFDC-CA77616FC9A2}" type="presParOf" srcId="{5B7AD1B4-DB6A-4B4A-A6CB-F00024ACC88C}" destId="{0CB1B4D8-D3F5-4428-9BDF-C28E2ABBD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3FB8E3-262B-4BFE-97E6-E932D60D246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50EFEA-C750-4B82-B472-1B5C34450F80}">
      <dgm:prSet/>
      <dgm:spPr/>
      <dgm:t>
        <a:bodyPr/>
        <a:lstStyle/>
        <a:p>
          <a:r>
            <a:rPr lang="en-US" b="1"/>
            <a:t>Online Revenue Contribution(ORC)</a:t>
          </a:r>
          <a:endParaRPr lang="en-US"/>
        </a:p>
      </dgm:t>
    </dgm:pt>
    <dgm:pt modelId="{82D2D9EF-D1AC-4113-9044-E1AA16423109}" type="parTrans" cxnId="{C7AD9706-23BF-494E-A31D-9C32EB1144E0}">
      <dgm:prSet/>
      <dgm:spPr/>
      <dgm:t>
        <a:bodyPr/>
        <a:lstStyle/>
        <a:p>
          <a:endParaRPr lang="en-US"/>
        </a:p>
      </dgm:t>
    </dgm:pt>
    <dgm:pt modelId="{6BBC6A05-CA10-4564-BE25-4AC36BB8096F}" type="sibTrans" cxnId="{C7AD9706-23BF-494E-A31D-9C32EB1144E0}">
      <dgm:prSet/>
      <dgm:spPr/>
      <dgm:t>
        <a:bodyPr/>
        <a:lstStyle/>
        <a:p>
          <a:endParaRPr lang="en-US"/>
        </a:p>
      </dgm:t>
    </dgm:pt>
    <dgm:pt modelId="{3E40344C-B540-4BB7-B1C7-B1D8155A3D8F}">
      <dgm:prSet/>
      <dgm:spPr/>
      <dgm:t>
        <a:bodyPr/>
        <a:lstStyle/>
        <a:p>
          <a:r>
            <a:rPr lang="en-US"/>
            <a:t>This states the percentage of company revenue directly generated through online transactions.</a:t>
          </a:r>
        </a:p>
      </dgm:t>
    </dgm:pt>
    <dgm:pt modelId="{6FB29E1F-6586-483B-866F-2348E78089FA}" type="parTrans" cxnId="{2095B95A-0C7D-4648-AF22-3DBFE7B1BD8A}">
      <dgm:prSet/>
      <dgm:spPr/>
      <dgm:t>
        <a:bodyPr/>
        <a:lstStyle/>
        <a:p>
          <a:endParaRPr lang="en-US"/>
        </a:p>
      </dgm:t>
    </dgm:pt>
    <dgm:pt modelId="{B0C65477-AB01-4612-9210-097FE8AAE3CD}" type="sibTrans" cxnId="{2095B95A-0C7D-4648-AF22-3DBFE7B1BD8A}">
      <dgm:prSet/>
      <dgm:spPr/>
      <dgm:t>
        <a:bodyPr/>
        <a:lstStyle/>
        <a:p>
          <a:endParaRPr lang="en-US"/>
        </a:p>
      </dgm:t>
    </dgm:pt>
    <dgm:pt modelId="{DE99A3E3-8E26-4BED-B6A8-60BCEBAA1976}">
      <dgm:prSet/>
      <dgm:spPr/>
      <dgm:t>
        <a:bodyPr/>
        <a:lstStyle/>
        <a:p>
          <a:r>
            <a:rPr lang="en-US"/>
            <a:t>ORC can be set as an objective</a:t>
          </a:r>
        </a:p>
      </dgm:t>
    </dgm:pt>
    <dgm:pt modelId="{FCF0EBDD-7F12-40D9-91E9-6B9EAF8D75BE}" type="parTrans" cxnId="{1042CD99-41DD-473A-9A69-30FB1CD008E0}">
      <dgm:prSet/>
      <dgm:spPr/>
      <dgm:t>
        <a:bodyPr/>
        <a:lstStyle/>
        <a:p>
          <a:endParaRPr lang="en-US"/>
        </a:p>
      </dgm:t>
    </dgm:pt>
    <dgm:pt modelId="{8D4AA45B-C1E6-4960-82C0-E1C02121ABC4}" type="sibTrans" cxnId="{1042CD99-41DD-473A-9A69-30FB1CD008E0}">
      <dgm:prSet/>
      <dgm:spPr/>
      <dgm:t>
        <a:bodyPr/>
        <a:lstStyle/>
        <a:p>
          <a:endParaRPr lang="en-US"/>
        </a:p>
      </dgm:t>
    </dgm:pt>
    <dgm:pt modelId="{C7A17014-DD05-4979-84C1-E1239BB7225C}">
      <dgm:prSet/>
      <dgm:spPr/>
      <dgm:t>
        <a:bodyPr/>
        <a:lstStyle/>
        <a:p>
          <a:r>
            <a:rPr lang="en-US"/>
            <a:t>Indirect ORC is where the sale is influenced by the online presence, but purchase occurs using conventional channels.</a:t>
          </a:r>
        </a:p>
      </dgm:t>
    </dgm:pt>
    <dgm:pt modelId="{196FCE7C-37DD-4588-9F5D-73A54E9CC087}" type="parTrans" cxnId="{600B5D18-2E78-4CD4-9BBC-C3114907ADF2}">
      <dgm:prSet/>
      <dgm:spPr/>
      <dgm:t>
        <a:bodyPr/>
        <a:lstStyle/>
        <a:p>
          <a:endParaRPr lang="en-US"/>
        </a:p>
      </dgm:t>
    </dgm:pt>
    <dgm:pt modelId="{A1E4486D-0E37-4D70-80A2-DCD7D52D3DA0}" type="sibTrans" cxnId="{600B5D18-2E78-4CD4-9BBC-C3114907ADF2}">
      <dgm:prSet/>
      <dgm:spPr/>
      <dgm:t>
        <a:bodyPr/>
        <a:lstStyle/>
        <a:p>
          <a:endParaRPr lang="en-US"/>
        </a:p>
      </dgm:t>
    </dgm:pt>
    <dgm:pt modelId="{9B12C44C-08EE-4B55-ABD9-6CAA990B5E33}">
      <dgm:prSet/>
      <dgm:spPr/>
      <dgm:t>
        <a:bodyPr/>
        <a:lstStyle/>
        <a:p>
          <a:r>
            <a:rPr lang="en-US"/>
            <a:t>ORC can be set for different digital channels such as web or mobile commerce</a:t>
          </a:r>
        </a:p>
      </dgm:t>
    </dgm:pt>
    <dgm:pt modelId="{C1EC422B-06A3-46A5-BFB7-31D6394C03AB}" type="parTrans" cxnId="{4487F1B3-9D96-4F4F-9BDC-9810077F139C}">
      <dgm:prSet/>
      <dgm:spPr/>
      <dgm:t>
        <a:bodyPr/>
        <a:lstStyle/>
        <a:p>
          <a:endParaRPr lang="en-US"/>
        </a:p>
      </dgm:t>
    </dgm:pt>
    <dgm:pt modelId="{C8640886-8F5C-4965-BF7D-8FDE91548086}" type="sibTrans" cxnId="{4487F1B3-9D96-4F4F-9BDC-9810077F139C}">
      <dgm:prSet/>
      <dgm:spPr/>
      <dgm:t>
        <a:bodyPr/>
        <a:lstStyle/>
        <a:p>
          <a:endParaRPr lang="en-US"/>
        </a:p>
      </dgm:t>
    </dgm:pt>
    <dgm:pt modelId="{571B4A42-3A26-44C3-A508-BE36538FBE7D}">
      <dgm:prSet/>
      <dgm:spPr/>
      <dgm:t>
        <a:bodyPr/>
        <a:lstStyle/>
        <a:p>
          <a:r>
            <a:rPr lang="en-US" b="1"/>
            <a:t>Conversion marketing</a:t>
          </a:r>
          <a:endParaRPr lang="en-US"/>
        </a:p>
      </dgm:t>
    </dgm:pt>
    <dgm:pt modelId="{694CF630-3A12-44DC-AAE9-CF3EADF4C645}" type="parTrans" cxnId="{65404E3F-C189-4E61-A8FC-85DA8C1D48A4}">
      <dgm:prSet/>
      <dgm:spPr/>
      <dgm:t>
        <a:bodyPr/>
        <a:lstStyle/>
        <a:p>
          <a:endParaRPr lang="en-US"/>
        </a:p>
      </dgm:t>
    </dgm:pt>
    <dgm:pt modelId="{AD28BE79-B6BA-412A-8216-D9D81D587B80}" type="sibTrans" cxnId="{65404E3F-C189-4E61-A8FC-85DA8C1D48A4}">
      <dgm:prSet/>
      <dgm:spPr/>
      <dgm:t>
        <a:bodyPr/>
        <a:lstStyle/>
        <a:p>
          <a:endParaRPr lang="en-US"/>
        </a:p>
      </dgm:t>
    </dgm:pt>
    <dgm:pt modelId="{85FF47B1-5FA9-42AC-A2B1-93E06AE06664}">
      <dgm:prSet/>
      <dgm:spPr/>
      <dgm:t>
        <a:bodyPr/>
        <a:lstStyle/>
        <a:p>
          <a:r>
            <a:rPr lang="en-US"/>
            <a:t>Using marketing communications to maximise conversion of potential customers to actual customers.</a:t>
          </a:r>
        </a:p>
      </dgm:t>
    </dgm:pt>
    <dgm:pt modelId="{9B4C43BB-36C4-43B0-9658-E4C95F914789}" type="parTrans" cxnId="{110BA60C-6526-4E34-9521-CF1CCCBB3700}">
      <dgm:prSet/>
      <dgm:spPr/>
      <dgm:t>
        <a:bodyPr/>
        <a:lstStyle/>
        <a:p>
          <a:endParaRPr lang="en-US"/>
        </a:p>
      </dgm:t>
    </dgm:pt>
    <dgm:pt modelId="{F510E94D-A0A0-46EC-8BAF-B84B3E8BC3BD}" type="sibTrans" cxnId="{110BA60C-6526-4E34-9521-CF1CCCBB3700}">
      <dgm:prSet/>
      <dgm:spPr/>
      <dgm:t>
        <a:bodyPr/>
        <a:lstStyle/>
        <a:p>
          <a:endParaRPr lang="en-US"/>
        </a:p>
      </dgm:t>
    </dgm:pt>
    <dgm:pt modelId="{165B1904-F692-8941-83DF-FA8C9B9A5FBB}" type="pres">
      <dgm:prSet presAssocID="{4A3FB8E3-262B-4BFE-97E6-E932D60D246C}" presName="linear" presStyleCnt="0">
        <dgm:presLayoutVars>
          <dgm:dir/>
          <dgm:animLvl val="lvl"/>
          <dgm:resizeHandles val="exact"/>
        </dgm:presLayoutVars>
      </dgm:prSet>
      <dgm:spPr/>
    </dgm:pt>
    <dgm:pt modelId="{552EEE0B-7324-3F42-AFBD-4B57756E6285}" type="pres">
      <dgm:prSet presAssocID="{DB50EFEA-C750-4B82-B472-1B5C34450F80}" presName="parentLin" presStyleCnt="0"/>
      <dgm:spPr/>
    </dgm:pt>
    <dgm:pt modelId="{234760D3-555A-5A41-A6E9-981FF09B8347}" type="pres">
      <dgm:prSet presAssocID="{DB50EFEA-C750-4B82-B472-1B5C34450F80}" presName="parentLeftMargin" presStyleLbl="node1" presStyleIdx="0" presStyleCnt="2"/>
      <dgm:spPr/>
    </dgm:pt>
    <dgm:pt modelId="{238F9ED9-D8B7-774F-AE2D-0D0F48AC97B4}" type="pres">
      <dgm:prSet presAssocID="{DB50EFEA-C750-4B82-B472-1B5C34450F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234619-BD8A-9A4C-94E0-F3BB464B2642}" type="pres">
      <dgm:prSet presAssocID="{DB50EFEA-C750-4B82-B472-1B5C34450F80}" presName="negativeSpace" presStyleCnt="0"/>
      <dgm:spPr/>
    </dgm:pt>
    <dgm:pt modelId="{D61633A6-F8E0-9E46-94AF-482D23D01D33}" type="pres">
      <dgm:prSet presAssocID="{DB50EFEA-C750-4B82-B472-1B5C34450F80}" presName="childText" presStyleLbl="conFgAcc1" presStyleIdx="0" presStyleCnt="2">
        <dgm:presLayoutVars>
          <dgm:bulletEnabled val="1"/>
        </dgm:presLayoutVars>
      </dgm:prSet>
      <dgm:spPr/>
    </dgm:pt>
    <dgm:pt modelId="{E4C7E7D5-37D1-EA4D-8F67-C96597EBB08A}" type="pres">
      <dgm:prSet presAssocID="{6BBC6A05-CA10-4564-BE25-4AC36BB8096F}" presName="spaceBetweenRectangles" presStyleCnt="0"/>
      <dgm:spPr/>
    </dgm:pt>
    <dgm:pt modelId="{D313A970-D70C-EE4F-9499-5A742C1FDC32}" type="pres">
      <dgm:prSet presAssocID="{571B4A42-3A26-44C3-A508-BE36538FBE7D}" presName="parentLin" presStyleCnt="0"/>
      <dgm:spPr/>
    </dgm:pt>
    <dgm:pt modelId="{82AB9693-0418-1C42-AFDF-620C6CB9B086}" type="pres">
      <dgm:prSet presAssocID="{571B4A42-3A26-44C3-A508-BE36538FBE7D}" presName="parentLeftMargin" presStyleLbl="node1" presStyleIdx="0" presStyleCnt="2"/>
      <dgm:spPr/>
    </dgm:pt>
    <dgm:pt modelId="{87AADC65-B021-B043-B18F-8D3C384D36E2}" type="pres">
      <dgm:prSet presAssocID="{571B4A42-3A26-44C3-A508-BE36538FBE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8EAF2D-9930-EC4B-A819-98EC77DB9059}" type="pres">
      <dgm:prSet presAssocID="{571B4A42-3A26-44C3-A508-BE36538FBE7D}" presName="negativeSpace" presStyleCnt="0"/>
      <dgm:spPr/>
    </dgm:pt>
    <dgm:pt modelId="{D874144D-AA79-A145-B2CE-79FFD0E81E4A}" type="pres">
      <dgm:prSet presAssocID="{571B4A42-3A26-44C3-A508-BE36538FBE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AD9706-23BF-494E-A31D-9C32EB1144E0}" srcId="{4A3FB8E3-262B-4BFE-97E6-E932D60D246C}" destId="{DB50EFEA-C750-4B82-B472-1B5C34450F80}" srcOrd="0" destOrd="0" parTransId="{82D2D9EF-D1AC-4113-9044-E1AA16423109}" sibTransId="{6BBC6A05-CA10-4564-BE25-4AC36BB8096F}"/>
    <dgm:cxn modelId="{110BA60C-6526-4E34-9521-CF1CCCBB3700}" srcId="{571B4A42-3A26-44C3-A508-BE36538FBE7D}" destId="{85FF47B1-5FA9-42AC-A2B1-93E06AE06664}" srcOrd="0" destOrd="0" parTransId="{9B4C43BB-36C4-43B0-9658-E4C95F914789}" sibTransId="{F510E94D-A0A0-46EC-8BAF-B84B3E8BC3BD}"/>
    <dgm:cxn modelId="{23859615-67EA-1347-AE20-06272C5A40AB}" type="presOf" srcId="{C7A17014-DD05-4979-84C1-E1239BB7225C}" destId="{D61633A6-F8E0-9E46-94AF-482D23D01D33}" srcOrd="0" destOrd="2" presId="urn:microsoft.com/office/officeart/2005/8/layout/list1"/>
    <dgm:cxn modelId="{600B5D18-2E78-4CD4-9BBC-C3114907ADF2}" srcId="{DB50EFEA-C750-4B82-B472-1B5C34450F80}" destId="{C7A17014-DD05-4979-84C1-E1239BB7225C}" srcOrd="2" destOrd="0" parTransId="{196FCE7C-37DD-4588-9F5D-73A54E9CC087}" sibTransId="{A1E4486D-0E37-4D70-80A2-DCD7D52D3DA0}"/>
    <dgm:cxn modelId="{3BAB7824-6788-8B42-8F51-060F5B8E26E6}" type="presOf" srcId="{9B12C44C-08EE-4B55-ABD9-6CAA990B5E33}" destId="{D61633A6-F8E0-9E46-94AF-482D23D01D33}" srcOrd="0" destOrd="3" presId="urn:microsoft.com/office/officeart/2005/8/layout/list1"/>
    <dgm:cxn modelId="{765E9527-D8D4-314E-B7D5-ECF0BDB84C38}" type="presOf" srcId="{DB50EFEA-C750-4B82-B472-1B5C34450F80}" destId="{234760D3-555A-5A41-A6E9-981FF09B8347}" srcOrd="0" destOrd="0" presId="urn:microsoft.com/office/officeart/2005/8/layout/list1"/>
    <dgm:cxn modelId="{65404E3F-C189-4E61-A8FC-85DA8C1D48A4}" srcId="{4A3FB8E3-262B-4BFE-97E6-E932D60D246C}" destId="{571B4A42-3A26-44C3-A508-BE36538FBE7D}" srcOrd="1" destOrd="0" parTransId="{694CF630-3A12-44DC-AAE9-CF3EADF4C645}" sibTransId="{AD28BE79-B6BA-412A-8216-D9D81D587B80}"/>
    <dgm:cxn modelId="{EA2B7C56-7C50-2041-A479-0858ED62F9EE}" type="presOf" srcId="{DB50EFEA-C750-4B82-B472-1B5C34450F80}" destId="{238F9ED9-D8B7-774F-AE2D-0D0F48AC97B4}" srcOrd="1" destOrd="0" presId="urn:microsoft.com/office/officeart/2005/8/layout/list1"/>
    <dgm:cxn modelId="{2095B95A-0C7D-4648-AF22-3DBFE7B1BD8A}" srcId="{DB50EFEA-C750-4B82-B472-1B5C34450F80}" destId="{3E40344C-B540-4BB7-B1C7-B1D8155A3D8F}" srcOrd="0" destOrd="0" parTransId="{6FB29E1F-6586-483B-866F-2348E78089FA}" sibTransId="{B0C65477-AB01-4612-9210-097FE8AAE3CD}"/>
    <dgm:cxn modelId="{13645B5C-B75D-4743-B59D-AF921399E340}" type="presOf" srcId="{571B4A42-3A26-44C3-A508-BE36538FBE7D}" destId="{82AB9693-0418-1C42-AFDF-620C6CB9B086}" srcOrd="0" destOrd="0" presId="urn:microsoft.com/office/officeart/2005/8/layout/list1"/>
    <dgm:cxn modelId="{C8511571-EB8B-674D-B3FD-6777CF44A5E6}" type="presOf" srcId="{DE99A3E3-8E26-4BED-B6A8-60BCEBAA1976}" destId="{D61633A6-F8E0-9E46-94AF-482D23D01D33}" srcOrd="0" destOrd="1" presId="urn:microsoft.com/office/officeart/2005/8/layout/list1"/>
    <dgm:cxn modelId="{E789E18D-512C-2841-A391-F34060B7AD75}" type="presOf" srcId="{571B4A42-3A26-44C3-A508-BE36538FBE7D}" destId="{87AADC65-B021-B043-B18F-8D3C384D36E2}" srcOrd="1" destOrd="0" presId="urn:microsoft.com/office/officeart/2005/8/layout/list1"/>
    <dgm:cxn modelId="{1042CD99-41DD-473A-9A69-30FB1CD008E0}" srcId="{DB50EFEA-C750-4B82-B472-1B5C34450F80}" destId="{DE99A3E3-8E26-4BED-B6A8-60BCEBAA1976}" srcOrd="1" destOrd="0" parTransId="{FCF0EBDD-7F12-40D9-91E9-6B9EAF8D75BE}" sibTransId="{8D4AA45B-C1E6-4960-82C0-E1C02121ABC4}"/>
    <dgm:cxn modelId="{4487F1B3-9D96-4F4F-9BDC-9810077F139C}" srcId="{DB50EFEA-C750-4B82-B472-1B5C34450F80}" destId="{9B12C44C-08EE-4B55-ABD9-6CAA990B5E33}" srcOrd="3" destOrd="0" parTransId="{C1EC422B-06A3-46A5-BFB7-31D6394C03AB}" sibTransId="{C8640886-8F5C-4965-BF7D-8FDE91548086}"/>
    <dgm:cxn modelId="{60258BB6-82F4-CB44-96B4-D0051F71961B}" type="presOf" srcId="{4A3FB8E3-262B-4BFE-97E6-E932D60D246C}" destId="{165B1904-F692-8941-83DF-FA8C9B9A5FBB}" srcOrd="0" destOrd="0" presId="urn:microsoft.com/office/officeart/2005/8/layout/list1"/>
    <dgm:cxn modelId="{170F8BE9-2509-3E4E-8721-550BC2D44186}" type="presOf" srcId="{3E40344C-B540-4BB7-B1C7-B1D8155A3D8F}" destId="{D61633A6-F8E0-9E46-94AF-482D23D01D33}" srcOrd="0" destOrd="0" presId="urn:microsoft.com/office/officeart/2005/8/layout/list1"/>
    <dgm:cxn modelId="{E71366FB-E909-E649-B86D-82616964BADC}" type="presOf" srcId="{85FF47B1-5FA9-42AC-A2B1-93E06AE06664}" destId="{D874144D-AA79-A145-B2CE-79FFD0E81E4A}" srcOrd="0" destOrd="0" presId="urn:microsoft.com/office/officeart/2005/8/layout/list1"/>
    <dgm:cxn modelId="{42D4682F-B492-6946-AB49-1535EA4E6599}" type="presParOf" srcId="{165B1904-F692-8941-83DF-FA8C9B9A5FBB}" destId="{552EEE0B-7324-3F42-AFBD-4B57756E6285}" srcOrd="0" destOrd="0" presId="urn:microsoft.com/office/officeart/2005/8/layout/list1"/>
    <dgm:cxn modelId="{A5DF64CA-5C6C-4B48-8B2B-F39D43864202}" type="presParOf" srcId="{552EEE0B-7324-3F42-AFBD-4B57756E6285}" destId="{234760D3-555A-5A41-A6E9-981FF09B8347}" srcOrd="0" destOrd="0" presId="urn:microsoft.com/office/officeart/2005/8/layout/list1"/>
    <dgm:cxn modelId="{38F9814E-EEA2-DE46-93A0-0707234D7869}" type="presParOf" srcId="{552EEE0B-7324-3F42-AFBD-4B57756E6285}" destId="{238F9ED9-D8B7-774F-AE2D-0D0F48AC97B4}" srcOrd="1" destOrd="0" presId="urn:microsoft.com/office/officeart/2005/8/layout/list1"/>
    <dgm:cxn modelId="{9EF4C9F1-15D8-F442-8476-18324E13F99D}" type="presParOf" srcId="{165B1904-F692-8941-83DF-FA8C9B9A5FBB}" destId="{CA234619-BD8A-9A4C-94E0-F3BB464B2642}" srcOrd="1" destOrd="0" presId="urn:microsoft.com/office/officeart/2005/8/layout/list1"/>
    <dgm:cxn modelId="{A6579230-931C-ED4C-B528-1E655C76D997}" type="presParOf" srcId="{165B1904-F692-8941-83DF-FA8C9B9A5FBB}" destId="{D61633A6-F8E0-9E46-94AF-482D23D01D33}" srcOrd="2" destOrd="0" presId="urn:microsoft.com/office/officeart/2005/8/layout/list1"/>
    <dgm:cxn modelId="{9E68AE54-1E45-D845-9157-7EB7254EA010}" type="presParOf" srcId="{165B1904-F692-8941-83DF-FA8C9B9A5FBB}" destId="{E4C7E7D5-37D1-EA4D-8F67-C96597EBB08A}" srcOrd="3" destOrd="0" presId="urn:microsoft.com/office/officeart/2005/8/layout/list1"/>
    <dgm:cxn modelId="{4887108E-A794-3241-88BF-E16A019CC80A}" type="presParOf" srcId="{165B1904-F692-8941-83DF-FA8C9B9A5FBB}" destId="{D313A970-D70C-EE4F-9499-5A742C1FDC32}" srcOrd="4" destOrd="0" presId="urn:microsoft.com/office/officeart/2005/8/layout/list1"/>
    <dgm:cxn modelId="{DB212DD0-6235-9247-AF29-88ED29368262}" type="presParOf" srcId="{D313A970-D70C-EE4F-9499-5A742C1FDC32}" destId="{82AB9693-0418-1C42-AFDF-620C6CB9B086}" srcOrd="0" destOrd="0" presId="urn:microsoft.com/office/officeart/2005/8/layout/list1"/>
    <dgm:cxn modelId="{57F8A44B-949E-F740-8F12-8DAF0824D22A}" type="presParOf" srcId="{D313A970-D70C-EE4F-9499-5A742C1FDC32}" destId="{87AADC65-B021-B043-B18F-8D3C384D36E2}" srcOrd="1" destOrd="0" presId="urn:microsoft.com/office/officeart/2005/8/layout/list1"/>
    <dgm:cxn modelId="{188E34C6-41D3-ED4A-BEC8-C099C1F850BE}" type="presParOf" srcId="{165B1904-F692-8941-83DF-FA8C9B9A5FBB}" destId="{598EAF2D-9930-EC4B-A819-98EC77DB9059}" srcOrd="5" destOrd="0" presId="urn:microsoft.com/office/officeart/2005/8/layout/list1"/>
    <dgm:cxn modelId="{A069BDD1-49E6-4C4C-B103-392EB86E8F7E}" type="presParOf" srcId="{165B1904-F692-8941-83DF-FA8C9B9A5FBB}" destId="{D874144D-AA79-A145-B2CE-79FFD0E81E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37CBCC-EA9E-417F-99BC-456F838092B0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6B8AF03-EDAC-4EDA-A455-7C069B4D8415}">
      <dgm:prSet/>
      <dgm:spPr/>
      <dgm:t>
        <a:bodyPr/>
        <a:lstStyle/>
        <a:p>
          <a:r>
            <a:rPr lang="en-US" b="1"/>
            <a:t>Decision 3:</a:t>
          </a:r>
          <a:r>
            <a:rPr lang="en-US"/>
            <a:t> Positioning and differentiation strategies</a:t>
          </a:r>
        </a:p>
      </dgm:t>
    </dgm:pt>
    <dgm:pt modelId="{69499743-28C8-4223-AB61-BDFCE521D27C}" type="parTrans" cxnId="{0B754AFB-D792-4714-8D4C-21EBF4AC96A0}">
      <dgm:prSet/>
      <dgm:spPr/>
      <dgm:t>
        <a:bodyPr/>
        <a:lstStyle/>
        <a:p>
          <a:endParaRPr lang="en-US"/>
        </a:p>
      </dgm:t>
    </dgm:pt>
    <dgm:pt modelId="{8EC3F683-1A76-4E2D-9BC6-CCE9BBE7B51F}" type="sibTrans" cxnId="{0B754AFB-D792-4714-8D4C-21EBF4AC96A0}">
      <dgm:prSet/>
      <dgm:spPr/>
      <dgm:t>
        <a:bodyPr/>
        <a:lstStyle/>
        <a:p>
          <a:endParaRPr lang="en-US"/>
        </a:p>
      </dgm:t>
    </dgm:pt>
    <dgm:pt modelId="{C1ACD92D-7D64-4C5A-AE67-184BAC4E91E4}">
      <dgm:prSet/>
      <dgm:spPr/>
      <dgm:t>
        <a:bodyPr/>
        <a:lstStyle/>
        <a:p>
          <a:r>
            <a:rPr lang="en-US"/>
            <a:t>Once market segments have been identified from decision 2, organisations need to define how to best position their online services relative to competitors according to 4 main variable: </a:t>
          </a:r>
        </a:p>
      </dgm:t>
    </dgm:pt>
    <dgm:pt modelId="{04BF48D7-3613-4EBB-A551-CEC79C2B593A}" type="parTrans" cxnId="{DE8CF2BC-D2F4-40C8-82BD-66E1CDC27C56}">
      <dgm:prSet/>
      <dgm:spPr/>
      <dgm:t>
        <a:bodyPr/>
        <a:lstStyle/>
        <a:p>
          <a:endParaRPr lang="en-US"/>
        </a:p>
      </dgm:t>
    </dgm:pt>
    <dgm:pt modelId="{DA86507E-3C83-437A-94FD-874979789B79}" type="sibTrans" cxnId="{DE8CF2BC-D2F4-40C8-82BD-66E1CDC27C56}">
      <dgm:prSet/>
      <dgm:spPr/>
      <dgm:t>
        <a:bodyPr/>
        <a:lstStyle/>
        <a:p>
          <a:endParaRPr lang="en-US"/>
        </a:p>
      </dgm:t>
    </dgm:pt>
    <dgm:pt modelId="{0FDB88D9-13AB-44F0-BB65-FF44C29523F0}">
      <dgm:prSet/>
      <dgm:spPr/>
      <dgm:t>
        <a:bodyPr/>
        <a:lstStyle/>
        <a:p>
          <a:r>
            <a:rPr lang="en-US" b="1" i="1"/>
            <a:t>Product quality, </a:t>
          </a:r>
          <a:endParaRPr lang="en-US"/>
        </a:p>
      </dgm:t>
    </dgm:pt>
    <dgm:pt modelId="{89A43345-2CD2-4CF4-9CDD-085C4E7D65B4}" type="parTrans" cxnId="{12C3B90E-0550-4EEF-8A0F-9311385B6C15}">
      <dgm:prSet/>
      <dgm:spPr/>
      <dgm:t>
        <a:bodyPr/>
        <a:lstStyle/>
        <a:p>
          <a:endParaRPr lang="en-US"/>
        </a:p>
      </dgm:t>
    </dgm:pt>
    <dgm:pt modelId="{706F95D9-FF26-4978-9D59-0FB6F74FA8C5}" type="sibTrans" cxnId="{12C3B90E-0550-4EEF-8A0F-9311385B6C15}">
      <dgm:prSet/>
      <dgm:spPr/>
      <dgm:t>
        <a:bodyPr/>
        <a:lstStyle/>
        <a:p>
          <a:endParaRPr lang="en-US"/>
        </a:p>
      </dgm:t>
    </dgm:pt>
    <dgm:pt modelId="{FB908E35-168C-4F18-9EEF-4E31026B92D0}">
      <dgm:prSet/>
      <dgm:spPr/>
      <dgm:t>
        <a:bodyPr/>
        <a:lstStyle/>
        <a:p>
          <a:r>
            <a:rPr lang="en-US" b="1" i="1"/>
            <a:t>service quality, </a:t>
          </a:r>
          <a:endParaRPr lang="en-US"/>
        </a:p>
      </dgm:t>
    </dgm:pt>
    <dgm:pt modelId="{B72B2C2C-B5E7-4DD7-860F-F2FF83270476}" type="parTrans" cxnId="{26DCA5CD-8CFB-466D-A03A-F4174D107D1E}">
      <dgm:prSet/>
      <dgm:spPr/>
      <dgm:t>
        <a:bodyPr/>
        <a:lstStyle/>
        <a:p>
          <a:endParaRPr lang="en-US"/>
        </a:p>
      </dgm:t>
    </dgm:pt>
    <dgm:pt modelId="{3E078CE6-228C-487C-AE2B-92B6ACCC8123}" type="sibTrans" cxnId="{26DCA5CD-8CFB-466D-A03A-F4174D107D1E}">
      <dgm:prSet/>
      <dgm:spPr/>
      <dgm:t>
        <a:bodyPr/>
        <a:lstStyle/>
        <a:p>
          <a:endParaRPr lang="en-US"/>
        </a:p>
      </dgm:t>
    </dgm:pt>
    <dgm:pt modelId="{A4916E29-B552-4ED5-932D-9F09008F8109}">
      <dgm:prSet/>
      <dgm:spPr/>
      <dgm:t>
        <a:bodyPr/>
        <a:lstStyle/>
        <a:p>
          <a:r>
            <a:rPr lang="en-US" b="1" i="1"/>
            <a:t>price and fulfilment time</a:t>
          </a:r>
          <a:endParaRPr lang="en-US"/>
        </a:p>
      </dgm:t>
    </dgm:pt>
    <dgm:pt modelId="{076966DA-3DF0-4E43-8D19-71EEFCEEF9A0}" type="parTrans" cxnId="{374B5CD4-F7A0-45A6-B483-E7D6890FFC58}">
      <dgm:prSet/>
      <dgm:spPr/>
      <dgm:t>
        <a:bodyPr/>
        <a:lstStyle/>
        <a:p>
          <a:endParaRPr lang="en-US"/>
        </a:p>
      </dgm:t>
    </dgm:pt>
    <dgm:pt modelId="{7B0B1F44-8451-42ED-8653-B9CA26E7C9E7}" type="sibTrans" cxnId="{374B5CD4-F7A0-45A6-B483-E7D6890FFC58}">
      <dgm:prSet/>
      <dgm:spPr/>
      <dgm:t>
        <a:bodyPr/>
        <a:lstStyle/>
        <a:p>
          <a:endParaRPr lang="en-US"/>
        </a:p>
      </dgm:t>
    </dgm:pt>
    <dgm:pt modelId="{B207CBF9-DF82-4BFE-9F8C-AC752E8A753F}">
      <dgm:prSet/>
      <dgm:spPr/>
      <dgm:t>
        <a:bodyPr/>
        <a:lstStyle/>
        <a:p>
          <a:r>
            <a:rPr lang="en-US"/>
            <a:t>The above could be achieved by enhancing:</a:t>
          </a:r>
        </a:p>
      </dgm:t>
    </dgm:pt>
    <dgm:pt modelId="{59BCD3E9-D609-4C6A-8173-944DBC7A5A34}" type="parTrans" cxnId="{7EE9FEFA-42A1-4D13-9982-86910D7A277C}">
      <dgm:prSet/>
      <dgm:spPr/>
      <dgm:t>
        <a:bodyPr/>
        <a:lstStyle/>
        <a:p>
          <a:endParaRPr lang="en-US"/>
        </a:p>
      </dgm:t>
    </dgm:pt>
    <dgm:pt modelId="{D9D9D650-AE01-4E24-B5E0-9CBFA1B03359}" type="sibTrans" cxnId="{7EE9FEFA-42A1-4D13-9982-86910D7A277C}">
      <dgm:prSet/>
      <dgm:spPr/>
      <dgm:t>
        <a:bodyPr/>
        <a:lstStyle/>
        <a:p>
          <a:endParaRPr lang="en-US"/>
        </a:p>
      </dgm:t>
    </dgm:pt>
    <dgm:pt modelId="{2A420AD0-E2F6-42B9-A23D-234D1E660C1C}">
      <dgm:prSet/>
      <dgm:spPr/>
      <dgm:t>
        <a:bodyPr/>
        <a:lstStyle/>
        <a:p>
          <a:r>
            <a:rPr lang="en-US" b="1" i="1"/>
            <a:t>Product performance excellence, </a:t>
          </a:r>
          <a:endParaRPr lang="en-US"/>
        </a:p>
      </dgm:t>
    </dgm:pt>
    <dgm:pt modelId="{826220EA-A4D6-429A-89EE-003977E4303B}" type="parTrans" cxnId="{7276E7FA-703A-4026-99B3-527C9BFB959B}">
      <dgm:prSet/>
      <dgm:spPr/>
      <dgm:t>
        <a:bodyPr/>
        <a:lstStyle/>
        <a:p>
          <a:endParaRPr lang="en-US"/>
        </a:p>
      </dgm:t>
    </dgm:pt>
    <dgm:pt modelId="{5C1DDD4B-0976-4262-8290-A29E42B22122}" type="sibTrans" cxnId="{7276E7FA-703A-4026-99B3-527C9BFB959B}">
      <dgm:prSet/>
      <dgm:spPr/>
      <dgm:t>
        <a:bodyPr/>
        <a:lstStyle/>
        <a:p>
          <a:endParaRPr lang="en-US"/>
        </a:p>
      </dgm:t>
    </dgm:pt>
    <dgm:pt modelId="{09B066D0-AE1D-4E19-A714-73FB2DDA0D47}">
      <dgm:prSet/>
      <dgm:spPr/>
      <dgm:t>
        <a:bodyPr/>
        <a:lstStyle/>
        <a:p>
          <a:r>
            <a:rPr lang="en-US" b="1" i="1"/>
            <a:t>Price performance excellence, </a:t>
          </a:r>
          <a:endParaRPr lang="en-US"/>
        </a:p>
      </dgm:t>
    </dgm:pt>
    <dgm:pt modelId="{90835861-8563-472B-814B-FAE6915DF90D}" type="parTrans" cxnId="{9911B1BD-6C21-472C-9FDD-07CAEA490207}">
      <dgm:prSet/>
      <dgm:spPr/>
      <dgm:t>
        <a:bodyPr/>
        <a:lstStyle/>
        <a:p>
          <a:endParaRPr lang="en-US"/>
        </a:p>
      </dgm:t>
    </dgm:pt>
    <dgm:pt modelId="{57CC2AD9-BDBA-4652-909C-90D84BE6DDD3}" type="sibTrans" cxnId="{9911B1BD-6C21-472C-9FDD-07CAEA490207}">
      <dgm:prSet/>
      <dgm:spPr/>
      <dgm:t>
        <a:bodyPr/>
        <a:lstStyle/>
        <a:p>
          <a:endParaRPr lang="en-US"/>
        </a:p>
      </dgm:t>
    </dgm:pt>
    <dgm:pt modelId="{77742F62-1158-493D-959F-74E532B07D53}">
      <dgm:prSet/>
      <dgm:spPr/>
      <dgm:t>
        <a:bodyPr/>
        <a:lstStyle/>
        <a:p>
          <a:r>
            <a:rPr lang="en-US" b="1" i="1"/>
            <a:t>Transactional excellence, </a:t>
          </a:r>
          <a:endParaRPr lang="en-US"/>
        </a:p>
      </dgm:t>
    </dgm:pt>
    <dgm:pt modelId="{C01D090C-1F54-4B38-B24C-F79D9C560403}" type="parTrans" cxnId="{1E3C0817-9F3A-4CA0-958E-A247F03AE9AF}">
      <dgm:prSet/>
      <dgm:spPr/>
      <dgm:t>
        <a:bodyPr/>
        <a:lstStyle/>
        <a:p>
          <a:endParaRPr lang="en-US"/>
        </a:p>
      </dgm:t>
    </dgm:pt>
    <dgm:pt modelId="{CCE03562-A183-4CD3-92EE-CC8039F4C49C}" type="sibTrans" cxnId="{1E3C0817-9F3A-4CA0-958E-A247F03AE9AF}">
      <dgm:prSet/>
      <dgm:spPr/>
      <dgm:t>
        <a:bodyPr/>
        <a:lstStyle/>
        <a:p>
          <a:endParaRPr lang="en-US"/>
        </a:p>
      </dgm:t>
    </dgm:pt>
    <dgm:pt modelId="{7E05FB8D-6EDB-4232-A000-34F127CDA247}">
      <dgm:prSet/>
      <dgm:spPr/>
      <dgm:t>
        <a:bodyPr/>
        <a:lstStyle/>
        <a:p>
          <a:r>
            <a:rPr lang="en-US" b="1" i="1"/>
            <a:t>Relationship excellence</a:t>
          </a:r>
          <a:endParaRPr lang="en-US"/>
        </a:p>
      </dgm:t>
    </dgm:pt>
    <dgm:pt modelId="{ED716334-09CE-4C63-8C5B-1D46F15DC513}" type="parTrans" cxnId="{5E12D5F4-B2A8-4E60-A61D-0CF554B4CBBD}">
      <dgm:prSet/>
      <dgm:spPr/>
      <dgm:t>
        <a:bodyPr/>
        <a:lstStyle/>
        <a:p>
          <a:endParaRPr lang="en-US"/>
        </a:p>
      </dgm:t>
    </dgm:pt>
    <dgm:pt modelId="{89560CBE-AC0F-420B-BA4C-2D77D323668A}" type="sibTrans" cxnId="{5E12D5F4-B2A8-4E60-A61D-0CF554B4CBBD}">
      <dgm:prSet/>
      <dgm:spPr/>
      <dgm:t>
        <a:bodyPr/>
        <a:lstStyle/>
        <a:p>
          <a:endParaRPr lang="en-US"/>
        </a:p>
      </dgm:t>
    </dgm:pt>
    <dgm:pt modelId="{7EA2058F-A492-4ED2-825B-9F25EB765620}">
      <dgm:prSet/>
      <dgm:spPr/>
      <dgm:t>
        <a:bodyPr/>
        <a:lstStyle/>
        <a:p>
          <a:r>
            <a:rPr lang="en-US" b="1"/>
            <a:t>Decision 4: </a:t>
          </a:r>
          <a:r>
            <a:rPr lang="en-US"/>
            <a:t>Business, service and revenue models</a:t>
          </a:r>
        </a:p>
      </dgm:t>
    </dgm:pt>
    <dgm:pt modelId="{D5A9232F-1D37-4EEE-BF0D-0958FB7FBDDF}" type="parTrans" cxnId="{0A92F293-B5E6-4BE5-92D8-528CC849E5D1}">
      <dgm:prSet/>
      <dgm:spPr/>
      <dgm:t>
        <a:bodyPr/>
        <a:lstStyle/>
        <a:p>
          <a:endParaRPr lang="en-US"/>
        </a:p>
      </dgm:t>
    </dgm:pt>
    <dgm:pt modelId="{5EDE7EEB-31D8-45BA-B6C6-2036F0E23A5D}" type="sibTrans" cxnId="{0A92F293-B5E6-4BE5-92D8-528CC849E5D1}">
      <dgm:prSet/>
      <dgm:spPr/>
      <dgm:t>
        <a:bodyPr/>
        <a:lstStyle/>
        <a:p>
          <a:endParaRPr lang="en-US"/>
        </a:p>
      </dgm:t>
    </dgm:pt>
    <dgm:pt modelId="{33CF1D8E-3E03-42E4-8F1F-AC2178B9C612}">
      <dgm:prSet/>
      <dgm:spPr/>
      <dgm:t>
        <a:bodyPr/>
        <a:lstStyle/>
        <a:p>
          <a:r>
            <a:rPr lang="en-US"/>
            <a:t>Constantly reviewing innovation in services to improve the quality of experience offered is also important for digital business</a:t>
          </a:r>
        </a:p>
      </dgm:t>
    </dgm:pt>
    <dgm:pt modelId="{D3B46799-8464-4AEA-ACD2-EFD64FBF9E93}" type="parTrans" cxnId="{EDD8857B-B69C-4E0C-A3F7-BEB3CE935561}">
      <dgm:prSet/>
      <dgm:spPr/>
      <dgm:t>
        <a:bodyPr/>
        <a:lstStyle/>
        <a:p>
          <a:endParaRPr lang="en-US"/>
        </a:p>
      </dgm:t>
    </dgm:pt>
    <dgm:pt modelId="{DDAC2F31-3804-4DCB-AD55-286038823F06}" type="sibTrans" cxnId="{EDD8857B-B69C-4E0C-A3F7-BEB3CE935561}">
      <dgm:prSet/>
      <dgm:spPr/>
      <dgm:t>
        <a:bodyPr/>
        <a:lstStyle/>
        <a:p>
          <a:endParaRPr lang="en-US"/>
        </a:p>
      </dgm:t>
    </dgm:pt>
    <dgm:pt modelId="{A30398DF-3478-2F49-BD81-F16E54D73DC8}" type="pres">
      <dgm:prSet presAssocID="{0737CBCC-EA9E-417F-99BC-456F838092B0}" presName="linear" presStyleCnt="0">
        <dgm:presLayoutVars>
          <dgm:dir/>
          <dgm:animLvl val="lvl"/>
          <dgm:resizeHandles val="exact"/>
        </dgm:presLayoutVars>
      </dgm:prSet>
      <dgm:spPr/>
    </dgm:pt>
    <dgm:pt modelId="{9153A6EC-2337-E742-8751-E74F638234C4}" type="pres">
      <dgm:prSet presAssocID="{F6B8AF03-EDAC-4EDA-A455-7C069B4D8415}" presName="parentLin" presStyleCnt="0"/>
      <dgm:spPr/>
    </dgm:pt>
    <dgm:pt modelId="{7E33EA1E-853A-D64A-811F-4CB33172D101}" type="pres">
      <dgm:prSet presAssocID="{F6B8AF03-EDAC-4EDA-A455-7C069B4D8415}" presName="parentLeftMargin" presStyleLbl="node1" presStyleIdx="0" presStyleCnt="4"/>
      <dgm:spPr/>
    </dgm:pt>
    <dgm:pt modelId="{46C0F107-A117-404A-9368-032050A348DA}" type="pres">
      <dgm:prSet presAssocID="{F6B8AF03-EDAC-4EDA-A455-7C069B4D84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6A09D3-812D-DA41-9D91-3146A9976995}" type="pres">
      <dgm:prSet presAssocID="{F6B8AF03-EDAC-4EDA-A455-7C069B4D8415}" presName="negativeSpace" presStyleCnt="0"/>
      <dgm:spPr/>
    </dgm:pt>
    <dgm:pt modelId="{F3E5DA4D-5BEA-F843-B323-4DAF5149328B}" type="pres">
      <dgm:prSet presAssocID="{F6B8AF03-EDAC-4EDA-A455-7C069B4D8415}" presName="childText" presStyleLbl="conFgAcc1" presStyleIdx="0" presStyleCnt="4">
        <dgm:presLayoutVars>
          <dgm:bulletEnabled val="1"/>
        </dgm:presLayoutVars>
      </dgm:prSet>
      <dgm:spPr/>
    </dgm:pt>
    <dgm:pt modelId="{30D6EE45-6077-7E47-99AA-D0EBF8716CB4}" type="pres">
      <dgm:prSet presAssocID="{8EC3F683-1A76-4E2D-9BC6-CCE9BBE7B51F}" presName="spaceBetweenRectangles" presStyleCnt="0"/>
      <dgm:spPr/>
    </dgm:pt>
    <dgm:pt modelId="{84B95A4B-9D64-454F-B254-B9FA3D019D48}" type="pres">
      <dgm:prSet presAssocID="{B207CBF9-DF82-4BFE-9F8C-AC752E8A753F}" presName="parentLin" presStyleCnt="0"/>
      <dgm:spPr/>
    </dgm:pt>
    <dgm:pt modelId="{66730163-F36D-6F45-AA43-B9E26101D075}" type="pres">
      <dgm:prSet presAssocID="{B207CBF9-DF82-4BFE-9F8C-AC752E8A753F}" presName="parentLeftMargin" presStyleLbl="node1" presStyleIdx="0" presStyleCnt="4"/>
      <dgm:spPr/>
    </dgm:pt>
    <dgm:pt modelId="{0821A467-196B-E54B-A6C2-4BC9DD26CC05}" type="pres">
      <dgm:prSet presAssocID="{B207CBF9-DF82-4BFE-9F8C-AC752E8A75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CD10F7-DE5D-6242-813D-0BE1EB553D8C}" type="pres">
      <dgm:prSet presAssocID="{B207CBF9-DF82-4BFE-9F8C-AC752E8A753F}" presName="negativeSpace" presStyleCnt="0"/>
      <dgm:spPr/>
    </dgm:pt>
    <dgm:pt modelId="{703EE494-82D7-3542-AB44-27F0D964ECF9}" type="pres">
      <dgm:prSet presAssocID="{B207CBF9-DF82-4BFE-9F8C-AC752E8A753F}" presName="childText" presStyleLbl="conFgAcc1" presStyleIdx="1" presStyleCnt="4">
        <dgm:presLayoutVars>
          <dgm:bulletEnabled val="1"/>
        </dgm:presLayoutVars>
      </dgm:prSet>
      <dgm:spPr/>
    </dgm:pt>
    <dgm:pt modelId="{5B50648F-6FB0-B542-A7B1-484CB917FC43}" type="pres">
      <dgm:prSet presAssocID="{D9D9D650-AE01-4E24-B5E0-9CBFA1B03359}" presName="spaceBetweenRectangles" presStyleCnt="0"/>
      <dgm:spPr/>
    </dgm:pt>
    <dgm:pt modelId="{288F601A-10A3-574B-8DA8-0CB1A0EDC92F}" type="pres">
      <dgm:prSet presAssocID="{7EA2058F-A492-4ED2-825B-9F25EB765620}" presName="parentLin" presStyleCnt="0"/>
      <dgm:spPr/>
    </dgm:pt>
    <dgm:pt modelId="{9A62E379-FD80-0240-9C99-720CC0C9968B}" type="pres">
      <dgm:prSet presAssocID="{7EA2058F-A492-4ED2-825B-9F25EB765620}" presName="parentLeftMargin" presStyleLbl="node1" presStyleIdx="1" presStyleCnt="4"/>
      <dgm:spPr/>
    </dgm:pt>
    <dgm:pt modelId="{AF2DB047-224D-DE48-8E2F-1DFA3BD3B691}" type="pres">
      <dgm:prSet presAssocID="{7EA2058F-A492-4ED2-825B-9F25EB7656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BDF455-8F0F-E04D-8E1A-4F87A857F5C7}" type="pres">
      <dgm:prSet presAssocID="{7EA2058F-A492-4ED2-825B-9F25EB765620}" presName="negativeSpace" presStyleCnt="0"/>
      <dgm:spPr/>
    </dgm:pt>
    <dgm:pt modelId="{C6EE78B2-5B12-6B4A-BA0E-A645B88FD5ED}" type="pres">
      <dgm:prSet presAssocID="{7EA2058F-A492-4ED2-825B-9F25EB765620}" presName="childText" presStyleLbl="conFgAcc1" presStyleIdx="2" presStyleCnt="4">
        <dgm:presLayoutVars>
          <dgm:bulletEnabled val="1"/>
        </dgm:presLayoutVars>
      </dgm:prSet>
      <dgm:spPr/>
    </dgm:pt>
    <dgm:pt modelId="{6A242413-5463-1342-8A74-0B59A47D003D}" type="pres">
      <dgm:prSet presAssocID="{5EDE7EEB-31D8-45BA-B6C6-2036F0E23A5D}" presName="spaceBetweenRectangles" presStyleCnt="0"/>
      <dgm:spPr/>
    </dgm:pt>
    <dgm:pt modelId="{F6A83093-9231-BA4E-BCF8-D65CFF7C52CD}" type="pres">
      <dgm:prSet presAssocID="{33CF1D8E-3E03-42E4-8F1F-AC2178B9C612}" presName="parentLin" presStyleCnt="0"/>
      <dgm:spPr/>
    </dgm:pt>
    <dgm:pt modelId="{A2C1A48C-AF3F-094A-93F2-6EBC82A569FA}" type="pres">
      <dgm:prSet presAssocID="{33CF1D8E-3E03-42E4-8F1F-AC2178B9C612}" presName="parentLeftMargin" presStyleLbl="node1" presStyleIdx="2" presStyleCnt="4"/>
      <dgm:spPr/>
    </dgm:pt>
    <dgm:pt modelId="{36CE73BE-C9DD-F34E-9691-F5A6AEAB3D7A}" type="pres">
      <dgm:prSet presAssocID="{33CF1D8E-3E03-42E4-8F1F-AC2178B9C6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CF1A47-C9FC-2A4F-8C2E-B38CD5FCAB48}" type="pres">
      <dgm:prSet presAssocID="{33CF1D8E-3E03-42E4-8F1F-AC2178B9C612}" presName="negativeSpace" presStyleCnt="0"/>
      <dgm:spPr/>
    </dgm:pt>
    <dgm:pt modelId="{9E72A002-8924-2C42-96C4-34EC1F428E15}" type="pres">
      <dgm:prSet presAssocID="{33CF1D8E-3E03-42E4-8F1F-AC2178B9C6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2C3B90E-0550-4EEF-8A0F-9311385B6C15}" srcId="{F6B8AF03-EDAC-4EDA-A455-7C069B4D8415}" destId="{0FDB88D9-13AB-44F0-BB65-FF44C29523F0}" srcOrd="1" destOrd="0" parTransId="{89A43345-2CD2-4CF4-9CDD-085C4E7D65B4}" sibTransId="{706F95D9-FF26-4978-9D59-0FB6F74FA8C5}"/>
    <dgm:cxn modelId="{B729C913-261F-0D43-B09B-9814598B6A9E}" type="presOf" srcId="{B207CBF9-DF82-4BFE-9F8C-AC752E8A753F}" destId="{0821A467-196B-E54B-A6C2-4BC9DD26CC05}" srcOrd="1" destOrd="0" presId="urn:microsoft.com/office/officeart/2005/8/layout/list1"/>
    <dgm:cxn modelId="{1E3C0817-9F3A-4CA0-958E-A247F03AE9AF}" srcId="{B207CBF9-DF82-4BFE-9F8C-AC752E8A753F}" destId="{77742F62-1158-493D-959F-74E532B07D53}" srcOrd="2" destOrd="0" parTransId="{C01D090C-1F54-4B38-B24C-F79D9C560403}" sibTransId="{CCE03562-A183-4CD3-92EE-CC8039F4C49C}"/>
    <dgm:cxn modelId="{DC131722-453D-CE40-BC48-4BAF4B29729B}" type="presOf" srcId="{F6B8AF03-EDAC-4EDA-A455-7C069B4D8415}" destId="{7E33EA1E-853A-D64A-811F-4CB33172D101}" srcOrd="0" destOrd="0" presId="urn:microsoft.com/office/officeart/2005/8/layout/list1"/>
    <dgm:cxn modelId="{A4B5902C-CCAB-804E-82E8-08CC6EA78C1F}" type="presOf" srcId="{FB908E35-168C-4F18-9EEF-4E31026B92D0}" destId="{F3E5DA4D-5BEA-F843-B323-4DAF5149328B}" srcOrd="0" destOrd="2" presId="urn:microsoft.com/office/officeart/2005/8/layout/list1"/>
    <dgm:cxn modelId="{0F77213F-5F7B-074C-87BD-25C5F231C6CA}" type="presOf" srcId="{7E05FB8D-6EDB-4232-A000-34F127CDA247}" destId="{703EE494-82D7-3542-AB44-27F0D964ECF9}" srcOrd="0" destOrd="3" presId="urn:microsoft.com/office/officeart/2005/8/layout/list1"/>
    <dgm:cxn modelId="{D8A19944-626B-7F46-BCFD-32E226F776F4}" type="presOf" srcId="{7EA2058F-A492-4ED2-825B-9F25EB765620}" destId="{9A62E379-FD80-0240-9C99-720CC0C9968B}" srcOrd="0" destOrd="0" presId="urn:microsoft.com/office/officeart/2005/8/layout/list1"/>
    <dgm:cxn modelId="{2548C660-0EB8-F14B-8304-2A3C42CCC77E}" type="presOf" srcId="{C1ACD92D-7D64-4C5A-AE67-184BAC4E91E4}" destId="{F3E5DA4D-5BEA-F843-B323-4DAF5149328B}" srcOrd="0" destOrd="0" presId="urn:microsoft.com/office/officeart/2005/8/layout/list1"/>
    <dgm:cxn modelId="{175F0D62-7E7B-AA4A-B711-E0E32E81C6B2}" type="presOf" srcId="{33CF1D8E-3E03-42E4-8F1F-AC2178B9C612}" destId="{A2C1A48C-AF3F-094A-93F2-6EBC82A569FA}" srcOrd="0" destOrd="0" presId="urn:microsoft.com/office/officeart/2005/8/layout/list1"/>
    <dgm:cxn modelId="{AB588163-63A5-C541-9710-6579703231A1}" type="presOf" srcId="{7EA2058F-A492-4ED2-825B-9F25EB765620}" destId="{AF2DB047-224D-DE48-8E2F-1DFA3BD3B691}" srcOrd="1" destOrd="0" presId="urn:microsoft.com/office/officeart/2005/8/layout/list1"/>
    <dgm:cxn modelId="{28BC1E64-1DD5-5E4B-88DB-46C094033EBD}" type="presOf" srcId="{0737CBCC-EA9E-417F-99BC-456F838092B0}" destId="{A30398DF-3478-2F49-BD81-F16E54D73DC8}" srcOrd="0" destOrd="0" presId="urn:microsoft.com/office/officeart/2005/8/layout/list1"/>
    <dgm:cxn modelId="{EDD8857B-B69C-4E0C-A3F7-BEB3CE935561}" srcId="{0737CBCC-EA9E-417F-99BC-456F838092B0}" destId="{33CF1D8E-3E03-42E4-8F1F-AC2178B9C612}" srcOrd="3" destOrd="0" parTransId="{D3B46799-8464-4AEA-ACD2-EFD64FBF9E93}" sibTransId="{DDAC2F31-3804-4DCB-AD55-286038823F06}"/>
    <dgm:cxn modelId="{8718787F-B36E-0841-80F2-E7CB31A0FF7D}" type="presOf" srcId="{77742F62-1158-493D-959F-74E532B07D53}" destId="{703EE494-82D7-3542-AB44-27F0D964ECF9}" srcOrd="0" destOrd="2" presId="urn:microsoft.com/office/officeart/2005/8/layout/list1"/>
    <dgm:cxn modelId="{0A92F293-B5E6-4BE5-92D8-528CC849E5D1}" srcId="{0737CBCC-EA9E-417F-99BC-456F838092B0}" destId="{7EA2058F-A492-4ED2-825B-9F25EB765620}" srcOrd="2" destOrd="0" parTransId="{D5A9232F-1D37-4EEE-BF0D-0958FB7FBDDF}" sibTransId="{5EDE7EEB-31D8-45BA-B6C6-2036F0E23A5D}"/>
    <dgm:cxn modelId="{C4A432B3-8EF3-3440-BDC8-301F515EAF4B}" type="presOf" srcId="{A4916E29-B552-4ED5-932D-9F09008F8109}" destId="{F3E5DA4D-5BEA-F843-B323-4DAF5149328B}" srcOrd="0" destOrd="3" presId="urn:microsoft.com/office/officeart/2005/8/layout/list1"/>
    <dgm:cxn modelId="{DE8CF2BC-D2F4-40C8-82BD-66E1CDC27C56}" srcId="{F6B8AF03-EDAC-4EDA-A455-7C069B4D8415}" destId="{C1ACD92D-7D64-4C5A-AE67-184BAC4E91E4}" srcOrd="0" destOrd="0" parTransId="{04BF48D7-3613-4EBB-A551-CEC79C2B593A}" sibTransId="{DA86507E-3C83-437A-94FD-874979789B79}"/>
    <dgm:cxn modelId="{9911B1BD-6C21-472C-9FDD-07CAEA490207}" srcId="{B207CBF9-DF82-4BFE-9F8C-AC752E8A753F}" destId="{09B066D0-AE1D-4E19-A714-73FB2DDA0D47}" srcOrd="1" destOrd="0" parTransId="{90835861-8563-472B-814B-FAE6915DF90D}" sibTransId="{57CC2AD9-BDBA-4652-909C-90D84BE6DDD3}"/>
    <dgm:cxn modelId="{677591C0-CC4A-BB4A-A5E6-FBE45F2B8EA5}" type="presOf" srcId="{F6B8AF03-EDAC-4EDA-A455-7C069B4D8415}" destId="{46C0F107-A117-404A-9368-032050A348DA}" srcOrd="1" destOrd="0" presId="urn:microsoft.com/office/officeart/2005/8/layout/list1"/>
    <dgm:cxn modelId="{26DCA5CD-8CFB-466D-A03A-F4174D107D1E}" srcId="{F6B8AF03-EDAC-4EDA-A455-7C069B4D8415}" destId="{FB908E35-168C-4F18-9EEF-4E31026B92D0}" srcOrd="2" destOrd="0" parTransId="{B72B2C2C-B5E7-4DD7-860F-F2FF83270476}" sibTransId="{3E078CE6-228C-487C-AE2B-92B6ACCC8123}"/>
    <dgm:cxn modelId="{02EB23D1-C362-7345-BAAD-49F0468009F6}" type="presOf" srcId="{B207CBF9-DF82-4BFE-9F8C-AC752E8A753F}" destId="{66730163-F36D-6F45-AA43-B9E26101D075}" srcOrd="0" destOrd="0" presId="urn:microsoft.com/office/officeart/2005/8/layout/list1"/>
    <dgm:cxn modelId="{374B5CD4-F7A0-45A6-B483-E7D6890FFC58}" srcId="{F6B8AF03-EDAC-4EDA-A455-7C069B4D8415}" destId="{A4916E29-B552-4ED5-932D-9F09008F8109}" srcOrd="3" destOrd="0" parTransId="{076966DA-3DF0-4E43-8D19-71EEFCEEF9A0}" sibTransId="{7B0B1F44-8451-42ED-8653-B9CA26E7C9E7}"/>
    <dgm:cxn modelId="{1DD406DB-2E3D-0D4A-9401-293C415E6863}" type="presOf" srcId="{2A420AD0-E2F6-42B9-A23D-234D1E660C1C}" destId="{703EE494-82D7-3542-AB44-27F0D964ECF9}" srcOrd="0" destOrd="0" presId="urn:microsoft.com/office/officeart/2005/8/layout/list1"/>
    <dgm:cxn modelId="{0B7E12F0-909B-114E-BE10-C7BD1D493ED5}" type="presOf" srcId="{33CF1D8E-3E03-42E4-8F1F-AC2178B9C612}" destId="{36CE73BE-C9DD-F34E-9691-F5A6AEAB3D7A}" srcOrd="1" destOrd="0" presId="urn:microsoft.com/office/officeart/2005/8/layout/list1"/>
    <dgm:cxn modelId="{5E12D5F4-B2A8-4E60-A61D-0CF554B4CBBD}" srcId="{B207CBF9-DF82-4BFE-9F8C-AC752E8A753F}" destId="{7E05FB8D-6EDB-4232-A000-34F127CDA247}" srcOrd="3" destOrd="0" parTransId="{ED716334-09CE-4C63-8C5B-1D46F15DC513}" sibTransId="{89560CBE-AC0F-420B-BA4C-2D77D323668A}"/>
    <dgm:cxn modelId="{7276E7FA-703A-4026-99B3-527C9BFB959B}" srcId="{B207CBF9-DF82-4BFE-9F8C-AC752E8A753F}" destId="{2A420AD0-E2F6-42B9-A23D-234D1E660C1C}" srcOrd="0" destOrd="0" parTransId="{826220EA-A4D6-429A-89EE-003977E4303B}" sibTransId="{5C1DDD4B-0976-4262-8290-A29E42B22122}"/>
    <dgm:cxn modelId="{7EE9FEFA-42A1-4D13-9982-86910D7A277C}" srcId="{0737CBCC-EA9E-417F-99BC-456F838092B0}" destId="{B207CBF9-DF82-4BFE-9F8C-AC752E8A753F}" srcOrd="1" destOrd="0" parTransId="{59BCD3E9-D609-4C6A-8173-944DBC7A5A34}" sibTransId="{D9D9D650-AE01-4E24-B5E0-9CBFA1B03359}"/>
    <dgm:cxn modelId="{0B754AFB-D792-4714-8D4C-21EBF4AC96A0}" srcId="{0737CBCC-EA9E-417F-99BC-456F838092B0}" destId="{F6B8AF03-EDAC-4EDA-A455-7C069B4D8415}" srcOrd="0" destOrd="0" parTransId="{69499743-28C8-4223-AB61-BDFCE521D27C}" sibTransId="{8EC3F683-1A76-4E2D-9BC6-CCE9BBE7B51F}"/>
    <dgm:cxn modelId="{261A67FB-F486-E34F-96F5-D1AD055C96A3}" type="presOf" srcId="{0FDB88D9-13AB-44F0-BB65-FF44C29523F0}" destId="{F3E5DA4D-5BEA-F843-B323-4DAF5149328B}" srcOrd="0" destOrd="1" presId="urn:microsoft.com/office/officeart/2005/8/layout/list1"/>
    <dgm:cxn modelId="{B0F34FFC-C06A-3E44-9718-C020055BD3A2}" type="presOf" srcId="{09B066D0-AE1D-4E19-A714-73FB2DDA0D47}" destId="{703EE494-82D7-3542-AB44-27F0D964ECF9}" srcOrd="0" destOrd="1" presId="urn:microsoft.com/office/officeart/2005/8/layout/list1"/>
    <dgm:cxn modelId="{41ED6E16-76B1-0842-A1D9-C626BEB806A5}" type="presParOf" srcId="{A30398DF-3478-2F49-BD81-F16E54D73DC8}" destId="{9153A6EC-2337-E742-8751-E74F638234C4}" srcOrd="0" destOrd="0" presId="urn:microsoft.com/office/officeart/2005/8/layout/list1"/>
    <dgm:cxn modelId="{9C42B046-6588-054A-80DE-7A9D6C378033}" type="presParOf" srcId="{9153A6EC-2337-E742-8751-E74F638234C4}" destId="{7E33EA1E-853A-D64A-811F-4CB33172D101}" srcOrd="0" destOrd="0" presId="urn:microsoft.com/office/officeart/2005/8/layout/list1"/>
    <dgm:cxn modelId="{0C9196FE-E0EC-C442-A63B-658E86F2BF4E}" type="presParOf" srcId="{9153A6EC-2337-E742-8751-E74F638234C4}" destId="{46C0F107-A117-404A-9368-032050A348DA}" srcOrd="1" destOrd="0" presId="urn:microsoft.com/office/officeart/2005/8/layout/list1"/>
    <dgm:cxn modelId="{C1F0E3C2-B615-3E4E-AD63-733C9715C551}" type="presParOf" srcId="{A30398DF-3478-2F49-BD81-F16E54D73DC8}" destId="{636A09D3-812D-DA41-9D91-3146A9976995}" srcOrd="1" destOrd="0" presId="urn:microsoft.com/office/officeart/2005/8/layout/list1"/>
    <dgm:cxn modelId="{3DAB82E9-6D44-5745-9AC8-B35AA96235E6}" type="presParOf" srcId="{A30398DF-3478-2F49-BD81-F16E54D73DC8}" destId="{F3E5DA4D-5BEA-F843-B323-4DAF5149328B}" srcOrd="2" destOrd="0" presId="urn:microsoft.com/office/officeart/2005/8/layout/list1"/>
    <dgm:cxn modelId="{1764F634-C716-C84A-87A8-3F42E4A9CDF4}" type="presParOf" srcId="{A30398DF-3478-2F49-BD81-F16E54D73DC8}" destId="{30D6EE45-6077-7E47-99AA-D0EBF8716CB4}" srcOrd="3" destOrd="0" presId="urn:microsoft.com/office/officeart/2005/8/layout/list1"/>
    <dgm:cxn modelId="{3F8485E0-DBF9-8E4B-B4FF-7786E807C62E}" type="presParOf" srcId="{A30398DF-3478-2F49-BD81-F16E54D73DC8}" destId="{84B95A4B-9D64-454F-B254-B9FA3D019D48}" srcOrd="4" destOrd="0" presId="urn:microsoft.com/office/officeart/2005/8/layout/list1"/>
    <dgm:cxn modelId="{EF1BED0D-EB75-2840-8CFB-91B7E0CA48A6}" type="presParOf" srcId="{84B95A4B-9D64-454F-B254-B9FA3D019D48}" destId="{66730163-F36D-6F45-AA43-B9E26101D075}" srcOrd="0" destOrd="0" presId="urn:microsoft.com/office/officeart/2005/8/layout/list1"/>
    <dgm:cxn modelId="{501947D2-98D8-9743-8BAB-6148F6BDC30A}" type="presParOf" srcId="{84B95A4B-9D64-454F-B254-B9FA3D019D48}" destId="{0821A467-196B-E54B-A6C2-4BC9DD26CC05}" srcOrd="1" destOrd="0" presId="urn:microsoft.com/office/officeart/2005/8/layout/list1"/>
    <dgm:cxn modelId="{DF3BBC0C-88AB-9E4E-B823-3E73FCA1C6E0}" type="presParOf" srcId="{A30398DF-3478-2F49-BD81-F16E54D73DC8}" destId="{C0CD10F7-DE5D-6242-813D-0BE1EB553D8C}" srcOrd="5" destOrd="0" presId="urn:microsoft.com/office/officeart/2005/8/layout/list1"/>
    <dgm:cxn modelId="{C5405F00-E601-004C-BE5A-15383CEF4E96}" type="presParOf" srcId="{A30398DF-3478-2F49-BD81-F16E54D73DC8}" destId="{703EE494-82D7-3542-AB44-27F0D964ECF9}" srcOrd="6" destOrd="0" presId="urn:microsoft.com/office/officeart/2005/8/layout/list1"/>
    <dgm:cxn modelId="{61E8F793-A97A-784C-A0BC-4F272B6D18F3}" type="presParOf" srcId="{A30398DF-3478-2F49-BD81-F16E54D73DC8}" destId="{5B50648F-6FB0-B542-A7B1-484CB917FC43}" srcOrd="7" destOrd="0" presId="urn:microsoft.com/office/officeart/2005/8/layout/list1"/>
    <dgm:cxn modelId="{64BFB6F8-62FC-0849-B925-DB6B3643E2F8}" type="presParOf" srcId="{A30398DF-3478-2F49-BD81-F16E54D73DC8}" destId="{288F601A-10A3-574B-8DA8-0CB1A0EDC92F}" srcOrd="8" destOrd="0" presId="urn:microsoft.com/office/officeart/2005/8/layout/list1"/>
    <dgm:cxn modelId="{7CE35736-B49E-2F4A-8933-7DBA3EEB5C07}" type="presParOf" srcId="{288F601A-10A3-574B-8DA8-0CB1A0EDC92F}" destId="{9A62E379-FD80-0240-9C99-720CC0C9968B}" srcOrd="0" destOrd="0" presId="urn:microsoft.com/office/officeart/2005/8/layout/list1"/>
    <dgm:cxn modelId="{19E3B31E-FF2E-0F49-A252-5FDE98F9BA6A}" type="presParOf" srcId="{288F601A-10A3-574B-8DA8-0CB1A0EDC92F}" destId="{AF2DB047-224D-DE48-8E2F-1DFA3BD3B691}" srcOrd="1" destOrd="0" presId="urn:microsoft.com/office/officeart/2005/8/layout/list1"/>
    <dgm:cxn modelId="{3E7BAA03-C7AA-F24D-9A58-5971671EB4DB}" type="presParOf" srcId="{A30398DF-3478-2F49-BD81-F16E54D73DC8}" destId="{CCBDF455-8F0F-E04D-8E1A-4F87A857F5C7}" srcOrd="9" destOrd="0" presId="urn:microsoft.com/office/officeart/2005/8/layout/list1"/>
    <dgm:cxn modelId="{B28E787B-1E94-314A-8AD6-40DF976D920F}" type="presParOf" srcId="{A30398DF-3478-2F49-BD81-F16E54D73DC8}" destId="{C6EE78B2-5B12-6B4A-BA0E-A645B88FD5ED}" srcOrd="10" destOrd="0" presId="urn:microsoft.com/office/officeart/2005/8/layout/list1"/>
    <dgm:cxn modelId="{E8815046-353E-5842-BCD5-5322DDBAC7F4}" type="presParOf" srcId="{A30398DF-3478-2F49-BD81-F16E54D73DC8}" destId="{6A242413-5463-1342-8A74-0B59A47D003D}" srcOrd="11" destOrd="0" presId="urn:microsoft.com/office/officeart/2005/8/layout/list1"/>
    <dgm:cxn modelId="{7B2F4CDC-35FB-8A46-8EEC-ABEB90BE5797}" type="presParOf" srcId="{A30398DF-3478-2F49-BD81-F16E54D73DC8}" destId="{F6A83093-9231-BA4E-BCF8-D65CFF7C52CD}" srcOrd="12" destOrd="0" presId="urn:microsoft.com/office/officeart/2005/8/layout/list1"/>
    <dgm:cxn modelId="{E05CABF0-D64A-314E-9CED-C507583E4062}" type="presParOf" srcId="{F6A83093-9231-BA4E-BCF8-D65CFF7C52CD}" destId="{A2C1A48C-AF3F-094A-93F2-6EBC82A569FA}" srcOrd="0" destOrd="0" presId="urn:microsoft.com/office/officeart/2005/8/layout/list1"/>
    <dgm:cxn modelId="{5EB588FC-B703-7C45-8F2D-16FE235A74AB}" type="presParOf" srcId="{F6A83093-9231-BA4E-BCF8-D65CFF7C52CD}" destId="{36CE73BE-C9DD-F34E-9691-F5A6AEAB3D7A}" srcOrd="1" destOrd="0" presId="urn:microsoft.com/office/officeart/2005/8/layout/list1"/>
    <dgm:cxn modelId="{7135C8F7-46BF-B944-AADA-EB6C3B7FA1DC}" type="presParOf" srcId="{A30398DF-3478-2F49-BD81-F16E54D73DC8}" destId="{20CF1A47-C9FC-2A4F-8C2E-B38CD5FCAB48}" srcOrd="13" destOrd="0" presId="urn:microsoft.com/office/officeart/2005/8/layout/list1"/>
    <dgm:cxn modelId="{D4FFB43A-83AA-5C4C-861E-E547C3C93E59}" type="presParOf" srcId="{A30398DF-3478-2F49-BD81-F16E54D73DC8}" destId="{9E72A002-8924-2C42-96C4-34EC1F428E1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600BB8-BDAF-4C0C-BDAA-27309700BBC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AFA8D32-02EB-496A-8889-B1BA4ECAAB44}">
      <dgm:prSet/>
      <dgm:spPr/>
      <dgm:t>
        <a:bodyPr/>
        <a:lstStyle/>
        <a:p>
          <a:r>
            <a:rPr lang="en-US"/>
            <a:t>Organisational resources and capability should be reviewed:</a:t>
          </a:r>
        </a:p>
      </dgm:t>
    </dgm:pt>
    <dgm:pt modelId="{91D9BE17-B06C-46FD-92E7-6BD22350B493}" type="parTrans" cxnId="{5B53736C-DB0F-4B46-B760-1019933ED8EA}">
      <dgm:prSet/>
      <dgm:spPr/>
      <dgm:t>
        <a:bodyPr/>
        <a:lstStyle/>
        <a:p>
          <a:endParaRPr lang="en-US"/>
        </a:p>
      </dgm:t>
    </dgm:pt>
    <dgm:pt modelId="{B5153516-E7C1-4A12-8763-17DE90180EB5}" type="sibTrans" cxnId="{5B53736C-DB0F-4B46-B760-1019933ED8EA}">
      <dgm:prSet/>
      <dgm:spPr/>
      <dgm:t>
        <a:bodyPr/>
        <a:lstStyle/>
        <a:p>
          <a:endParaRPr lang="en-US"/>
        </a:p>
      </dgm:t>
    </dgm:pt>
    <dgm:pt modelId="{3782071D-464A-46AD-90E2-E753D77B2D12}">
      <dgm:prSet/>
      <dgm:spPr/>
      <dgm:t>
        <a:bodyPr/>
        <a:lstStyle/>
        <a:p>
          <a:r>
            <a:rPr lang="en-US" i="1"/>
            <a:t>Strategy process and performance improvement.</a:t>
          </a:r>
          <a:endParaRPr lang="en-US"/>
        </a:p>
      </dgm:t>
    </dgm:pt>
    <dgm:pt modelId="{96CD935F-A03D-47A1-86F5-D891628FA1B6}" type="parTrans" cxnId="{B2663016-6DD1-4E63-80B9-93432C153C4E}">
      <dgm:prSet/>
      <dgm:spPr/>
      <dgm:t>
        <a:bodyPr/>
        <a:lstStyle/>
        <a:p>
          <a:endParaRPr lang="en-US"/>
        </a:p>
      </dgm:t>
    </dgm:pt>
    <dgm:pt modelId="{1ABBE2FB-8157-4A54-8FAC-0D21AB9775D7}" type="sibTrans" cxnId="{B2663016-6DD1-4E63-80B9-93432C153C4E}">
      <dgm:prSet/>
      <dgm:spPr/>
      <dgm:t>
        <a:bodyPr/>
        <a:lstStyle/>
        <a:p>
          <a:endParaRPr lang="en-US"/>
        </a:p>
      </dgm:t>
    </dgm:pt>
    <dgm:pt modelId="{F6A82394-B3DB-43F5-8C3B-20D37166C089}">
      <dgm:prSet/>
      <dgm:spPr/>
      <dgm:t>
        <a:bodyPr/>
        <a:lstStyle/>
        <a:p>
          <a:r>
            <a:rPr lang="en-US" i="1"/>
            <a:t>Structure. Location of e-commerce, hardware, software, staff skills</a:t>
          </a:r>
          <a:endParaRPr lang="en-US"/>
        </a:p>
      </dgm:t>
    </dgm:pt>
    <dgm:pt modelId="{4F528854-42FB-46B0-82A5-062D9770C59C}" type="parTrans" cxnId="{B9963B44-5322-49A3-AE3D-B84007026961}">
      <dgm:prSet/>
      <dgm:spPr/>
      <dgm:t>
        <a:bodyPr/>
        <a:lstStyle/>
        <a:p>
          <a:endParaRPr lang="en-US"/>
        </a:p>
      </dgm:t>
    </dgm:pt>
    <dgm:pt modelId="{66F4AAA1-67A7-4A77-970C-164878524132}" type="sibTrans" cxnId="{B9963B44-5322-49A3-AE3D-B84007026961}">
      <dgm:prSet/>
      <dgm:spPr/>
      <dgm:t>
        <a:bodyPr/>
        <a:lstStyle/>
        <a:p>
          <a:endParaRPr lang="en-US"/>
        </a:p>
      </dgm:t>
    </dgm:pt>
    <dgm:pt modelId="{88CC5471-0A88-479C-8A10-B4103F3355AB}">
      <dgm:prSet/>
      <dgm:spPr/>
      <dgm:t>
        <a:bodyPr/>
        <a:lstStyle/>
        <a:p>
          <a:r>
            <a:rPr lang="en-US" i="1"/>
            <a:t>Senior management buy-in</a:t>
          </a:r>
          <a:endParaRPr lang="en-US"/>
        </a:p>
      </dgm:t>
    </dgm:pt>
    <dgm:pt modelId="{7D1DDE56-2BD7-42F1-8F50-36C0EDAFACB4}" type="parTrans" cxnId="{18D9ECBF-27D2-4658-9093-CB9997C2D1A0}">
      <dgm:prSet/>
      <dgm:spPr/>
      <dgm:t>
        <a:bodyPr/>
        <a:lstStyle/>
        <a:p>
          <a:endParaRPr lang="en-US"/>
        </a:p>
      </dgm:t>
    </dgm:pt>
    <dgm:pt modelId="{E7FB2B82-569F-4E1A-ABB5-DF2934CBEFA8}" type="sibTrans" cxnId="{18D9ECBF-27D2-4658-9093-CB9997C2D1A0}">
      <dgm:prSet/>
      <dgm:spPr/>
      <dgm:t>
        <a:bodyPr/>
        <a:lstStyle/>
        <a:p>
          <a:endParaRPr lang="en-US"/>
        </a:p>
      </dgm:t>
    </dgm:pt>
    <dgm:pt modelId="{1CC8ECF1-3FDE-43B2-AC3C-81AD4C3F2A91}">
      <dgm:prSet/>
      <dgm:spPr/>
      <dgm:t>
        <a:bodyPr/>
        <a:lstStyle/>
        <a:p>
          <a:r>
            <a:rPr lang="en-US" i="1"/>
            <a:t>Marketing integration. Staff responsible for technology and marketing need to work together more closely to achieve this</a:t>
          </a:r>
          <a:endParaRPr lang="en-US"/>
        </a:p>
      </dgm:t>
    </dgm:pt>
    <dgm:pt modelId="{8602EF8E-423A-47B1-8430-18B31D73E87C}" type="parTrans" cxnId="{7EF218C4-8E3A-4DB4-9E8A-09708D39BBA6}">
      <dgm:prSet/>
      <dgm:spPr/>
      <dgm:t>
        <a:bodyPr/>
        <a:lstStyle/>
        <a:p>
          <a:endParaRPr lang="en-US"/>
        </a:p>
      </dgm:t>
    </dgm:pt>
    <dgm:pt modelId="{37089157-E8F7-4695-80AD-872765208D32}" type="sibTrans" cxnId="{7EF218C4-8E3A-4DB4-9E8A-09708D39BBA6}">
      <dgm:prSet/>
      <dgm:spPr/>
      <dgm:t>
        <a:bodyPr/>
        <a:lstStyle/>
        <a:p>
          <a:endParaRPr lang="en-US"/>
        </a:p>
      </dgm:t>
    </dgm:pt>
    <dgm:pt modelId="{416CFAEA-B74F-4AFC-9CB7-B676063259F9}">
      <dgm:prSet/>
      <dgm:spPr/>
      <dgm:t>
        <a:bodyPr/>
        <a:lstStyle/>
        <a:p>
          <a:r>
            <a:rPr lang="en-US" i="1"/>
            <a:t>Digital marketing focus. Strategic initiatives will focus on customer acquisition, conversion, and retention</a:t>
          </a:r>
          <a:endParaRPr lang="en-US"/>
        </a:p>
      </dgm:t>
    </dgm:pt>
    <dgm:pt modelId="{91CDAA6E-38C8-4A18-BFA1-2466A5B14BEA}" type="parTrans" cxnId="{155C020B-4DB8-4024-AB3D-9699EE9BF8EB}">
      <dgm:prSet/>
      <dgm:spPr/>
      <dgm:t>
        <a:bodyPr/>
        <a:lstStyle/>
        <a:p>
          <a:endParaRPr lang="en-US"/>
        </a:p>
      </dgm:t>
    </dgm:pt>
    <dgm:pt modelId="{61CA4B8A-5B89-45B4-BB15-09CC45D76B1D}" type="sibTrans" cxnId="{155C020B-4DB8-4024-AB3D-9699EE9BF8EB}">
      <dgm:prSet/>
      <dgm:spPr/>
      <dgm:t>
        <a:bodyPr/>
        <a:lstStyle/>
        <a:p>
          <a:endParaRPr lang="en-US"/>
        </a:p>
      </dgm:t>
    </dgm:pt>
    <dgm:pt modelId="{4FF6E6D4-FFAD-4BBF-A6E7-A923A6B58791}">
      <dgm:prSet/>
      <dgm:spPr/>
      <dgm:t>
        <a:bodyPr/>
        <a:lstStyle/>
        <a:p>
          <a:r>
            <a:rPr lang="en-US" i="1"/>
            <a:t>Partnering with other organisations. Some services will be best delivered through other companies.</a:t>
          </a:r>
          <a:endParaRPr lang="en-US"/>
        </a:p>
      </dgm:t>
    </dgm:pt>
    <dgm:pt modelId="{4490491E-2AB5-4CA2-9376-E706A7BBEC22}" type="parTrans" cxnId="{481ACA58-17EF-46D7-AAC1-E0EC25962F2C}">
      <dgm:prSet/>
      <dgm:spPr/>
      <dgm:t>
        <a:bodyPr/>
        <a:lstStyle/>
        <a:p>
          <a:endParaRPr lang="en-US"/>
        </a:p>
      </dgm:t>
    </dgm:pt>
    <dgm:pt modelId="{3C1678F2-8C8F-49F0-A3CF-5383F25EF1EF}" type="sibTrans" cxnId="{481ACA58-17EF-46D7-AAC1-E0EC25962F2C}">
      <dgm:prSet/>
      <dgm:spPr/>
      <dgm:t>
        <a:bodyPr/>
        <a:lstStyle/>
        <a:p>
          <a:endParaRPr lang="en-US"/>
        </a:p>
      </dgm:t>
    </dgm:pt>
    <dgm:pt modelId="{53484AF5-B95F-E64F-B85B-04D00AB64DE8}" type="pres">
      <dgm:prSet presAssocID="{6A600BB8-BDAF-4C0C-BDAA-27309700BBC1}" presName="linear" presStyleCnt="0">
        <dgm:presLayoutVars>
          <dgm:dir/>
          <dgm:animLvl val="lvl"/>
          <dgm:resizeHandles val="exact"/>
        </dgm:presLayoutVars>
      </dgm:prSet>
      <dgm:spPr/>
    </dgm:pt>
    <dgm:pt modelId="{72A7EB82-A635-9249-9DA2-651B942E8D75}" type="pres">
      <dgm:prSet presAssocID="{4AFA8D32-02EB-496A-8889-B1BA4ECAAB44}" presName="parentLin" presStyleCnt="0"/>
      <dgm:spPr/>
    </dgm:pt>
    <dgm:pt modelId="{425F9DC0-A3A3-E246-9B72-E7AF3D1E12EE}" type="pres">
      <dgm:prSet presAssocID="{4AFA8D32-02EB-496A-8889-B1BA4ECAAB44}" presName="parentLeftMargin" presStyleLbl="node1" presStyleIdx="0" presStyleCnt="7"/>
      <dgm:spPr/>
    </dgm:pt>
    <dgm:pt modelId="{EC58DBA0-D8C0-1746-8F82-74DBA938BE99}" type="pres">
      <dgm:prSet presAssocID="{4AFA8D32-02EB-496A-8889-B1BA4ECAAB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A0591A5-4517-7247-8089-6A42FA885106}" type="pres">
      <dgm:prSet presAssocID="{4AFA8D32-02EB-496A-8889-B1BA4ECAAB44}" presName="negativeSpace" presStyleCnt="0"/>
      <dgm:spPr/>
    </dgm:pt>
    <dgm:pt modelId="{12DE7FF2-8C20-C549-B1BE-696F6FE65013}" type="pres">
      <dgm:prSet presAssocID="{4AFA8D32-02EB-496A-8889-B1BA4ECAAB44}" presName="childText" presStyleLbl="conFgAcc1" presStyleIdx="0" presStyleCnt="7">
        <dgm:presLayoutVars>
          <dgm:bulletEnabled val="1"/>
        </dgm:presLayoutVars>
      </dgm:prSet>
      <dgm:spPr/>
    </dgm:pt>
    <dgm:pt modelId="{3C262B0A-1F2C-5D4C-BF59-399AAB0574B9}" type="pres">
      <dgm:prSet presAssocID="{B5153516-E7C1-4A12-8763-17DE90180EB5}" presName="spaceBetweenRectangles" presStyleCnt="0"/>
      <dgm:spPr/>
    </dgm:pt>
    <dgm:pt modelId="{87B8925B-A8A5-A54A-BB39-F658D28E19AC}" type="pres">
      <dgm:prSet presAssocID="{3782071D-464A-46AD-90E2-E753D77B2D12}" presName="parentLin" presStyleCnt="0"/>
      <dgm:spPr/>
    </dgm:pt>
    <dgm:pt modelId="{E744E18A-B7B5-0844-AA31-A87E3EBB5420}" type="pres">
      <dgm:prSet presAssocID="{3782071D-464A-46AD-90E2-E753D77B2D12}" presName="parentLeftMargin" presStyleLbl="node1" presStyleIdx="0" presStyleCnt="7"/>
      <dgm:spPr/>
    </dgm:pt>
    <dgm:pt modelId="{078DDF76-228E-104F-B1AD-3FDE5D5EF34E}" type="pres">
      <dgm:prSet presAssocID="{3782071D-464A-46AD-90E2-E753D77B2D1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102AF8-314F-F14D-AE13-8AEFA3DC8E21}" type="pres">
      <dgm:prSet presAssocID="{3782071D-464A-46AD-90E2-E753D77B2D12}" presName="negativeSpace" presStyleCnt="0"/>
      <dgm:spPr/>
    </dgm:pt>
    <dgm:pt modelId="{91B39052-2B11-BF40-B792-06BB00187C64}" type="pres">
      <dgm:prSet presAssocID="{3782071D-464A-46AD-90E2-E753D77B2D12}" presName="childText" presStyleLbl="conFgAcc1" presStyleIdx="1" presStyleCnt="7">
        <dgm:presLayoutVars>
          <dgm:bulletEnabled val="1"/>
        </dgm:presLayoutVars>
      </dgm:prSet>
      <dgm:spPr/>
    </dgm:pt>
    <dgm:pt modelId="{2F8519F3-699B-F840-8311-07081A9772D0}" type="pres">
      <dgm:prSet presAssocID="{1ABBE2FB-8157-4A54-8FAC-0D21AB9775D7}" presName="spaceBetweenRectangles" presStyleCnt="0"/>
      <dgm:spPr/>
    </dgm:pt>
    <dgm:pt modelId="{6A1E6757-0AD9-8248-8CB3-71B1BC3F30FA}" type="pres">
      <dgm:prSet presAssocID="{F6A82394-B3DB-43F5-8C3B-20D37166C089}" presName="parentLin" presStyleCnt="0"/>
      <dgm:spPr/>
    </dgm:pt>
    <dgm:pt modelId="{D2F14701-A239-2747-8B33-8D7EDA9AB393}" type="pres">
      <dgm:prSet presAssocID="{F6A82394-B3DB-43F5-8C3B-20D37166C089}" presName="parentLeftMargin" presStyleLbl="node1" presStyleIdx="1" presStyleCnt="7"/>
      <dgm:spPr/>
    </dgm:pt>
    <dgm:pt modelId="{6B9EE2A0-5F3F-E04F-B9E9-D5D779373A66}" type="pres">
      <dgm:prSet presAssocID="{F6A82394-B3DB-43F5-8C3B-20D37166C08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B82A61-642C-7048-A7EB-7A38F6C7F3FD}" type="pres">
      <dgm:prSet presAssocID="{F6A82394-B3DB-43F5-8C3B-20D37166C089}" presName="negativeSpace" presStyleCnt="0"/>
      <dgm:spPr/>
    </dgm:pt>
    <dgm:pt modelId="{8534C17F-ED8E-8F42-8E88-9C6A6B34FE8F}" type="pres">
      <dgm:prSet presAssocID="{F6A82394-B3DB-43F5-8C3B-20D37166C089}" presName="childText" presStyleLbl="conFgAcc1" presStyleIdx="2" presStyleCnt="7">
        <dgm:presLayoutVars>
          <dgm:bulletEnabled val="1"/>
        </dgm:presLayoutVars>
      </dgm:prSet>
      <dgm:spPr/>
    </dgm:pt>
    <dgm:pt modelId="{62726630-F190-B348-8CB9-34471762E8DE}" type="pres">
      <dgm:prSet presAssocID="{66F4AAA1-67A7-4A77-970C-164878524132}" presName="spaceBetweenRectangles" presStyleCnt="0"/>
      <dgm:spPr/>
    </dgm:pt>
    <dgm:pt modelId="{AAA74BC8-6CCD-CB49-9969-F9800FC55C99}" type="pres">
      <dgm:prSet presAssocID="{88CC5471-0A88-479C-8A10-B4103F3355AB}" presName="parentLin" presStyleCnt="0"/>
      <dgm:spPr/>
    </dgm:pt>
    <dgm:pt modelId="{A35063E4-742E-9941-A053-7D67EE380286}" type="pres">
      <dgm:prSet presAssocID="{88CC5471-0A88-479C-8A10-B4103F3355AB}" presName="parentLeftMargin" presStyleLbl="node1" presStyleIdx="2" presStyleCnt="7"/>
      <dgm:spPr/>
    </dgm:pt>
    <dgm:pt modelId="{734B3D59-ADDF-ED41-8114-06F63D2B59A3}" type="pres">
      <dgm:prSet presAssocID="{88CC5471-0A88-479C-8A10-B4103F3355A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4C78CA0-449D-7A4C-BFE9-2D42F8F4C5F9}" type="pres">
      <dgm:prSet presAssocID="{88CC5471-0A88-479C-8A10-B4103F3355AB}" presName="negativeSpace" presStyleCnt="0"/>
      <dgm:spPr/>
    </dgm:pt>
    <dgm:pt modelId="{8E5422EE-1BF2-6746-9F3F-083150B4AC16}" type="pres">
      <dgm:prSet presAssocID="{88CC5471-0A88-479C-8A10-B4103F3355AB}" presName="childText" presStyleLbl="conFgAcc1" presStyleIdx="3" presStyleCnt="7">
        <dgm:presLayoutVars>
          <dgm:bulletEnabled val="1"/>
        </dgm:presLayoutVars>
      </dgm:prSet>
      <dgm:spPr/>
    </dgm:pt>
    <dgm:pt modelId="{12B7B08D-55E6-2740-8FF3-D7C346319BCA}" type="pres">
      <dgm:prSet presAssocID="{E7FB2B82-569F-4E1A-ABB5-DF2934CBEFA8}" presName="spaceBetweenRectangles" presStyleCnt="0"/>
      <dgm:spPr/>
    </dgm:pt>
    <dgm:pt modelId="{9CB1A561-829D-674F-8BB6-372F7CFBE264}" type="pres">
      <dgm:prSet presAssocID="{1CC8ECF1-3FDE-43B2-AC3C-81AD4C3F2A91}" presName="parentLin" presStyleCnt="0"/>
      <dgm:spPr/>
    </dgm:pt>
    <dgm:pt modelId="{562483B9-0C80-9C47-8FFE-40FD323CE216}" type="pres">
      <dgm:prSet presAssocID="{1CC8ECF1-3FDE-43B2-AC3C-81AD4C3F2A91}" presName="parentLeftMargin" presStyleLbl="node1" presStyleIdx="3" presStyleCnt="7"/>
      <dgm:spPr/>
    </dgm:pt>
    <dgm:pt modelId="{28BC8DD8-608F-9E41-9350-897CC93EF4EC}" type="pres">
      <dgm:prSet presAssocID="{1CC8ECF1-3FDE-43B2-AC3C-81AD4C3F2A9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A95A9E4-33DB-9C4B-8F1F-1DC32E3B73F9}" type="pres">
      <dgm:prSet presAssocID="{1CC8ECF1-3FDE-43B2-AC3C-81AD4C3F2A91}" presName="negativeSpace" presStyleCnt="0"/>
      <dgm:spPr/>
    </dgm:pt>
    <dgm:pt modelId="{9F21DDEA-4F9D-D244-9CA1-D29B09AD52C5}" type="pres">
      <dgm:prSet presAssocID="{1CC8ECF1-3FDE-43B2-AC3C-81AD4C3F2A91}" presName="childText" presStyleLbl="conFgAcc1" presStyleIdx="4" presStyleCnt="7">
        <dgm:presLayoutVars>
          <dgm:bulletEnabled val="1"/>
        </dgm:presLayoutVars>
      </dgm:prSet>
      <dgm:spPr/>
    </dgm:pt>
    <dgm:pt modelId="{12A28169-2923-C14B-ACE5-71E4459A895D}" type="pres">
      <dgm:prSet presAssocID="{37089157-E8F7-4695-80AD-872765208D32}" presName="spaceBetweenRectangles" presStyleCnt="0"/>
      <dgm:spPr/>
    </dgm:pt>
    <dgm:pt modelId="{E177158B-6F75-6E42-93B8-2AA5A3773658}" type="pres">
      <dgm:prSet presAssocID="{416CFAEA-B74F-4AFC-9CB7-B676063259F9}" presName="parentLin" presStyleCnt="0"/>
      <dgm:spPr/>
    </dgm:pt>
    <dgm:pt modelId="{E00E7A91-43EE-BF48-B8E7-68CB19A5BB4D}" type="pres">
      <dgm:prSet presAssocID="{416CFAEA-B74F-4AFC-9CB7-B676063259F9}" presName="parentLeftMargin" presStyleLbl="node1" presStyleIdx="4" presStyleCnt="7"/>
      <dgm:spPr/>
    </dgm:pt>
    <dgm:pt modelId="{F4F060F1-6A19-1E4D-BC88-0E7508297A42}" type="pres">
      <dgm:prSet presAssocID="{416CFAEA-B74F-4AFC-9CB7-B676063259F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2718608-0B5D-AA44-B944-2925C134CE15}" type="pres">
      <dgm:prSet presAssocID="{416CFAEA-B74F-4AFC-9CB7-B676063259F9}" presName="negativeSpace" presStyleCnt="0"/>
      <dgm:spPr/>
    </dgm:pt>
    <dgm:pt modelId="{37696677-6580-7644-A44E-E73F1B16F72B}" type="pres">
      <dgm:prSet presAssocID="{416CFAEA-B74F-4AFC-9CB7-B676063259F9}" presName="childText" presStyleLbl="conFgAcc1" presStyleIdx="5" presStyleCnt="7">
        <dgm:presLayoutVars>
          <dgm:bulletEnabled val="1"/>
        </dgm:presLayoutVars>
      </dgm:prSet>
      <dgm:spPr/>
    </dgm:pt>
    <dgm:pt modelId="{973A7B47-6E62-7D4B-9E30-3A256A32CD29}" type="pres">
      <dgm:prSet presAssocID="{61CA4B8A-5B89-45B4-BB15-09CC45D76B1D}" presName="spaceBetweenRectangles" presStyleCnt="0"/>
      <dgm:spPr/>
    </dgm:pt>
    <dgm:pt modelId="{2526CF7B-7881-2341-93B4-9F0C3ED4DE9A}" type="pres">
      <dgm:prSet presAssocID="{4FF6E6D4-FFAD-4BBF-A6E7-A923A6B58791}" presName="parentLin" presStyleCnt="0"/>
      <dgm:spPr/>
    </dgm:pt>
    <dgm:pt modelId="{2F9A5C52-1733-E040-8C05-B17421812075}" type="pres">
      <dgm:prSet presAssocID="{4FF6E6D4-FFAD-4BBF-A6E7-A923A6B58791}" presName="parentLeftMargin" presStyleLbl="node1" presStyleIdx="5" presStyleCnt="7"/>
      <dgm:spPr/>
    </dgm:pt>
    <dgm:pt modelId="{178CC272-4023-CE46-B2B4-6F4BD8A741B0}" type="pres">
      <dgm:prSet presAssocID="{4FF6E6D4-FFAD-4BBF-A6E7-A923A6B5879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58943EA-363B-A947-93C2-C865A2C08B9D}" type="pres">
      <dgm:prSet presAssocID="{4FF6E6D4-FFAD-4BBF-A6E7-A923A6B58791}" presName="negativeSpace" presStyleCnt="0"/>
      <dgm:spPr/>
    </dgm:pt>
    <dgm:pt modelId="{3F37D809-AC3C-7A4E-B0F4-FD392ADBF440}" type="pres">
      <dgm:prSet presAssocID="{4FF6E6D4-FFAD-4BBF-A6E7-A923A6B5879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55C020B-4DB8-4024-AB3D-9699EE9BF8EB}" srcId="{6A600BB8-BDAF-4C0C-BDAA-27309700BBC1}" destId="{416CFAEA-B74F-4AFC-9CB7-B676063259F9}" srcOrd="5" destOrd="0" parTransId="{91CDAA6E-38C8-4A18-BFA1-2466A5B14BEA}" sibTransId="{61CA4B8A-5B89-45B4-BB15-09CC45D76B1D}"/>
    <dgm:cxn modelId="{E371C70B-50B8-C142-8921-E0DFE656B0D5}" type="presOf" srcId="{4FF6E6D4-FFAD-4BBF-A6E7-A923A6B58791}" destId="{2F9A5C52-1733-E040-8C05-B17421812075}" srcOrd="0" destOrd="0" presId="urn:microsoft.com/office/officeart/2005/8/layout/list1"/>
    <dgm:cxn modelId="{B2663016-6DD1-4E63-80B9-93432C153C4E}" srcId="{6A600BB8-BDAF-4C0C-BDAA-27309700BBC1}" destId="{3782071D-464A-46AD-90E2-E753D77B2D12}" srcOrd="1" destOrd="0" parTransId="{96CD935F-A03D-47A1-86F5-D891628FA1B6}" sibTransId="{1ABBE2FB-8157-4A54-8FAC-0D21AB9775D7}"/>
    <dgm:cxn modelId="{B247BD1D-F5CF-E441-A8E8-46F42593A906}" type="presOf" srcId="{4AFA8D32-02EB-496A-8889-B1BA4ECAAB44}" destId="{425F9DC0-A3A3-E246-9B72-E7AF3D1E12EE}" srcOrd="0" destOrd="0" presId="urn:microsoft.com/office/officeart/2005/8/layout/list1"/>
    <dgm:cxn modelId="{54598C35-2B8F-7C4C-A4F8-939D1410B937}" type="presOf" srcId="{F6A82394-B3DB-43F5-8C3B-20D37166C089}" destId="{D2F14701-A239-2747-8B33-8D7EDA9AB393}" srcOrd="0" destOrd="0" presId="urn:microsoft.com/office/officeart/2005/8/layout/list1"/>
    <dgm:cxn modelId="{A1C4D43B-F942-804F-81A6-9212B94FD401}" type="presOf" srcId="{1CC8ECF1-3FDE-43B2-AC3C-81AD4C3F2A91}" destId="{562483B9-0C80-9C47-8FFE-40FD323CE216}" srcOrd="0" destOrd="0" presId="urn:microsoft.com/office/officeart/2005/8/layout/list1"/>
    <dgm:cxn modelId="{B9963B44-5322-49A3-AE3D-B84007026961}" srcId="{6A600BB8-BDAF-4C0C-BDAA-27309700BBC1}" destId="{F6A82394-B3DB-43F5-8C3B-20D37166C089}" srcOrd="2" destOrd="0" parTransId="{4F528854-42FB-46B0-82A5-062D9770C59C}" sibTransId="{66F4AAA1-67A7-4A77-970C-164878524132}"/>
    <dgm:cxn modelId="{5950C047-C2F3-3746-B312-ED23F9EBDC92}" type="presOf" srcId="{F6A82394-B3DB-43F5-8C3B-20D37166C089}" destId="{6B9EE2A0-5F3F-E04F-B9E9-D5D779373A66}" srcOrd="1" destOrd="0" presId="urn:microsoft.com/office/officeart/2005/8/layout/list1"/>
    <dgm:cxn modelId="{481ACA58-17EF-46D7-AAC1-E0EC25962F2C}" srcId="{6A600BB8-BDAF-4C0C-BDAA-27309700BBC1}" destId="{4FF6E6D4-FFAD-4BBF-A6E7-A923A6B58791}" srcOrd="6" destOrd="0" parTransId="{4490491E-2AB5-4CA2-9376-E706A7BBEC22}" sibTransId="{3C1678F2-8C8F-49F0-A3CF-5383F25EF1EF}"/>
    <dgm:cxn modelId="{5B53736C-DB0F-4B46-B760-1019933ED8EA}" srcId="{6A600BB8-BDAF-4C0C-BDAA-27309700BBC1}" destId="{4AFA8D32-02EB-496A-8889-B1BA4ECAAB44}" srcOrd="0" destOrd="0" parTransId="{91D9BE17-B06C-46FD-92E7-6BD22350B493}" sibTransId="{B5153516-E7C1-4A12-8763-17DE90180EB5}"/>
    <dgm:cxn modelId="{7E12F26F-2A5B-9B4D-A7B5-1474377AEAC2}" type="presOf" srcId="{88CC5471-0A88-479C-8A10-B4103F3355AB}" destId="{734B3D59-ADDF-ED41-8114-06F63D2B59A3}" srcOrd="1" destOrd="0" presId="urn:microsoft.com/office/officeart/2005/8/layout/list1"/>
    <dgm:cxn modelId="{40DACA71-217E-BD43-B96C-7D2F13C50785}" type="presOf" srcId="{6A600BB8-BDAF-4C0C-BDAA-27309700BBC1}" destId="{53484AF5-B95F-E64F-B85B-04D00AB64DE8}" srcOrd="0" destOrd="0" presId="urn:microsoft.com/office/officeart/2005/8/layout/list1"/>
    <dgm:cxn modelId="{9DE79C86-F3EA-2F49-9EC8-5DDBE44BF914}" type="presOf" srcId="{416CFAEA-B74F-4AFC-9CB7-B676063259F9}" destId="{F4F060F1-6A19-1E4D-BC88-0E7508297A42}" srcOrd="1" destOrd="0" presId="urn:microsoft.com/office/officeart/2005/8/layout/list1"/>
    <dgm:cxn modelId="{22FBBE90-1A4E-3A42-9A44-C07B5D8BC278}" type="presOf" srcId="{4FF6E6D4-FFAD-4BBF-A6E7-A923A6B58791}" destId="{178CC272-4023-CE46-B2B4-6F4BD8A741B0}" srcOrd="1" destOrd="0" presId="urn:microsoft.com/office/officeart/2005/8/layout/list1"/>
    <dgm:cxn modelId="{18D9ECBF-27D2-4658-9093-CB9997C2D1A0}" srcId="{6A600BB8-BDAF-4C0C-BDAA-27309700BBC1}" destId="{88CC5471-0A88-479C-8A10-B4103F3355AB}" srcOrd="3" destOrd="0" parTransId="{7D1DDE56-2BD7-42F1-8F50-36C0EDAFACB4}" sibTransId="{E7FB2B82-569F-4E1A-ABB5-DF2934CBEFA8}"/>
    <dgm:cxn modelId="{7EF218C4-8E3A-4DB4-9E8A-09708D39BBA6}" srcId="{6A600BB8-BDAF-4C0C-BDAA-27309700BBC1}" destId="{1CC8ECF1-3FDE-43B2-AC3C-81AD4C3F2A91}" srcOrd="4" destOrd="0" parTransId="{8602EF8E-423A-47B1-8430-18B31D73E87C}" sibTransId="{37089157-E8F7-4695-80AD-872765208D32}"/>
    <dgm:cxn modelId="{EB1947CD-6ABC-B44E-BA7B-1F4215295E6C}" type="presOf" srcId="{4AFA8D32-02EB-496A-8889-B1BA4ECAAB44}" destId="{EC58DBA0-D8C0-1746-8F82-74DBA938BE99}" srcOrd="1" destOrd="0" presId="urn:microsoft.com/office/officeart/2005/8/layout/list1"/>
    <dgm:cxn modelId="{9C41BBD8-1B18-0B4A-B114-FDDC59FC62E7}" type="presOf" srcId="{1CC8ECF1-3FDE-43B2-AC3C-81AD4C3F2A91}" destId="{28BC8DD8-608F-9E41-9350-897CC93EF4EC}" srcOrd="1" destOrd="0" presId="urn:microsoft.com/office/officeart/2005/8/layout/list1"/>
    <dgm:cxn modelId="{6FE783E8-A394-404C-AB9B-A99606F706ED}" type="presOf" srcId="{416CFAEA-B74F-4AFC-9CB7-B676063259F9}" destId="{E00E7A91-43EE-BF48-B8E7-68CB19A5BB4D}" srcOrd="0" destOrd="0" presId="urn:microsoft.com/office/officeart/2005/8/layout/list1"/>
    <dgm:cxn modelId="{6719ECED-B42F-F147-B6B2-1B87128EEFEA}" type="presOf" srcId="{88CC5471-0A88-479C-8A10-B4103F3355AB}" destId="{A35063E4-742E-9941-A053-7D67EE380286}" srcOrd="0" destOrd="0" presId="urn:microsoft.com/office/officeart/2005/8/layout/list1"/>
    <dgm:cxn modelId="{E4BBCDF6-F046-BB47-85E2-DBEDEDAAD160}" type="presOf" srcId="{3782071D-464A-46AD-90E2-E753D77B2D12}" destId="{078DDF76-228E-104F-B1AD-3FDE5D5EF34E}" srcOrd="1" destOrd="0" presId="urn:microsoft.com/office/officeart/2005/8/layout/list1"/>
    <dgm:cxn modelId="{6F2BCBFE-1C71-A94F-96B4-9AB2CB0051D0}" type="presOf" srcId="{3782071D-464A-46AD-90E2-E753D77B2D12}" destId="{E744E18A-B7B5-0844-AA31-A87E3EBB5420}" srcOrd="0" destOrd="0" presId="urn:microsoft.com/office/officeart/2005/8/layout/list1"/>
    <dgm:cxn modelId="{FC183BC9-0554-CE44-8CF1-FA1431ED4871}" type="presParOf" srcId="{53484AF5-B95F-E64F-B85B-04D00AB64DE8}" destId="{72A7EB82-A635-9249-9DA2-651B942E8D75}" srcOrd="0" destOrd="0" presId="urn:microsoft.com/office/officeart/2005/8/layout/list1"/>
    <dgm:cxn modelId="{2AD12CC3-632C-4C4F-B1DB-AD90ACF1F4A0}" type="presParOf" srcId="{72A7EB82-A635-9249-9DA2-651B942E8D75}" destId="{425F9DC0-A3A3-E246-9B72-E7AF3D1E12EE}" srcOrd="0" destOrd="0" presId="urn:microsoft.com/office/officeart/2005/8/layout/list1"/>
    <dgm:cxn modelId="{3E7AA8FF-998C-294D-8010-C2A12D2F77CE}" type="presParOf" srcId="{72A7EB82-A635-9249-9DA2-651B942E8D75}" destId="{EC58DBA0-D8C0-1746-8F82-74DBA938BE99}" srcOrd="1" destOrd="0" presId="urn:microsoft.com/office/officeart/2005/8/layout/list1"/>
    <dgm:cxn modelId="{F4322831-B426-AE4F-AD01-CFAD8FE07A15}" type="presParOf" srcId="{53484AF5-B95F-E64F-B85B-04D00AB64DE8}" destId="{2A0591A5-4517-7247-8089-6A42FA885106}" srcOrd="1" destOrd="0" presId="urn:microsoft.com/office/officeart/2005/8/layout/list1"/>
    <dgm:cxn modelId="{02FC0D8D-2595-4347-B033-A46A1CE0C6DE}" type="presParOf" srcId="{53484AF5-B95F-E64F-B85B-04D00AB64DE8}" destId="{12DE7FF2-8C20-C549-B1BE-696F6FE65013}" srcOrd="2" destOrd="0" presId="urn:microsoft.com/office/officeart/2005/8/layout/list1"/>
    <dgm:cxn modelId="{E53ABC43-634D-9F43-8AAF-677CC44E2340}" type="presParOf" srcId="{53484AF5-B95F-E64F-B85B-04D00AB64DE8}" destId="{3C262B0A-1F2C-5D4C-BF59-399AAB0574B9}" srcOrd="3" destOrd="0" presId="urn:microsoft.com/office/officeart/2005/8/layout/list1"/>
    <dgm:cxn modelId="{25B0B4C0-CDB0-BA47-A3C3-7FF9110D33C2}" type="presParOf" srcId="{53484AF5-B95F-E64F-B85B-04D00AB64DE8}" destId="{87B8925B-A8A5-A54A-BB39-F658D28E19AC}" srcOrd="4" destOrd="0" presId="urn:microsoft.com/office/officeart/2005/8/layout/list1"/>
    <dgm:cxn modelId="{8EBDABB8-D35D-3448-826D-8B47D4A717FE}" type="presParOf" srcId="{87B8925B-A8A5-A54A-BB39-F658D28E19AC}" destId="{E744E18A-B7B5-0844-AA31-A87E3EBB5420}" srcOrd="0" destOrd="0" presId="urn:microsoft.com/office/officeart/2005/8/layout/list1"/>
    <dgm:cxn modelId="{7815F599-2106-BA4E-8217-C317CF1FBAF4}" type="presParOf" srcId="{87B8925B-A8A5-A54A-BB39-F658D28E19AC}" destId="{078DDF76-228E-104F-B1AD-3FDE5D5EF34E}" srcOrd="1" destOrd="0" presId="urn:microsoft.com/office/officeart/2005/8/layout/list1"/>
    <dgm:cxn modelId="{8991C6A4-9298-8146-B702-577C557D72C2}" type="presParOf" srcId="{53484AF5-B95F-E64F-B85B-04D00AB64DE8}" destId="{00102AF8-314F-F14D-AE13-8AEFA3DC8E21}" srcOrd="5" destOrd="0" presId="urn:microsoft.com/office/officeart/2005/8/layout/list1"/>
    <dgm:cxn modelId="{1E4A0738-33F8-6141-BE8D-177F48C9DD41}" type="presParOf" srcId="{53484AF5-B95F-E64F-B85B-04D00AB64DE8}" destId="{91B39052-2B11-BF40-B792-06BB00187C64}" srcOrd="6" destOrd="0" presId="urn:microsoft.com/office/officeart/2005/8/layout/list1"/>
    <dgm:cxn modelId="{2F753D0B-39DF-8A44-9DA8-E98E9764AA5B}" type="presParOf" srcId="{53484AF5-B95F-E64F-B85B-04D00AB64DE8}" destId="{2F8519F3-699B-F840-8311-07081A9772D0}" srcOrd="7" destOrd="0" presId="urn:microsoft.com/office/officeart/2005/8/layout/list1"/>
    <dgm:cxn modelId="{B6AD15B3-6672-5544-A732-F010B618E952}" type="presParOf" srcId="{53484AF5-B95F-E64F-B85B-04D00AB64DE8}" destId="{6A1E6757-0AD9-8248-8CB3-71B1BC3F30FA}" srcOrd="8" destOrd="0" presId="urn:microsoft.com/office/officeart/2005/8/layout/list1"/>
    <dgm:cxn modelId="{323DAA90-6263-7B44-B381-C42EE53A2616}" type="presParOf" srcId="{6A1E6757-0AD9-8248-8CB3-71B1BC3F30FA}" destId="{D2F14701-A239-2747-8B33-8D7EDA9AB393}" srcOrd="0" destOrd="0" presId="urn:microsoft.com/office/officeart/2005/8/layout/list1"/>
    <dgm:cxn modelId="{4D37BDB3-F74C-A24C-8834-5CA8CE324EF6}" type="presParOf" srcId="{6A1E6757-0AD9-8248-8CB3-71B1BC3F30FA}" destId="{6B9EE2A0-5F3F-E04F-B9E9-D5D779373A66}" srcOrd="1" destOrd="0" presId="urn:microsoft.com/office/officeart/2005/8/layout/list1"/>
    <dgm:cxn modelId="{188CDAB1-6473-B540-B87C-CF6F5BB1C308}" type="presParOf" srcId="{53484AF5-B95F-E64F-B85B-04D00AB64DE8}" destId="{C2B82A61-642C-7048-A7EB-7A38F6C7F3FD}" srcOrd="9" destOrd="0" presId="urn:microsoft.com/office/officeart/2005/8/layout/list1"/>
    <dgm:cxn modelId="{D95CBF40-298A-FF47-B417-D52244EEE1D0}" type="presParOf" srcId="{53484AF5-B95F-E64F-B85B-04D00AB64DE8}" destId="{8534C17F-ED8E-8F42-8E88-9C6A6B34FE8F}" srcOrd="10" destOrd="0" presId="urn:microsoft.com/office/officeart/2005/8/layout/list1"/>
    <dgm:cxn modelId="{954E7E3D-6978-2E49-9452-B73D70F2820D}" type="presParOf" srcId="{53484AF5-B95F-E64F-B85B-04D00AB64DE8}" destId="{62726630-F190-B348-8CB9-34471762E8DE}" srcOrd="11" destOrd="0" presId="urn:microsoft.com/office/officeart/2005/8/layout/list1"/>
    <dgm:cxn modelId="{C5960A41-72DF-5042-A372-D9CD1FD38D71}" type="presParOf" srcId="{53484AF5-B95F-E64F-B85B-04D00AB64DE8}" destId="{AAA74BC8-6CCD-CB49-9969-F9800FC55C99}" srcOrd="12" destOrd="0" presId="urn:microsoft.com/office/officeart/2005/8/layout/list1"/>
    <dgm:cxn modelId="{0C28F94B-FA20-5449-9C78-FD2AB3BC3B95}" type="presParOf" srcId="{AAA74BC8-6CCD-CB49-9969-F9800FC55C99}" destId="{A35063E4-742E-9941-A053-7D67EE380286}" srcOrd="0" destOrd="0" presId="urn:microsoft.com/office/officeart/2005/8/layout/list1"/>
    <dgm:cxn modelId="{AE1B559E-532A-2748-8ACB-787C0D9F5FA7}" type="presParOf" srcId="{AAA74BC8-6CCD-CB49-9969-F9800FC55C99}" destId="{734B3D59-ADDF-ED41-8114-06F63D2B59A3}" srcOrd="1" destOrd="0" presId="urn:microsoft.com/office/officeart/2005/8/layout/list1"/>
    <dgm:cxn modelId="{E888FC8A-BF06-364F-B918-C813501EDDD4}" type="presParOf" srcId="{53484AF5-B95F-E64F-B85B-04D00AB64DE8}" destId="{14C78CA0-449D-7A4C-BFE9-2D42F8F4C5F9}" srcOrd="13" destOrd="0" presId="urn:microsoft.com/office/officeart/2005/8/layout/list1"/>
    <dgm:cxn modelId="{E45C3333-1734-684F-9F1F-3B11AE0AE8BD}" type="presParOf" srcId="{53484AF5-B95F-E64F-B85B-04D00AB64DE8}" destId="{8E5422EE-1BF2-6746-9F3F-083150B4AC16}" srcOrd="14" destOrd="0" presId="urn:microsoft.com/office/officeart/2005/8/layout/list1"/>
    <dgm:cxn modelId="{BD0CED13-D54D-DA43-8BC4-426CBB485DE4}" type="presParOf" srcId="{53484AF5-B95F-E64F-B85B-04D00AB64DE8}" destId="{12B7B08D-55E6-2740-8FF3-D7C346319BCA}" srcOrd="15" destOrd="0" presId="urn:microsoft.com/office/officeart/2005/8/layout/list1"/>
    <dgm:cxn modelId="{36ED46B7-5D8E-7540-BB94-EE6992806B40}" type="presParOf" srcId="{53484AF5-B95F-E64F-B85B-04D00AB64DE8}" destId="{9CB1A561-829D-674F-8BB6-372F7CFBE264}" srcOrd="16" destOrd="0" presId="urn:microsoft.com/office/officeart/2005/8/layout/list1"/>
    <dgm:cxn modelId="{4C577D97-E07C-D34A-8A41-3570AC39DEBA}" type="presParOf" srcId="{9CB1A561-829D-674F-8BB6-372F7CFBE264}" destId="{562483B9-0C80-9C47-8FFE-40FD323CE216}" srcOrd="0" destOrd="0" presId="urn:microsoft.com/office/officeart/2005/8/layout/list1"/>
    <dgm:cxn modelId="{567CDE50-6617-0441-93B7-2C74C6CD60E1}" type="presParOf" srcId="{9CB1A561-829D-674F-8BB6-372F7CFBE264}" destId="{28BC8DD8-608F-9E41-9350-897CC93EF4EC}" srcOrd="1" destOrd="0" presId="urn:microsoft.com/office/officeart/2005/8/layout/list1"/>
    <dgm:cxn modelId="{95FEE2A6-F4CE-2B4D-9CE8-2F4E4079855F}" type="presParOf" srcId="{53484AF5-B95F-E64F-B85B-04D00AB64DE8}" destId="{8A95A9E4-33DB-9C4B-8F1F-1DC32E3B73F9}" srcOrd="17" destOrd="0" presId="urn:microsoft.com/office/officeart/2005/8/layout/list1"/>
    <dgm:cxn modelId="{68521F84-F84E-5E41-AC0E-5427D286C0CA}" type="presParOf" srcId="{53484AF5-B95F-E64F-B85B-04D00AB64DE8}" destId="{9F21DDEA-4F9D-D244-9CA1-D29B09AD52C5}" srcOrd="18" destOrd="0" presId="urn:microsoft.com/office/officeart/2005/8/layout/list1"/>
    <dgm:cxn modelId="{36971587-503A-2D4B-8550-58E412CCF897}" type="presParOf" srcId="{53484AF5-B95F-E64F-B85B-04D00AB64DE8}" destId="{12A28169-2923-C14B-ACE5-71E4459A895D}" srcOrd="19" destOrd="0" presId="urn:microsoft.com/office/officeart/2005/8/layout/list1"/>
    <dgm:cxn modelId="{078CAA9A-ADF6-5746-AA26-46CC0A5B0196}" type="presParOf" srcId="{53484AF5-B95F-E64F-B85B-04D00AB64DE8}" destId="{E177158B-6F75-6E42-93B8-2AA5A3773658}" srcOrd="20" destOrd="0" presId="urn:microsoft.com/office/officeart/2005/8/layout/list1"/>
    <dgm:cxn modelId="{E8AE4D91-BA07-F042-AD3E-59A946AF25F4}" type="presParOf" srcId="{E177158B-6F75-6E42-93B8-2AA5A3773658}" destId="{E00E7A91-43EE-BF48-B8E7-68CB19A5BB4D}" srcOrd="0" destOrd="0" presId="urn:microsoft.com/office/officeart/2005/8/layout/list1"/>
    <dgm:cxn modelId="{06EE30EF-8470-A645-82D7-D2FB6ED1004E}" type="presParOf" srcId="{E177158B-6F75-6E42-93B8-2AA5A3773658}" destId="{F4F060F1-6A19-1E4D-BC88-0E7508297A42}" srcOrd="1" destOrd="0" presId="urn:microsoft.com/office/officeart/2005/8/layout/list1"/>
    <dgm:cxn modelId="{BC9AF76C-4966-3249-97B2-ACDB8D88CDD7}" type="presParOf" srcId="{53484AF5-B95F-E64F-B85B-04D00AB64DE8}" destId="{A2718608-0B5D-AA44-B944-2925C134CE15}" srcOrd="21" destOrd="0" presId="urn:microsoft.com/office/officeart/2005/8/layout/list1"/>
    <dgm:cxn modelId="{F90BA3CD-3741-B04B-94AC-6A7E0A6E6883}" type="presParOf" srcId="{53484AF5-B95F-E64F-B85B-04D00AB64DE8}" destId="{37696677-6580-7644-A44E-E73F1B16F72B}" srcOrd="22" destOrd="0" presId="urn:microsoft.com/office/officeart/2005/8/layout/list1"/>
    <dgm:cxn modelId="{5B738799-2C8E-5842-8A28-5613DA1AB11B}" type="presParOf" srcId="{53484AF5-B95F-E64F-B85B-04D00AB64DE8}" destId="{973A7B47-6E62-7D4B-9E30-3A256A32CD29}" srcOrd="23" destOrd="0" presId="urn:microsoft.com/office/officeart/2005/8/layout/list1"/>
    <dgm:cxn modelId="{6D1976E5-CB24-A64E-B2A9-52E7C79EC679}" type="presParOf" srcId="{53484AF5-B95F-E64F-B85B-04D00AB64DE8}" destId="{2526CF7B-7881-2341-93B4-9F0C3ED4DE9A}" srcOrd="24" destOrd="0" presId="urn:microsoft.com/office/officeart/2005/8/layout/list1"/>
    <dgm:cxn modelId="{65335E3A-E7B2-AA42-9702-1CFAE731CDCD}" type="presParOf" srcId="{2526CF7B-7881-2341-93B4-9F0C3ED4DE9A}" destId="{2F9A5C52-1733-E040-8C05-B17421812075}" srcOrd="0" destOrd="0" presId="urn:microsoft.com/office/officeart/2005/8/layout/list1"/>
    <dgm:cxn modelId="{A46A89EC-738D-8E49-AB86-A867755E4C02}" type="presParOf" srcId="{2526CF7B-7881-2341-93B4-9F0C3ED4DE9A}" destId="{178CC272-4023-CE46-B2B4-6F4BD8A741B0}" srcOrd="1" destOrd="0" presId="urn:microsoft.com/office/officeart/2005/8/layout/list1"/>
    <dgm:cxn modelId="{8469B049-74BB-964B-ACC8-EB7C87CD95D0}" type="presParOf" srcId="{53484AF5-B95F-E64F-B85B-04D00AB64DE8}" destId="{658943EA-363B-A947-93C2-C865A2C08B9D}" srcOrd="25" destOrd="0" presId="urn:microsoft.com/office/officeart/2005/8/layout/list1"/>
    <dgm:cxn modelId="{2CEAE080-A5C4-C14A-B212-5E79D24B16BF}" type="presParOf" srcId="{53484AF5-B95F-E64F-B85B-04D00AB64DE8}" destId="{3F37D809-AC3C-7A4E-B0F4-FD392ADBF44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72C5-3A79-4229-9956-7BDCC2A78FA7}">
      <dsp:nvSpPr>
        <dsp:cNvPr id="0" name=""/>
        <dsp:cNvSpPr/>
      </dsp:nvSpPr>
      <dsp:spPr>
        <a:xfrm>
          <a:off x="0" y="1878"/>
          <a:ext cx="9956800" cy="95204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2B61-FBA5-48A0-BB83-1D3C06357EA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E5411-9B2B-4CAF-AC0C-821B0AF5B34A}">
      <dsp:nvSpPr>
        <dsp:cNvPr id="0" name=""/>
        <dsp:cNvSpPr/>
      </dsp:nvSpPr>
      <dsp:spPr>
        <a:xfrm>
          <a:off x="1099610" y="1878"/>
          <a:ext cx="8857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Analysis will also consider the two factors:</a:t>
          </a:r>
        </a:p>
      </dsp:txBody>
      <dsp:txXfrm>
        <a:off x="1099610" y="1878"/>
        <a:ext cx="8857189" cy="952043"/>
      </dsp:txXfrm>
    </dsp:sp>
    <dsp:sp modelId="{1F430E26-C1F0-432A-97F4-4E918BE62E05}">
      <dsp:nvSpPr>
        <dsp:cNvPr id="0" name=""/>
        <dsp:cNvSpPr/>
      </dsp:nvSpPr>
      <dsp:spPr>
        <a:xfrm>
          <a:off x="0" y="1191932"/>
          <a:ext cx="9956800" cy="95204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F9C49-D7AF-47C8-B0E3-41003129CCD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00EA3-0D22-4D47-A455-9ED9CFEEB123}">
      <dsp:nvSpPr>
        <dsp:cNvPr id="0" name=""/>
        <dsp:cNvSpPr/>
      </dsp:nvSpPr>
      <dsp:spPr>
        <a:xfrm>
          <a:off x="1099610" y="1191932"/>
          <a:ext cx="8857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HR – To take advantage of the opportunities identified in strategic analysis, the right resources must be available to deliver digital business solutions.</a:t>
          </a:r>
        </a:p>
      </dsp:txBody>
      <dsp:txXfrm>
        <a:off x="1099610" y="1191932"/>
        <a:ext cx="8857189" cy="952043"/>
      </dsp:txXfrm>
    </dsp:sp>
    <dsp:sp modelId="{89284788-A877-49A0-8728-78BB783FC8D5}">
      <dsp:nvSpPr>
        <dsp:cNvPr id="0" name=""/>
        <dsp:cNvSpPr/>
      </dsp:nvSpPr>
      <dsp:spPr>
        <a:xfrm>
          <a:off x="0" y="2381986"/>
          <a:ext cx="9956800" cy="95204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B7BD7-C846-4B1A-9234-3A32AD8DAEDE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3176-D6AE-4AAB-97F8-ADC2978AF657}">
      <dsp:nvSpPr>
        <dsp:cNvPr id="0" name=""/>
        <dsp:cNvSpPr/>
      </dsp:nvSpPr>
      <dsp:spPr>
        <a:xfrm>
          <a:off x="1099610" y="2381986"/>
          <a:ext cx="8857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Financial resources – Assessing financial resources for information systems is usually conducted as part of investment appraisal and budgeting for enhancements to new systems.</a:t>
          </a:r>
        </a:p>
      </dsp:txBody>
      <dsp:txXfrm>
        <a:off x="1099610" y="2381986"/>
        <a:ext cx="8857189" cy="952043"/>
      </dsp:txXfrm>
    </dsp:sp>
    <dsp:sp modelId="{AE6F1EEE-0B05-413C-8D92-1EF220D9995A}">
      <dsp:nvSpPr>
        <dsp:cNvPr id="0" name=""/>
        <dsp:cNvSpPr/>
      </dsp:nvSpPr>
      <dsp:spPr>
        <a:xfrm>
          <a:off x="0" y="3572041"/>
          <a:ext cx="9956800" cy="95204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DA7C8-5F69-42E5-A426-32378E4BDEF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E4C-014E-4969-BCD5-DB5554567154}">
      <dsp:nvSpPr>
        <dsp:cNvPr id="0" name=""/>
        <dsp:cNvSpPr/>
      </dsp:nvSpPr>
      <dsp:spPr>
        <a:xfrm>
          <a:off x="1099610" y="3572041"/>
          <a:ext cx="8857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 of internal resources should be balanced against external resources.</a:t>
          </a:r>
        </a:p>
      </dsp:txBody>
      <dsp:txXfrm>
        <a:off x="1099610" y="3572041"/>
        <a:ext cx="88571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896BC-C57C-4643-8505-1DBA64268735}">
      <dsp:nvSpPr>
        <dsp:cNvPr id="0" name=""/>
        <dsp:cNvSpPr/>
      </dsp:nvSpPr>
      <dsp:spPr>
        <a:xfrm>
          <a:off x="0" y="3535"/>
          <a:ext cx="9956800" cy="753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FD92A-EA15-41A0-A90C-03D324AA7C7B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233A3-F131-4234-A191-5B28F5E419B6}">
      <dsp:nvSpPr>
        <dsp:cNvPr id="0" name=""/>
        <dsp:cNvSpPr/>
      </dsp:nvSpPr>
      <dsp:spPr>
        <a:xfrm>
          <a:off x="869886" y="3535"/>
          <a:ext cx="9086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 effective strategy development process links general goal, strategies and more specific objectives and performance measures.</a:t>
          </a:r>
        </a:p>
      </dsp:txBody>
      <dsp:txXfrm>
        <a:off x="869886" y="3535"/>
        <a:ext cx="9086913" cy="753148"/>
      </dsp:txXfrm>
    </dsp:sp>
    <dsp:sp modelId="{5F213291-E60F-416E-9637-69271063ECA3}">
      <dsp:nvSpPr>
        <dsp:cNvPr id="0" name=""/>
        <dsp:cNvSpPr/>
      </dsp:nvSpPr>
      <dsp:spPr>
        <a:xfrm>
          <a:off x="0" y="944971"/>
          <a:ext cx="9956800" cy="753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00E84-072B-4D91-BC1F-B64744808619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DACE6-CBE3-4AAD-8755-3645A41D615A}">
      <dsp:nvSpPr>
        <dsp:cNvPr id="0" name=""/>
        <dsp:cNvSpPr/>
      </dsp:nvSpPr>
      <dsp:spPr>
        <a:xfrm>
          <a:off x="869886" y="944971"/>
          <a:ext cx="9086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method of achieving this is tabulating goals, strategies to achieve goals and KPIs</a:t>
          </a:r>
        </a:p>
      </dsp:txBody>
      <dsp:txXfrm>
        <a:off x="869886" y="944971"/>
        <a:ext cx="9086913" cy="753148"/>
      </dsp:txXfrm>
    </dsp:sp>
    <dsp:sp modelId="{484003D9-053D-4CED-92E0-74289C3DEA52}">
      <dsp:nvSpPr>
        <dsp:cNvPr id="0" name=""/>
        <dsp:cNvSpPr/>
      </dsp:nvSpPr>
      <dsp:spPr>
        <a:xfrm>
          <a:off x="0" y="1886407"/>
          <a:ext cx="9956800" cy="753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C6369-4D54-46F3-B884-31460ED5E089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3338E-AD4B-4CC5-A287-17BB14FAD4E7}">
      <dsp:nvSpPr>
        <dsp:cNvPr id="0" name=""/>
        <dsp:cNvSpPr/>
      </dsp:nvSpPr>
      <dsp:spPr>
        <a:xfrm>
          <a:off x="869886" y="1886407"/>
          <a:ext cx="9086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the objectives must follow SMART criteria to include both efficiency and effectiveness.</a:t>
          </a:r>
        </a:p>
      </dsp:txBody>
      <dsp:txXfrm>
        <a:off x="869886" y="1886407"/>
        <a:ext cx="9086913" cy="753148"/>
      </dsp:txXfrm>
    </dsp:sp>
    <dsp:sp modelId="{4FA60C1A-83EA-4FB1-87E4-0EB78885638B}">
      <dsp:nvSpPr>
        <dsp:cNvPr id="0" name=""/>
        <dsp:cNvSpPr/>
      </dsp:nvSpPr>
      <dsp:spPr>
        <a:xfrm>
          <a:off x="0" y="2827842"/>
          <a:ext cx="9956800" cy="753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A378A-0941-4CA3-9271-FB37A2CA92F3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A5FFA-B066-4AB8-A633-43A4067E5851}">
      <dsp:nvSpPr>
        <dsp:cNvPr id="0" name=""/>
        <dsp:cNvSpPr/>
      </dsp:nvSpPr>
      <dsp:spPr>
        <a:xfrm>
          <a:off x="869886" y="2827842"/>
          <a:ext cx="9086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Efficiency – minimizing resources or time needed to complete a process: doing the thing right</a:t>
          </a:r>
        </a:p>
      </dsp:txBody>
      <dsp:txXfrm>
        <a:off x="869886" y="2827842"/>
        <a:ext cx="9086913" cy="753148"/>
      </dsp:txXfrm>
    </dsp:sp>
    <dsp:sp modelId="{0B18FC64-DE96-4514-A0CB-413EF1AFA0DB}">
      <dsp:nvSpPr>
        <dsp:cNvPr id="0" name=""/>
        <dsp:cNvSpPr/>
      </dsp:nvSpPr>
      <dsp:spPr>
        <a:xfrm>
          <a:off x="0" y="3769278"/>
          <a:ext cx="9956800" cy="753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B3171-C2A4-48BD-B3FB-F5C68ADC7B51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1B4D8-D3F5-4428-9BDF-C28E2ABBD7BD}">
      <dsp:nvSpPr>
        <dsp:cNvPr id="0" name=""/>
        <dsp:cNvSpPr/>
      </dsp:nvSpPr>
      <dsp:spPr>
        <a:xfrm>
          <a:off x="869886" y="3769278"/>
          <a:ext cx="9086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Effectiveness – Meeting process objectives, delivering the required outputs and outcomes: doing the right thing</a:t>
          </a:r>
        </a:p>
      </dsp:txBody>
      <dsp:txXfrm>
        <a:off x="869886" y="3769278"/>
        <a:ext cx="9086913" cy="753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633A6-F8E0-9E46-94AF-482D23D01D33}">
      <dsp:nvSpPr>
        <dsp:cNvPr id="0" name=""/>
        <dsp:cNvSpPr/>
      </dsp:nvSpPr>
      <dsp:spPr>
        <a:xfrm>
          <a:off x="0" y="366231"/>
          <a:ext cx="99568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58" tIns="416560" rIns="7727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states the percentage of company revenue directly generated through online transactions.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ORC can be set as an objective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Indirect ORC is where the sale is influenced by the online presence, but purchase occurs using conventional channels.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ORC can be set for different digital channels such as web or mobile commerce</a:t>
          </a:r>
        </a:p>
      </dsp:txBody>
      <dsp:txXfrm>
        <a:off x="0" y="366231"/>
        <a:ext cx="9956800" cy="2583000"/>
      </dsp:txXfrm>
    </dsp:sp>
    <dsp:sp modelId="{238F9ED9-D8B7-774F-AE2D-0D0F48AC97B4}">
      <dsp:nvSpPr>
        <dsp:cNvPr id="0" name=""/>
        <dsp:cNvSpPr/>
      </dsp:nvSpPr>
      <dsp:spPr>
        <a:xfrm>
          <a:off x="497840" y="71031"/>
          <a:ext cx="6969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Online Revenue Contribution(ORC)</a:t>
          </a:r>
          <a:endParaRPr lang="en-US" sz="2000" kern="1200"/>
        </a:p>
      </dsp:txBody>
      <dsp:txXfrm>
        <a:off x="526661" y="99852"/>
        <a:ext cx="6912118" cy="532758"/>
      </dsp:txXfrm>
    </dsp:sp>
    <dsp:sp modelId="{D874144D-AA79-A145-B2CE-79FFD0E81E4A}">
      <dsp:nvSpPr>
        <dsp:cNvPr id="0" name=""/>
        <dsp:cNvSpPr/>
      </dsp:nvSpPr>
      <dsp:spPr>
        <a:xfrm>
          <a:off x="0" y="3352431"/>
          <a:ext cx="995680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58" tIns="416560" rIns="7727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Using marketing communications to maximise conversion of potential customers to actual customers.</a:t>
          </a:r>
        </a:p>
      </dsp:txBody>
      <dsp:txXfrm>
        <a:off x="0" y="3352431"/>
        <a:ext cx="9956800" cy="1102500"/>
      </dsp:txXfrm>
    </dsp:sp>
    <dsp:sp modelId="{87AADC65-B021-B043-B18F-8D3C384D36E2}">
      <dsp:nvSpPr>
        <dsp:cNvPr id="0" name=""/>
        <dsp:cNvSpPr/>
      </dsp:nvSpPr>
      <dsp:spPr>
        <a:xfrm>
          <a:off x="497840" y="3057231"/>
          <a:ext cx="6969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Conversion marketing</a:t>
          </a:r>
          <a:endParaRPr lang="en-US" sz="2000" kern="1200"/>
        </a:p>
      </dsp:txBody>
      <dsp:txXfrm>
        <a:off x="526661" y="3086052"/>
        <a:ext cx="691211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5DA4D-5BEA-F843-B323-4DAF5149328B}">
      <dsp:nvSpPr>
        <dsp:cNvPr id="0" name=""/>
        <dsp:cNvSpPr/>
      </dsp:nvSpPr>
      <dsp:spPr>
        <a:xfrm>
          <a:off x="0" y="267141"/>
          <a:ext cx="995680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58" tIns="291592" rIns="77275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market segments have been identified from decision 2, organisations need to define how to best position their online services relative to competitors according to 4 main variable: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Product quality,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service quality,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price and fulfilment time</a:t>
          </a:r>
          <a:endParaRPr lang="en-US" sz="1400" kern="1200"/>
        </a:p>
      </dsp:txBody>
      <dsp:txXfrm>
        <a:off x="0" y="267141"/>
        <a:ext cx="9956800" cy="1411200"/>
      </dsp:txXfrm>
    </dsp:sp>
    <dsp:sp modelId="{46C0F107-A117-404A-9368-032050A348DA}">
      <dsp:nvSpPr>
        <dsp:cNvPr id="0" name=""/>
        <dsp:cNvSpPr/>
      </dsp:nvSpPr>
      <dsp:spPr>
        <a:xfrm>
          <a:off x="497840" y="6050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Decision 3:</a:t>
          </a:r>
          <a:r>
            <a:rPr lang="en-US" sz="1400" kern="1200"/>
            <a:t> Positioning and differentiation strategies</a:t>
          </a:r>
        </a:p>
      </dsp:txBody>
      <dsp:txXfrm>
        <a:off x="518015" y="80676"/>
        <a:ext cx="6929410" cy="372930"/>
      </dsp:txXfrm>
    </dsp:sp>
    <dsp:sp modelId="{703EE494-82D7-3542-AB44-27F0D964ECF9}">
      <dsp:nvSpPr>
        <dsp:cNvPr id="0" name=""/>
        <dsp:cNvSpPr/>
      </dsp:nvSpPr>
      <dsp:spPr>
        <a:xfrm>
          <a:off x="0" y="1960581"/>
          <a:ext cx="99568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58" tIns="291592" rIns="77275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Product performance excellence,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Price performance excellence,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Transactional excellence,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/>
            <a:t>Relationship excellence</a:t>
          </a:r>
          <a:endParaRPr lang="en-US" sz="1400" kern="1200"/>
        </a:p>
      </dsp:txBody>
      <dsp:txXfrm>
        <a:off x="0" y="1960581"/>
        <a:ext cx="9956800" cy="1234800"/>
      </dsp:txXfrm>
    </dsp:sp>
    <dsp:sp modelId="{0821A467-196B-E54B-A6C2-4BC9DD26CC05}">
      <dsp:nvSpPr>
        <dsp:cNvPr id="0" name=""/>
        <dsp:cNvSpPr/>
      </dsp:nvSpPr>
      <dsp:spPr>
        <a:xfrm>
          <a:off x="497840" y="175394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above could be achieved by enhancing:</a:t>
          </a:r>
        </a:p>
      </dsp:txBody>
      <dsp:txXfrm>
        <a:off x="518015" y="1774116"/>
        <a:ext cx="6929410" cy="372930"/>
      </dsp:txXfrm>
    </dsp:sp>
    <dsp:sp modelId="{C6EE78B2-5B12-6B4A-BA0E-A645B88FD5ED}">
      <dsp:nvSpPr>
        <dsp:cNvPr id="0" name=""/>
        <dsp:cNvSpPr/>
      </dsp:nvSpPr>
      <dsp:spPr>
        <a:xfrm>
          <a:off x="0" y="347762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DB047-224D-DE48-8E2F-1DFA3BD3B691}">
      <dsp:nvSpPr>
        <dsp:cNvPr id="0" name=""/>
        <dsp:cNvSpPr/>
      </dsp:nvSpPr>
      <dsp:spPr>
        <a:xfrm>
          <a:off x="497840" y="327098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Decision 4: </a:t>
          </a:r>
          <a:r>
            <a:rPr lang="en-US" sz="1400" kern="1200"/>
            <a:t>Business, service and revenue models</a:t>
          </a:r>
        </a:p>
      </dsp:txBody>
      <dsp:txXfrm>
        <a:off x="518015" y="3291156"/>
        <a:ext cx="6929410" cy="372930"/>
      </dsp:txXfrm>
    </dsp:sp>
    <dsp:sp modelId="{9E72A002-8924-2C42-96C4-34EC1F428E15}">
      <dsp:nvSpPr>
        <dsp:cNvPr id="0" name=""/>
        <dsp:cNvSpPr/>
      </dsp:nvSpPr>
      <dsp:spPr>
        <a:xfrm>
          <a:off x="0" y="411266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E73BE-C9DD-F34E-9691-F5A6AEAB3D7A}">
      <dsp:nvSpPr>
        <dsp:cNvPr id="0" name=""/>
        <dsp:cNvSpPr/>
      </dsp:nvSpPr>
      <dsp:spPr>
        <a:xfrm>
          <a:off x="497840" y="390602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Constantly reviewing innovation in services to improve the quality of experience offered is also important for digital business</a:t>
          </a:r>
        </a:p>
      </dsp:txBody>
      <dsp:txXfrm>
        <a:off x="518015" y="3926196"/>
        <a:ext cx="6929410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E7FF2-8C20-C549-B1BE-696F6FE65013}">
      <dsp:nvSpPr>
        <dsp:cNvPr id="0" name=""/>
        <dsp:cNvSpPr/>
      </dsp:nvSpPr>
      <dsp:spPr>
        <a:xfrm>
          <a:off x="0" y="28478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DBA0-D8C0-1746-8F82-74DBA938BE99}">
      <dsp:nvSpPr>
        <dsp:cNvPr id="0" name=""/>
        <dsp:cNvSpPr/>
      </dsp:nvSpPr>
      <dsp:spPr>
        <a:xfrm>
          <a:off x="497840" y="7814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Organisational resources and capability should be reviewed:</a:t>
          </a:r>
        </a:p>
      </dsp:txBody>
      <dsp:txXfrm>
        <a:off x="518015" y="98316"/>
        <a:ext cx="6929410" cy="372930"/>
      </dsp:txXfrm>
    </dsp:sp>
    <dsp:sp modelId="{91B39052-2B11-BF40-B792-06BB00187C64}">
      <dsp:nvSpPr>
        <dsp:cNvPr id="0" name=""/>
        <dsp:cNvSpPr/>
      </dsp:nvSpPr>
      <dsp:spPr>
        <a:xfrm>
          <a:off x="0" y="91982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DF76-228E-104F-B1AD-3FDE5D5EF34E}">
      <dsp:nvSpPr>
        <dsp:cNvPr id="0" name=""/>
        <dsp:cNvSpPr/>
      </dsp:nvSpPr>
      <dsp:spPr>
        <a:xfrm>
          <a:off x="497840" y="71318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Strategy process and performance improvement.</a:t>
          </a:r>
          <a:endParaRPr lang="en-US" sz="1400" kern="1200"/>
        </a:p>
      </dsp:txBody>
      <dsp:txXfrm>
        <a:off x="518015" y="733356"/>
        <a:ext cx="6929410" cy="372930"/>
      </dsp:txXfrm>
    </dsp:sp>
    <dsp:sp modelId="{8534C17F-ED8E-8F42-8E88-9C6A6B34FE8F}">
      <dsp:nvSpPr>
        <dsp:cNvPr id="0" name=""/>
        <dsp:cNvSpPr/>
      </dsp:nvSpPr>
      <dsp:spPr>
        <a:xfrm>
          <a:off x="0" y="155486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EE2A0-5F3F-E04F-B9E9-D5D779373A66}">
      <dsp:nvSpPr>
        <dsp:cNvPr id="0" name=""/>
        <dsp:cNvSpPr/>
      </dsp:nvSpPr>
      <dsp:spPr>
        <a:xfrm>
          <a:off x="497840" y="134822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Structure. Location of e-commerce, hardware, software, staff skills</a:t>
          </a:r>
          <a:endParaRPr lang="en-US" sz="1400" kern="1200"/>
        </a:p>
      </dsp:txBody>
      <dsp:txXfrm>
        <a:off x="518015" y="1368396"/>
        <a:ext cx="6929410" cy="372930"/>
      </dsp:txXfrm>
    </dsp:sp>
    <dsp:sp modelId="{8E5422EE-1BF2-6746-9F3F-083150B4AC16}">
      <dsp:nvSpPr>
        <dsp:cNvPr id="0" name=""/>
        <dsp:cNvSpPr/>
      </dsp:nvSpPr>
      <dsp:spPr>
        <a:xfrm>
          <a:off x="0" y="218990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B3D59-ADDF-ED41-8114-06F63D2B59A3}">
      <dsp:nvSpPr>
        <dsp:cNvPr id="0" name=""/>
        <dsp:cNvSpPr/>
      </dsp:nvSpPr>
      <dsp:spPr>
        <a:xfrm>
          <a:off x="497840" y="198326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Senior management buy-in</a:t>
          </a:r>
          <a:endParaRPr lang="en-US" sz="1400" kern="1200"/>
        </a:p>
      </dsp:txBody>
      <dsp:txXfrm>
        <a:off x="518015" y="2003436"/>
        <a:ext cx="6929410" cy="372930"/>
      </dsp:txXfrm>
    </dsp:sp>
    <dsp:sp modelId="{9F21DDEA-4F9D-D244-9CA1-D29B09AD52C5}">
      <dsp:nvSpPr>
        <dsp:cNvPr id="0" name=""/>
        <dsp:cNvSpPr/>
      </dsp:nvSpPr>
      <dsp:spPr>
        <a:xfrm>
          <a:off x="0" y="282494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8DD8-608F-9E41-9350-897CC93EF4EC}">
      <dsp:nvSpPr>
        <dsp:cNvPr id="0" name=""/>
        <dsp:cNvSpPr/>
      </dsp:nvSpPr>
      <dsp:spPr>
        <a:xfrm>
          <a:off x="497840" y="261830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Marketing integration. Staff responsible for technology and marketing need to work together more closely to achieve this</a:t>
          </a:r>
          <a:endParaRPr lang="en-US" sz="1400" kern="1200"/>
        </a:p>
      </dsp:txBody>
      <dsp:txXfrm>
        <a:off x="518015" y="2638476"/>
        <a:ext cx="6929410" cy="372930"/>
      </dsp:txXfrm>
    </dsp:sp>
    <dsp:sp modelId="{37696677-6580-7644-A44E-E73F1B16F72B}">
      <dsp:nvSpPr>
        <dsp:cNvPr id="0" name=""/>
        <dsp:cNvSpPr/>
      </dsp:nvSpPr>
      <dsp:spPr>
        <a:xfrm>
          <a:off x="0" y="345998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060F1-6A19-1E4D-BC88-0E7508297A42}">
      <dsp:nvSpPr>
        <dsp:cNvPr id="0" name=""/>
        <dsp:cNvSpPr/>
      </dsp:nvSpPr>
      <dsp:spPr>
        <a:xfrm>
          <a:off x="497840" y="325334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Digital marketing focus. Strategic initiatives will focus on customer acquisition, conversion, and retention</a:t>
          </a:r>
          <a:endParaRPr lang="en-US" sz="1400" kern="1200"/>
        </a:p>
      </dsp:txBody>
      <dsp:txXfrm>
        <a:off x="518015" y="3273516"/>
        <a:ext cx="6929410" cy="372930"/>
      </dsp:txXfrm>
    </dsp:sp>
    <dsp:sp modelId="{3F37D809-AC3C-7A4E-B0F4-FD392ADBF440}">
      <dsp:nvSpPr>
        <dsp:cNvPr id="0" name=""/>
        <dsp:cNvSpPr/>
      </dsp:nvSpPr>
      <dsp:spPr>
        <a:xfrm>
          <a:off x="0" y="4095021"/>
          <a:ext cx="9956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CC272-4023-CE46-B2B4-6F4BD8A741B0}">
      <dsp:nvSpPr>
        <dsp:cNvPr id="0" name=""/>
        <dsp:cNvSpPr/>
      </dsp:nvSpPr>
      <dsp:spPr>
        <a:xfrm>
          <a:off x="497840" y="3888381"/>
          <a:ext cx="696976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440" tIns="0" rIns="2634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Partnering with other organisations. Some services will be best delivered through other companies.</a:t>
          </a:r>
          <a:endParaRPr lang="en-US" sz="1400" kern="1200"/>
        </a:p>
      </dsp:txBody>
      <dsp:txXfrm>
        <a:off x="518015" y="3908556"/>
        <a:ext cx="692941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B7CF0DE-21DD-964A-BC58-86BDEF4BB6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5A92633-7C75-F94B-93B0-F3CAD8C1FF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06787A8F-345D-8444-BECE-E7FDFC62E6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D2E1A808-715C-CE4F-BC86-4FD975502F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D86688-48D4-F14B-9DA7-339F9CB42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004808E-0502-004B-8830-DB29D14208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041C3E8-FCCA-F74D-9740-C210B9CC00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FDFEE17-F011-5E4A-8E03-8152C5CF33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825B986-1550-D24B-9E5D-9CECC71AE0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3C328D27-404D-4E4F-A90A-C015049665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CA87FFF8-80BE-F443-8F98-815C9F6AA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545A13-9B0D-6349-AD83-F7839D3275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827F04A5-618E-B14D-B8C7-5E10B08E4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063CD423-ABEB-824D-8FD3-907C169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A39BA352-51A1-584B-B6EF-8D2A88F7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5D948E3C-8F2B-D046-937E-C3CCE802B7F1}" type="slidenum">
              <a:rPr lang="en-GB" altLang="en-US" sz="1200" smtClean="0"/>
              <a:pPr/>
              <a:t>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5468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5E66801B-9932-9F47-8D0F-FB10E90A5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4D451548-35C3-064F-8418-6E686EB8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80F13823-669D-A34B-95DB-656F5CDDD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D2BF9149-67E5-424A-84A7-C089E556843C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3E1ADC57-23CA-C143-AB95-B18572B52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CD75E748-6585-944A-9119-1EAC5733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A5A4C695-66DD-0F41-9F08-8E664F7EA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94087F6D-89BD-7142-AE4B-CD7F44A465C0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8A4BA951-DB9D-9444-956A-BE3C62C42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F9EC4007-AC29-E64B-AAC7-23850361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3282618D-D6BC-5C4C-8F90-A51E654A7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C562BEE3-66E4-8F4C-B76F-EE8D25B3E8C6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E32D891A-3E6C-344C-B4B7-F31D68A50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171D0DF5-F836-0940-A3E5-7C2BE66D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86CE99AF-9C3A-E649-A115-AEED02353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AAA26D5-A90F-0246-B309-F4055F719E1E}" type="slidenum">
              <a:rPr lang="en-GB" altLang="en-US" sz="1200" smtClean="0"/>
              <a:pPr/>
              <a:t>15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0CF34979-BB1E-EF4A-9C30-0272F38CF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0D5EA801-C39F-654F-8B54-2AA14AB9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888852D9-7CAF-0343-9A4C-A925BEF21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1DEB31E8-049B-A847-836C-1596C52815BA}" type="slidenum">
              <a:rPr lang="en-GB" altLang="en-US" sz="1200" smtClean="0"/>
              <a:pPr/>
              <a:t>16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8D0222C1-B242-D241-B877-98EC8D4D7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64E3FE47-8A8A-2D40-A1AD-2F1A3CA5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A3BD9A88-B608-7D49-A78F-C959CB99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754071AC-AF16-1A4B-9DAE-7FD8D204A6DA}" type="slidenum">
              <a:rPr lang="en-GB" altLang="en-US" sz="1200" smtClean="0"/>
              <a:pPr/>
              <a:t>17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217F3040-AEAC-684A-8629-4B5A2377B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9A9F1B14-40A4-F14F-A71C-3E514B8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94618D62-D476-9A4D-804C-704FA4E56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2C69E6A6-4A72-CD44-BBE7-E93002C8BF5F}" type="slidenum">
              <a:rPr lang="en-GB" altLang="en-US" sz="1200" smtClean="0"/>
              <a:pPr/>
              <a:t>19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B41826F3-4505-4140-8CDE-06F79FEE3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D27C8785-ED32-D744-B71B-9B8FC9D3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E4751F7F-A3B6-CD47-AF39-2D80368B3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AB434761-D433-BB44-998E-84F7E4AA667B}" type="slidenum">
              <a:rPr lang="en-GB" altLang="en-US" sz="1200" smtClean="0"/>
              <a:pPr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>
            <a:extLst>
              <a:ext uri="{FF2B5EF4-FFF2-40B4-BE49-F238E27FC236}">
                <a16:creationId xmlns:a16="http://schemas.microsoft.com/office/drawing/2014/main" id="{9B1CBB32-D09B-D149-B0F9-322DEBD38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>
            <a:extLst>
              <a:ext uri="{FF2B5EF4-FFF2-40B4-BE49-F238E27FC236}">
                <a16:creationId xmlns:a16="http://schemas.microsoft.com/office/drawing/2014/main" id="{6E97E07A-2BB5-BC43-BA30-DFF793E8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D1:Sell-side down stream(B2C) or Buy-side up stream.(B2B). For a multichannel businesses with offline and online stores, getting the right mix of ‘bricks and clicks’ as shown in the next slide</a:t>
            </a:r>
          </a:p>
          <a:p>
            <a:r>
              <a:rPr lang="en-US" altLang="en-US">
                <a:latin typeface="Times" pitchFamily="2" charset="0"/>
              </a:rPr>
              <a:t>D2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C9ADB282-23CC-F94B-AC0F-29FBEF39B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E41F7834-8C87-374C-8CD0-136023500079}" type="slidenum">
              <a:rPr lang="en-GB" altLang="en-US" sz="1200" smtClean="0"/>
              <a:pPr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AAD94214-7B45-AB47-B953-BC156204A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46955923-AA5E-3B45-B239-144C51AA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44C72066-9C10-2B42-AEDA-3CFCA8451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D58DF381-E3F3-3B45-95B4-6B9350ED8BF5}" type="slidenum">
              <a:rPr lang="en-GB" altLang="en-US" sz="1200" smtClean="0"/>
              <a:pPr/>
              <a:t>22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0D68B228-A30F-3F40-AC97-BE8E63360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4DE01321-7610-FB43-B4A8-B2333E8C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1B76BCD6-130C-EE43-AA89-6CD97D03E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03E85ABF-E770-A84C-8921-C154DAED9DF4}" type="slidenum">
              <a:rPr lang="en-GB" altLang="en-US" sz="1200" smtClean="0"/>
              <a:pPr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ABD9384C-58A2-E34A-96CD-508F92DEA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9AAAFD03-8A5B-A448-8148-D9E3E97A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This slide is related with Decision 1</a:t>
            </a:r>
          </a:p>
          <a:p>
            <a:r>
              <a:rPr lang="en-US" altLang="en-US">
                <a:latin typeface="Times" pitchFamily="2" charset="0"/>
              </a:rPr>
              <a:t>Diversification of digital platforms:</a:t>
            </a:r>
          </a:p>
          <a:p>
            <a:r>
              <a:rPr lang="en-US" altLang="en-US">
                <a:latin typeface="Times" pitchFamily="2" charset="0"/>
              </a:rPr>
              <a:t>Investment and support for mobile applications</a:t>
            </a:r>
          </a:p>
          <a:p>
            <a:r>
              <a:rPr lang="en-US" altLang="en-US">
                <a:latin typeface="Times" pitchFamily="2" charset="0"/>
              </a:rPr>
              <a:t>Investment in social media platform support</a:t>
            </a:r>
          </a:p>
          <a:p>
            <a:endParaRPr lang="en-US" altLang="en-US">
              <a:latin typeface="Times" pitchFamily="2" charset="0"/>
            </a:endParaRP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78101447-80BF-C149-AE61-6B196DAAF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CCEE1E8-CB44-4042-9632-66A9C4D72717}" type="slidenum">
              <a:rPr lang="en-GB" altLang="en-US" sz="1200" smtClean="0"/>
              <a:pPr/>
              <a:t>23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90FD4A97-3C03-8F4C-8BA5-AB22E4C93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E80571CA-5C7D-494C-AD5B-09A8320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This slide is related with decision 2</a:t>
            </a: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ABA44F04-1C5C-704D-BCE9-56DA1B4E9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86DBC288-F005-3942-8CCA-96C7F33F0901}" type="slidenum">
              <a:rPr lang="en-GB" altLang="en-US" sz="1200" smtClean="0"/>
              <a:pPr/>
              <a:t>24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AA22C9C4-4D28-E749-8FEC-3AECAD4BD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B9ADCD29-CC80-1F47-B576-FE1A395C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5D65FC11-E91E-C24B-8412-24810815E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C3D570FB-E976-4047-9CC4-9E0FFAD05E71}" type="slidenum">
              <a:rPr lang="en-GB" altLang="en-US" sz="1200" smtClean="0"/>
              <a:pPr/>
              <a:t>25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EF0A903D-5B27-DE4E-831F-69A6795B5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82267A38-F9FA-BD48-86E1-222074C9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2FBC0AC2-23F3-B04D-B8E0-F55851D39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EB50ABAE-E78E-664D-B423-8B5B25C729AF}" type="slidenum">
              <a:rPr lang="en-GB" altLang="en-US" sz="1200" smtClean="0"/>
              <a:pPr/>
              <a:t>26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>
            <a:extLst>
              <a:ext uri="{FF2B5EF4-FFF2-40B4-BE49-F238E27FC236}">
                <a16:creationId xmlns:a16="http://schemas.microsoft.com/office/drawing/2014/main" id="{33DE2769-63E5-FF4F-BD67-02980D1996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>
            <a:extLst>
              <a:ext uri="{FF2B5EF4-FFF2-40B4-BE49-F238E27FC236}">
                <a16:creationId xmlns:a16="http://schemas.microsoft.com/office/drawing/2014/main" id="{84D1A26E-3289-5D4D-96BC-1C4EE36F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F6D00406-DE48-7F45-923D-E7CF19C67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2F54EC4C-170B-7C40-B20B-38B76AF1498E}" type="slidenum">
              <a:rPr lang="en-GB" altLang="en-US" sz="1200" smtClean="0"/>
              <a:pPr/>
              <a:t>27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91F53B7E-35A3-FE46-B583-883B48FD7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BAF08BD5-0B65-5340-92A2-6A7E7EAD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3D6283AF-99DC-0C42-B72F-9BC30BE55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BBEE036A-62B1-8142-98B8-9EBBBFBF7443}" type="slidenum">
              <a:rPr lang="en-GB" altLang="en-US" sz="1200" smtClean="0"/>
              <a:pPr/>
              <a:t>28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03BF054E-B8BC-0B44-8B25-A7325FDB7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04D8FC0E-0D05-1F46-98CB-DA9ECF27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88527149-B5D5-D441-ACEF-8D2CEAEA0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7E67B66B-0E26-2A4A-B5B0-CF557FFCE54E}" type="slidenum">
              <a:rPr lang="en-GB" altLang="en-US" sz="1200" smtClean="0"/>
              <a:pPr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6BB742C8-3208-CE4E-A292-D99405625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63B3B702-9FC6-6046-AB1A-9F55C8B1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9C8E796E-8A77-4E4A-8540-C0FCE963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9EB82EC7-7C97-C54D-82CA-BDB414EA1A7F}" type="slidenum">
              <a:rPr lang="en-GB" altLang="en-US" sz="1200" smtClean="0"/>
              <a:pPr/>
              <a:t>30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3541C94C-326E-114C-91A6-E645ABF78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0A017DB9-F6D4-E248-87AA-AFB2A872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F0DE3D28-702A-5247-9C08-36D0B6B84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E52056E0-71B1-8647-A76B-ADF83562BE9A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CBC1894C-C900-A44F-BD2A-CD1FA331A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0D373E2A-873E-4747-9274-7B345A55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F23A4780-C136-2545-94F8-F4EFB3980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3B32FE6F-38F7-6F46-80A0-C761E6E3D4A6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F4E01C2C-A073-D54E-9246-F6DBE9B40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912502A5-8843-1B46-8A28-92B473C1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B7D7406C-A02A-0249-BB87-27B3DC8EF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22B85D6D-B213-134C-BA9C-CBBA4E69D629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8861307A-27DD-0E4D-A1CE-251514E62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D426BBC3-4F5F-2047-918A-D139AAC7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638BCC75-7883-4A40-BE40-7D28F0B0F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30DFF0D9-4E1E-7741-ACDA-270BAEAF44B3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4A40B158-2917-834E-A7E6-900A2EEC8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4AD19286-5EC8-9947-AA2F-464160BF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B986E92-7D88-ED48-8B18-71738D144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A4383F3C-97E5-0F44-A25F-1A3111ECF265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353F42D4-FAD7-BA41-8E4D-1280F1D27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CADDE0DC-5A59-BA4B-BFCC-C1B6E9F9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8941CB6F-9CC8-2647-B58B-53580D9FE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470AB9A7-CBDD-CA4A-B16B-304E803A9D97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31AD417F-7DB7-E04E-96E2-A20B1D2A2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02B3EA5B-521D-AE45-A40C-536DD261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D8A83D19-6E77-C145-8377-CE529D15A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fld id="{DC0C9831-372B-9C49-9F6D-0B47D83EA3EB}" type="slidenum">
              <a:rPr lang="en-GB" altLang="en-US" sz="1200" smtClean="0"/>
              <a:pPr/>
              <a:t>11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440A1B73-3B38-4C42-8620-EB8EA1DA3C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0747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chemeClr val="bg1"/>
                </a:solidFill>
                <a:latin typeface="Arial" panose="020B0604020202020204" pitchFamily="34" charset="0"/>
              </a:rPr>
              <a:t>Slide 5.</a:t>
            </a:r>
            <a:fld id="{D716EF77-C144-384F-A9F7-14839F1C8A94}" type="slidenum">
              <a:rPr lang="en-GB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GB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2EED5E4-3240-2B45-9302-2DAFDCAB2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963" y="6524625"/>
            <a:ext cx="11522075" cy="1889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Chaffey, </a:t>
            </a:r>
            <a:r>
              <a:rPr lang="en-IN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Digital Business and E-commerce Management Powerpoints on the Web,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6</a:t>
            </a:r>
            <a:r>
              <a:rPr lang="en-IN" altLang="en-US" sz="800" baseline="3000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edition © Marketing Insights Limited 2015</a:t>
            </a:r>
            <a:endParaRPr lang="en-GB" alt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51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211310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3057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724001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A2709B9C-74D0-9E41-86D8-28B26C289F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0747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chemeClr val="bg1"/>
                </a:solidFill>
                <a:latin typeface="Arial" panose="020B0604020202020204" pitchFamily="34" charset="0"/>
              </a:rPr>
              <a:t>Slide 5.</a:t>
            </a:r>
            <a:fld id="{A0B6D0DC-D1D7-D540-85EB-6689536EEE0E}" type="slidenum">
              <a:rPr lang="en-GB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GB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C463E99-AB3C-8848-A4E7-ECB49FA387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963" y="6524625"/>
            <a:ext cx="11522075" cy="1889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Chaffey, </a:t>
            </a:r>
            <a:r>
              <a:rPr lang="en-IN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Digital Business and E-commerce Management Powerpoints on the Web,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6</a:t>
            </a:r>
            <a:r>
              <a:rPr lang="en-IN" altLang="en-US" sz="800" baseline="3000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edition © Marketing Insights Limited 2015</a:t>
            </a:r>
            <a:endParaRPr lang="en-GB" alt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93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506178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96687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987645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57823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668567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369741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id="{53600273-EFE1-7043-BB03-1F9B5EC057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id="{0D4B1715-A8E1-5741-A103-1BE234C0C7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995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C13CF7A-D4C7-1E4D-9457-68904F6FF6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0747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en-US" sz="800">
                <a:solidFill>
                  <a:schemeClr val="bg1"/>
                </a:solidFill>
                <a:latin typeface="Arial" panose="020B0604020202020204" pitchFamily="34" charset="0"/>
              </a:rPr>
              <a:t>Slide 5.</a:t>
            </a:r>
            <a:fld id="{0BD6C514-A3A7-8C47-9F91-DA314081F77F}" type="slidenum">
              <a:rPr lang="en-GB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GB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7">
            <a:extLst>
              <a:ext uri="{FF2B5EF4-FFF2-40B4-BE49-F238E27FC236}">
                <a16:creationId xmlns:a16="http://schemas.microsoft.com/office/drawing/2014/main" id="{63C4911D-4EB9-5741-BE45-43BC85C57B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963" y="6524625"/>
            <a:ext cx="11522075" cy="1889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Chaffey, </a:t>
            </a:r>
            <a:r>
              <a:rPr lang="en-IN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Digital Business and E-commerce Management Powerpoints on the Web,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6</a:t>
            </a:r>
            <a:r>
              <a:rPr lang="en-IN" altLang="en-US" sz="800" baseline="3000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IN" altLang="en-US" sz="800">
                <a:solidFill>
                  <a:srgbClr val="000000"/>
                </a:solidFill>
                <a:latin typeface="Arial" panose="020B0604020202020204" pitchFamily="34" charset="0"/>
              </a:rPr>
              <a:t> edition © Marketing Insights Limited 2015</a:t>
            </a:r>
            <a:endParaRPr lang="en-GB" alt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11" r:id="rId2"/>
    <p:sldLayoutId id="214748402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n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30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26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 2" pitchFamily="2" charset="2"/>
        <a:buChar char=""/>
        <a:defRPr sz="20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Arial" panose="020B0604020202020204" pitchFamily="34" charset="0"/>
        <a:buChar char="-"/>
        <a:defRPr sz="20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global/en/insights/focus/business-trends/2015/platform-strategy-new-level-business-trend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strategy">
            <a:extLst>
              <a:ext uri="{FF2B5EF4-FFF2-40B4-BE49-F238E27FC236}">
                <a16:creationId xmlns:a16="http://schemas.microsoft.com/office/drawing/2014/main" id="{90D84519-C34A-2C49-BAC9-8C2E63C0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1772816"/>
            <a:ext cx="4876800" cy="233176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799F2D-40A6-AD4A-AA3D-88AED021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1600201"/>
            <a:ext cx="4876800" cy="276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630238" indent="-630238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Part 2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r>
              <a:rPr lang="en-US" altLang="en-US" sz="2600" b="1" dirty="0">
                <a:solidFill>
                  <a:schemeClr val="bg1"/>
                </a:solidFill>
                <a:latin typeface="+mn-lt"/>
              </a:rPr>
              <a:t>Strategy and applications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endParaRPr lang="en-US" altLang="en-US" sz="260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Chapter 5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r>
              <a:rPr lang="en-US" altLang="en-US" sz="2600" b="1" dirty="0">
                <a:solidFill>
                  <a:schemeClr val="bg1"/>
                </a:solidFill>
                <a:latin typeface="+mn-lt"/>
              </a:rPr>
              <a:t>Digital business strategy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None/>
            </a:pPr>
            <a:r>
              <a:rPr lang="en-US" altLang="en-US" sz="2600" b="1" dirty="0">
                <a:solidFill>
                  <a:schemeClr val="bg1"/>
                </a:solidFill>
                <a:latin typeface="+mn-lt"/>
              </a:rPr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351468931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EA163EA6-BE02-4744-807E-8C13CD6C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4600" b="1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Figure 5.13 VMOST analysis</a:t>
            </a:r>
          </a:p>
        </p:txBody>
      </p:sp>
      <p:sp>
        <p:nvSpPr>
          <p:cNvPr id="103428" name="TextBox 1">
            <a:extLst>
              <a:ext uri="{FF2B5EF4-FFF2-40B4-BE49-F238E27FC236}">
                <a16:creationId xmlns:a16="http://schemas.microsoft.com/office/drawing/2014/main" id="{117CEC87-6DD5-DE4C-A503-8D504065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1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altLang="en-US" sz="2600">
                <a:solidFill>
                  <a:schemeClr val="bg1"/>
                </a:solidFill>
                <a:latin typeface="+mn-lt"/>
              </a:rPr>
              <a:t>A good starting place for any business is to do VMOST analysis, a simple model that can be used to outline key elements of the business and help determine strategy</a:t>
            </a:r>
          </a:p>
        </p:txBody>
      </p:sp>
      <p:pic>
        <p:nvPicPr>
          <p:cNvPr id="70658" name="Picture 3">
            <a:extLst>
              <a:ext uri="{FF2B5EF4-FFF2-40B4-BE49-F238E27FC236}">
                <a16:creationId xmlns:a16="http://schemas.microsoft.com/office/drawing/2014/main" id="{E57D8BB0-007B-9E4B-9563-104D713A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9600" y="2189473"/>
            <a:ext cx="4876800" cy="33474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07539F0-9375-444A-BAEC-78F733B7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Strategic Objectives</a:t>
            </a:r>
            <a:endParaRPr lang="en-GB" altLang="en-US" b="1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B6E7D532-C8C1-B549-BC86-75A33887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wrap="square" anchor="t">
            <a:normAutofit/>
          </a:bodyPr>
          <a:lstStyle/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en-US" sz="2600" dirty="0"/>
              <a:t>Organisation’s strategic objectives is a key element of any strategy process model because: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600" dirty="0"/>
              <a:t>Strategy definition and implementation elements of strategy must be directed at how best to achieve the objectives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600" dirty="0"/>
              <a:t>The overall success will be assessed by comparing actual results against objectives and taking action to improve strategy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600" dirty="0"/>
              <a:t>Clear, realistic objectives help communicate the goals and significance of a digital business initiative to. employees and partners</a:t>
            </a: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6E7624F-1C57-E94C-A916-132AD2F2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br>
              <a:rPr lang="en-US" altLang="en-US" sz="2200" b="1"/>
            </a:br>
            <a:r>
              <a:rPr lang="en-US" altLang="en-US" sz="2200" b="1"/>
              <a:t>Strategic Objectives - How can digital business create business value?</a:t>
            </a:r>
            <a:br>
              <a:rPr lang="en-US" altLang="en-US" sz="2200"/>
            </a:br>
            <a:endParaRPr lang="en-GB" altLang="en-US" sz="2200" b="1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5DEDC86-D2C5-F247-987D-92C427CB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wrap="square" anchor="t"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Adding value</a:t>
            </a:r>
          </a:p>
          <a:p>
            <a:pPr marL="817563" lvl="1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Incremental value is delivered through providing better-quality products and services to an organisations customers.</a:t>
            </a:r>
          </a:p>
          <a:p>
            <a:pPr marL="817563" lvl="1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Information can be used to better understand customer preferences.</a:t>
            </a:r>
          </a:p>
          <a:p>
            <a:pPr marL="817563" lvl="1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Example, personal recommendations by Amazon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Reduce costs</a:t>
            </a:r>
          </a:p>
          <a:p>
            <a:pPr marL="817563" lvl="1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Cost reduction is achieved through making the business processes more efficient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Manage risks</a:t>
            </a:r>
          </a:p>
          <a:p>
            <a:pPr marL="817563" lvl="1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Risk management is a well-established use of information within organisations. Ex, finance, auditing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300"/>
              <a:t>Create new reality – Innovation and creativity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endParaRPr lang="en-US" altLang="en-US" sz="2300"/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CA8D7F4-DB64-0146-8926-DA207A76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4600" b="1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Figure 5.14 Arriva Bus app</a:t>
            </a:r>
          </a:p>
        </p:txBody>
      </p:sp>
      <p:pic>
        <p:nvPicPr>
          <p:cNvPr id="76803" name="Picture 1">
            <a:extLst>
              <a:ext uri="{FF2B5EF4-FFF2-40B4-BE49-F238E27FC236}">
                <a16:creationId xmlns:a16="http://schemas.microsoft.com/office/drawing/2014/main" id="{481ACA19-58C1-BD4C-9C52-A02BB637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910868"/>
            <a:ext cx="9956800" cy="39046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B3314104-06AB-4570-A82D-8B37CB1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78850" name="Rectangle 5">
            <a:extLst>
              <a:ext uri="{FF2B5EF4-FFF2-40B4-BE49-F238E27FC236}">
                <a16:creationId xmlns:a16="http://schemas.microsoft.com/office/drawing/2014/main" id="{E000F741-3563-9B46-B2DB-FFB8D37F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1"/>
            <a:ext cx="487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An evaluation tool relating information to business value. An organisation’s use of information on each axis can be assessed from 1 (low use of information) to 10 (high use of information)</a:t>
            </a: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altLang="en-US" sz="2600" i="1" dirty="0">
                <a:solidFill>
                  <a:schemeClr val="bg1"/>
                </a:solidFill>
                <a:latin typeface="+mn-lt"/>
              </a:rPr>
              <a:t>Source: </a:t>
            </a: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Marchand </a:t>
            </a:r>
            <a:r>
              <a:rPr lang="en-US" altLang="en-US" sz="2600" i="1" dirty="0">
                <a:solidFill>
                  <a:schemeClr val="bg1"/>
                </a:solidFill>
                <a:latin typeface="+mn-lt"/>
              </a:rPr>
              <a:t>et al</a:t>
            </a:r>
            <a:r>
              <a:rPr lang="en-US" altLang="en-US" sz="2600" dirty="0">
                <a:solidFill>
                  <a:schemeClr val="bg1"/>
                </a:solidFill>
                <a:latin typeface="+mn-lt"/>
              </a:rPr>
              <a:t>. (1999).</a:t>
            </a:r>
          </a:p>
        </p:txBody>
      </p:sp>
      <p:pic>
        <p:nvPicPr>
          <p:cNvPr id="78851" name="Picture 6">
            <a:extLst>
              <a:ext uri="{FF2B5EF4-FFF2-40B4-BE49-F238E27FC236}">
                <a16:creationId xmlns:a16="http://schemas.microsoft.com/office/drawing/2014/main" id="{1BA79483-461F-C541-8B8E-C93DC1FC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9600" y="1814927"/>
            <a:ext cx="4876800" cy="40965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87CF60D-28D3-0F4F-9D3B-D11631F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Objective Setting</a:t>
            </a:r>
            <a:endParaRPr lang="en-GB" altLang="en-US" b="1"/>
          </a:p>
        </p:txBody>
      </p:sp>
      <p:graphicFrame>
        <p:nvGraphicFramePr>
          <p:cNvPr id="80901" name="Rectangle 3">
            <a:extLst>
              <a:ext uri="{FF2B5EF4-FFF2-40B4-BE49-F238E27FC236}">
                <a16:creationId xmlns:a16="http://schemas.microsoft.com/office/drawing/2014/main" id="{229C33F2-F150-4380-A124-3DAEDDCC1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876590"/>
              </p:ext>
            </p:extLst>
          </p:nvPr>
        </p:nvGraphicFramePr>
        <p:xfrm>
          <a:off x="609600" y="1600200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0CEBCF4-9F68-BA45-8706-6D9B97DA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5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Goals, strategies and objectives, performance indicators for an example B2B company (in order of priority)</a:t>
            </a:r>
          </a:p>
        </p:txBody>
      </p:sp>
      <p:pic>
        <p:nvPicPr>
          <p:cNvPr id="82946" name="Picture 1">
            <a:extLst>
              <a:ext uri="{FF2B5EF4-FFF2-40B4-BE49-F238E27FC236}">
                <a16:creationId xmlns:a16="http://schemas.microsoft.com/office/drawing/2014/main" id="{E10D1EF0-11CA-B541-BF35-DDE4EC33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87" y="1600200"/>
            <a:ext cx="9284025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184E70A-8972-6F4A-AD04-17E2927C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Objective setting</a:t>
            </a:r>
            <a:endParaRPr lang="en-GB" altLang="en-US" b="1"/>
          </a:p>
        </p:txBody>
      </p:sp>
      <p:graphicFrame>
        <p:nvGraphicFramePr>
          <p:cNvPr id="84997" name="Rectangle 3">
            <a:extLst>
              <a:ext uri="{FF2B5EF4-FFF2-40B4-BE49-F238E27FC236}">
                <a16:creationId xmlns:a16="http://schemas.microsoft.com/office/drawing/2014/main" id="{BB48DBD1-A3EF-4939-A91F-3A43B976D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947899"/>
              </p:ext>
            </p:extLst>
          </p:nvPr>
        </p:nvGraphicFramePr>
        <p:xfrm>
          <a:off x="609600" y="1600200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505F8E3-DD4E-2E4F-B497-CB29C5E4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5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Research Online Purchase Offline example(ROPO)</a:t>
            </a:r>
            <a:br>
              <a:rPr lang="en-US" sz="25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</a:br>
            <a:r>
              <a:rPr lang="en-US" sz="2500" i="1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Source</a:t>
            </a:r>
            <a:r>
              <a:rPr lang="en-US" sz="25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: Google.</a:t>
            </a:r>
          </a:p>
        </p:txBody>
      </p:sp>
      <p:pic>
        <p:nvPicPr>
          <p:cNvPr id="87042" name="Picture 1">
            <a:extLst>
              <a:ext uri="{FF2B5EF4-FFF2-40B4-BE49-F238E27FC236}">
                <a16:creationId xmlns:a16="http://schemas.microsoft.com/office/drawing/2014/main" id="{20D0FE80-7717-EA45-854F-997D14F0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1034" y="1600200"/>
            <a:ext cx="4533931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>
            <a:extLst>
              <a:ext uri="{FF2B5EF4-FFF2-40B4-BE49-F238E27FC236}">
                <a16:creationId xmlns:a16="http://schemas.microsoft.com/office/drawing/2014/main" id="{8ACDA031-996D-2B40-8E64-D8DDEED0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5949950"/>
            <a:ext cx="12096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Figure 5.16 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Grid of product suitability against market adoption for transactional e-commerce (online purchase)</a:t>
            </a:r>
          </a:p>
        </p:txBody>
      </p:sp>
      <p:pic>
        <p:nvPicPr>
          <p:cNvPr id="88067" name="Picture 6">
            <a:extLst>
              <a:ext uri="{FF2B5EF4-FFF2-40B4-BE49-F238E27FC236}">
                <a16:creationId xmlns:a16="http://schemas.microsoft.com/office/drawing/2014/main" id="{6B21E973-29AA-A444-85EC-BECE1198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60350"/>
            <a:ext cx="741521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1">
            <a:extLst>
              <a:ext uri="{FF2B5EF4-FFF2-40B4-BE49-F238E27FC236}">
                <a16:creationId xmlns:a16="http://schemas.microsoft.com/office/drawing/2014/main" id="{1B1F87B2-6DA4-C847-BDA6-2E816661C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C8C8BA96-FFA1-474D-B6BB-3F02708F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Figure 5.7  Summary applications of a portfolio analysis for an example B2B company</a:t>
            </a:r>
          </a:p>
        </p:txBody>
      </p:sp>
      <p:pic>
        <p:nvPicPr>
          <p:cNvPr id="56323" name="Picture 6">
            <a:extLst>
              <a:ext uri="{FF2B5EF4-FFF2-40B4-BE49-F238E27FC236}">
                <a16:creationId xmlns:a16="http://schemas.microsoft.com/office/drawing/2014/main" id="{D579DFB2-1CCD-014C-A125-4CB65AED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992" y="1600200"/>
            <a:ext cx="5486015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56C4842-8161-204E-831B-9D73E8C0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Balanced Scorecard</a:t>
            </a:r>
            <a:endParaRPr lang="en-GB" altLang="en-US" b="1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057A2F96-9E92-3F45-B465-7E273DEF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wrap="square" anchor="t"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100"/>
              <a:t>Balanced Scorecard is a metrics/framework widely used as a means of translating organisational strategies into objectives and then providing metrics to monitor the execution of the strategy.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100"/>
              <a:t>The main areas of the balanced scorecard are:</a:t>
            </a:r>
          </a:p>
          <a:p>
            <a:pPr marL="817563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100"/>
              <a:t>Customer concerns – These include time, quality, performance, service and cost. Example, Halifax mystery shoppers</a:t>
            </a:r>
          </a:p>
          <a:p>
            <a:pPr marL="817563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100"/>
              <a:t>Internal measures – Based on the business processes that have the greatest impact on customer satisfaction. Example, Halifax ATM availability</a:t>
            </a:r>
          </a:p>
          <a:p>
            <a:pPr marL="817563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100"/>
              <a:t>Financial measures – traditional measures such as turnover, costs, profitability and return on capital. Example, Halifax gross receipts, mortgage offers, loans </a:t>
            </a:r>
          </a:p>
          <a:p>
            <a:pPr marL="817563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100"/>
              <a:t>Learning and growth – Innovation and staff development.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10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sz="2100"/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>
            <a:extLst>
              <a:ext uri="{FF2B5EF4-FFF2-40B4-BE49-F238E27FC236}">
                <a16:creationId xmlns:a16="http://schemas.microsoft.com/office/drawing/2014/main" id="{C6210CB8-B03A-0649-8508-68D87368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5949950"/>
            <a:ext cx="712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Figure 5.17 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Elements of strategy definition for the digital business</a:t>
            </a:r>
          </a:p>
        </p:txBody>
      </p:sp>
      <p:pic>
        <p:nvPicPr>
          <p:cNvPr id="92163" name="Picture 6">
            <a:extLst>
              <a:ext uri="{FF2B5EF4-FFF2-40B4-BE49-F238E27FC236}">
                <a16:creationId xmlns:a16="http://schemas.microsoft.com/office/drawing/2014/main" id="{FF78A76A-CD8E-0445-A77B-8E353AC5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476250"/>
            <a:ext cx="64023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2AAD6-1924-CE40-8A9E-3E75A2F7001B}"/>
              </a:ext>
            </a:extLst>
          </p:cNvPr>
          <p:cNvSpPr txBox="1"/>
          <p:nvPr/>
        </p:nvSpPr>
        <p:spPr>
          <a:xfrm>
            <a:off x="8112125" y="692150"/>
            <a:ext cx="3960813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Strategy Definition: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Formulation, review and selection of strategies to achieve strategic objectives.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This is driven by the objectives and vision referred to in the previous sections.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Strategy is formulated based on vision and objectives, so it is necessary to frequently revisit and revise them</a:t>
            </a:r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Box 1">
            <a:extLst>
              <a:ext uri="{FF2B5EF4-FFF2-40B4-BE49-F238E27FC236}">
                <a16:creationId xmlns:a16="http://schemas.microsoft.com/office/drawing/2014/main" id="{15ED6216-5397-A542-B742-7D8367C4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Portfolio Analysis: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Basis for bench marking current e-commerce capabilities and identifying strategic priorities </a:t>
            </a:r>
          </a:p>
        </p:txBody>
      </p:sp>
      <p:pic>
        <p:nvPicPr>
          <p:cNvPr id="94211" name="Picture 6">
            <a:extLst>
              <a:ext uri="{FF2B5EF4-FFF2-40B4-BE49-F238E27FC236}">
                <a16:creationId xmlns:a16="http://schemas.microsoft.com/office/drawing/2014/main" id="{78173C11-E429-E64D-9F0E-6960F1B6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930751"/>
            <a:ext cx="4876800" cy="3864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5">
            <a:extLst>
              <a:ext uri="{FF2B5EF4-FFF2-40B4-BE49-F238E27FC236}">
                <a16:creationId xmlns:a16="http://schemas.microsoft.com/office/drawing/2014/main" id="{24FF5E99-7C86-134E-B071-E52B2F62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1600201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2600" dirty="0">
                <a:solidFill>
                  <a:schemeClr val="bg1"/>
                </a:solidFill>
                <a:latin typeface="+mn-lt"/>
              </a:rPr>
              <a:t>Matrix for evaluating digital business strategy alternatives</a:t>
            </a:r>
          </a:p>
          <a:p>
            <a:pPr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2600" i="1" dirty="0">
                <a:solidFill>
                  <a:schemeClr val="bg1"/>
                </a:solidFill>
                <a:latin typeface="+mn-lt"/>
              </a:rPr>
              <a:t>Source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: E-consultancy (2008a)</a:t>
            </a:r>
          </a:p>
        </p:txBody>
      </p:sp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3B5E8336-8195-6144-BBB0-6436E00A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949950"/>
            <a:ext cx="10298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Figure 5.19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Strategic options for a company in relation to the importance of the Internet as a channel</a:t>
            </a:r>
          </a:p>
        </p:txBody>
      </p:sp>
      <p:pic>
        <p:nvPicPr>
          <p:cNvPr id="96259" name="Picture 6">
            <a:extLst>
              <a:ext uri="{FF2B5EF4-FFF2-40B4-BE49-F238E27FC236}">
                <a16:creationId xmlns:a16="http://schemas.microsoft.com/office/drawing/2014/main" id="{04C88810-D76B-AF4B-8952-3C7DDE89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765175"/>
            <a:ext cx="71294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TextBox 1">
            <a:extLst>
              <a:ext uri="{FF2B5EF4-FFF2-40B4-BE49-F238E27FC236}">
                <a16:creationId xmlns:a16="http://schemas.microsoft.com/office/drawing/2014/main" id="{B7708E93-49E0-2442-B6E6-6FB861EA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549275"/>
            <a:ext cx="2879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Decision 1:Digital business channel priorities</a:t>
            </a:r>
          </a:p>
        </p:txBody>
      </p:sp>
      <p:sp>
        <p:nvSpPr>
          <p:cNvPr id="96261" name="TextBox 2">
            <a:extLst>
              <a:ext uri="{FF2B5EF4-FFF2-40B4-BE49-F238E27FC236}">
                <a16:creationId xmlns:a16="http://schemas.microsoft.com/office/drawing/2014/main" id="{7D03AAE8-070A-5044-B5DA-68DAC28E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88913"/>
            <a:ext cx="633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Eight key digital business strategic decisions</a:t>
            </a:r>
          </a:p>
        </p:txBody>
      </p: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71293C49-E35F-504F-ACA8-965CB2CF9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949950"/>
            <a:ext cx="7488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Figure 5.20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Using the Internet to support different growth strategies</a:t>
            </a:r>
          </a:p>
        </p:txBody>
      </p:sp>
      <p:pic>
        <p:nvPicPr>
          <p:cNvPr id="98307" name="Picture 6">
            <a:extLst>
              <a:ext uri="{FF2B5EF4-FFF2-40B4-BE49-F238E27FC236}">
                <a16:creationId xmlns:a16="http://schemas.microsoft.com/office/drawing/2014/main" id="{15617B56-F9C0-9F42-9B62-EF935F65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765175"/>
            <a:ext cx="79930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TextBox 1">
            <a:extLst>
              <a:ext uri="{FF2B5EF4-FFF2-40B4-BE49-F238E27FC236}">
                <a16:creationId xmlns:a16="http://schemas.microsoft.com/office/drawing/2014/main" id="{E809AEED-AA66-AB48-9128-B891F8AF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333375"/>
            <a:ext cx="259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Decision 2: </a:t>
            </a:r>
          </a:p>
          <a:p>
            <a:r>
              <a:rPr lang="en-US" altLang="en-US">
                <a:solidFill>
                  <a:schemeClr val="bg1"/>
                </a:solidFill>
              </a:rPr>
              <a:t>Market and product development</a:t>
            </a:r>
          </a:p>
        </p:txBody>
      </p:sp>
      <p:sp>
        <p:nvSpPr>
          <p:cNvPr id="98309" name="TextBox 4">
            <a:extLst>
              <a:ext uri="{FF2B5EF4-FFF2-40B4-BE49-F238E27FC236}">
                <a16:creationId xmlns:a16="http://schemas.microsoft.com/office/drawing/2014/main" id="{417F0335-6111-6A4F-8271-A318AF3A2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88913"/>
            <a:ext cx="633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Eight key digital business strategic decisions</a:t>
            </a:r>
          </a:p>
        </p:txBody>
      </p:sp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D8C5E-E0D6-6B49-B173-17FC0538B222}"/>
              </a:ext>
            </a:extLst>
          </p:cNvPr>
          <p:cNvSpPr txBox="1"/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Eight key digital business strategic decisions</a:t>
            </a:r>
          </a:p>
        </p:txBody>
      </p:sp>
      <p:graphicFrame>
        <p:nvGraphicFramePr>
          <p:cNvPr id="52228" name="Rectangle 3">
            <a:extLst>
              <a:ext uri="{FF2B5EF4-FFF2-40B4-BE49-F238E27FC236}">
                <a16:creationId xmlns:a16="http://schemas.microsoft.com/office/drawing/2014/main" id="{2A7291A2-AA8F-4A9E-8F6E-A6AB06F09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61970"/>
              </p:ext>
            </p:extLst>
          </p:nvPr>
        </p:nvGraphicFramePr>
        <p:xfrm>
          <a:off x="609600" y="1600200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BEB35-18AD-B240-86CA-3D00745C6434}"/>
              </a:ext>
            </a:extLst>
          </p:cNvPr>
          <p:cNvSpPr txBox="1"/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Eight key digital business strategic decisions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11C34A72-6F9C-4045-A9CB-A4190A70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en-US" sz="2300" b="1"/>
              <a:t>Decision 5: </a:t>
            </a:r>
            <a:r>
              <a:rPr lang="en-US" altLang="en-US" sz="2300"/>
              <a:t>Marketplace restructuring</a:t>
            </a:r>
          </a:p>
          <a:p>
            <a:pPr marL="303213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300"/>
              <a:t> Digital communications offer opportunities for new market structures to be created through 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b="1" i="1"/>
              <a:t>disintermediation, 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b="1" i="1"/>
              <a:t>reintermediation and 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b="1" i="1"/>
              <a:t>Countermediation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b="1"/>
              <a:t>Decision 6: </a:t>
            </a:r>
            <a:r>
              <a:rPr lang="en-US" altLang="en-US" sz="2300"/>
              <a:t>Supply chain management capabilities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/>
              <a:t>How should we (company) integrate closely with our suppliers?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/>
              <a:t>Which types of materials and interactions with suppliers should we support through online procurement?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/>
              <a:t>Can we participate in digital marketplace to reduce costs?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300" b="1"/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C84146-3CEC-044E-8074-3508E7BE7E7B}"/>
              </a:ext>
            </a:extLst>
          </p:cNvPr>
          <p:cNvSpPr txBox="1"/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kern="120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Eight key digital business strategic decisions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FD45C600-79EB-EB4F-8E28-3B344259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600" b="1"/>
              <a:t>Decision 7: </a:t>
            </a:r>
            <a:r>
              <a:rPr lang="en-US" altLang="en-US" sz="2600"/>
              <a:t>Internal knowledge management capabilities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How can our intranet be extended to support different business processes such as new product development, customer and supply chain management?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How can we disseminate and promote sharing of knowledge between employees to improve our competitiveness?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600" b="1"/>
              <a:t>Decision 8: </a:t>
            </a:r>
            <a:r>
              <a:rPr lang="en-US" altLang="en-US" sz="2600"/>
              <a:t>Organisational resourcing and capabilities</a:t>
            </a:r>
          </a:p>
          <a:p>
            <a:pPr marL="646113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Once all the above 7 decisions have been reviewed and selected, decisions need to be made on how the organisation should change in order to achieve the priorities set for digital business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600" b="1"/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EA9D-9EED-0F42-994A-8EC667BC03E9}"/>
              </a:ext>
            </a:extLst>
          </p:cNvPr>
          <p:cNvSpPr txBox="1"/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Eight key digital business strategic decisions</a:t>
            </a:r>
          </a:p>
        </p:txBody>
      </p:sp>
      <p:graphicFrame>
        <p:nvGraphicFramePr>
          <p:cNvPr id="106500" name="Rectangle 3">
            <a:extLst>
              <a:ext uri="{FF2B5EF4-FFF2-40B4-BE49-F238E27FC236}">
                <a16:creationId xmlns:a16="http://schemas.microsoft.com/office/drawing/2014/main" id="{9F6267A7-7629-48C5-A12E-A42645B87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56591"/>
              </p:ext>
            </p:extLst>
          </p:nvPr>
        </p:nvGraphicFramePr>
        <p:xfrm>
          <a:off x="609600" y="1600200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>
            <a:extLst>
              <a:ext uri="{FF2B5EF4-FFF2-40B4-BE49-F238E27FC236}">
                <a16:creationId xmlns:a16="http://schemas.microsoft.com/office/drawing/2014/main" id="{0529D075-FBB7-8B41-ACE4-43782481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6092825"/>
            <a:ext cx="8281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Figure 5.21 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Elements of strategy implementation for the digital business</a:t>
            </a:r>
          </a:p>
        </p:txBody>
      </p:sp>
      <p:pic>
        <p:nvPicPr>
          <p:cNvPr id="108547" name="Picture 8">
            <a:extLst>
              <a:ext uri="{FF2B5EF4-FFF2-40B4-BE49-F238E27FC236}">
                <a16:creationId xmlns:a16="http://schemas.microsoft.com/office/drawing/2014/main" id="{9BE443B5-12F7-4C49-B19F-5764EE9E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60350"/>
            <a:ext cx="7270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AF435FAA-8C30-594B-BA23-F3B22E9FDBCB}"/>
              </a:ext>
            </a:extLst>
          </p:cNvPr>
          <p:cNvSpPr txBox="1">
            <a:spLocks/>
          </p:cNvSpPr>
          <p:nvPr/>
        </p:nvSpPr>
        <p:spPr bwMode="auto">
          <a:xfrm>
            <a:off x="3863752" y="692696"/>
            <a:ext cx="426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0" rIns="45720" bIns="0" numCol="1" anchor="t" anchorCtr="0" compatLnSpc="1">
            <a:prstTxWarp prst="textNoShape">
              <a:avLst/>
            </a:prstTxWarp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Char char="•"/>
              <a:defRPr sz="3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22313" indent="-273050"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04888" indent="-255588">
              <a:spcBef>
                <a:spcPct val="20000"/>
              </a:spcBef>
              <a:buClr>
                <a:schemeClr val="bg1"/>
              </a:buClr>
              <a:buSzPct val="8000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79525" indent="-236538">
              <a:spcBef>
                <a:spcPct val="20000"/>
              </a:spcBef>
              <a:buClr>
                <a:schemeClr val="bg1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489075" indent="-182563">
              <a:spcBef>
                <a:spcPct val="200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1800" b="1" kern="1200" dirty="0" err="1">
                <a:latin typeface="+mn-lt"/>
                <a:ea typeface="MS PGothic" pitchFamily="34" charset="-128"/>
                <a:cs typeface="+mj-cs"/>
              </a:rPr>
              <a:t>Organisational</a:t>
            </a:r>
            <a:r>
              <a:rPr lang="en-US" altLang="en-US" sz="1800" b="1" kern="1200" dirty="0">
                <a:latin typeface="+mn-lt"/>
                <a:ea typeface="MS PGothic" pitchFamily="34" charset="-128"/>
                <a:cs typeface="+mj-cs"/>
              </a:rPr>
              <a:t> and IS SWOT analysis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1FCA562-3368-364B-96B9-B3E76122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1412776"/>
            <a:ext cx="5342384" cy="436128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n-cs"/>
              </a:rPr>
              <a:t>SWOT/TOWS analysis, with strategies to counter the threats</a:t>
            </a:r>
          </a:p>
        </p:txBody>
      </p:sp>
      <p:pic>
        <p:nvPicPr>
          <p:cNvPr id="58371" name="Picture 7" descr="M05NF008">
            <a:extLst>
              <a:ext uri="{FF2B5EF4-FFF2-40B4-BE49-F238E27FC236}">
                <a16:creationId xmlns:a16="http://schemas.microsoft.com/office/drawing/2014/main" id="{6B2F7A18-467D-2F4D-A387-B0C91472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592" y="2132856"/>
            <a:ext cx="6973831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C5B91A7F-796A-40DE-893F-A782081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10594" name="TextBox 1">
            <a:extLst>
              <a:ext uri="{FF2B5EF4-FFF2-40B4-BE49-F238E27FC236}">
                <a16:creationId xmlns:a16="http://schemas.microsoft.com/office/drawing/2014/main" id="{C3981A35-871F-924C-A509-50A0AC4D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995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altLang="en-US" sz="3000">
                <a:solidFill>
                  <a:schemeClr val="bg1"/>
                </a:solidFill>
                <a:latin typeface="+mn-lt"/>
              </a:rPr>
              <a:t>Boncheck, M. and Choudary S.P.(2013), Three elements of a Successful Platform Strategy. </a:t>
            </a:r>
            <a:r>
              <a:rPr lang="en-US" altLang="en-US" sz="3000" i="1">
                <a:solidFill>
                  <a:schemeClr val="bg1"/>
                </a:solidFill>
                <a:latin typeface="+mn-lt"/>
              </a:rPr>
              <a:t>Harvard Business Review.</a:t>
            </a:r>
          </a:p>
          <a:p>
            <a:pPr>
              <a:spcBef>
                <a:spcPct val="20000"/>
              </a:spcBef>
              <a:buClr>
                <a:schemeClr val="bg1"/>
              </a:buClr>
            </a:pPr>
            <a:endParaRPr lang="en-US" altLang="en-US" sz="3000" i="1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altLang="en-US" sz="3000">
                <a:solidFill>
                  <a:schemeClr val="bg1"/>
                </a:solidFill>
                <a:latin typeface="+mn-lt"/>
              </a:rPr>
              <a:t>Hagel, J. (2015)</a:t>
            </a:r>
            <a:r>
              <a:rPr lang="en-US" altLang="en-US" sz="3000" i="1">
                <a:solidFill>
                  <a:schemeClr val="bg1"/>
                </a:solidFill>
                <a:latin typeface="+mn-lt"/>
              </a:rPr>
              <a:t> The Power of Platforms. </a:t>
            </a:r>
            <a:r>
              <a:rPr lang="en-US" altLang="en-US" sz="3000">
                <a:solidFill>
                  <a:schemeClr val="bg1"/>
                </a:solidFill>
                <a:latin typeface="+mn-lt"/>
              </a:rPr>
              <a:t>Accessed on 07 April 2020.</a:t>
            </a:r>
            <a:r>
              <a:rPr lang="en-US" altLang="en-US" sz="3000" i="1">
                <a:solidFill>
                  <a:schemeClr val="bg1"/>
                </a:solidFill>
                <a:latin typeface="+mn-lt"/>
              </a:rPr>
              <a:t> Available at: </a:t>
            </a:r>
            <a:r>
              <a:rPr lang="en-US" altLang="en-US" sz="3000">
                <a:solidFill>
                  <a:schemeClr val="bg1"/>
                </a:solidFill>
                <a:latin typeface="+mn-lt"/>
                <a:hlinkClick r:id="rId3"/>
              </a:rPr>
              <a:t>https://www2.deloitte.com/global/en/insights/focus/business-trends/2015/platform-strategy-new-level-business-trends.html</a:t>
            </a:r>
            <a:endParaRPr lang="en-US" altLang="en-US" sz="3000" i="1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F179696-93D8-2E40-8460-DE6ACE13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Human and financial resources</a:t>
            </a:r>
            <a:endParaRPr lang="en-GB" altLang="en-US" b="1"/>
          </a:p>
        </p:txBody>
      </p:sp>
      <p:graphicFrame>
        <p:nvGraphicFramePr>
          <p:cNvPr id="60421" name="Rectangle 3">
            <a:extLst>
              <a:ext uri="{FF2B5EF4-FFF2-40B4-BE49-F238E27FC236}">
                <a16:creationId xmlns:a16="http://schemas.microsoft.com/office/drawing/2014/main" id="{2907ED4F-531F-4CF0-9B3B-9F0A8AC17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34173"/>
              </p:ext>
            </p:extLst>
          </p:nvPr>
        </p:nvGraphicFramePr>
        <p:xfrm>
          <a:off x="609600" y="1600200"/>
          <a:ext cx="995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4E327C6A-9CB7-0541-BA1F-0039FF8A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949950"/>
            <a:ext cx="93599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Figure 5.9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Matrix for evaluation of external capability against internal capability</a:t>
            </a:r>
          </a:p>
          <a:p>
            <a:pPr>
              <a:defRPr/>
            </a:pPr>
            <a:r>
              <a:rPr lang="en-US" sz="800" i="1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Source</a:t>
            </a:r>
            <a:r>
              <a:rPr lang="en-US" sz="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: </a:t>
            </a:r>
            <a:r>
              <a:rPr lang="en-US" sz="800" dirty="0" err="1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Perrott</a:t>
            </a:r>
            <a:r>
              <a:rPr lang="en-US" sz="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(2005).</a:t>
            </a:r>
          </a:p>
        </p:txBody>
      </p:sp>
      <p:pic>
        <p:nvPicPr>
          <p:cNvPr id="62467" name="Picture 7">
            <a:extLst>
              <a:ext uri="{FF2B5EF4-FFF2-40B4-BE49-F238E27FC236}">
                <a16:creationId xmlns:a16="http://schemas.microsoft.com/office/drawing/2014/main" id="{F426FA43-4FA1-C148-8E19-235BEB19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76250"/>
            <a:ext cx="74168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1">
            <a:extLst>
              <a:ext uri="{FF2B5EF4-FFF2-40B4-BE49-F238E27FC236}">
                <a16:creationId xmlns:a16="http://schemas.microsoft.com/office/drawing/2014/main" id="{2BB95B15-20E1-854C-A888-373FD2BB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476250"/>
            <a:ext cx="34575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Market Driving Strategy</a:t>
            </a:r>
            <a:r>
              <a:rPr lang="en-US" altLang="en-US">
                <a:solidFill>
                  <a:schemeClr val="bg1"/>
                </a:solidFill>
              </a:rPr>
              <a:t> is often the situation for the early adopters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Capability Building </a:t>
            </a:r>
            <a:r>
              <a:rPr lang="en-US" altLang="en-US">
                <a:solidFill>
                  <a:schemeClr val="bg1"/>
                </a:solidFill>
              </a:rPr>
              <a:t>is for later adopters</a:t>
            </a:r>
          </a:p>
          <a:p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C49997F6-B737-3C4A-9763-CB294E15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1200" dirty="0">
                <a:solidFill>
                  <a:schemeClr val="bg1"/>
                </a:solidFill>
                <a:latin typeface="+mn-lt"/>
                <a:ea typeface="MS PGothic" pitchFamily="34" charset="-128"/>
                <a:cs typeface="+mj-cs"/>
              </a:rPr>
              <a:t>Capability maturity model of the adoption of e‑business</a:t>
            </a:r>
          </a:p>
        </p:txBody>
      </p:sp>
      <p:pic>
        <p:nvPicPr>
          <p:cNvPr id="64514" name="Picture 1">
            <a:extLst>
              <a:ext uri="{FF2B5EF4-FFF2-40B4-BE49-F238E27FC236}">
                <a16:creationId xmlns:a16="http://schemas.microsoft.com/office/drawing/2014/main" id="{3A7AF395-D916-EF40-925C-7C95AFC9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770" y="1600200"/>
            <a:ext cx="9478460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5DA914F-4AE4-B64F-A569-3ACED55B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Competitive environment analysis</a:t>
            </a:r>
            <a:endParaRPr lang="en-GB" altLang="en-US" b="1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89596BB-FDD1-9E4B-A13D-B38D3BA1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956800" cy="4525963"/>
          </a:xfrm>
        </p:spPr>
        <p:txBody>
          <a:bodyPr wrap="square" anchor="t">
            <a:normAutofit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en-US" sz="2600"/>
              <a:t>External factors are also assessed as part of strategic analysis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en-US" sz="2600"/>
              <a:t>Demand Analysis</a:t>
            </a:r>
          </a:p>
          <a:p>
            <a:pPr marL="684213" lvl="1" indent="-381000" eaLnBrk="1" hangingPunct="1">
              <a:lnSpc>
                <a:spcPct val="90000"/>
              </a:lnSpc>
            </a:pPr>
            <a:r>
              <a:rPr lang="en-US" altLang="en-US"/>
              <a:t>Assessment of the demand for e-commerce services amongst existing and potential customer segments</a:t>
            </a:r>
          </a:p>
          <a:p>
            <a:pPr marL="684213" lvl="1" indent="-381000" eaLnBrk="1" hangingPunct="1">
              <a:lnSpc>
                <a:spcPct val="90000"/>
              </a:lnSpc>
            </a:pPr>
            <a:r>
              <a:rPr lang="en-US" altLang="en-US"/>
              <a:t>Is a key activity in producing a digital marketing plan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en-US" sz="2600"/>
              <a:t>Competitive Threats</a:t>
            </a:r>
          </a:p>
          <a:p>
            <a:pPr marL="684213" lvl="1" indent="-381000" eaLnBrk="1" hangingPunct="1">
              <a:lnSpc>
                <a:spcPct val="90000"/>
              </a:lnSpc>
            </a:pPr>
            <a:r>
              <a:rPr lang="en-US" altLang="en-US"/>
              <a:t>Threat of new e-commerce entrants</a:t>
            </a:r>
          </a:p>
          <a:p>
            <a:pPr marL="684213" lvl="1" indent="-381000" eaLnBrk="1" hangingPunct="1">
              <a:lnSpc>
                <a:spcPct val="90000"/>
              </a:lnSpc>
            </a:pPr>
            <a:r>
              <a:rPr lang="en-US" altLang="en-US"/>
              <a:t>Threat of new digital products</a:t>
            </a:r>
          </a:p>
          <a:p>
            <a:pPr marL="684213" lvl="1" indent="-381000" eaLnBrk="1" hangingPunct="1">
              <a:lnSpc>
                <a:spcPct val="90000"/>
              </a:lnSpc>
            </a:pPr>
            <a:r>
              <a:rPr lang="en-US" altLang="en-US"/>
              <a:t>Threat of new business models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altLang="en-US" sz="2600"/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>
            <a:extLst>
              <a:ext uri="{FF2B5EF4-FFF2-40B4-BE49-F238E27FC236}">
                <a16:creationId xmlns:a16="http://schemas.microsoft.com/office/drawing/2014/main" id="{355A7B9A-0D83-6944-A452-EEC04CC5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333375"/>
            <a:ext cx="72739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1BB97ED-D3BE-F647-B4CF-C5A3D026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5229225"/>
            <a:ext cx="6192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Figure 5.10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Competitive threats (Michael Porter) acting on the digital business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BDE21-92D5-4A49-834C-81AE6ECD8D76}"/>
              </a:ext>
            </a:extLst>
          </p:cNvPr>
          <p:cNvSpPr txBox="1"/>
          <p:nvPr/>
        </p:nvSpPr>
        <p:spPr>
          <a:xfrm>
            <a:off x="8399463" y="476250"/>
            <a:ext cx="3529012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Sell-side threats: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Customer threats: power and knowledge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Intermediary threats: Potential loss of partners and distributors</a:t>
            </a:r>
          </a:p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Buy-side threats: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Supplier threats: Soft-lock-in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Intermediary threats: Costs of integration, increase in commission once established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41F1779C-3281-A34D-A98A-ACB5769B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949950"/>
            <a:ext cx="8424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Figure 5.11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 Elements of strategic objective setting for the digital business</a:t>
            </a:r>
          </a:p>
        </p:txBody>
      </p:sp>
      <p:pic>
        <p:nvPicPr>
          <p:cNvPr id="68611" name="Picture 6">
            <a:extLst>
              <a:ext uri="{FF2B5EF4-FFF2-40B4-BE49-F238E27FC236}">
                <a16:creationId xmlns:a16="http://schemas.microsoft.com/office/drawing/2014/main" id="{52FCB7EA-2244-0D45-91AA-18263D2B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60350"/>
            <a:ext cx="7777163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1398&quot;&gt;&lt;/object&gt;&lt;object type=&quot;2&quot; unique_id=&quot;11399&quot;&gt;&lt;object type=&quot;3&quot; unique_id=&quot;11400&quot;&gt;&lt;property id=&quot;20148&quot; value=&quot;5&quot;/&gt;&lt;property id=&quot;20300&quot; value=&quot;Slide 1&quot;/&gt;&lt;property id=&quot;20307&quot; value=&quot;284&quot;/&gt;&lt;/object&gt;&lt;object type=&quot;3&quot; unique_id=&quot;11401&quot;&gt;&lt;property id=&quot;20148&quot; value=&quot;5&quot;/&gt;&lt;property id=&quot;20300&quot; value=&quot;Slide 2 - &amp;quot;Learning outcomes&amp;quot;&quot;/&gt;&lt;property id=&quot;20307&quot; value=&quot;285&quot;/&gt;&lt;/object&gt;&lt;object type=&quot;3&quot; unique_id=&quot;11402&quot;&gt;&lt;property id=&quot;20148&quot; value=&quot;5&quot;/&gt;&lt;property id=&quot;20300&quot; value=&quot;Slide 3 - &amp;quot;Management issues&amp;quot;&quot;/&gt;&lt;property id=&quot;20307&quot; value=&quot;286&quot;/&gt;&lt;/object&gt;&lt;object type=&quot;3&quot; unique_id=&quot;11403&quot;&gt;&lt;property id=&quot;20148&quot; value=&quot;5&quot;/&gt;&lt;property id=&quot;20300&quot; value=&quot;Slide 4 - &amp;quot;Michael Porter on the Internet&amp;quot;&quot;/&gt;&lt;property id=&quot;20307&quot; value=&quot;287&quot;/&gt;&lt;/object&gt;&lt;object type=&quot;3&quot; unique_id=&quot;11404&quot;&gt;&lt;property id=&quot;20148&quot; value=&quot;5&quot;/&gt;&lt;property id=&quot;20300&quot; value=&quot;Slide 5 - &amp;quot;Alternative definitions of strategy&amp;quot;&quot;/&gt;&lt;property id=&quot;20307&quot; value=&quot;288&quot;/&gt;&lt;/object&gt;&lt;object type=&quot;3&quot; unique_id=&quot;11405&quot;&gt;&lt;property id=&quot;20148&quot; value=&quot;5&quot;/&gt;&lt;property id=&quot;20300&quot; value=&quot;Slide 6&quot;/&gt;&lt;property id=&quot;20307&quot; value=&quot;296&quot;/&gt;&lt;/object&gt;&lt;object type=&quot;3&quot; unique_id=&quot;11406&quot;&gt;&lt;property id=&quot;20148&quot; value=&quot;5&quot;/&gt;&lt;property id=&quot;20300&quot; value=&quot;Slide 7 - &amp;quot;Sell-side e-commerce strategy (Chapters 8 and 9) or e-marketing/CRM strategy&amp;quot;&quot;/&gt;&lt;property id=&quot;20307&quot; value=&quot;289&quot;/&gt;&lt;/object&gt;&lt;object type=&quot;3&quot; unique_id=&quot;11407&quot;&gt;&lt;property id=&quot;20148&quot; value=&quot;5&quot;/&gt;&lt;property id=&quot;20300&quot; value=&quot;Slide 8 - &amp;quot;Buy-side e-commerce strategy (Chapters 6 &amp;#x0D;&amp;#x0A;and 7) or e-supply chain management strategy&amp;quot;&quot;/&gt;&lt;property id=&quot;20307&quot; value=&quot;290&quot;/&gt;&lt;/object&gt;&lt;object type=&quot;3&quot; unique_id=&quot;11408&quot;&gt;&lt;property id=&quot;20148&quot; value=&quot;5&quot;/&gt;&lt;property id=&quot;20300&quot; value=&quot;Slide 9&quot;/&gt;&lt;property id=&quot;20307&quot; value=&quot;297&quot;/&gt;&lt;/object&gt;&lt;object type=&quot;3&quot; unique_id=&quot;11409&quot;&gt;&lt;property id=&quot;20148&quot; value=&quot;5&quot;/&gt;&lt;property id=&quot;20300&quot; value=&quot;Slide 10 - &amp;quot;What happens where there is &amp;#x0D;&amp;#x0A;no digital business strategy?&amp;quot;&quot;/&gt;&lt;property id=&quot;20307&quot; value=&quot;292&quot;/&gt;&lt;/object&gt;&lt;object type=&quot;3&quot; unique_id=&quot;11410&quot;&gt;&lt;property id=&quot;20148&quot; value=&quot;5&quot;/&gt;&lt;property id=&quot;20300&quot; value=&quot;Slide 11&quot;/&gt;&lt;property id=&quot;20307&quot; value=&quot;298&quot;/&gt;&lt;/object&gt;&lt;object type=&quot;3&quot; unique_id=&quot;11411&quot;&gt;&lt;property id=&quot;20148&quot; value=&quot;5&quot;/&gt;&lt;property id=&quot;20300&quot; value=&quot;Slide 12&quot;/&gt;&lt;property id=&quot;20307&quot; value=&quot;299&quot;/&gt;&lt;/object&gt;&lt;object type=&quot;3&quot; unique_id=&quot;11412&quot;&gt;&lt;property id=&quot;20148&quot; value=&quot;5&quot;/&gt;&lt;property id=&quot;20300&quot; value=&quot;Slide 13&quot;/&gt;&lt;property id=&quot;20307&quot; value=&quot;300&quot;/&gt;&lt;/object&gt;&lt;object type=&quot;3&quot; unique_id=&quot;11413&quot;&gt;&lt;property id=&quot;20148&quot; value=&quot;5&quot;/&gt;&lt;property id=&quot;20300&quot; value=&quot;Slide 14&quot;/&gt;&lt;property id=&quot;20307&quot; value=&quot;301&quot;/&gt;&lt;/object&gt;&lt;object type=&quot;3&quot; unique_id=&quot;11414&quot;&gt;&lt;property id=&quot;20148&quot; value=&quot;5&quot;/&gt;&lt;property id=&quot;20300&quot; value=&quot;Slide 16&quot;/&gt;&lt;property id=&quot;20307&quot; value=&quot;302&quot;/&gt;&lt;/object&gt;&lt;object type=&quot;3&quot; unique_id=&quot;11415&quot;&gt;&lt;property id=&quot;20148&quot; value=&quot;5&quot;/&gt;&lt;property id=&quot;20300&quot; value=&quot;Slide 17&quot;/&gt;&lt;property id=&quot;20307&quot; value=&quot;303&quot;/&gt;&lt;/object&gt;&lt;object type=&quot;3&quot; unique_id=&quot;11416&quot;&gt;&lt;property id=&quot;20148&quot; value=&quot;5&quot;/&gt;&lt;property id=&quot;20300&quot; value=&quot;Slide 18 - &amp;quot;Activity &amp;#x0D;&amp;#x0A; Impact of Internet&amp;quot;&quot;/&gt;&lt;property id=&quot;20307&quot; value=&quot;294&quot;/&gt;&lt;/object&gt;&lt;object type=&quot;3&quot; unique_id=&quot;11417&quot;&gt;&lt;property id=&quot;20148&quot; value=&quot;5&quot;/&gt;&lt;property id=&quot;20300&quot; value=&quot;Slide 19&quot;/&gt;&lt;property id=&quot;20307&quot; value=&quot;304&quot;/&gt;&lt;/object&gt;&lt;object type=&quot;3&quot; unique_id=&quot;11418&quot;&gt;&lt;property id=&quot;20148&quot; value=&quot;5&quot;/&gt;&lt;property id=&quot;20300&quot; value=&quot;Slide 22&quot;/&gt;&lt;property id=&quot;20307&quot; value=&quot;305&quot;/&gt;&lt;/object&gt;&lt;object type=&quot;3&quot; unique_id=&quot;11419&quot;&gt;&lt;property id=&quot;20148&quot; value=&quot;5&quot;/&gt;&lt;property id=&quot;20300&quot; value=&quot;Slide 23&quot;/&gt;&lt;property id=&quot;20307&quot; value=&quot;306&quot;/&gt;&lt;/object&gt;&lt;object type=&quot;3&quot; unique_id=&quot;11421&quot;&gt;&lt;property id=&quot;20148&quot; value=&quot;5&quot;/&gt;&lt;property id=&quot;20300&quot; value=&quot;Slide 24&quot;/&gt;&lt;property id=&quot;20307&quot; value=&quot;308&quot;/&gt;&lt;/object&gt;&lt;object type=&quot;3&quot; unique_id=&quot;11422&quot;&gt;&lt;property id=&quot;20148&quot; value=&quot;5&quot;/&gt;&lt;property id=&quot;20300&quot; value=&quot;Slide 27&quot;/&gt;&lt;property id=&quot;20307&quot; value=&quot;309&quot;/&gt;&lt;/object&gt;&lt;object type=&quot;3&quot; unique_id=&quot;11423&quot;&gt;&lt;property id=&quot;20148&quot; value=&quot;5&quot;/&gt;&lt;property id=&quot;20300&quot; value=&quot;Slide 28&quot;/&gt;&lt;property id=&quot;20307&quot; value=&quot;310&quot;/&gt;&lt;/object&gt;&lt;object type=&quot;3&quot; unique_id=&quot;11424&quot;&gt;&lt;property id=&quot;20148&quot; value=&quot;5&quot;/&gt;&lt;property id=&quot;20300&quot; value=&quot;Slide 29&quot;/&gt;&lt;property id=&quot;20307&quot; value=&quot;320&quot;/&gt;&lt;/object&gt;&lt;object type=&quot;3&quot; unique_id=&quot;11425&quot;&gt;&lt;property id=&quot;20148&quot; value=&quot;5&quot;/&gt;&lt;property id=&quot;20300&quot; value=&quot;Slide 30&quot;/&gt;&lt;property id=&quot;20307&quot; value=&quot;311&quot;/&gt;&lt;/object&gt;&lt;object type=&quot;3&quot; unique_id=&quot;11426&quot;&gt;&lt;property id=&quot;20148&quot; value=&quot;5&quot;/&gt;&lt;property id=&quot;20300&quot; value=&quot;Slide 31&quot;/&gt;&lt;property id=&quot;20307&quot; value=&quot;312&quot;/&gt;&lt;/object&gt;&lt;object type=&quot;3&quot; unique_id=&quot;11427&quot;&gt;&lt;property id=&quot;20148&quot; value=&quot;5&quot;/&gt;&lt;property id=&quot;20300&quot; value=&quot;Slide 32&quot;/&gt;&lt;property id=&quot;20307&quot; value=&quot;313&quot;/&gt;&lt;/object&gt;&lt;object type=&quot;3&quot; unique_id=&quot;170369&quot;&gt;&lt;property id=&quot;20148&quot; value=&quot;5&quot;/&gt;&lt;property id=&quot;20300&quot; value=&quot;Slide 15&quot;/&gt;&lt;property id=&quot;20307&quot; value=&quot;321&quot;/&gt;&lt;/object&gt;&lt;object type=&quot;3&quot; unique_id=&quot;170370&quot;&gt;&lt;property id=&quot;20148&quot; value=&quot;5&quot;/&gt;&lt;property id=&quot;20300&quot; value=&quot;Slide 20&quot;/&gt;&lt;property id=&quot;20307&quot; value=&quot;322&quot;/&gt;&lt;/object&gt;&lt;object type=&quot;3&quot; unique_id=&quot;170371&quot;&gt;&lt;property id=&quot;20148&quot; value=&quot;5&quot;/&gt;&lt;property id=&quot;20300&quot; value=&quot;Slide 21&quot;/&gt;&lt;property id=&quot;20307&quot; value=&quot;323&quot;/&gt;&lt;/object&gt;&lt;object type=&quot;3&quot; unique_id=&quot;170372&quot;&gt;&lt;property id=&quot;20148&quot; value=&quot;5&quot;/&gt;&lt;property id=&quot;20300&quot; value=&quot;Slide 25&quot;/&gt;&lt;property id=&quot;20307&quot; value=&quot;325&quot;/&gt;&lt;/object&gt;&lt;object type=&quot;3&quot; unique_id=&quot;170373&quot;&gt;&lt;property id=&quot;20148&quot; value=&quot;5&quot;/&gt;&lt;property id=&quot;20300&quot; value=&quot;Slide 26&quot;/&gt;&lt;property id=&quot;20307&quot; value=&quot;324&quot;/&gt;&lt;/object&gt;&lt;/object&gt;&lt;/object&gt;&lt;/database&gt;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Microsoft Macintosh PowerPoint</Application>
  <PresentationFormat>Widescreen</PresentationFormat>
  <Paragraphs>171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Franklin Gothic Book</vt:lpstr>
      <vt:lpstr>Times</vt:lpstr>
      <vt:lpstr>Wingdings</vt:lpstr>
      <vt:lpstr>Wingdings 2</vt:lpstr>
      <vt:lpstr>Technic</vt:lpstr>
      <vt:lpstr>PowerPoint Presentation</vt:lpstr>
      <vt:lpstr>PowerPoint Presentation</vt:lpstr>
      <vt:lpstr>PowerPoint Presentation</vt:lpstr>
      <vt:lpstr>Human and financial resources</vt:lpstr>
      <vt:lpstr>PowerPoint Presentation</vt:lpstr>
      <vt:lpstr>PowerPoint Presentation</vt:lpstr>
      <vt:lpstr>Competitive environment analysis</vt:lpstr>
      <vt:lpstr>PowerPoint Presentation</vt:lpstr>
      <vt:lpstr>PowerPoint Presentation</vt:lpstr>
      <vt:lpstr>PowerPoint Presentation</vt:lpstr>
      <vt:lpstr>Strategic Objectives</vt:lpstr>
      <vt:lpstr> Strategic Objectives - How can digital business create business value? </vt:lpstr>
      <vt:lpstr>PowerPoint Presentation</vt:lpstr>
      <vt:lpstr>PowerPoint Presentation</vt:lpstr>
      <vt:lpstr>Objective Setting</vt:lpstr>
      <vt:lpstr>PowerPoint Presentation</vt:lpstr>
      <vt:lpstr>Objective setting</vt:lpstr>
      <vt:lpstr>PowerPoint Presentation</vt:lpstr>
      <vt:lpstr>PowerPoint Presentation</vt:lpstr>
      <vt:lpstr>Balanced Scorecard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Chandranna Rayadurg</dc:creator>
  <cp:lastModifiedBy>Chandranna Rayadurg</cp:lastModifiedBy>
  <cp:revision>2</cp:revision>
  <dcterms:created xsi:type="dcterms:W3CDTF">2020-08-28T11:52:15Z</dcterms:created>
  <dcterms:modified xsi:type="dcterms:W3CDTF">2020-08-28T11:53:08Z</dcterms:modified>
</cp:coreProperties>
</file>