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handoutMasterIdLst>
    <p:handoutMasterId r:id="rId36"/>
  </p:handoutMasterIdLst>
  <p:sldIdLst>
    <p:sldId id="353"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89" r:id="rId32"/>
    <p:sldId id="390" r:id="rId33"/>
    <p:sldId id="407" r:id="rId34"/>
  </p:sldIdLst>
  <p:sldSz cx="9144000" cy="6858000" type="screen4x3"/>
  <p:notesSz cx="6858000" cy="9144000"/>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Daniel Luiz" initials="DL" lastIdx="1" clrIdx="7">
    <p:extLst>
      <p:ext uri="{19B8F6BF-5375-455C-9EA6-DF929625EA0E}">
        <p15:presenceInfo xmlns:p15="http://schemas.microsoft.com/office/powerpoint/2012/main" userId="6765ef384aff9ea2"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autoAdjust="0"/>
    <p:restoredTop sz="71133" autoAdjust="0"/>
  </p:normalViewPr>
  <p:slideViewPr>
    <p:cSldViewPr snapToGrid="0" snapToObjects="1">
      <p:cViewPr varScale="1">
        <p:scale>
          <a:sx n="78" d="100"/>
          <a:sy n="78" d="100"/>
        </p:scale>
        <p:origin x="2064" y="176"/>
      </p:cViewPr>
      <p:guideLst>
        <p:guide orient="horz" pos="4156"/>
        <p:guide pos="2449"/>
        <p:guide orient="horz" pos="3974"/>
      </p:guideLst>
    </p:cSldViewPr>
  </p:slideViewPr>
  <p:outlineViewPr>
    <p:cViewPr>
      <p:scale>
        <a:sx n="33" d="100"/>
        <a:sy n="33" d="100"/>
      </p:scale>
      <p:origin x="0" y="-316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internetofthingsagenda.techtarget.com/definition/unique-identifier-UID"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www.techtarget.com/whatis/definition/sensor" TargetMode="External"/><Relationship Id="rId5" Type="http://schemas.openxmlformats.org/officeDocument/2006/relationships/hyperlink" Target="https://internetofthingsagenda.techtarget.com/definition/injectable-ID-chip-biochip-transponder" TargetMode="External"/><Relationship Id="rId4" Type="http://schemas.openxmlformats.org/officeDocument/2006/relationships/hyperlink" Target="https://internetofthingsagenda.techtarget.com/definition/thing-in-the-Internet-of-Thing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2.4, Page 123. </a:t>
            </a:r>
          </a:p>
          <a:p>
            <a:pPr lvl="0" defTabSz="914400"/>
            <a:r>
              <a:rPr lang="en-US" sz="1200" b="0" i="0" u="none" strike="noStrike" kern="1200" cap="none" dirty="0">
                <a:solidFill>
                  <a:prstClr val="black"/>
                </a:solidFill>
                <a:latin typeface="Arial"/>
                <a:ea typeface="Arial"/>
                <a:cs typeface="Arial"/>
                <a:sym typeface="Arial"/>
              </a:rPr>
              <a:t>TCP/IP is an industry-standard suite of protocols for large internetworks. The purpose of TCP/IP is to provide high-speed communication network links.</a:t>
            </a:r>
          </a:p>
          <a:p>
            <a:pPr lvl="0" defTabSz="914400"/>
            <a:endParaRPr lang="en-US" sz="1200" b="0" i="0" u="none" strike="noStrike" kern="1200" cap="none" dirty="0">
              <a:solidFill>
                <a:prstClr val="black"/>
              </a:solidFill>
              <a:latin typeface="Arial"/>
              <a:ea typeface="Arial"/>
              <a:cs typeface="Arial"/>
              <a:sym typeface="Arial"/>
            </a:endParaRP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t>
            </a:r>
            <a:r>
              <a:rPr lang="en-US" sz="1200" b="0" i="0" u="none" strike="noStrike" kern="1200" cap="none" dirty="0">
                <a:solidFill>
                  <a:prstClr val="black"/>
                </a:solidFill>
                <a:latin typeface="Arial"/>
                <a:ea typeface="Arial"/>
                <a:cs typeface="Arial"/>
                <a:sym typeface="Arial"/>
              </a:rPr>
              <a:t>A flow diagram shows T C P and I P architecture and protocol suite. The diagram has two parts. On the left, the T C P and I P Protocol Architecture Layers are shown, and on the right, the T C P and I P Protocol Suite lists the protocols </a:t>
            </a:r>
            <a:r>
              <a:rPr lang="en-US" dirty="0">
                <a:sym typeface="Arial"/>
              </a:rPr>
              <a:t>within </a:t>
            </a:r>
            <a:r>
              <a:rPr lang="en-US" sz="1200" b="0" i="0" u="none" strike="noStrike" kern="1200" cap="none" dirty="0">
                <a:solidFill>
                  <a:prstClr val="black"/>
                </a:solidFill>
                <a:latin typeface="Arial"/>
                <a:ea typeface="Arial"/>
                <a:cs typeface="Arial"/>
                <a:sym typeface="Arial"/>
              </a:rPr>
              <a:t>each layer. The layers and the corresponding protocols are as follows. Application Layer, which has H T </a:t>
            </a:r>
            <a:r>
              <a:rPr lang="en-US" sz="1200" b="0" i="0" u="none" strike="noStrike" kern="1200" cap="none" dirty="0" err="1">
                <a:solidFill>
                  <a:prstClr val="black"/>
                </a:solidFill>
                <a:latin typeface="Arial"/>
                <a:ea typeface="Arial"/>
                <a:cs typeface="Arial"/>
                <a:sym typeface="Arial"/>
              </a:rPr>
              <a:t>T</a:t>
            </a:r>
            <a:r>
              <a:rPr lang="en-US" sz="1200" b="0" i="0" u="none" strike="noStrike" kern="1200" cap="none" dirty="0">
                <a:solidFill>
                  <a:prstClr val="black"/>
                </a:solidFill>
                <a:latin typeface="Arial"/>
                <a:ea typeface="Arial"/>
                <a:cs typeface="Arial"/>
                <a:sym typeface="Arial"/>
              </a:rPr>
              <a:t> P, Telnet, F T P, S M T P, and B G P. Host-to-Host Transport Layer, which has T C P. Internet Layer, which has I P. And Network Interface Layer, which has Ethernet, Token Ring, Frame Relay, and A T 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728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According to a Akamai, in the United States, about 50% of Internet traffic now occurs over IPv6. </a:t>
            </a:r>
          </a:p>
          <a:p>
            <a:r>
              <a:rPr lang="en-GB" sz="1200" b="0" i="0" u="none" strike="noStrike" kern="1200" cap="none" dirty="0">
                <a:solidFill>
                  <a:schemeClr val="dk1"/>
                </a:solidFill>
                <a:effectLst/>
                <a:latin typeface="Arial"/>
                <a:ea typeface="Arial"/>
                <a:cs typeface="Arial"/>
                <a:sym typeface="Arial"/>
              </a:rPr>
              <a:t>India leads the way globally with over 60% of Internet traffic converted to IPv6</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115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2.5, Page 124. </a:t>
            </a:r>
          </a:p>
          <a:p>
            <a:pPr lvl="0" defTabSz="914400"/>
            <a:r>
              <a:rPr lang="en-US" sz="1200" b="0" i="0" u="none" strike="noStrike" kern="1200" cap="none" dirty="0">
                <a:solidFill>
                  <a:prstClr val="black"/>
                </a:solidFill>
                <a:latin typeface="Arial"/>
                <a:ea typeface="Arial"/>
                <a:cs typeface="Arial"/>
                <a:sym typeface="Arial"/>
              </a:rPr>
              <a:t>The Internet uses packet-switched networks and the TCP/IP communications protocol to send, route, and assemble messages. Messages are broken into packets, and packets from the same message can travel along different routes.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flow diagram shows how Internet messages are routed using T C P and I P and packet switching. The diagram shows a sender and a recipient connected by many routers. The three stages in the process of sending and receiving messages are as follows. First, T C P and I P breaks data into packets when they leave the sender machine. Second, the packets travel from router to router over the Internet. And third, T C P and I P reassembles the packets into the original whole when it reaches the recipient machine.</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832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1119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86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7623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42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1993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3151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2.10 Page 134. </a:t>
            </a:r>
          </a:p>
          <a:p>
            <a:pPr lvl="0" defTabSz="914400"/>
            <a:r>
              <a:rPr lang="en-US" sz="1200" b="0" i="0" u="none" strike="noStrike" kern="1200" cap="none" dirty="0">
                <a:solidFill>
                  <a:prstClr val="black"/>
                </a:solidFill>
                <a:latin typeface="Arial"/>
                <a:ea typeface="Arial"/>
                <a:cs typeface="Arial"/>
                <a:sym typeface="Arial"/>
              </a:rPr>
              <a:t>The Internet can be characterized as an hourglass modular structure with a lower layer containing the bit-carrying infrastructure (including cables and switches) and an upper layer containing user applications such as e-mail and the Web. In the narrow waist are transportation protocols such as TCP/IP.</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hourglass model shows four layers. Two layers are above the narrow neck of the hourglass, and one layer is below it. The layers from the bottom to top are as follows. Layer 1, Network Technology Substrates. It </a:t>
            </a:r>
            <a:r>
              <a:rPr lang="en-US" dirty="0">
                <a:sym typeface="Arial"/>
              </a:rPr>
              <a:t>includes</a:t>
            </a:r>
            <a:r>
              <a:rPr lang="en-US" sz="1200" b="0" i="0" u="none" strike="noStrike" kern="1200" cap="none" dirty="0">
                <a:solidFill>
                  <a:prstClr val="black"/>
                </a:solidFill>
                <a:latin typeface="Arial"/>
                <a:ea typeface="Arial"/>
                <a:cs typeface="Arial"/>
                <a:sym typeface="Arial"/>
              </a:rPr>
              <a:t> the following </a:t>
            </a:r>
            <a:r>
              <a:rPr lang="en-US" dirty="0">
                <a:sym typeface="Arial"/>
              </a:rPr>
              <a:t>options: </a:t>
            </a:r>
            <a:r>
              <a:rPr lang="en-US" sz="1200" b="0" i="0" u="none" strike="noStrike" kern="1200" cap="none" dirty="0">
                <a:solidFill>
                  <a:prstClr val="black"/>
                </a:solidFill>
                <a:latin typeface="Arial"/>
                <a:ea typeface="Arial"/>
                <a:cs typeface="Arial"/>
                <a:sym typeface="Arial"/>
              </a:rPr>
              <a:t>Coaxial cable, Fiber optic, Wireless, Satellite, LANs, and D S L. Layer 2, Transport Services and Representation Standards, </a:t>
            </a:r>
            <a:r>
              <a:rPr lang="en-US" dirty="0">
                <a:sym typeface="Arial"/>
              </a:rPr>
              <a:t>which includes the </a:t>
            </a:r>
            <a:r>
              <a:rPr lang="en-US" sz="1200" b="0" i="0" u="none" strike="noStrike" kern="1200" cap="none" dirty="0">
                <a:solidFill>
                  <a:prstClr val="black"/>
                </a:solidFill>
                <a:latin typeface="Arial"/>
                <a:ea typeface="Arial"/>
                <a:cs typeface="Arial"/>
                <a:sym typeface="Arial"/>
              </a:rPr>
              <a:t>I P V 6 and I P V 4 and TCP </a:t>
            </a:r>
            <a:r>
              <a:rPr lang="en-US" dirty="0">
                <a:sym typeface="Arial"/>
              </a:rPr>
              <a:t>protocols. </a:t>
            </a:r>
            <a:r>
              <a:rPr lang="en-US" sz="1200" b="0" i="0" u="none" strike="noStrike" kern="1200" cap="none" dirty="0">
                <a:solidFill>
                  <a:prstClr val="black"/>
                </a:solidFill>
                <a:latin typeface="Arial"/>
                <a:ea typeface="Arial"/>
                <a:cs typeface="Arial"/>
                <a:sym typeface="Arial"/>
              </a:rPr>
              <a:t>Layer 3, Middleware Services</a:t>
            </a:r>
            <a:r>
              <a:rPr lang="en-US" dirty="0">
                <a:sym typeface="Arial"/>
              </a:rPr>
              <a:t> includes </a:t>
            </a:r>
            <a:r>
              <a:rPr lang="en-US" sz="1200" b="0" i="0" u="none" strike="noStrike" kern="1200" cap="none" dirty="0">
                <a:solidFill>
                  <a:prstClr val="black"/>
                </a:solidFill>
                <a:latin typeface="Arial"/>
                <a:ea typeface="Arial"/>
                <a:cs typeface="Arial"/>
                <a:sym typeface="Arial"/>
              </a:rPr>
              <a:t>Storage repositories, Security, Authentication slash Identity management, and File systems. Layer 4, Applications</a:t>
            </a:r>
            <a:r>
              <a:rPr lang="en-US" dirty="0">
                <a:sym typeface="Arial"/>
              </a:rPr>
              <a:t>, includes </a:t>
            </a:r>
            <a:r>
              <a:rPr lang="en-US" sz="1200" b="0" i="0" u="none" strike="noStrike" kern="1200" cap="none" dirty="0">
                <a:solidFill>
                  <a:prstClr val="black"/>
                </a:solidFill>
                <a:latin typeface="Arial"/>
                <a:ea typeface="Arial"/>
                <a:cs typeface="Arial"/>
                <a:sym typeface="Arial"/>
              </a:rPr>
              <a:t>Web browsers, E-mail clients, Media players, Image servers, and Remote login.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569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2.11, Page 135. </a:t>
            </a:r>
          </a:p>
          <a:p>
            <a:pPr lvl="0" defTabSz="914400"/>
            <a:r>
              <a:rPr lang="en-US" sz="12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schematic diagram shows Internet network architecture with </a:t>
            </a:r>
            <a:r>
              <a:rPr lang="en-US" dirty="0">
                <a:sym typeface="Arial"/>
              </a:rPr>
              <a:t>a backbone, regional hubs, domains and various clients. The network diagram shows a backbone connected to regional </a:t>
            </a:r>
            <a:r>
              <a:rPr lang="en-US" dirty="0"/>
              <a:t>hubs (comprised of </a:t>
            </a:r>
            <a:r>
              <a:rPr lang="en-US" dirty="0">
                <a:sym typeface="Arial"/>
              </a:rPr>
              <a:t>two regional hosts and I X Ps connected to each other). </a:t>
            </a:r>
            <a:r>
              <a:rPr lang="en-US" sz="1200" b="0" i="0" u="none" strike="noStrike" kern="1200" cap="none" dirty="0">
                <a:solidFill>
                  <a:prstClr val="black"/>
                </a:solidFill>
                <a:latin typeface="Arial"/>
                <a:ea typeface="Arial"/>
                <a:cs typeface="Arial"/>
                <a:sym typeface="Arial"/>
              </a:rPr>
              <a:t>One regional host is connected to </a:t>
            </a:r>
            <a:r>
              <a:rPr lang="en-US" dirty="0">
                <a:sym typeface="Arial"/>
              </a:rPr>
              <a:t>a</a:t>
            </a:r>
            <a:r>
              <a:rPr lang="en-US" sz="1200" b="0" i="0" u="none" strike="noStrike" kern="1200" cap="none" dirty="0">
                <a:solidFill>
                  <a:prstClr val="black"/>
                </a:solidFill>
                <a:latin typeface="Arial"/>
                <a:ea typeface="Arial"/>
                <a:cs typeface="Arial"/>
                <a:sym typeface="Arial"/>
              </a:rPr>
              <a:t> domain n y u dot e d u by a T 1 line. The domain is connected to a campus network and offices through a T 1 line, </a:t>
            </a:r>
            <a:r>
              <a:rPr lang="en-US" dirty="0">
                <a:sym typeface="Arial"/>
              </a:rPr>
              <a:t>each of which have a client IP address</a:t>
            </a:r>
            <a:r>
              <a:rPr lang="en-US" sz="1200" b="0" i="0" u="none" strike="noStrike" kern="1200" cap="none" dirty="0">
                <a:solidFill>
                  <a:prstClr val="black"/>
                </a:solidFill>
                <a:latin typeface="Arial"/>
                <a:ea typeface="Arial"/>
                <a:cs typeface="Arial"/>
                <a:sym typeface="Arial"/>
              </a:rPr>
              <a:t>. It is also connected to P O P 3 mail and S M T P mail. Another regional host is connected to a domain local I S P. This domain is connected </a:t>
            </a:r>
            <a:r>
              <a:rPr lang="en-US" dirty="0">
                <a:sym typeface="Arial"/>
              </a:rPr>
              <a:t>to a home system through a D S L/FIOS or cable line. </a:t>
            </a:r>
            <a:r>
              <a:rPr lang="en-US" sz="1200" b="0" i="0" u="none" strike="noStrike" kern="1200" cap="none" dirty="0">
                <a:solidFill>
                  <a:prstClr val="black"/>
                </a:solidFill>
                <a:latin typeface="Arial"/>
                <a:ea typeface="Arial"/>
                <a:cs typeface="Arial"/>
                <a:sym typeface="Arial"/>
              </a:rPr>
              <a:t>The home </a:t>
            </a:r>
            <a:r>
              <a:rPr lang="en-US" dirty="0">
                <a:sym typeface="Arial"/>
              </a:rPr>
              <a:t>system has a client I P address.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080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1" kern="1200" dirty="0">
                <a:solidFill>
                  <a:srgbClr val="000000"/>
                </a:solidFill>
                <a:latin typeface="Arial (Body)"/>
              </a:rPr>
              <a:t>Tier 1 I</a:t>
            </a:r>
            <a:r>
              <a:rPr lang="en-US" altLang="en-US" sz="100" b="1" kern="1200" dirty="0">
                <a:solidFill>
                  <a:srgbClr val="000000"/>
                </a:solidFill>
                <a:latin typeface="Arial (Body)"/>
              </a:rPr>
              <a:t> </a:t>
            </a:r>
            <a:r>
              <a:rPr lang="en-US" altLang="en-US" sz="1200" b="1" kern="1200" dirty="0">
                <a:solidFill>
                  <a:srgbClr val="000000"/>
                </a:solidFill>
                <a:latin typeface="Arial (Body)"/>
              </a:rPr>
              <a:t>S</a:t>
            </a:r>
            <a:r>
              <a:rPr lang="en-US" altLang="en-US" sz="100" b="1" kern="1200" dirty="0">
                <a:solidFill>
                  <a:srgbClr val="000000"/>
                </a:solidFill>
                <a:latin typeface="Arial (Body)"/>
              </a:rPr>
              <a:t> </a:t>
            </a:r>
            <a:r>
              <a:rPr lang="en-US" altLang="en-US" sz="1200" b="1" kern="1200" dirty="0">
                <a:solidFill>
                  <a:srgbClr val="000000"/>
                </a:solidFill>
                <a:latin typeface="Arial (Body)"/>
              </a:rPr>
              <a:t>P</a:t>
            </a:r>
            <a:r>
              <a:rPr lang="en-US" altLang="en-US" sz="100" b="1" kern="1200" dirty="0">
                <a:solidFill>
                  <a:srgbClr val="000000"/>
                </a:solidFill>
                <a:latin typeface="Arial (Body)"/>
              </a:rPr>
              <a:t> </a:t>
            </a:r>
            <a:r>
              <a:rPr lang="en-US" altLang="en-US" sz="1200" b="1" kern="1200" dirty="0">
                <a:solidFill>
                  <a:srgbClr val="000000"/>
                </a:solidFill>
                <a:latin typeface="Arial (Body)"/>
              </a:rPr>
              <a:t>s: </a:t>
            </a:r>
            <a:r>
              <a:rPr lang="en-GB" sz="1200" b="0" i="0" u="none" strike="noStrike" kern="1200" cap="none" dirty="0">
                <a:solidFill>
                  <a:schemeClr val="dk1"/>
                </a:solidFill>
                <a:effectLst/>
                <a:latin typeface="Arial"/>
                <a:ea typeface="Arial"/>
                <a:cs typeface="Arial"/>
                <a:sym typeface="Arial"/>
              </a:rPr>
              <a:t>AT&amp;T, CenturyLink, Cogent communications, GTT communications, NTT communications, Sprint ,Verizon , Zayo Group</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144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9004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and T3 lines are international telephone standards for digital communication. </a:t>
            </a:r>
          </a:p>
          <a:p>
            <a:r>
              <a:rPr lang="en-US" dirty="0"/>
              <a:t>T1 lines offer guaranteed delivery at 1.54 Mbps, while T3 lines offer 45 Mbps.</a:t>
            </a:r>
          </a:p>
          <a:p>
            <a:r>
              <a:rPr lang="en-US" dirty="0"/>
              <a:t>T1 lines cost about $200-$300 per month and T3 lines about $2500-$6000 per month.</a:t>
            </a:r>
          </a:p>
          <a:p>
            <a:r>
              <a:rPr lang="en-US" dirty="0"/>
              <a:t>T1 lines can download a 10MB file in 52 seconds and  T3 in 2 seconds.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9593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75731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6542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0758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2.13, page 143. </a:t>
            </a:r>
          </a:p>
          <a:p>
            <a:pPr lvl="0" defTabSz="914400"/>
            <a:r>
              <a:rPr lang="en-US" sz="1200" b="0" i="0" u="none" strike="noStrike" kern="1200" cap="none" dirty="0">
                <a:solidFill>
                  <a:prstClr val="black"/>
                </a:solidFill>
                <a:latin typeface="Arial"/>
                <a:ea typeface="Arial"/>
                <a:cs typeface="Arial"/>
                <a:sym typeface="Arial"/>
              </a:rPr>
              <a:t>In a Wi-Fi network, wireless access points connect to the Internet using a land-based broadband connection. Clients, which could be desktops, laptops, tablet computers, or smartphones, connect to the access point using radio signals.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various connections to Wi-Fi networks. The image shows a Wireless Access Point in the center, connected to the Internet, laptop computer, smartphone, tablet computer, and desktop computer. The connection between the Internet and Wireless Access Point is labeled Broadband connection to Internet.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6106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6280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internet of things, or IoT, is a system of interrelated computing devices, mechanical and digital machines, objects, animals or people that are provided with unique identifiers (</a:t>
            </a:r>
            <a:r>
              <a:rPr lang="en-GB" dirty="0">
                <a:hlinkClick r:id="rId3"/>
              </a:rPr>
              <a:t>UIDs</a:t>
            </a:r>
            <a:r>
              <a:rPr lang="en-GB" dirty="0"/>
              <a:t>) and the ability to transfer data over a network without requiring human-to-human or human-to-computer interaction.</a:t>
            </a:r>
          </a:p>
          <a:p>
            <a:r>
              <a:rPr lang="en-GB" dirty="0"/>
              <a:t>A </a:t>
            </a:r>
            <a:r>
              <a:rPr lang="en-GB" i="1" dirty="0">
                <a:hlinkClick r:id="rId4"/>
              </a:rPr>
              <a:t>thing</a:t>
            </a:r>
            <a:r>
              <a:rPr lang="en-GB" dirty="0"/>
              <a:t> in the internet of things can be a person with a heart monitor implant, a farm animal with a </a:t>
            </a:r>
            <a:r>
              <a:rPr lang="en-GB" dirty="0">
                <a:hlinkClick r:id="rId5"/>
              </a:rPr>
              <a:t>biochip transponder</a:t>
            </a:r>
            <a:r>
              <a:rPr lang="en-GB" dirty="0"/>
              <a:t>, an automobile that has built-in </a:t>
            </a:r>
            <a:r>
              <a:rPr lang="en-GB" dirty="0">
                <a:hlinkClick r:id="rId6"/>
              </a:rPr>
              <a:t>sensors</a:t>
            </a:r>
            <a:r>
              <a:rPr lang="en-GB" dirty="0"/>
              <a:t> to alert the driver when tire pressure is low or any other natural or man-made object that can be assigned an Internet Protocol (IP) address and is able to transfer data over a network.</a:t>
            </a:r>
          </a:p>
          <a:p>
            <a:endParaRPr lang="en-US" dirty="0"/>
          </a:p>
          <a:p>
            <a:r>
              <a:rPr lang="en-US" dirty="0"/>
              <a:t>Smart glasses, smart watches, smart clothing, smart shoes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63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u="none" strike="noStrike" kern="1200" cap="none" dirty="0">
                <a:solidFill>
                  <a:schemeClr val="dk1"/>
                </a:solidFill>
                <a:effectLst/>
                <a:latin typeface="Arial"/>
                <a:ea typeface="Arial"/>
                <a:cs typeface="Arial"/>
                <a:sym typeface="Arial"/>
              </a:rPr>
              <a:t>As to the future, Amazon, SpaceX, </a:t>
            </a:r>
            <a:r>
              <a:rPr lang="en-GB" sz="1200" b="0" i="0" u="none" strike="noStrike" kern="1200" cap="none" dirty="0" err="1">
                <a:solidFill>
                  <a:schemeClr val="dk1"/>
                </a:solidFill>
                <a:effectLst/>
                <a:latin typeface="Arial"/>
                <a:ea typeface="Arial"/>
                <a:cs typeface="Arial"/>
                <a:sym typeface="Arial"/>
              </a:rPr>
              <a:t>OneWeb</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scs</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intelsat</a:t>
            </a:r>
            <a:r>
              <a:rPr lang="en-GB" sz="1200" b="0" i="0" u="none" strike="noStrike" kern="1200" cap="none" dirty="0">
                <a:solidFill>
                  <a:schemeClr val="dk1"/>
                </a:solidFill>
                <a:effectLst/>
                <a:latin typeface="Arial"/>
                <a:ea typeface="Arial"/>
                <a:cs typeface="Arial"/>
                <a:sym typeface="Arial"/>
              </a:rPr>
              <a:t>, Boeing, ViaSat, </a:t>
            </a:r>
            <a:r>
              <a:rPr lang="en-GB" sz="1200" b="0" i="0" u="none" strike="noStrike" kern="1200" cap="none" dirty="0" err="1">
                <a:solidFill>
                  <a:schemeClr val="dk1"/>
                </a:solidFill>
                <a:effectLst/>
                <a:latin typeface="Arial"/>
                <a:ea typeface="Arial"/>
                <a:cs typeface="Arial"/>
                <a:sym typeface="Arial"/>
              </a:rPr>
              <a:t>Telesat</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Audacy</a:t>
            </a:r>
            <a:r>
              <a:rPr lang="en-GB" sz="1200" b="0" i="0" u="none" strike="noStrike" kern="1200" cap="none" dirty="0">
                <a:solidFill>
                  <a:schemeClr val="dk1"/>
                </a:solidFill>
                <a:effectLst/>
                <a:latin typeface="Arial"/>
                <a:ea typeface="Arial"/>
                <a:cs typeface="Arial"/>
                <a:sym typeface="Arial"/>
              </a:rPr>
              <a:t>, </a:t>
            </a:r>
            <a:r>
              <a:rPr lang="en-GB" sz="1200" b="0" i="0" u="none" strike="noStrike" kern="1200" cap="none" dirty="0" err="1">
                <a:solidFill>
                  <a:schemeClr val="dk1"/>
                </a:solidFill>
                <a:effectLst/>
                <a:latin typeface="Arial"/>
                <a:ea typeface="Arial"/>
                <a:cs typeface="Arial"/>
                <a:sym typeface="Arial"/>
              </a:rPr>
              <a:t>Karousel</a:t>
            </a:r>
            <a:r>
              <a:rPr lang="en-GB" sz="1200" b="0" i="0" u="none" strike="noStrike" kern="1200" cap="none" dirty="0">
                <a:solidFill>
                  <a:schemeClr val="dk1"/>
                </a:solidFill>
                <a:effectLst/>
                <a:latin typeface="Arial"/>
                <a:ea typeface="Arial"/>
                <a:cs typeface="Arial"/>
                <a:sym typeface="Arial"/>
              </a:rPr>
              <a:t> LLC, Space Norway, Theia Holdings, and </a:t>
            </a:r>
            <a:r>
              <a:rPr lang="en-GB" sz="1200" b="0" i="0" u="none" strike="noStrike" kern="1200" cap="none" dirty="0" err="1">
                <a:solidFill>
                  <a:schemeClr val="dk1"/>
                </a:solidFill>
                <a:effectLst/>
                <a:latin typeface="Arial"/>
                <a:ea typeface="Arial"/>
                <a:cs typeface="Arial"/>
                <a:sym typeface="Arial"/>
              </a:rPr>
              <a:t>LeoSat</a:t>
            </a:r>
            <a:r>
              <a:rPr lang="en-GB" sz="1200" b="0" i="0" u="none" strike="noStrike" kern="1200" cap="none" dirty="0">
                <a:solidFill>
                  <a:schemeClr val="dk1"/>
                </a:solidFill>
                <a:effectLst/>
                <a:latin typeface="Arial"/>
                <a:ea typeface="Arial"/>
                <a:cs typeface="Arial"/>
                <a:sym typeface="Arial"/>
              </a:rPr>
              <a:t> are all hoping to establish networks of low and medium earth orbit satellites to provide Internet access.</a:t>
            </a:r>
          </a:p>
          <a:p>
            <a:r>
              <a:rPr lang="en-US" dirty="0"/>
              <a:t>Facebook’s Project Athena, White Space </a:t>
            </a:r>
            <a:r>
              <a:rPr lang="en-US" dirty="0" err="1"/>
              <a:t>technolgoy</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3324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93439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2020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1324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41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768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cap="none" dirty="0">
                <a:solidFill>
                  <a:schemeClr val="dk1"/>
                </a:solidFill>
                <a:effectLst/>
                <a:latin typeface="Arial"/>
                <a:ea typeface="Arial"/>
                <a:cs typeface="Arial"/>
                <a:sym typeface="Arial"/>
              </a:rPr>
              <a:t>1961 the concept of package switching was born </a:t>
            </a:r>
          </a:p>
          <a:p>
            <a:r>
              <a:rPr lang="en-GB" sz="1200" b="0" i="0" u="none" strike="noStrike" kern="1200" cap="none" dirty="0">
                <a:solidFill>
                  <a:schemeClr val="dk1"/>
                </a:solidFill>
                <a:effectLst/>
                <a:latin typeface="Arial"/>
                <a:ea typeface="Arial"/>
                <a:cs typeface="Arial"/>
                <a:sym typeface="Arial"/>
              </a:rPr>
              <a:t>1962 global computer network was born</a:t>
            </a:r>
          </a:p>
          <a:p>
            <a:r>
              <a:rPr lang="en-GB" sz="1200" b="0" i="0" u="none" strike="noStrike" kern="1200" cap="none" dirty="0">
                <a:solidFill>
                  <a:schemeClr val="dk1"/>
                </a:solidFill>
                <a:effectLst/>
                <a:latin typeface="Arial"/>
                <a:ea typeface="Arial"/>
                <a:cs typeface="Arial"/>
                <a:sym typeface="Arial"/>
              </a:rPr>
              <a:t>1969 the concept of packet switched the network moves closer towards physical reality.</a:t>
            </a:r>
          </a:p>
          <a:p>
            <a:r>
              <a:rPr lang="en-GB" sz="1200" b="0" i="0" u="none" strike="noStrike" kern="1200" cap="none" dirty="0">
                <a:solidFill>
                  <a:schemeClr val="dk1"/>
                </a:solidFill>
                <a:effectLst/>
                <a:latin typeface="Arial"/>
                <a:ea typeface="Arial"/>
                <a:cs typeface="Arial"/>
                <a:sym typeface="Arial"/>
              </a:rPr>
              <a:t>1969 the first packet switched messages sent on our planet from UCLA to Stanford</a:t>
            </a:r>
          </a:p>
          <a:p>
            <a:r>
              <a:rPr lang="en-GB" sz="1200" b="0" i="0" u="none" strike="noStrike" kern="1200" cap="none" dirty="0">
                <a:solidFill>
                  <a:schemeClr val="dk1"/>
                </a:solidFill>
                <a:effectLst/>
                <a:latin typeface="Arial"/>
                <a:ea typeface="Arial"/>
                <a:cs typeface="Arial"/>
                <a:sym typeface="Arial"/>
              </a:rPr>
              <a:t>1972 e-mail is invented by ray Tomlinson the first killer app of the Internet is born</a:t>
            </a:r>
          </a:p>
          <a:p>
            <a:r>
              <a:rPr lang="en-GB" sz="1200" b="0" i="0" u="none" strike="noStrike" kern="1200" cap="none" dirty="0">
                <a:solidFill>
                  <a:schemeClr val="dk1"/>
                </a:solidFill>
                <a:effectLst/>
                <a:latin typeface="Arial"/>
                <a:ea typeface="Arial"/>
                <a:cs typeface="Arial"/>
                <a:sym typeface="Arial"/>
              </a:rPr>
              <a:t>1973 client server computing was invented forming the Internet and local area networks</a:t>
            </a:r>
          </a:p>
          <a:p>
            <a:r>
              <a:rPr lang="en-GB" sz="1200" b="0" i="0" u="none" strike="noStrike" kern="1200" cap="none" dirty="0">
                <a:solidFill>
                  <a:schemeClr val="dk1"/>
                </a:solidFill>
                <a:effectLst/>
                <a:latin typeface="Arial"/>
                <a:ea typeface="Arial"/>
                <a:cs typeface="Arial"/>
                <a:sym typeface="Arial"/>
              </a:rPr>
              <a:t>1974 open architecture networking and TCP/IP concepts are presented in the paper and hence TCP/IP was invented.</a:t>
            </a:r>
          </a:p>
          <a:p>
            <a:r>
              <a:rPr lang="en-GB" sz="1200" b="0" i="0" u="none" strike="noStrike" kern="1200" cap="none" dirty="0">
                <a:solidFill>
                  <a:schemeClr val="dk1"/>
                </a:solidFill>
                <a:effectLst/>
                <a:latin typeface="Arial"/>
                <a:ea typeface="Arial"/>
                <a:cs typeface="Arial"/>
                <a:sym typeface="Arial"/>
              </a:rPr>
              <a:t>1976 apple one is released</a:t>
            </a:r>
          </a:p>
          <a:p>
            <a:r>
              <a:rPr lang="en-GB" sz="1200" b="0" i="0" u="none" strike="noStrike" kern="1200" cap="none" dirty="0">
                <a:solidFill>
                  <a:schemeClr val="dk1"/>
                </a:solidFill>
                <a:effectLst/>
                <a:latin typeface="Arial"/>
                <a:ea typeface="Arial"/>
                <a:cs typeface="Arial"/>
                <a:sym typeface="Arial"/>
              </a:rPr>
              <a:t>1980 TCP/IP is officially adopted as the DoD standard communication protocol</a:t>
            </a:r>
          </a:p>
          <a:p>
            <a:r>
              <a:rPr lang="en-GB" sz="1200" b="0" i="0" u="none" strike="noStrike" kern="1200" cap="none" dirty="0">
                <a:solidFill>
                  <a:schemeClr val="dk1"/>
                </a:solidFill>
                <a:effectLst/>
                <a:latin typeface="Arial"/>
                <a:ea typeface="Arial"/>
                <a:cs typeface="Arial"/>
                <a:sym typeface="Arial"/>
              </a:rPr>
              <a:t>1981 IBM introduces IBM PC it's first personal computer</a:t>
            </a:r>
          </a:p>
          <a:p>
            <a:r>
              <a:rPr lang="en-GB" sz="1200" b="0" i="0" u="none" strike="noStrike" kern="1200" cap="none" dirty="0">
                <a:solidFill>
                  <a:schemeClr val="dk1"/>
                </a:solidFill>
                <a:effectLst/>
                <a:latin typeface="Arial"/>
                <a:ea typeface="Arial"/>
                <a:cs typeface="Arial"/>
                <a:sym typeface="Arial"/>
              </a:rPr>
              <a:t>1984 apple computer releases HyperCard programme as parts of it's graphical user interface operating system called Macintosh. The concept of hyperlink the documents and records that permit the user to jump from one page or record to another is commercially introduced.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509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2091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314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2.3, Page 121. </a:t>
            </a:r>
          </a:p>
          <a:p>
            <a:pPr lvl="0" defTabSz="914400"/>
            <a:r>
              <a:rPr lang="en-US" sz="1200" b="0" i="0" u="none" strike="noStrike" kern="1200" cap="none" dirty="0">
                <a:solidFill>
                  <a:prstClr val="black"/>
                </a:solidFill>
                <a:latin typeface="Arial"/>
                <a:ea typeface="Arial"/>
                <a:cs typeface="Arial"/>
                <a:sym typeface="Arial"/>
              </a:rPr>
              <a:t>In packet switching, digital messages are divided into fixed-length packets of bits (generally about 1,500 bytes). Header information indicates both the origin and the ultimate destination address of the packet, the size of the message, and the number of packets the receiving node should expect. Because the receipt of each packet is acknowledged by the receiving computer, for a considerable amount of time, the network is not passing information, only acknowledgments, producing a delay called latency.</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illustrates the process involved in packet switching. The process is as follows. Original text message, I want to communicate with you. Text message digitized into bits, which is in the form of a series of zeroes and ones. Digital bits broken into packets, each packet containing eight bits. Header information added to each packet indicating destination, and other control information, such as how many bits are in the total message and how many packets. The header information is shown in the form of three groups of zeroes and ones, eight bits in each group.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019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cap="none" dirty="0">
                <a:solidFill>
                  <a:schemeClr val="dk1"/>
                </a:solidFill>
                <a:effectLst/>
                <a:latin typeface="Arial"/>
                <a:ea typeface="Arial"/>
                <a:cs typeface="Arial"/>
                <a:sym typeface="Arial"/>
              </a:rPr>
              <a:t>N/W interface Layer:</a:t>
            </a:r>
            <a:r>
              <a:rPr lang="en-GB" sz="1200" b="0" i="0" u="none" strike="noStrike" kern="1200" cap="none" dirty="0">
                <a:solidFill>
                  <a:schemeClr val="dk1"/>
                </a:solidFill>
                <a:effectLst/>
                <a:latin typeface="Arial"/>
                <a:ea typeface="Arial"/>
                <a:cs typeface="Arial"/>
                <a:sym typeface="Arial"/>
              </a:rPr>
              <a:t> Responsible for placing packets on and receiving them from the network medium</a:t>
            </a:r>
            <a:r>
              <a:rPr lang="en-GB" sz="1200" b="1" i="0" u="none" strike="noStrike" kern="1200" cap="none" dirty="0">
                <a:solidFill>
                  <a:schemeClr val="dk1"/>
                </a:solidFill>
                <a:effectLst/>
                <a:latin typeface="Arial"/>
                <a:ea typeface="Arial"/>
                <a:cs typeface="Arial"/>
                <a:sym typeface="Arial"/>
              </a:rPr>
              <a:t>.</a:t>
            </a:r>
          </a:p>
          <a:p>
            <a:r>
              <a:rPr lang="en-GB" sz="1200" b="1" i="0" u="none" strike="noStrike" kern="1200" cap="none" dirty="0">
                <a:solidFill>
                  <a:schemeClr val="dk1"/>
                </a:solidFill>
                <a:effectLst/>
                <a:latin typeface="Arial"/>
                <a:ea typeface="Arial"/>
                <a:cs typeface="Arial"/>
                <a:sym typeface="Arial"/>
              </a:rPr>
              <a:t>Internet Layer:</a:t>
            </a:r>
            <a:r>
              <a:rPr lang="en-GB" sz="1200" b="0" i="0" u="none" strike="noStrike" kern="1200" cap="none" dirty="0">
                <a:solidFill>
                  <a:schemeClr val="dk1"/>
                </a:solidFill>
                <a:effectLst/>
                <a:latin typeface="Arial"/>
                <a:ea typeface="Arial"/>
                <a:cs typeface="Arial"/>
                <a:sym typeface="Arial"/>
              </a:rPr>
              <a:t> Responsible for addressing, packaging, and routing messages on the Interne</a:t>
            </a:r>
            <a:r>
              <a:rPr lang="en-GB" sz="1200" b="1" i="0" u="none" strike="noStrike" kern="1200" cap="none" dirty="0">
                <a:solidFill>
                  <a:schemeClr val="dk1"/>
                </a:solidFill>
                <a:effectLst/>
                <a:latin typeface="Arial"/>
                <a:ea typeface="Arial"/>
                <a:cs typeface="Arial"/>
                <a:sym typeface="Arial"/>
              </a:rPr>
              <a:t>t</a:t>
            </a:r>
          </a:p>
          <a:p>
            <a:r>
              <a:rPr lang="en-GB" sz="1200" b="1" i="0" u="none" strike="noStrike" kern="1200" cap="none" dirty="0">
                <a:solidFill>
                  <a:schemeClr val="dk1"/>
                </a:solidFill>
                <a:effectLst/>
                <a:latin typeface="Arial"/>
                <a:ea typeface="Arial"/>
                <a:cs typeface="Arial"/>
                <a:sym typeface="Arial"/>
              </a:rPr>
              <a:t>Transport layer:</a:t>
            </a:r>
            <a:r>
              <a:rPr lang="en-GB" sz="1200" b="0" i="0" u="none" strike="noStrike" kern="1200" cap="none" dirty="0">
                <a:solidFill>
                  <a:schemeClr val="dk1"/>
                </a:solidFill>
                <a:effectLst/>
                <a:latin typeface="Arial"/>
                <a:ea typeface="Arial"/>
                <a:cs typeface="Arial"/>
                <a:sym typeface="Arial"/>
              </a:rPr>
              <a:t> Responsible for providing communication with other protocols within </a:t>
            </a:r>
            <a:r>
              <a:rPr lang="en-GB" sz="1200" b="0" i="0" u="none" strike="noStrike" kern="1200" cap="none" dirty="0" err="1">
                <a:solidFill>
                  <a:schemeClr val="dk1"/>
                </a:solidFill>
                <a:effectLst/>
                <a:latin typeface="Arial"/>
                <a:ea typeface="Arial"/>
                <a:cs typeface="Arial"/>
                <a:sym typeface="Arial"/>
              </a:rPr>
              <a:t>tcp</a:t>
            </a:r>
            <a:r>
              <a:rPr lang="en-GB" sz="1200" b="0" i="0" u="none" strike="noStrike" kern="1200" cap="none" dirty="0">
                <a:solidFill>
                  <a:schemeClr val="dk1"/>
                </a:solidFill>
                <a:effectLst/>
                <a:latin typeface="Arial"/>
                <a:ea typeface="Arial"/>
                <a:cs typeface="Arial"/>
                <a:sym typeface="Arial"/>
              </a:rPr>
              <a:t>/</a:t>
            </a:r>
            <a:r>
              <a:rPr lang="en-GB" sz="1200" b="0" i="0" u="none" strike="noStrike" kern="1200" cap="none" dirty="0" err="1">
                <a:solidFill>
                  <a:schemeClr val="dk1"/>
                </a:solidFill>
                <a:effectLst/>
                <a:latin typeface="Arial"/>
                <a:ea typeface="Arial"/>
                <a:cs typeface="Arial"/>
                <a:sym typeface="Arial"/>
              </a:rPr>
              <a:t>ip</a:t>
            </a:r>
            <a:r>
              <a:rPr lang="en-GB" sz="1200" b="0" i="0" u="none" strike="noStrike" kern="1200" cap="none" dirty="0">
                <a:solidFill>
                  <a:schemeClr val="dk1"/>
                </a:solidFill>
                <a:effectLst/>
                <a:latin typeface="Arial"/>
                <a:ea typeface="Arial"/>
                <a:cs typeface="Arial"/>
                <a:sym typeface="Arial"/>
              </a:rPr>
              <a:t> suit</a:t>
            </a:r>
            <a:r>
              <a:rPr lang="en-GB" sz="1200" b="1" i="0" u="none" strike="noStrike" kern="1200" cap="none" dirty="0">
                <a:solidFill>
                  <a:schemeClr val="dk1"/>
                </a:solidFill>
                <a:effectLst/>
                <a:latin typeface="Arial"/>
                <a:ea typeface="Arial"/>
                <a:cs typeface="Arial"/>
                <a:sym typeface="Arial"/>
              </a:rPr>
              <a:t>e</a:t>
            </a:r>
          </a:p>
          <a:p>
            <a:r>
              <a:rPr lang="en-GB" sz="1200" b="1" i="0" u="none" strike="noStrike" kern="1200" cap="none" dirty="0">
                <a:solidFill>
                  <a:schemeClr val="dk1"/>
                </a:solidFill>
                <a:effectLst/>
                <a:latin typeface="Arial"/>
                <a:ea typeface="Arial"/>
                <a:cs typeface="Arial"/>
                <a:sym typeface="Arial"/>
              </a:rPr>
              <a:t>Application layer:</a:t>
            </a:r>
            <a:r>
              <a:rPr lang="en-GB" sz="1200" b="0" i="0" u="none" strike="noStrike" kern="1200" cap="none" dirty="0">
                <a:solidFill>
                  <a:schemeClr val="dk1"/>
                </a:solidFill>
                <a:effectLst/>
                <a:latin typeface="Arial"/>
                <a:ea typeface="Arial"/>
                <a:cs typeface="Arial"/>
                <a:sym typeface="Arial"/>
              </a:rPr>
              <a:t> Includes protocols used to provide user services or exchange data</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9531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70585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3" name="Text Placeholder 2"/>
          <p:cNvSpPr>
            <a:spLocks noGrp="1"/>
          </p:cNvSpPr>
          <p:nvPr>
            <p:ph type="body" sz="quarter" idx="14"/>
          </p:nvPr>
        </p:nvSpPr>
        <p:spPr>
          <a:xfrm>
            <a:off x="457200" y="3517900"/>
            <a:ext cx="8229600" cy="18621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47664628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0">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 id="214748370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2</a:t>
            </a:r>
          </a:p>
        </p:txBody>
      </p:sp>
      <p:sp>
        <p:nvSpPr>
          <p:cNvPr id="5" name="Text Placeholder 4"/>
          <p:cNvSpPr>
            <a:spLocks noGrp="1"/>
          </p:cNvSpPr>
          <p:nvPr>
            <p:ph type="body" idx="3"/>
          </p:nvPr>
        </p:nvSpPr>
        <p:spPr>
          <a:xfrm>
            <a:off x="5195455" y="3254244"/>
            <a:ext cx="3325091" cy="1799019"/>
          </a:xfrm>
        </p:spPr>
        <p:txBody>
          <a:bodyPr/>
          <a:lstStyle/>
          <a:p>
            <a:pPr algn="ctr">
              <a:spcBef>
                <a:spcPct val="0"/>
              </a:spcBef>
            </a:pPr>
            <a:r>
              <a:rPr lang="en-US" altLang="en-US" dirty="0">
                <a:solidFill>
                  <a:schemeClr val="tx1"/>
                </a:solidFill>
                <a:latin typeface="+mn-lt"/>
              </a:rPr>
              <a:t>E-commerce Infrastructure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9" name="TextBox 8"/>
          <p:cNvSpPr txBox="1"/>
          <p:nvPr/>
        </p:nvSpPr>
        <p:spPr>
          <a:xfrm>
            <a:off x="5603006" y="5170291"/>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pic>
        <p:nvPicPr>
          <p:cNvPr id="10" name="Picture 9"/>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2.4 The T</a:t>
            </a:r>
            <a:r>
              <a:rPr lang="en-IN" sz="100" kern="1200" dirty="0">
                <a:cs typeface="Times New Roman" panose="02020603050405020304" pitchFamily="18" charset="0"/>
              </a:rPr>
              <a:t> </a:t>
            </a:r>
            <a:r>
              <a:rPr lang="en-IN" sz="3400" kern="1200" dirty="0">
                <a:cs typeface="Times New Roman" panose="02020603050405020304" pitchFamily="18" charset="0"/>
              </a:rPr>
              <a:t>C</a:t>
            </a:r>
            <a:r>
              <a:rPr lang="en-IN" sz="100" kern="1200" dirty="0">
                <a:cs typeface="Times New Roman" panose="02020603050405020304" pitchFamily="18" charset="0"/>
              </a:rPr>
              <a:t> </a:t>
            </a:r>
            <a:r>
              <a:rPr lang="en-IN" sz="3400" kern="1200" dirty="0">
                <a:cs typeface="Times New Roman" panose="02020603050405020304" pitchFamily="18" charset="0"/>
              </a:rPr>
              <a:t>P/I</a:t>
            </a:r>
            <a:r>
              <a:rPr lang="en-IN" sz="100" kern="1200" dirty="0">
                <a:cs typeface="Times New Roman" panose="02020603050405020304" pitchFamily="18" charset="0"/>
              </a:rPr>
              <a:t> </a:t>
            </a:r>
            <a:r>
              <a:rPr lang="en-IN" sz="3400" kern="1200" dirty="0">
                <a:cs typeface="Times New Roman" panose="02020603050405020304" pitchFamily="18" charset="0"/>
              </a:rPr>
              <a:t>P Architecture and Protocol Suite</a:t>
            </a:r>
            <a:endParaRPr lang="en-AU" sz="3400" dirty="0"/>
          </a:p>
        </p:txBody>
      </p:sp>
      <p:pic>
        <p:nvPicPr>
          <p:cNvPr id="5" name="Picture 4" descr="EC2020G_Fig_02-04_TCP-IP Architecture.tif"/>
          <p:cNvPicPr>
            <a:picLocks noChangeAspect="1"/>
          </p:cNvPicPr>
          <p:nvPr/>
        </p:nvPicPr>
        <p:blipFill>
          <a:blip r:embed="rId3"/>
          <a:stretch>
            <a:fillRect/>
          </a:stretch>
        </p:blipFill>
        <p:spPr>
          <a:xfrm>
            <a:off x="959695" y="1708481"/>
            <a:ext cx="7224610" cy="4050634"/>
          </a:xfrm>
          <a:prstGeom prst="rect">
            <a:avLst/>
          </a:prstGeom>
        </p:spPr>
      </p:pic>
    </p:spTree>
    <p:extLst>
      <p:ext uri="{BB962C8B-B14F-4D97-AF65-F5344CB8AC3E}">
        <p14:creationId xmlns:p14="http://schemas.microsoft.com/office/powerpoint/2010/main" val="343593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(I</a:t>
            </a:r>
            <a:r>
              <a:rPr lang="en-US" sz="100" kern="1200" dirty="0">
                <a:cs typeface="Times New Roman" panose="02020603050405020304" pitchFamily="18" charset="0"/>
              </a:rPr>
              <a:t> </a:t>
            </a:r>
            <a:r>
              <a:rPr lang="en-US" kern="1200" dirty="0">
                <a:cs typeface="Times New Roman" panose="02020603050405020304" pitchFamily="18" charset="0"/>
              </a:rPr>
              <a:t>P) Addresses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a:t>
            </a:r>
          </a:p>
          <a:p>
            <a:pPr marL="741553" lvl="1" indent="-284353">
              <a:spcAft>
                <a:spcPct val="0"/>
              </a:spcAft>
              <a:buSzPts val="2400"/>
            </a:pPr>
            <a:r>
              <a:rPr lang="en-US" kern="1200" dirty="0">
                <a:solidFill>
                  <a:srgbClr val="000000"/>
                </a:solidFill>
                <a:latin typeface="Arial (Body)"/>
              </a:rPr>
              <a:t>32-bit number</a:t>
            </a:r>
          </a:p>
          <a:p>
            <a:pPr marL="741553" lvl="1" indent="-284353">
              <a:spcAft>
                <a:spcPct val="0"/>
              </a:spcAft>
              <a:buSzPts val="2400"/>
            </a:pPr>
            <a:r>
              <a:rPr lang="en-US" kern="1200" dirty="0">
                <a:solidFill>
                  <a:srgbClr val="000000"/>
                </a:solidFill>
                <a:latin typeface="Arial (Body)"/>
              </a:rPr>
              <a:t>Four sets of numbers marked off by periods: 201.61.186.227</a:t>
            </a:r>
          </a:p>
          <a:p>
            <a:pPr marL="1144778" lvl="2" indent="-230378">
              <a:spcAft>
                <a:spcPct val="0"/>
              </a:spcAft>
              <a:buSzPts val="2400"/>
            </a:pPr>
            <a:r>
              <a:rPr lang="en-US" kern="1200" dirty="0">
                <a:solidFill>
                  <a:srgbClr val="000000"/>
                </a:solidFill>
                <a:latin typeface="Arial (Body)"/>
              </a:rPr>
              <a:t>Class C address: Network identified by first three sets, computer identified by last set</a:t>
            </a:r>
          </a:p>
          <a:p>
            <a:pPr marL="255651" lvl="0" indent="-255651">
              <a:spcAft>
                <a:spcPct val="0"/>
              </a:spcAft>
              <a:buSzPts val="2400"/>
              <a:tabLst/>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v6</a:t>
            </a:r>
          </a:p>
          <a:p>
            <a:pPr marL="741553" lvl="1" indent="-284353">
              <a:spcAft>
                <a:spcPct val="0"/>
              </a:spcAft>
              <a:buSzPts val="2400"/>
            </a:pPr>
            <a:r>
              <a:rPr lang="en-US" kern="1200" dirty="0">
                <a:solidFill>
                  <a:srgbClr val="000000"/>
                </a:solidFill>
                <a:latin typeface="Arial (Body)"/>
              </a:rPr>
              <a:t>128-bit addresses, able to handle up to 1 quadrillion addresses (I</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v4 can handle only 4 billion)</a:t>
            </a:r>
          </a:p>
        </p:txBody>
      </p:sp>
    </p:spTree>
    <p:extLst>
      <p:ext uri="{BB962C8B-B14F-4D97-AF65-F5344CB8AC3E}">
        <p14:creationId xmlns:p14="http://schemas.microsoft.com/office/powerpoint/2010/main" val="420554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58100" cy="1097279"/>
          </a:xfrm>
        </p:spPr>
        <p:txBody>
          <a:bodyPr/>
          <a:lstStyle/>
          <a:p>
            <a:r>
              <a:rPr lang="en-IN" sz="3200" kern="1200" dirty="0">
                <a:cs typeface="Times New Roman" panose="02020603050405020304" pitchFamily="18" charset="0"/>
              </a:rPr>
              <a:t>Figure 2.5 Routing Internet Messages: T</a:t>
            </a:r>
            <a:r>
              <a:rPr lang="en-IN" sz="100" kern="1200" dirty="0">
                <a:cs typeface="Times New Roman" panose="02020603050405020304" pitchFamily="18" charset="0"/>
              </a:rPr>
              <a:t> </a:t>
            </a:r>
            <a:r>
              <a:rPr lang="en-IN" sz="3200" kern="1200" dirty="0">
                <a:cs typeface="Times New Roman" panose="02020603050405020304" pitchFamily="18" charset="0"/>
              </a:rPr>
              <a:t>C</a:t>
            </a:r>
            <a:r>
              <a:rPr lang="en-IN" sz="100" kern="1200" dirty="0">
                <a:cs typeface="Times New Roman" panose="02020603050405020304" pitchFamily="18" charset="0"/>
              </a:rPr>
              <a:t> </a:t>
            </a:r>
            <a:r>
              <a:rPr lang="en-IN" sz="3200" kern="1200" dirty="0">
                <a:cs typeface="Times New Roman" panose="02020603050405020304" pitchFamily="18" charset="0"/>
              </a:rPr>
              <a:t>P/I</a:t>
            </a:r>
            <a:r>
              <a:rPr lang="en-IN" sz="100" kern="1200" dirty="0">
                <a:cs typeface="Times New Roman" panose="02020603050405020304" pitchFamily="18" charset="0"/>
              </a:rPr>
              <a:t> </a:t>
            </a:r>
            <a:r>
              <a:rPr lang="en-IN" sz="3200" kern="1200" dirty="0">
                <a:cs typeface="Times New Roman" panose="02020603050405020304" pitchFamily="18" charset="0"/>
              </a:rPr>
              <a:t>P and Packet Switching</a:t>
            </a:r>
            <a:endParaRPr lang="en-AU" sz="3200" dirty="0"/>
          </a:p>
        </p:txBody>
      </p:sp>
      <p:pic>
        <p:nvPicPr>
          <p:cNvPr id="4" name="Picture 3" descr="EC2020G_Fig_02-05_RoutingInternetMessages.tif"/>
          <p:cNvPicPr>
            <a:picLocks noChangeAspect="1"/>
          </p:cNvPicPr>
          <p:nvPr/>
        </p:nvPicPr>
        <p:blipFill>
          <a:blip r:embed="rId3"/>
          <a:stretch>
            <a:fillRect/>
          </a:stretch>
        </p:blipFill>
        <p:spPr>
          <a:xfrm>
            <a:off x="838611" y="1772653"/>
            <a:ext cx="7466778" cy="3312694"/>
          </a:xfrm>
          <a:prstGeom prst="rect">
            <a:avLst/>
          </a:prstGeom>
        </p:spPr>
      </p:pic>
    </p:spTree>
    <p:extLst>
      <p:ext uri="{BB962C8B-B14F-4D97-AF65-F5344CB8AC3E}">
        <p14:creationId xmlns:p14="http://schemas.microsoft.com/office/powerpoint/2010/main" val="65476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Domain Names, D</a:t>
            </a:r>
            <a:r>
              <a:rPr lang="en-IN" sz="100" kern="1200" dirty="0">
                <a:cs typeface="Times New Roman" panose="02020603050405020304" pitchFamily="18" charset="0"/>
              </a:rPr>
              <a:t> </a:t>
            </a:r>
            <a:r>
              <a:rPr lang="en-IN" sz="3400" kern="1200" dirty="0">
                <a:cs typeface="Times New Roman" panose="02020603050405020304" pitchFamily="18" charset="0"/>
              </a:rPr>
              <a:t>N</a:t>
            </a:r>
            <a:r>
              <a:rPr lang="en-IN" sz="100" kern="1200" dirty="0">
                <a:cs typeface="Times New Roman" panose="02020603050405020304" pitchFamily="18" charset="0"/>
              </a:rPr>
              <a:t> </a:t>
            </a:r>
            <a:r>
              <a:rPr lang="en-IN" sz="3400" kern="1200" dirty="0">
                <a:cs typeface="Times New Roman" panose="02020603050405020304" pitchFamily="18" charset="0"/>
              </a:rPr>
              <a:t>S, and U</a:t>
            </a:r>
            <a:r>
              <a:rPr lang="en-IN" sz="100" kern="1200" dirty="0">
                <a:cs typeface="Times New Roman" panose="02020603050405020304" pitchFamily="18" charset="0"/>
              </a:rPr>
              <a:t> </a:t>
            </a:r>
            <a:r>
              <a:rPr lang="en-IN" sz="3400" kern="1200" dirty="0">
                <a:cs typeface="Times New Roman" panose="02020603050405020304" pitchFamily="18" charset="0"/>
              </a:rPr>
              <a:t>R</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s</a:t>
            </a:r>
            <a:endParaRPr lang="en-AU" sz="3400" dirty="0"/>
          </a:p>
        </p:txBody>
      </p:sp>
      <p:sp>
        <p:nvSpPr>
          <p:cNvPr id="6" name="Content Placeholder 5"/>
          <p:cNvSpPr>
            <a:spLocks noGrp="1"/>
          </p:cNvSpPr>
          <p:nvPr>
            <p:ph sz="quarter" idx="13"/>
          </p:nvPr>
        </p:nvSpPr>
        <p:spPr>
          <a:xfrm>
            <a:off x="457200" y="1556327"/>
            <a:ext cx="8229600" cy="3547688"/>
          </a:xfrm>
        </p:spPr>
        <p:txBody>
          <a:bodyPr/>
          <a:lstStyle/>
          <a:p>
            <a:pPr marL="255651" lvl="0" indent="-255651">
              <a:spcAft>
                <a:spcPct val="0"/>
              </a:spcAft>
              <a:buSzPts val="2400"/>
              <a:tabLst/>
            </a:pPr>
            <a:r>
              <a:rPr lang="en-US" kern="1200" dirty="0">
                <a:solidFill>
                  <a:srgbClr val="000000"/>
                </a:solidFill>
                <a:latin typeface="Arial (Body)"/>
              </a:rPr>
              <a:t>Domain name</a:t>
            </a:r>
          </a:p>
          <a:p>
            <a:pPr marL="741553" lvl="1" indent="-284353">
              <a:spcAft>
                <a:spcPct val="0"/>
              </a:spcAft>
              <a:buSzPts val="2400"/>
            </a:pP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 address expressed in natural language</a:t>
            </a:r>
          </a:p>
          <a:p>
            <a:pPr marL="255651" lvl="0" indent="-255651">
              <a:spcAft>
                <a:spcPct val="0"/>
              </a:spcAft>
              <a:buSzPts val="2400"/>
              <a:tabLst/>
            </a:pPr>
            <a:r>
              <a:rPr lang="en-US" kern="1200" dirty="0">
                <a:solidFill>
                  <a:srgbClr val="000000"/>
                </a:solidFill>
                <a:latin typeface="Arial (Body)"/>
              </a:rPr>
              <a:t>Domain name system (D</a:t>
            </a:r>
            <a:r>
              <a:rPr lang="en-US" sz="100" kern="1200" dirty="0">
                <a:solidFill>
                  <a:srgbClr val="000000"/>
                </a:solidFill>
                <a:latin typeface="Arial (Body)"/>
              </a:rPr>
              <a:t> </a:t>
            </a:r>
            <a:r>
              <a:rPr lang="en-US" kern="1200" dirty="0">
                <a:solidFill>
                  <a:srgbClr val="000000"/>
                </a:solidFill>
                <a:latin typeface="Arial (Body)"/>
              </a:rPr>
              <a:t>N</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Allows numeric I</a:t>
            </a:r>
            <a:r>
              <a:rPr lang="en-US" sz="100" kern="1200" dirty="0">
                <a:solidFill>
                  <a:srgbClr val="000000"/>
                </a:solidFill>
                <a:latin typeface="Arial (Body)"/>
              </a:rPr>
              <a:t> </a:t>
            </a:r>
            <a:r>
              <a:rPr lang="en-US" kern="1200" dirty="0">
                <a:solidFill>
                  <a:srgbClr val="000000"/>
                </a:solidFill>
                <a:latin typeface="Arial (Body)"/>
              </a:rPr>
              <a:t>P addresses to be expressed in natural language</a:t>
            </a:r>
          </a:p>
          <a:p>
            <a:pPr marL="255651" lvl="0" indent="-255651">
              <a:spcAft>
                <a:spcPct val="0"/>
              </a:spcAft>
              <a:buSzPts val="2400"/>
              <a:tabLst/>
            </a:pPr>
            <a:r>
              <a:rPr lang="en-US" kern="1200" dirty="0">
                <a:solidFill>
                  <a:srgbClr val="000000"/>
                </a:solidFill>
                <a:latin typeface="Arial (Body)"/>
              </a:rPr>
              <a:t>Uniform resource locator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p>
          <a:p>
            <a:pPr marL="741553" lvl="1" indent="-284353">
              <a:spcAft>
                <a:spcPct val="0"/>
              </a:spcAft>
              <a:buSzPts val="2400"/>
            </a:pPr>
            <a:r>
              <a:rPr lang="en-US" kern="1200" dirty="0">
                <a:solidFill>
                  <a:srgbClr val="000000"/>
                </a:solidFill>
                <a:latin typeface="Arial (Body)"/>
              </a:rPr>
              <a:t>Address used by Web browser to identify location of content on the Web</a:t>
            </a:r>
          </a:p>
        </p:txBody>
      </p:sp>
      <p:sp>
        <p:nvSpPr>
          <p:cNvPr id="7" name="Text Placeholder 6"/>
          <p:cNvSpPr>
            <a:spLocks noGrp="1"/>
          </p:cNvSpPr>
          <p:nvPr>
            <p:ph type="body" sz="quarter" idx="14"/>
          </p:nvPr>
        </p:nvSpPr>
        <p:spPr>
          <a:xfrm>
            <a:off x="457200" y="5188761"/>
            <a:ext cx="8229600" cy="455584"/>
          </a:xfrm>
        </p:spPr>
        <p:txBody>
          <a:bodyPr lIns="0" tIns="0" rIns="0" bIns="0"/>
          <a:lstStyle/>
          <a:p>
            <a:pPr marL="741553" lvl="1" indent="-284353">
              <a:spcAft>
                <a:spcPct val="0"/>
              </a:spcAft>
              <a:buSzPts val="2400"/>
            </a:pPr>
            <a:r>
              <a:rPr lang="en-US" sz="2400" kern="1200" dirty="0">
                <a:solidFill>
                  <a:srgbClr val="000000"/>
                </a:solidFill>
                <a:latin typeface="Arial (Body)"/>
              </a:rPr>
              <a:t>For example: </a:t>
            </a:r>
            <a:r>
              <a:rPr lang="en-US" sz="2400" kern="1200" dirty="0">
                <a:solidFill>
                  <a:srgbClr val="000000"/>
                </a:solidFill>
                <a:latin typeface="Arial (Body)"/>
                <a:hlinkClick r:id="rId3" tooltip="http://www.azimuth-interactive.com/"/>
              </a:rPr>
              <a:t>http://www.azimuth-interactive.com/</a:t>
            </a:r>
            <a:endParaRPr lang="en-US" sz="2400" kern="1200" dirty="0">
              <a:solidFill>
                <a:srgbClr val="000000"/>
              </a:solidFill>
              <a:latin typeface="Arial (Body)"/>
            </a:endParaRPr>
          </a:p>
        </p:txBody>
      </p:sp>
    </p:spTree>
    <p:extLst>
      <p:ext uri="{BB962C8B-B14F-4D97-AF65-F5344CB8AC3E}">
        <p14:creationId xmlns:p14="http://schemas.microsoft.com/office/powerpoint/2010/main" val="19759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Client/Server Computing</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Powerful personal computers (clients) connected in network with one or more servers</a:t>
            </a:r>
          </a:p>
          <a:p>
            <a:pPr marL="255651" lvl="0" indent="-255651">
              <a:spcAft>
                <a:spcPct val="0"/>
              </a:spcAft>
              <a:buSzPts val="2400"/>
              <a:tabLst/>
            </a:pPr>
            <a:r>
              <a:rPr lang="en-US" kern="1200" dirty="0">
                <a:solidFill>
                  <a:srgbClr val="000000"/>
                </a:solidFill>
                <a:latin typeface="Arial (Body)"/>
              </a:rPr>
              <a:t>Servers perform common functions for the clients</a:t>
            </a:r>
          </a:p>
          <a:p>
            <a:pPr marL="741553" lvl="1" indent="-284353">
              <a:spcAft>
                <a:spcPct val="0"/>
              </a:spcAft>
              <a:buSzPts val="2400"/>
            </a:pPr>
            <a:r>
              <a:rPr lang="en-US" kern="1200" dirty="0">
                <a:solidFill>
                  <a:srgbClr val="000000"/>
                </a:solidFill>
                <a:latin typeface="Arial (Body)"/>
              </a:rPr>
              <a:t>Storing files</a:t>
            </a:r>
          </a:p>
          <a:p>
            <a:pPr marL="741553" lvl="1" indent="-284353">
              <a:spcAft>
                <a:spcPct val="0"/>
              </a:spcAft>
              <a:buSzPts val="2400"/>
            </a:pPr>
            <a:r>
              <a:rPr lang="en-US" kern="1200" dirty="0">
                <a:solidFill>
                  <a:srgbClr val="000000"/>
                </a:solidFill>
                <a:latin typeface="Arial (Body)"/>
              </a:rPr>
              <a:t>Software applications</a:t>
            </a:r>
          </a:p>
          <a:p>
            <a:pPr marL="741553" lvl="1" indent="-284353">
              <a:spcAft>
                <a:spcPct val="0"/>
              </a:spcAft>
              <a:buSzPts val="2400"/>
            </a:pPr>
            <a:r>
              <a:rPr lang="en-US" kern="1200" dirty="0">
                <a:solidFill>
                  <a:srgbClr val="000000"/>
                </a:solidFill>
                <a:latin typeface="Arial (Body)"/>
              </a:rPr>
              <a:t>Access to printers, and so on</a:t>
            </a:r>
          </a:p>
        </p:txBody>
      </p:sp>
    </p:spTree>
    <p:extLst>
      <p:ext uri="{BB962C8B-B14F-4D97-AF65-F5344CB8AC3E}">
        <p14:creationId xmlns:p14="http://schemas.microsoft.com/office/powerpoint/2010/main" val="109667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Mobile Platform</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Primary Internet access is now through tablets and smartphones</a:t>
            </a:r>
          </a:p>
          <a:p>
            <a:pPr marL="255651" lvl="0" indent="-255651">
              <a:spcAft>
                <a:spcPct val="0"/>
              </a:spcAft>
              <a:buSzPts val="2400"/>
              <a:tabLst/>
            </a:pPr>
            <a:r>
              <a:rPr lang="en-US" kern="1200" dirty="0">
                <a:solidFill>
                  <a:srgbClr val="000000"/>
                </a:solidFill>
                <a:latin typeface="Arial (Body)"/>
              </a:rPr>
              <a:t>Tablets supplement P</a:t>
            </a:r>
            <a:r>
              <a:rPr lang="en-US" sz="100" kern="1200" dirty="0">
                <a:solidFill>
                  <a:srgbClr val="000000"/>
                </a:solidFill>
                <a:latin typeface="Arial (Body)"/>
              </a:rPr>
              <a:t> </a:t>
            </a:r>
            <a:r>
              <a:rPr lang="en-US" kern="1200" dirty="0">
                <a:solidFill>
                  <a:srgbClr val="000000"/>
                </a:solidFill>
                <a:latin typeface="Arial (Body)"/>
              </a:rPr>
              <a:t>Cs for mobile situations</a:t>
            </a:r>
          </a:p>
          <a:p>
            <a:pPr marL="741553" lvl="1" indent="-284353">
              <a:spcAft>
                <a:spcPct val="0"/>
              </a:spcAft>
              <a:buSzPts val="2400"/>
            </a:pPr>
            <a:r>
              <a:rPr lang="en-US" kern="1200" dirty="0">
                <a:solidFill>
                  <a:srgbClr val="000000"/>
                </a:solidFill>
                <a:latin typeface="Arial (Body)"/>
              </a:rPr>
              <a:t>Over 160 million people in U</a:t>
            </a:r>
            <a:r>
              <a:rPr lang="en-US" sz="100" kern="1200" dirty="0">
                <a:solidFill>
                  <a:srgbClr val="000000"/>
                </a:solidFill>
                <a:latin typeface="Arial (Body)"/>
              </a:rPr>
              <a:t> </a:t>
            </a:r>
            <a:r>
              <a:rPr lang="en-US" kern="1200" dirty="0">
                <a:solidFill>
                  <a:srgbClr val="000000"/>
                </a:solidFill>
                <a:latin typeface="Arial (Body)"/>
              </a:rPr>
              <a:t>.</a:t>
            </a:r>
            <a:r>
              <a:rPr lang="en-US" sz="100" kern="1200" dirty="0">
                <a:solidFill>
                  <a:srgbClr val="000000"/>
                </a:solidFill>
                <a:latin typeface="Arial (Body)"/>
              </a:rPr>
              <a:t> </a:t>
            </a:r>
            <a:r>
              <a:rPr lang="en-US" kern="1200" dirty="0">
                <a:solidFill>
                  <a:srgbClr val="000000"/>
                </a:solidFill>
                <a:latin typeface="Arial (Body)"/>
              </a:rPr>
              <a:t>S. use Internet with tablets</a:t>
            </a:r>
          </a:p>
          <a:p>
            <a:pPr marL="255651" lvl="0" indent="-255651">
              <a:spcAft>
                <a:spcPct val="0"/>
              </a:spcAft>
              <a:buSzPts val="2400"/>
              <a:tabLst/>
            </a:pPr>
            <a:r>
              <a:rPr lang="en-US" kern="1200" dirty="0">
                <a:solidFill>
                  <a:srgbClr val="000000"/>
                </a:solidFill>
                <a:latin typeface="Arial (Body)"/>
              </a:rPr>
              <a:t>Smartphones are a disruptive technology</a:t>
            </a:r>
          </a:p>
          <a:p>
            <a:pPr marL="741553" lvl="1" indent="-284353">
              <a:spcAft>
                <a:spcPct val="0"/>
              </a:spcAft>
              <a:buSzPts val="2400"/>
            </a:pPr>
            <a:r>
              <a:rPr lang="en-US" kern="1200" dirty="0">
                <a:solidFill>
                  <a:srgbClr val="000000"/>
                </a:solidFill>
                <a:latin typeface="Arial (Body)"/>
              </a:rPr>
              <a:t>New processors and operating systems</a:t>
            </a:r>
          </a:p>
          <a:p>
            <a:pPr marL="741553" lvl="1" indent="-284353">
              <a:spcAft>
                <a:spcPct val="0"/>
              </a:spcAft>
              <a:buSzPts val="2400"/>
            </a:pPr>
            <a:r>
              <a:rPr lang="en-US" kern="1200" dirty="0">
                <a:solidFill>
                  <a:srgbClr val="000000"/>
                </a:solidFill>
                <a:latin typeface="Arial (Body)"/>
              </a:rPr>
              <a:t>Over 3.3 billion worldwide access Internet with smartphones</a:t>
            </a:r>
          </a:p>
        </p:txBody>
      </p:sp>
    </p:spTree>
    <p:extLst>
      <p:ext uri="{BB962C8B-B14F-4D97-AF65-F5344CB8AC3E}">
        <p14:creationId xmlns:p14="http://schemas.microsoft.com/office/powerpoint/2010/main" val="178489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a:t>
            </a:r>
            <a:r>
              <a:rPr lang="en-IN" sz="3400" kern="1200" dirty="0">
                <a:cs typeface="Times New Roman" panose="02020603050405020304" pitchFamily="18" charset="0"/>
              </a:rPr>
              <a:t> </a:t>
            </a:r>
            <a:r>
              <a:rPr lang="en-IN" sz="2000" b="0" kern="1200" dirty="0">
                <a:cs typeface="Times New Roman" panose="02020603050405020304" pitchFamily="18" charset="0"/>
              </a:rPr>
              <a:t>(1 of 2)</a:t>
            </a:r>
            <a:endParaRPr lang="en-AU"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Firms and individuals obtain computing power and software over Internet</a:t>
            </a:r>
          </a:p>
          <a:p>
            <a:pPr marL="255651" lvl="0" indent="-255651">
              <a:spcAft>
                <a:spcPct val="0"/>
              </a:spcAft>
              <a:buSzPts val="2400"/>
              <a:tabLst/>
            </a:pPr>
            <a:r>
              <a:rPr lang="en-US" kern="1200" dirty="0">
                <a:solidFill>
                  <a:srgbClr val="000000"/>
                </a:solidFill>
                <a:latin typeface="Arial (Body)"/>
              </a:rPr>
              <a:t>Three types of services</a:t>
            </a:r>
          </a:p>
          <a:p>
            <a:pPr marL="741553" lvl="1" indent="-284353">
              <a:spcAft>
                <a:spcPct val="0"/>
              </a:spcAft>
              <a:buSzPts val="2400"/>
            </a:pPr>
            <a:r>
              <a:rPr lang="en-US" kern="1200" dirty="0">
                <a:solidFill>
                  <a:srgbClr val="000000"/>
                </a:solidFill>
                <a:latin typeface="Arial (Body)"/>
              </a:rPr>
              <a:t>Infrastructure as a service (I</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Software as a service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Platform as a service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Public, private, and hybrid clouds</a:t>
            </a:r>
          </a:p>
        </p:txBody>
      </p:sp>
    </p:spTree>
    <p:extLst>
      <p:ext uri="{BB962C8B-B14F-4D97-AF65-F5344CB8AC3E}">
        <p14:creationId xmlns:p14="http://schemas.microsoft.com/office/powerpoint/2010/main" val="368427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The Internet “Cloud Computing” Model </a:t>
            </a:r>
            <a:r>
              <a:rPr lang="en-IN" sz="2000" b="0" kern="1200" dirty="0">
                <a:cs typeface="Times New Roman" panose="02020603050405020304" pitchFamily="18" charset="0"/>
              </a:rPr>
              <a:t>(2 of 2)</a:t>
            </a:r>
            <a:endParaRPr lang="en-AU" sz="2000" dirty="0"/>
          </a:p>
        </p:txBody>
      </p:sp>
      <p:sp>
        <p:nvSpPr>
          <p:cNvPr id="3" name="Content Placeholder 2"/>
          <p:cNvSpPr>
            <a:spLocks noGrp="1"/>
          </p:cNvSpPr>
          <p:nvPr>
            <p:ph sz="quarter" idx="13"/>
          </p:nvPr>
        </p:nvSpPr>
        <p:spPr>
          <a:xfrm>
            <a:off x="457200" y="1556326"/>
            <a:ext cx="7855527" cy="4434275"/>
          </a:xfrm>
        </p:spPr>
        <p:txBody>
          <a:bodyPr/>
          <a:lstStyle/>
          <a:p>
            <a:pPr marL="255651" lvl="0" indent="-255651">
              <a:spcAft>
                <a:spcPct val="0"/>
              </a:spcAft>
              <a:buSzPts val="2400"/>
              <a:tabLst/>
            </a:pPr>
            <a:r>
              <a:rPr lang="en-US" kern="1200" dirty="0">
                <a:solidFill>
                  <a:srgbClr val="000000"/>
                </a:solidFill>
                <a:latin typeface="Arial (Body)"/>
              </a:rPr>
              <a:t>Drawbacks</a:t>
            </a:r>
          </a:p>
          <a:p>
            <a:pPr marL="741553" lvl="1" indent="-284353">
              <a:spcAft>
                <a:spcPct val="0"/>
              </a:spcAft>
              <a:buSzPts val="2400"/>
            </a:pPr>
            <a:r>
              <a:rPr lang="en-US" kern="1200" dirty="0">
                <a:solidFill>
                  <a:srgbClr val="000000"/>
                </a:solidFill>
                <a:latin typeface="Arial (Body)"/>
              </a:rPr>
              <a:t>Security risks</a:t>
            </a:r>
          </a:p>
          <a:p>
            <a:pPr marL="741553" lvl="1" indent="-284353">
              <a:spcAft>
                <a:spcPct val="0"/>
              </a:spcAft>
              <a:buSzPts val="2400"/>
            </a:pPr>
            <a:r>
              <a:rPr lang="en-US" kern="1200" dirty="0">
                <a:solidFill>
                  <a:srgbClr val="000000"/>
                </a:solidFill>
                <a:latin typeface="Arial (Body)"/>
              </a:rPr>
              <a:t>Shifts responsibility for storage and control to providers</a:t>
            </a:r>
          </a:p>
          <a:p>
            <a:pPr marL="255651" lvl="0" indent="-255651">
              <a:spcAft>
                <a:spcPct val="0"/>
              </a:spcAft>
              <a:buSzPts val="2400"/>
              <a:tabLst/>
            </a:pPr>
            <a:r>
              <a:rPr lang="en-US" kern="1200" dirty="0">
                <a:solidFill>
                  <a:srgbClr val="000000"/>
                </a:solidFill>
                <a:latin typeface="Arial (Body)"/>
              </a:rPr>
              <a:t>Radically reduces costs of:</a:t>
            </a:r>
          </a:p>
          <a:p>
            <a:pPr marL="741553" lvl="1" indent="-284353">
              <a:spcAft>
                <a:spcPct val="0"/>
              </a:spcAft>
              <a:buSzPts val="2400"/>
            </a:pPr>
            <a:r>
              <a:rPr lang="en-US" kern="1200" dirty="0">
                <a:solidFill>
                  <a:srgbClr val="000000"/>
                </a:solidFill>
                <a:latin typeface="Arial (Body)"/>
              </a:rPr>
              <a:t>Building and operating websites</a:t>
            </a:r>
          </a:p>
          <a:p>
            <a:pPr marL="741553" lvl="1" indent="-284353">
              <a:spcAft>
                <a:spcPct val="0"/>
              </a:spcAft>
              <a:buSzPts val="2400"/>
            </a:pPr>
            <a:r>
              <a:rPr lang="en-US" kern="1200" dirty="0">
                <a:solidFill>
                  <a:srgbClr val="000000"/>
                </a:solidFill>
                <a:latin typeface="Arial (Body)"/>
              </a:rPr>
              <a:t>Infrastructure, I</a:t>
            </a:r>
            <a:r>
              <a:rPr lang="en-US" sz="100" kern="1200" dirty="0">
                <a:solidFill>
                  <a:srgbClr val="000000"/>
                </a:solidFill>
                <a:latin typeface="Arial (Body)"/>
              </a:rPr>
              <a:t> </a:t>
            </a:r>
            <a:r>
              <a:rPr lang="en-US" kern="1200" dirty="0">
                <a:solidFill>
                  <a:srgbClr val="000000"/>
                </a:solidFill>
                <a:latin typeface="Arial (Body)"/>
              </a:rPr>
              <a:t>T support</a:t>
            </a:r>
          </a:p>
          <a:p>
            <a:pPr marL="741553" lvl="1" indent="-284353">
              <a:spcAft>
                <a:spcPct val="0"/>
              </a:spcAft>
              <a:buSzPts val="2400"/>
            </a:pPr>
            <a:r>
              <a:rPr lang="en-US" kern="1200" dirty="0">
                <a:solidFill>
                  <a:srgbClr val="000000"/>
                </a:solidFill>
                <a:latin typeface="Arial (Body)"/>
              </a:rPr>
              <a:t>Hardware, software</a:t>
            </a:r>
          </a:p>
        </p:txBody>
      </p:sp>
    </p:spTree>
    <p:extLst>
      <p:ext uri="{BB962C8B-B14F-4D97-AF65-F5344CB8AC3E}">
        <p14:creationId xmlns:p14="http://schemas.microsoft.com/office/powerpoint/2010/main" val="45972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a:t>
            </a:r>
            <a:r>
              <a:rPr lang="en-US" dirty="0"/>
              <a:t>Infrastructure </a:t>
            </a:r>
            <a:endParaRPr lang="en-AU" dirty="0"/>
          </a:p>
        </p:txBody>
      </p:sp>
      <p:sp>
        <p:nvSpPr>
          <p:cNvPr id="3" name="Content Placeholder 2"/>
          <p:cNvSpPr>
            <a:spLocks noGrp="1"/>
          </p:cNvSpPr>
          <p:nvPr>
            <p:ph sz="quarter" idx="13"/>
          </p:nvPr>
        </p:nvSpPr>
        <p:spPr>
          <a:xfrm>
            <a:off x="457200" y="1556326"/>
            <a:ext cx="8146473" cy="4434275"/>
          </a:xfrm>
        </p:spPr>
        <p:txBody>
          <a:bodyPr/>
          <a:lstStyle/>
          <a:p>
            <a:pPr marL="255651" lvl="0" indent="-255651">
              <a:spcAft>
                <a:spcPct val="0"/>
              </a:spcAft>
              <a:buSzPts val="2400"/>
              <a:tabLst/>
            </a:pPr>
            <a:r>
              <a:rPr lang="en-US" kern="1200" dirty="0">
                <a:solidFill>
                  <a:srgbClr val="000000"/>
                </a:solidFill>
                <a:latin typeface="Arial (Body)"/>
              </a:rPr>
              <a:t>Internet growth has boomed without disruption because of:</a:t>
            </a:r>
          </a:p>
          <a:p>
            <a:pPr marL="741553" lvl="1" indent="-284353">
              <a:spcAft>
                <a:spcPct val="0"/>
              </a:spcAft>
              <a:buSzPts val="2400"/>
            </a:pPr>
            <a:r>
              <a:rPr lang="en-US" kern="1200" dirty="0">
                <a:solidFill>
                  <a:srgbClr val="000000"/>
                </a:solidFill>
                <a:latin typeface="Arial (Body)"/>
              </a:rPr>
              <a:t>Client/server computing model</a:t>
            </a:r>
          </a:p>
          <a:p>
            <a:pPr marL="741553" lvl="1" indent="-284353">
              <a:spcAft>
                <a:spcPct val="0"/>
              </a:spcAft>
              <a:buSzPts val="2400"/>
            </a:pPr>
            <a:r>
              <a:rPr lang="en-US" kern="1200" dirty="0">
                <a:solidFill>
                  <a:srgbClr val="000000"/>
                </a:solidFill>
                <a:latin typeface="Arial (Body)"/>
              </a:rPr>
              <a:t>Hourglass, layered architecture</a:t>
            </a:r>
          </a:p>
          <a:p>
            <a:pPr marL="1144778" lvl="2" indent="-230378">
              <a:spcAft>
                <a:spcPct val="0"/>
              </a:spcAft>
              <a:buSzPts val="2400"/>
            </a:pPr>
            <a:r>
              <a:rPr lang="en-US" kern="1200" dirty="0">
                <a:solidFill>
                  <a:srgbClr val="000000"/>
                </a:solidFill>
                <a:latin typeface="Arial (Body)"/>
              </a:rPr>
              <a:t>Network Technology Substrate</a:t>
            </a:r>
          </a:p>
          <a:p>
            <a:pPr marL="1144778" lvl="2" indent="-230378">
              <a:spcAft>
                <a:spcPct val="0"/>
              </a:spcAft>
              <a:buSzPts val="2400"/>
            </a:pPr>
            <a:r>
              <a:rPr lang="en-US" kern="1200" dirty="0">
                <a:solidFill>
                  <a:srgbClr val="000000"/>
                </a:solidFill>
                <a:latin typeface="Arial (Body)"/>
              </a:rPr>
              <a:t>Transport Services and Representation Standards</a:t>
            </a:r>
          </a:p>
          <a:p>
            <a:pPr marL="1144778" lvl="2" indent="-230378">
              <a:spcAft>
                <a:spcPct val="0"/>
              </a:spcAft>
              <a:buSzPts val="2400"/>
            </a:pPr>
            <a:r>
              <a:rPr lang="en-US" kern="1200" dirty="0">
                <a:solidFill>
                  <a:srgbClr val="000000"/>
                </a:solidFill>
                <a:latin typeface="Arial (Body)"/>
              </a:rPr>
              <a:t>Middleware Services</a:t>
            </a:r>
          </a:p>
          <a:p>
            <a:pPr marL="1144778" lvl="2" indent="-230378">
              <a:spcAft>
                <a:spcPct val="0"/>
              </a:spcAft>
              <a:buSzPts val="2400"/>
            </a:pPr>
            <a:r>
              <a:rPr lang="en-US" kern="1200" dirty="0">
                <a:solidFill>
                  <a:srgbClr val="000000"/>
                </a:solidFill>
                <a:latin typeface="Arial (Body)"/>
              </a:rPr>
              <a:t>Applications</a:t>
            </a:r>
          </a:p>
        </p:txBody>
      </p:sp>
    </p:spTree>
    <p:extLst>
      <p:ext uri="{BB962C8B-B14F-4D97-AF65-F5344CB8AC3E}">
        <p14:creationId xmlns:p14="http://schemas.microsoft.com/office/powerpoint/2010/main" val="311069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2.10 The Hourglass Model of the Internet</a:t>
            </a:r>
            <a:endParaRPr lang="en-AU" sz="3400" dirty="0"/>
          </a:p>
        </p:txBody>
      </p:sp>
      <p:pic>
        <p:nvPicPr>
          <p:cNvPr id="4" name="Picture 3" descr="EC2020G_Fig_02-10_Hour Glass Model.tif"/>
          <p:cNvPicPr>
            <a:picLocks noChangeAspect="1"/>
          </p:cNvPicPr>
          <p:nvPr/>
        </p:nvPicPr>
        <p:blipFill>
          <a:blip r:embed="rId3"/>
          <a:stretch>
            <a:fillRect/>
          </a:stretch>
        </p:blipFill>
        <p:spPr>
          <a:xfrm>
            <a:off x="2354151" y="1384894"/>
            <a:ext cx="4435699" cy="4761977"/>
          </a:xfrm>
          <a:prstGeom prst="rect">
            <a:avLst/>
          </a:prstGeom>
        </p:spPr>
      </p:pic>
    </p:spTree>
    <p:extLst>
      <p:ext uri="{BB962C8B-B14F-4D97-AF65-F5344CB8AC3E}">
        <p14:creationId xmlns:p14="http://schemas.microsoft.com/office/powerpoint/2010/main" val="287651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dirty="0">
                <a:solidFill>
                  <a:schemeClr val="tx2"/>
                </a:solidFill>
                <a:latin typeface="Arial (Body)"/>
              </a:rPr>
              <a:t>2.1</a:t>
            </a:r>
            <a:r>
              <a:rPr lang="en-US" b="1" kern="1200" dirty="0">
                <a:solidFill>
                  <a:srgbClr val="000000"/>
                </a:solidFill>
                <a:latin typeface="Arial (Body)"/>
              </a:rPr>
              <a:t> </a:t>
            </a:r>
            <a:r>
              <a:rPr lang="en-US" kern="1200" dirty="0">
                <a:solidFill>
                  <a:srgbClr val="000000"/>
                </a:solidFill>
                <a:latin typeface="Arial (Body)"/>
              </a:rPr>
              <a:t>Discuss the origins of, and the key technology concepts behind, the Internet.</a:t>
            </a:r>
          </a:p>
          <a:p>
            <a:pPr marL="0" lvl="0" indent="0">
              <a:spcAft>
                <a:spcPct val="0"/>
              </a:spcAft>
              <a:buSzPts val="2400"/>
              <a:buNone/>
            </a:pPr>
            <a:r>
              <a:rPr lang="en-US" b="1" kern="1200" dirty="0">
                <a:solidFill>
                  <a:schemeClr val="tx2"/>
                </a:solidFill>
                <a:latin typeface="Arial (Body)"/>
              </a:rPr>
              <a:t>2.2</a:t>
            </a:r>
            <a:r>
              <a:rPr lang="en-US" b="1" kern="1200" dirty="0">
                <a:solidFill>
                  <a:srgbClr val="000000"/>
                </a:solidFill>
                <a:latin typeface="Arial (Body)"/>
              </a:rPr>
              <a:t> </a:t>
            </a:r>
            <a:r>
              <a:rPr lang="en-US" kern="1200" dirty="0">
                <a:solidFill>
                  <a:srgbClr val="000000"/>
                </a:solidFill>
                <a:latin typeface="Arial (Body)"/>
              </a:rPr>
              <a:t>Explain the current structure of the Internet.</a:t>
            </a:r>
          </a:p>
          <a:p>
            <a:pPr marL="0" lvl="0" indent="0">
              <a:spcAft>
                <a:spcPct val="0"/>
              </a:spcAft>
              <a:buSzPts val="2400"/>
              <a:buNone/>
            </a:pPr>
            <a:r>
              <a:rPr lang="en-US" b="1" kern="1200" dirty="0">
                <a:solidFill>
                  <a:schemeClr val="tx2"/>
                </a:solidFill>
                <a:latin typeface="Arial (Body)"/>
              </a:rPr>
              <a:t>2.3</a:t>
            </a:r>
            <a:r>
              <a:rPr lang="en-US" b="1" kern="1200" dirty="0">
                <a:solidFill>
                  <a:srgbClr val="000000"/>
                </a:solidFill>
                <a:latin typeface="Arial (Body)"/>
              </a:rPr>
              <a:t> </a:t>
            </a:r>
            <a:r>
              <a:rPr lang="en-US" kern="1200" dirty="0">
                <a:solidFill>
                  <a:srgbClr val="000000"/>
                </a:solidFill>
                <a:latin typeface="Arial (Body)"/>
              </a:rPr>
              <a:t>Understand how the Web works.</a:t>
            </a:r>
          </a:p>
          <a:p>
            <a:pPr marL="0" lvl="0" indent="0">
              <a:spcAft>
                <a:spcPct val="0"/>
              </a:spcAft>
              <a:buSzPts val="2400"/>
              <a:buNone/>
            </a:pPr>
            <a:r>
              <a:rPr lang="en-US" b="1" kern="1200" dirty="0">
                <a:solidFill>
                  <a:schemeClr val="tx2"/>
                </a:solidFill>
                <a:latin typeface="Arial (Body)"/>
              </a:rPr>
              <a:t>2.4</a:t>
            </a:r>
            <a:r>
              <a:rPr lang="en-US" b="1" kern="1200" dirty="0">
                <a:solidFill>
                  <a:srgbClr val="000000"/>
                </a:solidFill>
                <a:latin typeface="Arial (Body)"/>
              </a:rPr>
              <a:t> </a:t>
            </a:r>
            <a:r>
              <a:rPr lang="en-US" kern="1200" dirty="0">
                <a:solidFill>
                  <a:srgbClr val="000000"/>
                </a:solidFill>
                <a:latin typeface="Arial (Body)"/>
              </a:rPr>
              <a:t>Describe how Internet and web features and services support e-commerce.</a:t>
            </a:r>
          </a:p>
          <a:p>
            <a:pPr marL="0" lvl="0" indent="0">
              <a:spcAft>
                <a:spcPct val="0"/>
              </a:spcAft>
              <a:buSzPts val="2400"/>
              <a:buNone/>
            </a:pPr>
            <a:r>
              <a:rPr lang="en-US" b="1" kern="1200" dirty="0">
                <a:solidFill>
                  <a:schemeClr val="tx2"/>
                </a:solidFill>
                <a:latin typeface="Arial (Body)"/>
              </a:rPr>
              <a:t>2.5</a:t>
            </a:r>
            <a:r>
              <a:rPr lang="en-US" b="1" kern="1200" dirty="0">
                <a:solidFill>
                  <a:srgbClr val="000000"/>
                </a:solidFill>
                <a:latin typeface="Arial (Body)"/>
              </a:rPr>
              <a:t> </a:t>
            </a:r>
            <a:r>
              <a:rPr lang="en-US" kern="1200" dirty="0">
                <a:solidFill>
                  <a:srgbClr val="000000"/>
                </a:solidFill>
                <a:latin typeface="Arial (Body)"/>
              </a:rPr>
              <a:t>Understand the impact of mobile applications.</a:t>
            </a:r>
          </a:p>
        </p:txBody>
      </p:sp>
    </p:spTree>
    <p:extLst>
      <p:ext uri="{BB962C8B-B14F-4D97-AF65-F5344CB8AC3E}">
        <p14:creationId xmlns:p14="http://schemas.microsoft.com/office/powerpoint/2010/main" val="1671439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4" y="186797"/>
            <a:ext cx="8486775" cy="670454"/>
          </a:xfrm>
        </p:spPr>
        <p:txBody>
          <a:bodyPr/>
          <a:lstStyle/>
          <a:p>
            <a:r>
              <a:rPr lang="en-US" sz="3400" kern="1200" dirty="0">
                <a:cs typeface="Times New Roman" panose="02020603050405020304" pitchFamily="18" charset="0"/>
              </a:rPr>
              <a:t>Figure 2.11 Internet Network Architecture</a:t>
            </a:r>
            <a:endParaRPr lang="en-AU" sz="3400" dirty="0"/>
          </a:p>
        </p:txBody>
      </p:sp>
      <p:pic>
        <p:nvPicPr>
          <p:cNvPr id="4" name="Picture 3" descr="EC2020G_Fig_02-11_InternetNetworkArchitecture.tif"/>
          <p:cNvPicPr>
            <a:picLocks noChangeAspect="1"/>
          </p:cNvPicPr>
          <p:nvPr/>
        </p:nvPicPr>
        <p:blipFill>
          <a:blip r:embed="rId3"/>
          <a:stretch>
            <a:fillRect/>
          </a:stretch>
        </p:blipFill>
        <p:spPr>
          <a:xfrm>
            <a:off x="1331151" y="971511"/>
            <a:ext cx="6253098" cy="4596064"/>
          </a:xfrm>
          <a:prstGeom prst="rect">
            <a:avLst/>
          </a:prstGeom>
        </p:spPr>
      </p:pic>
      <p:sp>
        <p:nvSpPr>
          <p:cNvPr id="5" name="TextBox 4">
            <a:extLst>
              <a:ext uri="{FF2B5EF4-FFF2-40B4-BE49-F238E27FC236}">
                <a16:creationId xmlns:a16="http://schemas.microsoft.com/office/drawing/2014/main" id="{299E1E30-2F30-9C4C-D107-B39C4C6A0019}"/>
              </a:ext>
            </a:extLst>
          </p:cNvPr>
          <p:cNvSpPr txBox="1"/>
          <p:nvPr/>
        </p:nvSpPr>
        <p:spPr>
          <a:xfrm>
            <a:off x="307522" y="5657387"/>
            <a:ext cx="8686800" cy="523220"/>
          </a:xfrm>
          <a:prstGeom prst="rect">
            <a:avLst/>
          </a:prstGeom>
          <a:noFill/>
        </p:spPr>
        <p:txBody>
          <a:bodyPr wrap="square">
            <a:spAutoFit/>
          </a:bodyPr>
          <a:lstStyle/>
          <a:p>
            <a:pPr lvl="0" defTabSz="914400"/>
            <a:r>
              <a:rPr lang="en-US" sz="1400" b="0" i="0" u="none" strike="noStrike" kern="1200" cap="none" dirty="0">
                <a:solidFill>
                  <a:prstClr val="black"/>
                </a:solidFill>
                <a:latin typeface="Arial"/>
                <a:ea typeface="Arial"/>
                <a:cs typeface="Arial"/>
                <a:sym typeface="Arial"/>
              </a:rPr>
              <a:t>Today’s Internet has a multi-tiered open network architecture featuring multiple backbones, regional hubs, campus/corporate area networks, and local client computers.</a:t>
            </a:r>
          </a:p>
        </p:txBody>
      </p:sp>
    </p:spTree>
    <p:extLst>
      <p:ext uri="{BB962C8B-B14F-4D97-AF65-F5344CB8AC3E}">
        <p14:creationId xmlns:p14="http://schemas.microsoft.com/office/powerpoint/2010/main" val="252629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Internet Backbone</a:t>
            </a:r>
            <a:endParaRPr lang="en-AU" dirty="0"/>
          </a:p>
        </p:txBody>
      </p:sp>
      <p:sp>
        <p:nvSpPr>
          <p:cNvPr id="3" name="Content Placeholder 2"/>
          <p:cNvSpPr>
            <a:spLocks noGrp="1"/>
          </p:cNvSpPr>
          <p:nvPr>
            <p:ph sz="quarter" idx="13"/>
          </p:nvPr>
        </p:nvSpPr>
        <p:spPr>
          <a:xfrm>
            <a:off x="457200" y="1556326"/>
            <a:ext cx="8229600" cy="4434275"/>
          </a:xfrm>
        </p:spPr>
        <p:txBody>
          <a:bodyPr/>
          <a:lstStyle/>
          <a:p>
            <a:pPr marL="255651" lvl="0" indent="-255651">
              <a:spcAft>
                <a:spcPct val="0"/>
              </a:spcAft>
              <a:tabLst/>
            </a:pPr>
            <a:r>
              <a:rPr lang="en-US" altLang="en-US" sz="2200" kern="1200" dirty="0">
                <a:solidFill>
                  <a:srgbClr val="000000"/>
                </a:solidFill>
                <a:latin typeface="Arial (Body)"/>
              </a:rPr>
              <a:t>Comprised of fiber-optic cable: hundreds of glass strands that use light to transmit data</a:t>
            </a:r>
          </a:p>
          <a:p>
            <a:pPr marL="743001" lvl="1">
              <a:spcAft>
                <a:spcPct val="0"/>
              </a:spcAft>
            </a:pPr>
            <a:r>
              <a:rPr lang="en-US" altLang="en-US" sz="2200" kern="1200" dirty="0">
                <a:solidFill>
                  <a:srgbClr val="000000"/>
                </a:solidFill>
                <a:latin typeface="Arial (Body)"/>
              </a:rPr>
              <a:t>Faster speeds and greater bandwidth</a:t>
            </a:r>
          </a:p>
          <a:p>
            <a:pPr marL="743001" lvl="1">
              <a:spcAft>
                <a:spcPct val="0"/>
              </a:spcAft>
            </a:pPr>
            <a:r>
              <a:rPr lang="en-US" altLang="en-US" sz="2200" kern="1200" dirty="0">
                <a:solidFill>
                  <a:srgbClr val="000000"/>
                </a:solidFill>
                <a:latin typeface="Arial (Body)"/>
              </a:rPr>
              <a:t>Thinner, lighter cables</a:t>
            </a:r>
          </a:p>
          <a:p>
            <a:pPr marL="743001" lvl="1">
              <a:spcAft>
                <a:spcPct val="0"/>
              </a:spcAft>
            </a:pPr>
            <a:r>
              <a:rPr lang="en-US" altLang="en-US" sz="2200" kern="1200" dirty="0">
                <a:solidFill>
                  <a:srgbClr val="000000"/>
                </a:solidFill>
                <a:latin typeface="Arial (Body)"/>
              </a:rPr>
              <a:t>Less interference</a:t>
            </a:r>
          </a:p>
          <a:p>
            <a:pPr marL="743001" lvl="1">
              <a:spcAft>
                <a:spcPct val="0"/>
              </a:spcAft>
            </a:pPr>
            <a:r>
              <a:rPr lang="en-US" altLang="en-US" sz="2200" kern="1200" dirty="0">
                <a:solidFill>
                  <a:srgbClr val="000000"/>
                </a:solidFill>
                <a:latin typeface="Arial (Body)"/>
              </a:rPr>
              <a:t>Better data security</a:t>
            </a:r>
          </a:p>
          <a:p>
            <a:pPr marL="255651" indent="-255651">
              <a:spcAft>
                <a:spcPct val="0"/>
              </a:spcAft>
            </a:pPr>
            <a:r>
              <a:rPr lang="en-US" altLang="en-US" sz="2200" kern="1200" dirty="0">
                <a:solidFill>
                  <a:srgbClr val="000000"/>
                </a:solidFill>
                <a:latin typeface="Arial (Body)"/>
              </a:rPr>
              <a:t>Called as Tier 1 Internet Service Providers (Tier 1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 or transit I</a:t>
            </a:r>
            <a:r>
              <a:rPr lang="en-US" altLang="en-US" sz="100" kern="1200" dirty="0">
                <a:solidFill>
                  <a:srgbClr val="000000"/>
                </a:solidFill>
                <a:latin typeface="Arial (Body)"/>
              </a:rPr>
              <a:t> </a:t>
            </a:r>
            <a:r>
              <a:rPr lang="en-US" altLang="en-US" sz="2200" kern="1200" dirty="0">
                <a:solidFill>
                  <a:srgbClr val="000000"/>
                </a:solidFill>
                <a:latin typeface="Arial (Body)"/>
              </a:rPr>
              <a:t>S</a:t>
            </a:r>
            <a:r>
              <a:rPr lang="en-US" altLang="en-US" sz="100" kern="1200" dirty="0">
                <a:solidFill>
                  <a:srgbClr val="000000"/>
                </a:solidFill>
                <a:latin typeface="Arial (Body)"/>
              </a:rPr>
              <a:t> </a:t>
            </a:r>
            <a:r>
              <a:rPr lang="en-US" altLang="en-US" sz="2200" kern="1200" dirty="0">
                <a:solidFill>
                  <a:srgbClr val="000000"/>
                </a:solidFill>
                <a:latin typeface="Arial (Body)"/>
              </a:rPr>
              <a:t>P</a:t>
            </a:r>
            <a:r>
              <a:rPr lang="en-US" altLang="en-US" sz="100" kern="1200" dirty="0">
                <a:solidFill>
                  <a:srgbClr val="000000"/>
                </a:solidFill>
                <a:latin typeface="Arial (Body)"/>
              </a:rPr>
              <a:t> </a:t>
            </a:r>
            <a:r>
              <a:rPr lang="en-US" altLang="en-US" sz="2200" kern="1200" dirty="0">
                <a:solidFill>
                  <a:srgbClr val="000000"/>
                </a:solidFill>
                <a:latin typeface="Arial (Body)"/>
              </a:rPr>
              <a:t>s</a:t>
            </a:r>
          </a:p>
          <a:p>
            <a:pPr marL="255651" lvl="0" indent="-255651">
              <a:spcAft>
                <a:spcPct val="0"/>
              </a:spcAft>
              <a:tabLst/>
            </a:pPr>
            <a:r>
              <a:rPr lang="en-US" altLang="en-US" sz="2200" kern="1200" dirty="0">
                <a:solidFill>
                  <a:srgbClr val="000000"/>
                </a:solidFill>
                <a:latin typeface="Arial (Body)"/>
              </a:rPr>
              <a:t>Numerous private networks physically connected to each other</a:t>
            </a:r>
          </a:p>
          <a:p>
            <a:pPr marL="255651" lvl="0" indent="-255651">
              <a:spcAft>
                <a:spcPct val="0"/>
              </a:spcAft>
              <a:tabLst/>
            </a:pPr>
            <a:r>
              <a:rPr lang="en-US" altLang="en-US" sz="2200" kern="1200" dirty="0">
                <a:solidFill>
                  <a:srgbClr val="000000"/>
                </a:solidFill>
                <a:latin typeface="Arial (Body)"/>
              </a:rPr>
              <a:t>Undersea fiber optics, satellite links</a:t>
            </a:r>
          </a:p>
        </p:txBody>
      </p:sp>
    </p:spTree>
    <p:extLst>
      <p:ext uri="{BB962C8B-B14F-4D97-AF65-F5344CB8AC3E}">
        <p14:creationId xmlns:p14="http://schemas.microsoft.com/office/powerpoint/2010/main" val="241792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99054"/>
          </a:xfrm>
        </p:spPr>
        <p:txBody>
          <a:bodyPr/>
          <a:lstStyle/>
          <a:p>
            <a:r>
              <a:rPr lang="en-US" kern="1200" dirty="0">
                <a:cs typeface="Times New Roman" panose="02020603050405020304" pitchFamily="18" charset="0"/>
              </a:rPr>
              <a:t>Internet Exchange Points (I</a:t>
            </a:r>
            <a:r>
              <a:rPr lang="en-US" sz="100" kern="1200" dirty="0">
                <a:cs typeface="Times New Roman" panose="02020603050405020304" pitchFamily="18" charset="0"/>
              </a:rPr>
              <a:t> </a:t>
            </a:r>
            <a:r>
              <a:rPr lang="en-US" kern="1200" dirty="0">
                <a:cs typeface="Times New Roman" panose="02020603050405020304" pitchFamily="18" charset="0"/>
              </a:rPr>
              <a:t>X</a:t>
            </a:r>
            <a:r>
              <a:rPr lang="en-US" sz="100" kern="1200" dirty="0">
                <a:cs typeface="Times New Roman" panose="02020603050405020304" pitchFamily="18" charset="0"/>
              </a:rPr>
              <a:t> </a:t>
            </a:r>
            <a:r>
              <a:rPr lang="en-US" kern="1200" dirty="0">
                <a:cs typeface="Times New Roman" panose="02020603050405020304" pitchFamily="18" charset="0"/>
              </a:rPr>
              <a:t>P</a:t>
            </a:r>
            <a:r>
              <a:rPr lang="en-US" sz="100" kern="1200" dirty="0">
                <a:cs typeface="Times New Roman" panose="02020603050405020304" pitchFamily="18" charset="0"/>
              </a:rPr>
              <a:t> </a:t>
            </a:r>
            <a:r>
              <a:rPr lang="en-US" kern="1200" dirty="0">
                <a:cs typeface="Times New Roman" panose="02020603050405020304" pitchFamily="18" charset="0"/>
              </a:rPr>
              <a:t>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Regional hubs where Tier 1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physically connect with one another and with regional 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a:t>
            </a:r>
          </a:p>
          <a:p>
            <a:pPr marL="255651" lvl="0" indent="-255651">
              <a:spcAft>
                <a:spcPct val="0"/>
              </a:spcAft>
              <a:buSzPts val="2400"/>
              <a:tabLst/>
            </a:pPr>
            <a:r>
              <a:rPr lang="en-US" altLang="en-US" kern="1200" dirty="0">
                <a:solidFill>
                  <a:srgbClr val="000000"/>
                </a:solidFill>
                <a:latin typeface="Arial (Body)"/>
              </a:rPr>
              <a:t>Tier 2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provide Tier 3 I</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with Internet access.</a:t>
            </a:r>
          </a:p>
          <a:p>
            <a:pPr marL="255651" lvl="0" indent="-255651">
              <a:spcAft>
                <a:spcPct val="0"/>
              </a:spcAft>
              <a:buSzPts val="2400"/>
              <a:tabLst/>
            </a:pPr>
            <a:r>
              <a:rPr lang="en-US" altLang="en-US" kern="1200" dirty="0">
                <a:solidFill>
                  <a:srgbClr val="000000"/>
                </a:solidFill>
                <a:latin typeface="Arial (Body)"/>
              </a:rPr>
              <a:t>Originally called Network Access Points (N</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Metropolitan Area Exchanges (M</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s).</a:t>
            </a:r>
          </a:p>
        </p:txBody>
      </p:sp>
    </p:spTree>
    <p:extLst>
      <p:ext uri="{BB962C8B-B14F-4D97-AF65-F5344CB8AC3E}">
        <p14:creationId xmlns:p14="http://schemas.microsoft.com/office/powerpoint/2010/main" val="2501568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13304"/>
          </a:xfrm>
        </p:spPr>
        <p:txBody>
          <a:bodyPr/>
          <a:lstStyle/>
          <a:p>
            <a:r>
              <a:rPr lang="en-US" dirty="0"/>
              <a:t>Tier 3 Internet Service Providers</a:t>
            </a:r>
            <a:endParaRPr lang="en-AU" dirty="0"/>
          </a:p>
        </p:txBody>
      </p:sp>
      <p:sp>
        <p:nvSpPr>
          <p:cNvPr id="3" name="Content Placeholder 2"/>
          <p:cNvSpPr>
            <a:spLocks noGrp="1"/>
          </p:cNvSpPr>
          <p:nvPr>
            <p:ph sz="quarter" idx="13"/>
          </p:nvPr>
        </p:nvSpPr>
        <p:spPr>
          <a:xfrm>
            <a:off x="242888" y="956251"/>
            <a:ext cx="8672512" cy="5587424"/>
          </a:xfrm>
        </p:spPr>
        <p:txBody>
          <a:bodyPr/>
          <a:lstStyle/>
          <a:p>
            <a:pPr lvl="0"/>
            <a:r>
              <a:rPr lang="en-US" altLang="en-US" sz="2200" dirty="0"/>
              <a:t>Retail providers</a:t>
            </a:r>
          </a:p>
          <a:p>
            <a:pPr lvl="1"/>
            <a:r>
              <a:rPr lang="en-US" altLang="en-US" sz="2200" dirty="0"/>
              <a:t>Lease Internet access to home owners, small businesses</a:t>
            </a:r>
          </a:p>
          <a:p>
            <a:pPr lvl="1"/>
            <a:r>
              <a:rPr lang="en-US" altLang="en-US" sz="2200" dirty="0"/>
              <a:t>Large providers: Comcast, </a:t>
            </a:r>
            <a:r>
              <a:rPr lang="en-US" sz="2200" dirty="0"/>
              <a:t>Charter Spectrum, A</a:t>
            </a:r>
            <a:r>
              <a:rPr lang="en-US" sz="100" dirty="0"/>
              <a:t> </a:t>
            </a:r>
            <a:r>
              <a:rPr lang="en-US" sz="2200" dirty="0"/>
              <a:t>T&amp;T, Verizon, Altice (Optimum)</a:t>
            </a:r>
          </a:p>
          <a:p>
            <a:pPr lvl="1"/>
            <a:r>
              <a:rPr lang="en-US" altLang="en-US" sz="2200" dirty="0"/>
              <a:t>Smaller local providers</a:t>
            </a:r>
          </a:p>
          <a:p>
            <a:pPr lvl="0"/>
            <a:r>
              <a:rPr lang="en-US" altLang="en-US" sz="2200" dirty="0"/>
              <a:t>Services</a:t>
            </a:r>
          </a:p>
          <a:p>
            <a:pPr lvl="1"/>
            <a:r>
              <a:rPr lang="en-US" altLang="en-US" sz="2200" dirty="0"/>
              <a:t>Narrowband - is the traditional telephone modem connection now operating at 56.6 </a:t>
            </a:r>
            <a:r>
              <a:rPr lang="en-US" altLang="en-US" sz="2200" dirty="0" err="1"/>
              <a:t>kpbs</a:t>
            </a:r>
            <a:endParaRPr lang="en-US" altLang="en-US" sz="2200" dirty="0"/>
          </a:p>
          <a:p>
            <a:pPr lvl="1"/>
            <a:r>
              <a:rPr lang="en-US" altLang="en-US" sz="2200" dirty="0"/>
              <a:t>Broadband – refers to any communication technology that permits clients to play streaming audio and video files at acceptable speeds.</a:t>
            </a:r>
          </a:p>
          <a:p>
            <a:pPr lvl="1"/>
            <a:r>
              <a:rPr lang="en-US" altLang="en-US" sz="2200" dirty="0"/>
              <a:t>Digital subscriber line (D</a:t>
            </a:r>
            <a:r>
              <a:rPr lang="en-US" altLang="en-US" sz="100" dirty="0"/>
              <a:t> </a:t>
            </a:r>
            <a:r>
              <a:rPr lang="en-US" altLang="en-US" sz="2200" dirty="0"/>
              <a:t>S</a:t>
            </a:r>
            <a:r>
              <a:rPr lang="en-US" altLang="en-US" sz="100" dirty="0"/>
              <a:t> </a:t>
            </a:r>
            <a:r>
              <a:rPr lang="en-US" altLang="en-US" sz="2200" dirty="0"/>
              <a:t>L) – is a telephone technology that provides highspeed access to through ordinary telephones.</a:t>
            </a:r>
          </a:p>
          <a:p>
            <a:pPr lvl="1"/>
            <a:r>
              <a:rPr lang="en-US" altLang="en-US" sz="2200" dirty="0"/>
              <a:t>Cable Internet</a:t>
            </a:r>
          </a:p>
          <a:p>
            <a:pPr lvl="1"/>
            <a:r>
              <a:rPr lang="en-US" altLang="en-US" sz="2200" dirty="0"/>
              <a:t>Satellite Internet</a:t>
            </a:r>
          </a:p>
        </p:txBody>
      </p:sp>
    </p:spTree>
    <p:extLst>
      <p:ext uri="{BB962C8B-B14F-4D97-AF65-F5344CB8AC3E}">
        <p14:creationId xmlns:p14="http://schemas.microsoft.com/office/powerpoint/2010/main" val="78868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Campus/Corporate Area Networks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Local area networks operating within single organization, such as N</a:t>
            </a:r>
            <a:r>
              <a:rPr lang="en-US" altLang="en-US" sz="100" kern="1200" dirty="0">
                <a:solidFill>
                  <a:srgbClr val="000000"/>
                </a:solidFill>
                <a:latin typeface="Arial (Body)"/>
              </a:rPr>
              <a:t> </a:t>
            </a:r>
            <a:r>
              <a:rPr lang="en-US" altLang="en-US" kern="1200" dirty="0">
                <a:solidFill>
                  <a:srgbClr val="000000"/>
                </a:solidFill>
                <a:latin typeface="Arial (Body)"/>
              </a:rPr>
              <a:t>Y</a:t>
            </a:r>
            <a:r>
              <a:rPr lang="en-US" altLang="en-US" sz="100" kern="1200" dirty="0">
                <a:solidFill>
                  <a:srgbClr val="000000"/>
                </a:solidFill>
                <a:latin typeface="Arial (Body)"/>
              </a:rPr>
              <a:t> </a:t>
            </a:r>
            <a:r>
              <a:rPr lang="en-US" altLang="en-US" kern="1200" dirty="0">
                <a:solidFill>
                  <a:srgbClr val="000000"/>
                </a:solidFill>
                <a:latin typeface="Arial (Body)"/>
              </a:rPr>
              <a:t>U or Microsoft Corporation</a:t>
            </a:r>
          </a:p>
          <a:p>
            <a:pPr marL="255651" lvl="0" indent="-255651">
              <a:spcAft>
                <a:spcPct val="0"/>
              </a:spcAft>
              <a:buSzPts val="2400"/>
              <a:tabLst/>
            </a:pPr>
            <a:r>
              <a:rPr lang="en-US" altLang="en-US" kern="1200" dirty="0">
                <a:solidFill>
                  <a:srgbClr val="000000"/>
                </a:solidFill>
                <a:latin typeface="Arial (Body)"/>
              </a:rPr>
              <a:t>Lease Internet access directly from regional and national carriers</a:t>
            </a:r>
          </a:p>
        </p:txBody>
      </p:sp>
    </p:spTree>
    <p:extLst>
      <p:ext uri="{BB962C8B-B14F-4D97-AF65-F5344CB8AC3E}">
        <p14:creationId xmlns:p14="http://schemas.microsoft.com/office/powerpoint/2010/main" val="4057452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Mobile Internet Access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Two basic types of wireless Internet access:</a:t>
            </a:r>
          </a:p>
          <a:p>
            <a:pPr marL="741553" lvl="1">
              <a:spcAft>
                <a:spcPct val="0"/>
              </a:spcAft>
              <a:buSzPts val="2400"/>
            </a:pPr>
            <a:r>
              <a:rPr lang="en-US" altLang="en-US" kern="1200" dirty="0">
                <a:solidFill>
                  <a:srgbClr val="000000"/>
                </a:solidFill>
                <a:latin typeface="Arial (Body)"/>
              </a:rPr>
              <a:t>Telephone-based (mobile phones, smartphones)</a:t>
            </a:r>
          </a:p>
          <a:p>
            <a:pPr marL="741553" lvl="1">
              <a:spcAft>
                <a:spcPct val="0"/>
              </a:spcAft>
              <a:buSzPts val="2400"/>
            </a:pPr>
            <a:r>
              <a:rPr lang="en-US" altLang="en-US" kern="1200" dirty="0">
                <a:solidFill>
                  <a:srgbClr val="000000"/>
                </a:solidFill>
                <a:latin typeface="Arial (Body)"/>
              </a:rPr>
              <a:t>Computer network-based (wireless local area network-based)</a:t>
            </a:r>
          </a:p>
          <a:p>
            <a:pPr marL="254203">
              <a:spcAft>
                <a:spcPct val="0"/>
              </a:spcAft>
              <a:buSzPts val="2400"/>
            </a:pPr>
            <a:r>
              <a:rPr lang="en-US" altLang="en-US" kern="1200" dirty="0">
                <a:solidFill>
                  <a:srgbClr val="000000"/>
                </a:solidFill>
                <a:latin typeface="Arial (Body)"/>
              </a:rPr>
              <a:t>Telephone-based wireless Internet access</a:t>
            </a:r>
          </a:p>
          <a:p>
            <a:pPr marL="741553" lvl="1" indent="-284353">
              <a:spcAft>
                <a:spcPct val="0"/>
              </a:spcAft>
              <a:buSzPts val="2400"/>
            </a:pPr>
            <a:r>
              <a:rPr lang="en-US" altLang="en-US" kern="1200" dirty="0">
                <a:solidFill>
                  <a:srgbClr val="000000"/>
                </a:solidFill>
                <a:latin typeface="Arial (Body)"/>
              </a:rPr>
              <a:t>Currently based on 3G and 4G technologies</a:t>
            </a:r>
          </a:p>
          <a:p>
            <a:pPr marL="741553" lvl="1" indent="-284353">
              <a:spcAft>
                <a:spcPct val="0"/>
              </a:spcAft>
              <a:buSzPts val="2400"/>
            </a:pPr>
            <a:r>
              <a:rPr lang="en-US" altLang="en-US" kern="1200" dirty="0">
                <a:solidFill>
                  <a:srgbClr val="000000"/>
                </a:solidFill>
                <a:latin typeface="Arial (Body)"/>
              </a:rPr>
              <a:t>5G will provide higher bandwidth with speeds reaching 10 G</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p</a:t>
            </a:r>
            <a:r>
              <a:rPr lang="en-US" altLang="en-US" sz="100" kern="1200" dirty="0">
                <a:solidFill>
                  <a:srgbClr val="000000"/>
                </a:solidFill>
                <a:latin typeface="Arial (Body)"/>
              </a:rPr>
              <a:t> </a:t>
            </a:r>
            <a:r>
              <a:rPr lang="en-US" altLang="en-US" kern="1200" dirty="0">
                <a:solidFill>
                  <a:srgbClr val="000000"/>
                </a:solidFill>
                <a:latin typeface="Arial (Body)"/>
              </a:rPr>
              <a:t>s or more</a:t>
            </a:r>
          </a:p>
        </p:txBody>
      </p:sp>
    </p:spTree>
    <p:extLst>
      <p:ext uri="{BB962C8B-B14F-4D97-AF65-F5344CB8AC3E}">
        <p14:creationId xmlns:p14="http://schemas.microsoft.com/office/powerpoint/2010/main" val="283046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Wireless Local Area Network (W</a:t>
            </a:r>
            <a:r>
              <a:rPr lang="en-IN" sz="100" kern="1200" dirty="0">
                <a:cs typeface="Times New Roman" panose="02020603050405020304" pitchFamily="18" charset="0"/>
              </a:rPr>
              <a:t> </a:t>
            </a:r>
            <a:r>
              <a:rPr lang="en-IN" sz="3400" kern="1200" dirty="0">
                <a:cs typeface="Times New Roman" panose="02020603050405020304" pitchFamily="18" charset="0"/>
              </a:rPr>
              <a:t>L</a:t>
            </a:r>
            <a:r>
              <a:rPr lang="en-IN" sz="100" kern="1200" dirty="0">
                <a:cs typeface="Times New Roman" panose="02020603050405020304" pitchFamily="18" charset="0"/>
              </a:rPr>
              <a:t> </a:t>
            </a:r>
            <a:r>
              <a:rPr lang="en-IN" sz="3400" kern="1200" dirty="0">
                <a:cs typeface="Times New Roman" panose="02020603050405020304" pitchFamily="18" charset="0"/>
              </a:rPr>
              <a:t>A</a:t>
            </a:r>
            <a:r>
              <a:rPr lang="en-IN" sz="100" kern="1200" dirty="0">
                <a:cs typeface="Times New Roman" panose="02020603050405020304" pitchFamily="18" charset="0"/>
              </a:rPr>
              <a:t> </a:t>
            </a:r>
            <a:r>
              <a:rPr lang="en-IN" sz="3400" kern="1200" dirty="0">
                <a:cs typeface="Times New Roman" panose="02020603050405020304" pitchFamily="18" charset="0"/>
              </a:rPr>
              <a:t>N) -Based Internet Access</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Wi-Fi</a:t>
            </a:r>
            <a:r>
              <a:rPr lang="en-US" dirty="0"/>
              <a:t> (various 802.11 standards)</a:t>
            </a:r>
          </a:p>
          <a:p>
            <a:pPr marL="742569" lvl="1" indent="-255651">
              <a:spcAft>
                <a:spcPct val="0"/>
              </a:spcAft>
              <a:buSzPts val="2400"/>
            </a:pPr>
            <a:r>
              <a:rPr lang="en-US" altLang="en-US" kern="1200" dirty="0">
                <a:solidFill>
                  <a:srgbClr val="000000"/>
                </a:solidFill>
                <a:latin typeface="Arial (Body)"/>
              </a:rPr>
              <a:t>10-100 metres/11 mbps-7gbps</a:t>
            </a:r>
          </a:p>
          <a:p>
            <a:pPr marL="741553" lvl="1" indent="-284353">
              <a:spcAft>
                <a:spcPct val="0"/>
              </a:spcAft>
              <a:buSzPts val="2400"/>
            </a:pPr>
            <a:r>
              <a:rPr lang="en-US" altLang="en-US" kern="1200" dirty="0">
                <a:solidFill>
                  <a:srgbClr val="000000"/>
                </a:solidFill>
                <a:latin typeface="Arial (Body)"/>
              </a:rPr>
              <a:t>High-speed, fixed broadband wireless 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 (W</a:t>
            </a:r>
            <a:r>
              <a:rPr lang="en-US" altLang="en-US" sz="100" kern="1200" dirty="0">
                <a:solidFill>
                  <a:srgbClr val="000000"/>
                </a:solidFill>
                <a:latin typeface="Arial (Body)"/>
              </a:rPr>
              <a:t> </a:t>
            </a:r>
            <a:r>
              <a:rPr lang="en-US" altLang="en-US" kern="1200" dirty="0">
                <a:solidFill>
                  <a:srgbClr val="000000"/>
                </a:solidFill>
                <a:latin typeface="Arial (Body)"/>
              </a:rPr>
              <a:t>L</a:t>
            </a:r>
            <a:r>
              <a:rPr lang="en-US" altLang="en-US" sz="100" kern="1200" dirty="0">
                <a:solidFill>
                  <a:srgbClr val="000000"/>
                </a:solidFill>
                <a:latin typeface="Arial (Body)"/>
              </a:rPr>
              <a:t> </a:t>
            </a:r>
            <a:r>
              <a:rPr lang="en-US" altLang="en-US" kern="1200" dirty="0">
                <a:solidFill>
                  <a:srgbClr val="000000"/>
                </a:solidFill>
                <a:latin typeface="Arial (Body)"/>
              </a:rPr>
              <a:t>A</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Wireless access point (</a:t>
            </a:r>
            <a:r>
              <a:rPr lang="ja-JP" altLang="en-US" kern="1200" dirty="0">
                <a:solidFill>
                  <a:srgbClr val="000000"/>
                </a:solidFill>
                <a:latin typeface="Arial (Body)"/>
              </a:rPr>
              <a:t>“</a:t>
            </a:r>
            <a:r>
              <a:rPr lang="en-US" altLang="ja-JP" kern="1200" dirty="0">
                <a:solidFill>
                  <a:srgbClr val="000000"/>
                </a:solidFill>
                <a:latin typeface="Arial (Body)"/>
              </a:rPr>
              <a:t>hot spots</a:t>
            </a:r>
            <a:r>
              <a:rPr lang="ja-JP" altLang="en-US" kern="1200" dirty="0">
                <a:solidFill>
                  <a:srgbClr val="000000"/>
                </a:solidFill>
                <a:latin typeface="Arial (Body)"/>
              </a:rPr>
              <a:t>”</a:t>
            </a:r>
            <a:r>
              <a:rPr lang="en-US" altLang="ja-JP"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Limited range but inexpensive</a:t>
            </a:r>
          </a:p>
          <a:p>
            <a:pPr marL="255651" lvl="0" indent="-255651">
              <a:spcAft>
                <a:spcPct val="0"/>
              </a:spcAft>
              <a:buSzPts val="2400"/>
              <a:tabLst/>
            </a:pPr>
            <a:r>
              <a:rPr lang="en-US" altLang="en-US" kern="1200" dirty="0" err="1">
                <a:solidFill>
                  <a:srgbClr val="000000"/>
                </a:solidFill>
                <a:latin typeface="Arial (Body)"/>
              </a:rPr>
              <a:t>WiMax</a:t>
            </a:r>
            <a:endParaRPr lang="en-US" altLang="en-US" kern="1200" dirty="0">
              <a:solidFill>
                <a:srgbClr val="000000"/>
              </a:solidFill>
              <a:latin typeface="Arial (Body)"/>
            </a:endParaRPr>
          </a:p>
          <a:p>
            <a:pPr marL="742569" lvl="1" indent="-255651">
              <a:spcAft>
                <a:spcPct val="0"/>
              </a:spcAft>
              <a:buSzPts val="2400"/>
            </a:pPr>
            <a:r>
              <a:rPr lang="en-US" altLang="en-US" kern="1200" dirty="0">
                <a:solidFill>
                  <a:srgbClr val="000000"/>
                </a:solidFill>
                <a:latin typeface="Arial (Body)"/>
              </a:rPr>
              <a:t>30 miles/50-70 </a:t>
            </a:r>
            <a:r>
              <a:rPr lang="en-US" altLang="en-US" kern="1200" dirty="0" err="1">
                <a:solidFill>
                  <a:srgbClr val="000000"/>
                </a:solidFill>
                <a:latin typeface="Arial (Body)"/>
              </a:rPr>
              <a:t>mbps</a:t>
            </a:r>
            <a:endParaRPr lang="en-US" altLang="en-US" kern="1200" dirty="0">
              <a:solidFill>
                <a:srgbClr val="000000"/>
              </a:solidFill>
              <a:latin typeface="Arial (Body)"/>
            </a:endParaRPr>
          </a:p>
          <a:p>
            <a:pPr marL="255651" lvl="0" indent="-255651">
              <a:spcAft>
                <a:spcPct val="0"/>
              </a:spcAft>
              <a:buSzPts val="2400"/>
              <a:tabLst/>
            </a:pPr>
            <a:r>
              <a:rPr lang="en-US" altLang="en-US" kern="1200" dirty="0">
                <a:solidFill>
                  <a:srgbClr val="000000"/>
                </a:solidFill>
                <a:latin typeface="Arial (Body)"/>
              </a:rPr>
              <a:t>Bluetooth</a:t>
            </a:r>
          </a:p>
          <a:p>
            <a:pPr marL="742569" lvl="1" indent="-255651">
              <a:spcAft>
                <a:spcPct val="0"/>
              </a:spcAft>
              <a:buSzPts val="2400"/>
            </a:pPr>
            <a:r>
              <a:rPr lang="en-US" altLang="en-US" kern="1200" dirty="0">
                <a:solidFill>
                  <a:srgbClr val="000000"/>
                </a:solidFill>
                <a:latin typeface="Arial (Body)"/>
              </a:rPr>
              <a:t>1-30 metres/1-3 </a:t>
            </a:r>
            <a:r>
              <a:rPr lang="en-US" altLang="en-US" kern="1200" dirty="0" err="1">
                <a:solidFill>
                  <a:srgbClr val="000000"/>
                </a:solidFill>
                <a:latin typeface="Arial (Body)"/>
              </a:rPr>
              <a:t>mbps</a:t>
            </a:r>
            <a:endParaRPr lang="en-US" altLang="en-US" kern="1200" dirty="0">
              <a:solidFill>
                <a:srgbClr val="000000"/>
              </a:solidFill>
              <a:latin typeface="Arial (Body)"/>
            </a:endParaRPr>
          </a:p>
        </p:txBody>
      </p:sp>
    </p:spTree>
    <p:extLst>
      <p:ext uri="{BB962C8B-B14F-4D97-AF65-F5344CB8AC3E}">
        <p14:creationId xmlns:p14="http://schemas.microsoft.com/office/powerpoint/2010/main" val="3468900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2.13 Wi-Fi Networks</a:t>
            </a:r>
            <a:endParaRPr lang="en-AU" dirty="0"/>
          </a:p>
        </p:txBody>
      </p:sp>
      <p:pic>
        <p:nvPicPr>
          <p:cNvPr id="4" name="Picture 3" descr="EC2020G_Fig_02-13_WiFi Networks.tif"/>
          <p:cNvPicPr>
            <a:picLocks noChangeAspect="1"/>
          </p:cNvPicPr>
          <p:nvPr/>
        </p:nvPicPr>
        <p:blipFill>
          <a:blip r:embed="rId3"/>
          <a:stretch>
            <a:fillRect/>
          </a:stretch>
        </p:blipFill>
        <p:spPr>
          <a:xfrm>
            <a:off x="1171074" y="1640267"/>
            <a:ext cx="6801852" cy="4229586"/>
          </a:xfrm>
          <a:prstGeom prst="rect">
            <a:avLst/>
          </a:prstGeom>
        </p:spPr>
      </p:pic>
    </p:spTree>
    <p:extLst>
      <p:ext uri="{BB962C8B-B14F-4D97-AF65-F5344CB8AC3E}">
        <p14:creationId xmlns:p14="http://schemas.microsoft.com/office/powerpoint/2010/main" val="180128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kern="1200" dirty="0">
                <a:cs typeface="Times New Roman" panose="02020603050405020304" pitchFamily="18" charset="0"/>
              </a:rPr>
              <a:t>Other Innovative Internet Access Technologies: Drones, Balloons, and White Space</a:t>
            </a:r>
            <a:endParaRPr lang="en-AU" sz="28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Google: </a:t>
            </a:r>
          </a:p>
          <a:p>
            <a:pPr marL="742569" lvl="1" indent="-255651">
              <a:spcAft>
                <a:spcPct val="0"/>
              </a:spcAft>
              <a:buSzPts val="2400"/>
            </a:pPr>
            <a:r>
              <a:rPr lang="en-US" kern="1200" dirty="0">
                <a:solidFill>
                  <a:srgbClr val="000000"/>
                </a:solidFill>
              </a:rPr>
              <a:t>Project Loon started in 2011 but shut down in Jan 2021 </a:t>
            </a:r>
          </a:p>
          <a:p>
            <a:pPr marL="255651" lvl="0" indent="-255651">
              <a:spcAft>
                <a:spcPct val="0"/>
              </a:spcAft>
              <a:buSzPts val="2400"/>
              <a:tabLst/>
            </a:pPr>
            <a:r>
              <a:rPr lang="en-US" kern="1200" dirty="0">
                <a:solidFill>
                  <a:srgbClr val="000000"/>
                </a:solidFill>
              </a:rPr>
              <a:t>Facebook: Facebook Connectivity Lab.</a:t>
            </a:r>
          </a:p>
          <a:p>
            <a:pPr marL="742569" lvl="1" indent="-255651">
              <a:spcAft>
                <a:spcPct val="0"/>
              </a:spcAft>
              <a:buSzPts val="2400"/>
            </a:pPr>
            <a:r>
              <a:rPr lang="en-US" kern="1200" dirty="0" err="1">
                <a:solidFill>
                  <a:srgbClr val="000000"/>
                </a:solidFill>
              </a:rPr>
              <a:t>Acquila</a:t>
            </a:r>
            <a:r>
              <a:rPr lang="en-US" kern="1200" dirty="0">
                <a:solidFill>
                  <a:srgbClr val="000000"/>
                </a:solidFill>
              </a:rPr>
              <a:t> - solar powered drone project started in 2016 and shut down in June 2018</a:t>
            </a:r>
          </a:p>
          <a:p>
            <a:pPr marL="255651" lvl="0" indent="-255651">
              <a:spcAft>
                <a:spcPct val="0"/>
              </a:spcAft>
              <a:buSzPts val="2400"/>
              <a:tabLst/>
            </a:pPr>
            <a:r>
              <a:rPr lang="en-US" kern="1200" dirty="0">
                <a:solidFill>
                  <a:srgbClr val="000000"/>
                </a:solidFill>
              </a:rPr>
              <a:t>Microsoft: </a:t>
            </a:r>
            <a:r>
              <a:rPr lang="en-US" dirty="0"/>
              <a:t>Airband Initiative (white spaces – unused frequencies of analog television signals)</a:t>
            </a:r>
            <a:endParaRPr lang="en-US" kern="1200" dirty="0">
              <a:solidFill>
                <a:srgbClr val="000000"/>
              </a:solidFill>
            </a:endParaRPr>
          </a:p>
        </p:txBody>
      </p:sp>
    </p:spTree>
    <p:extLst>
      <p:ext uri="{BB962C8B-B14F-4D97-AF65-F5344CB8AC3E}">
        <p14:creationId xmlns:p14="http://schemas.microsoft.com/office/powerpoint/2010/main" val="3678513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79286"/>
          </a:xfrm>
        </p:spPr>
        <p:txBody>
          <a:bodyPr/>
          <a:lstStyle/>
          <a:p>
            <a:r>
              <a:rPr lang="en-US" kern="1200" dirty="0">
                <a:cs typeface="Times New Roman" panose="02020603050405020304" pitchFamily="18" charset="0"/>
              </a:rPr>
              <a:t>The Internet</a:t>
            </a:r>
            <a:r>
              <a:rPr lang="en-US" dirty="0"/>
              <a:t> of Things (I</a:t>
            </a:r>
            <a:r>
              <a:rPr lang="en-US" sz="100" dirty="0"/>
              <a:t> </a:t>
            </a:r>
            <a:r>
              <a:rPr lang="en-US" dirty="0"/>
              <a:t>O</a:t>
            </a:r>
            <a:r>
              <a:rPr lang="en-US" sz="100" dirty="0"/>
              <a:t> </a:t>
            </a:r>
            <a:r>
              <a:rPr lang="en-US" dirty="0"/>
              <a:t>T)</a:t>
            </a:r>
            <a:endParaRPr lang="en-AU" dirty="0"/>
          </a:p>
        </p:txBody>
      </p:sp>
      <p:sp>
        <p:nvSpPr>
          <p:cNvPr id="3" name="Content Placeholder 2"/>
          <p:cNvSpPr>
            <a:spLocks noGrp="1"/>
          </p:cNvSpPr>
          <p:nvPr>
            <p:ph sz="quarter" idx="13"/>
          </p:nvPr>
        </p:nvSpPr>
        <p:spPr>
          <a:xfrm>
            <a:off x="283029" y="870526"/>
            <a:ext cx="8730341" cy="4434275"/>
          </a:xfrm>
        </p:spPr>
        <p:txBody>
          <a:bodyPr/>
          <a:lstStyle/>
          <a:p>
            <a:pPr marL="254203">
              <a:spcAft>
                <a:spcPct val="0"/>
              </a:spcAft>
              <a:buSzPts val="2400"/>
            </a:pPr>
            <a:r>
              <a:rPr lang="en-US" altLang="en-US" kern="1200" dirty="0">
                <a:solidFill>
                  <a:srgbClr val="000000"/>
                </a:solidFill>
              </a:rPr>
              <a:t>Use of the Internet to connect a wide variety of devices, machines, and sensors.</a:t>
            </a:r>
          </a:p>
          <a:p>
            <a:pPr marL="254203">
              <a:spcAft>
                <a:spcPct val="0"/>
              </a:spcAft>
              <a:buSzPts val="2400"/>
            </a:pPr>
            <a:r>
              <a:rPr lang="en-US" altLang="en-US" kern="1200" dirty="0">
                <a:solidFill>
                  <a:srgbClr val="000000"/>
                </a:solidFill>
              </a:rPr>
              <a:t>IOT is spreading beyond the desktop, laptop, tablet, smartphone, consumer electronics, electrical appliances, cars, medical devices, utility systems, machines of all types, even clothing – just about anything that can be equipped with sensors that can collect data and connect to the internet.</a:t>
            </a:r>
          </a:p>
          <a:p>
            <a:pPr marL="254203">
              <a:spcAft>
                <a:spcPct val="0"/>
              </a:spcAft>
              <a:buSzPts val="2400"/>
            </a:pPr>
            <a:r>
              <a:rPr lang="en-US" altLang="en-US" kern="1200" dirty="0">
                <a:solidFill>
                  <a:srgbClr val="000000"/>
                </a:solidFill>
              </a:rPr>
              <a:t>Objects connected via </a:t>
            </a:r>
            <a:r>
              <a:rPr lang="pt-BR" altLang="en-US" kern="1200" dirty="0">
                <a:solidFill>
                  <a:srgbClr val="000000"/>
                </a:solidFill>
              </a:rPr>
              <a:t>sensors/R</a:t>
            </a:r>
            <a:r>
              <a:rPr lang="pt-BR" altLang="en-US" sz="100" kern="1200" dirty="0">
                <a:solidFill>
                  <a:srgbClr val="000000"/>
                </a:solidFill>
              </a:rPr>
              <a:t> </a:t>
            </a:r>
            <a:r>
              <a:rPr lang="pt-BR" altLang="en-US" kern="1200" dirty="0">
                <a:solidFill>
                  <a:srgbClr val="000000"/>
                </a:solidFill>
              </a:rPr>
              <a:t>F</a:t>
            </a:r>
            <a:r>
              <a:rPr lang="pt-BR" altLang="en-US" sz="100" kern="1200" dirty="0">
                <a:solidFill>
                  <a:srgbClr val="000000"/>
                </a:solidFill>
              </a:rPr>
              <a:t> </a:t>
            </a:r>
            <a:r>
              <a:rPr lang="pt-BR" altLang="en-US" kern="1200" dirty="0">
                <a:solidFill>
                  <a:srgbClr val="000000"/>
                </a:solidFill>
              </a:rPr>
              <a:t>I</a:t>
            </a:r>
            <a:r>
              <a:rPr lang="pt-BR" altLang="en-US" sz="100" kern="1200" dirty="0">
                <a:solidFill>
                  <a:srgbClr val="000000"/>
                </a:solidFill>
              </a:rPr>
              <a:t> </a:t>
            </a:r>
            <a:r>
              <a:rPr lang="pt-BR" altLang="en-US" kern="1200" dirty="0">
                <a:solidFill>
                  <a:srgbClr val="000000"/>
                </a:solidFill>
              </a:rPr>
              <a:t>D </a:t>
            </a:r>
            <a:r>
              <a:rPr lang="en-US" altLang="en-US" kern="1200" dirty="0">
                <a:solidFill>
                  <a:srgbClr val="000000"/>
                </a:solidFill>
              </a:rPr>
              <a:t>to the Internet</a:t>
            </a:r>
          </a:p>
          <a:p>
            <a:pPr marL="254203">
              <a:spcAft>
                <a:spcPct val="0"/>
              </a:spcAft>
              <a:buSzPts val="2400"/>
            </a:pPr>
            <a:r>
              <a:rPr lang="en-AU" altLang="ja-JP" kern="1200" dirty="0">
                <a:solidFill>
                  <a:srgbClr val="000000"/>
                </a:solidFill>
              </a:rPr>
              <a:t>“</a:t>
            </a:r>
            <a:r>
              <a:rPr lang="en-US" altLang="ja-JP" kern="1200" dirty="0">
                <a:solidFill>
                  <a:srgbClr val="000000"/>
                </a:solidFill>
              </a:rPr>
              <a:t>Smart things</a:t>
            </a:r>
            <a:r>
              <a:rPr lang="en-AU" altLang="ja-JP" kern="1200" dirty="0">
                <a:solidFill>
                  <a:srgbClr val="000000"/>
                </a:solidFill>
              </a:rPr>
              <a:t>”</a:t>
            </a:r>
            <a:endParaRPr lang="en-US" altLang="ja-JP" kern="1200" dirty="0">
              <a:solidFill>
                <a:srgbClr val="000000"/>
              </a:solidFill>
            </a:endParaRPr>
          </a:p>
          <a:p>
            <a:pPr marL="254203">
              <a:spcAft>
                <a:spcPct val="0"/>
              </a:spcAft>
              <a:buSzPts val="2400"/>
            </a:pPr>
            <a:r>
              <a:rPr lang="en-US" altLang="en-US" kern="1200" dirty="0">
                <a:solidFill>
                  <a:srgbClr val="000000"/>
                </a:solidFill>
              </a:rPr>
              <a:t>Interoperability issues and standards</a:t>
            </a:r>
          </a:p>
          <a:p>
            <a:pPr marL="254203">
              <a:spcAft>
                <a:spcPct val="0"/>
              </a:spcAft>
              <a:buSzPts val="2400"/>
            </a:pPr>
            <a:r>
              <a:rPr lang="en-US" altLang="en-US" kern="1200" dirty="0">
                <a:solidFill>
                  <a:srgbClr val="000000"/>
                </a:solidFill>
              </a:rPr>
              <a:t>Security and privacy concerns</a:t>
            </a:r>
          </a:p>
        </p:txBody>
      </p:sp>
    </p:spTree>
    <p:extLst>
      <p:ext uri="{BB962C8B-B14F-4D97-AF65-F5344CB8AC3E}">
        <p14:creationId xmlns:p14="http://schemas.microsoft.com/office/powerpoint/2010/main" val="126129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1200" dirty="0">
                <a:cs typeface="Times New Roman" panose="02020603050405020304" pitchFamily="18" charset="0"/>
              </a:rPr>
              <a:t>Tech Titans Target a Prize: Bringing Internet Access to Rural India</a:t>
            </a:r>
            <a:endParaRPr lang="en-AU" sz="2800" dirty="0"/>
          </a:p>
        </p:txBody>
      </p:sp>
      <p:sp>
        <p:nvSpPr>
          <p:cNvPr id="3" name="Content Placeholder 2"/>
          <p:cNvSpPr>
            <a:spLocks noGrp="1"/>
          </p:cNvSpPr>
          <p:nvPr>
            <p:ph sz="quarter" idx="13"/>
          </p:nvPr>
        </p:nvSpPr>
        <p:spPr>
          <a:xfrm>
            <a:off x="457199" y="1556326"/>
            <a:ext cx="837922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How can the business opportunities of rural India be assessed?</a:t>
            </a:r>
          </a:p>
          <a:p>
            <a:pPr marL="741553" lvl="1" indent="-284353">
              <a:spcAft>
                <a:spcPct val="0"/>
              </a:spcAft>
              <a:buSzPts val="2400"/>
            </a:pPr>
            <a:r>
              <a:rPr lang="en-US" kern="1200" dirty="0">
                <a:solidFill>
                  <a:srgbClr val="000000"/>
                </a:solidFill>
                <a:latin typeface="Arial (Body)"/>
              </a:rPr>
              <a:t>What is rural India’s biggest potential?</a:t>
            </a:r>
          </a:p>
          <a:p>
            <a:pPr marL="741553" lvl="1" indent="-284353">
              <a:spcAft>
                <a:spcPct val="0"/>
              </a:spcAft>
              <a:buSzPts val="2400"/>
            </a:pPr>
            <a:r>
              <a:rPr lang="en-US" kern="1200" dirty="0">
                <a:solidFill>
                  <a:srgbClr val="000000"/>
                </a:solidFill>
                <a:latin typeface="Arial (Body)"/>
              </a:rPr>
              <a:t>Which of the various methods described for bringing the Internet to rural India do you feel might be most successful?</a:t>
            </a:r>
          </a:p>
        </p:txBody>
      </p:sp>
    </p:spTree>
    <p:extLst>
      <p:ext uri="{BB962C8B-B14F-4D97-AF65-F5344CB8AC3E}">
        <p14:creationId xmlns:p14="http://schemas.microsoft.com/office/powerpoint/2010/main" val="235518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kern="1200" dirty="0">
                <a:cs typeface="Times New Roman" panose="02020603050405020304" pitchFamily="18" charset="0"/>
              </a:rPr>
              <a:t>Insight on Business: The Apple Watch: Bringing the Internet of Things to Your Wrist</a:t>
            </a:r>
            <a:endParaRPr lang="en-AU" sz="3000" dirty="0"/>
          </a:p>
        </p:txBody>
      </p:sp>
      <p:sp>
        <p:nvSpPr>
          <p:cNvPr id="3" name="Content Placeholder 2"/>
          <p:cNvSpPr>
            <a:spLocks noGrp="1"/>
          </p:cNvSpPr>
          <p:nvPr>
            <p:ph sz="quarter" idx="13"/>
          </p:nvPr>
        </p:nvSpPr>
        <p:spPr>
          <a:xfrm>
            <a:off x="457200" y="1556326"/>
            <a:ext cx="8013469" cy="4434275"/>
          </a:xfrm>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kern="1200" dirty="0">
                <a:solidFill>
                  <a:srgbClr val="000000"/>
                </a:solidFill>
                <a:latin typeface="Arial (Body)"/>
              </a:rPr>
              <a:t>Are you or anyone you know using the Apple Watch? If not, why not? If so, what apps do you use most?</a:t>
            </a:r>
          </a:p>
          <a:p>
            <a:pPr marL="741553" lvl="1" indent="-284353">
              <a:spcAft>
                <a:spcPct val="0"/>
              </a:spcAft>
              <a:buSzPts val="2400"/>
            </a:pPr>
            <a:r>
              <a:rPr lang="en-US" kern="1200" dirty="0">
                <a:solidFill>
                  <a:srgbClr val="000000"/>
                </a:solidFill>
                <a:latin typeface="Arial (Body)"/>
              </a:rPr>
              <a:t>What are the potential benefits of wearable technology? Are there any disadvantages?</a:t>
            </a:r>
          </a:p>
          <a:p>
            <a:pPr marL="741553" lvl="1" indent="-284353">
              <a:spcAft>
                <a:spcPct val="0"/>
              </a:spcAft>
              <a:buSzPts val="2400"/>
            </a:pPr>
            <a:r>
              <a:rPr lang="en-US" kern="1200" dirty="0">
                <a:solidFill>
                  <a:srgbClr val="000000"/>
                </a:solidFill>
                <a:latin typeface="Arial (Body)"/>
              </a:rPr>
              <a:t>What effects will features like the Apple Pay button and Taptic Engine have?</a:t>
            </a:r>
          </a:p>
          <a:p>
            <a:pPr marL="741553" lvl="1" indent="-284353">
              <a:spcAft>
                <a:spcPct val="0"/>
              </a:spcAft>
              <a:buSzPts val="2400"/>
            </a:pPr>
            <a:r>
              <a:rPr lang="en-US" kern="1200" dirty="0">
                <a:solidFill>
                  <a:srgbClr val="000000"/>
                </a:solidFill>
                <a:latin typeface="Arial (Body)"/>
              </a:rPr>
              <a:t>Are there any privacy issues raised by wearable technology?</a:t>
            </a:r>
          </a:p>
        </p:txBody>
      </p:sp>
    </p:spTree>
    <p:extLst>
      <p:ext uri="{BB962C8B-B14F-4D97-AF65-F5344CB8AC3E}">
        <p14:creationId xmlns:p14="http://schemas.microsoft.com/office/powerpoint/2010/main" val="2331871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Who Governs the Internet?</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Organizations that influence the Internet and monitor its operations include:</a:t>
            </a:r>
          </a:p>
          <a:p>
            <a:pPr marL="741553" lvl="1" indent="-284353">
              <a:spcAft>
                <a:spcPct val="0"/>
              </a:spcAft>
            </a:pPr>
            <a:r>
              <a:rPr lang="en-US" sz="2000" kern="1200" dirty="0">
                <a:solidFill>
                  <a:srgbClr val="000000"/>
                </a:solidFill>
                <a:latin typeface="Arial (Body)"/>
              </a:rPr>
              <a:t>Internet Corporation for Assigned Names and Numbers (</a:t>
            </a:r>
            <a:r>
              <a:rPr lang="pt-BR" sz="2000" kern="1200" dirty="0">
                <a:solidFill>
                  <a:srgbClr val="000000"/>
                </a:solidFill>
                <a:latin typeface="Arial (Body)"/>
              </a:rPr>
              <a:t>I</a:t>
            </a:r>
            <a:r>
              <a:rPr lang="pt-BR" sz="100" kern="1200" dirty="0">
                <a:solidFill>
                  <a:srgbClr val="000000"/>
                </a:solidFill>
                <a:latin typeface="Arial (Body)"/>
              </a:rPr>
              <a:t> </a:t>
            </a:r>
            <a:r>
              <a:rPr lang="pt-BR" sz="2000" kern="1200" dirty="0">
                <a:solidFill>
                  <a:srgbClr val="000000"/>
                </a:solidFill>
                <a:latin typeface="Arial (Body)"/>
              </a:rPr>
              <a:t>C</a:t>
            </a:r>
            <a:r>
              <a:rPr lang="pt-BR" sz="100" kern="1200" dirty="0">
                <a:solidFill>
                  <a:srgbClr val="000000"/>
                </a:solidFill>
                <a:latin typeface="Arial (Body)"/>
              </a:rPr>
              <a:t> </a:t>
            </a:r>
            <a:r>
              <a:rPr lang="pt-BR" sz="2000" kern="1200" dirty="0">
                <a:solidFill>
                  <a:srgbClr val="000000"/>
                </a:solidFill>
                <a:latin typeface="Arial (Body)"/>
              </a:rPr>
              <a:t>A</a:t>
            </a:r>
            <a:r>
              <a:rPr lang="pt-BR" sz="100" kern="1200" dirty="0">
                <a:solidFill>
                  <a:srgbClr val="000000"/>
                </a:solidFill>
                <a:latin typeface="Arial (Body)"/>
              </a:rPr>
              <a:t> </a:t>
            </a:r>
            <a:r>
              <a:rPr lang="pt-BR" sz="2000" kern="1200" dirty="0">
                <a:solidFill>
                  <a:srgbClr val="000000"/>
                </a:solidFill>
                <a:latin typeface="Arial (Body)"/>
              </a:rPr>
              <a:t>N</a:t>
            </a:r>
            <a:r>
              <a:rPr lang="pt-BR" sz="100" kern="1200" dirty="0">
                <a:solidFill>
                  <a:srgbClr val="000000"/>
                </a:solidFill>
                <a:latin typeface="Arial (Body)"/>
              </a:rPr>
              <a:t> </a:t>
            </a:r>
            <a:r>
              <a:rPr lang="pt-BR" sz="2000" kern="1200" dirty="0">
                <a:solidFill>
                  <a:srgbClr val="000000"/>
                </a:solidFill>
                <a:latin typeface="Arial (Body)"/>
              </a:rPr>
              <a:t>N</a:t>
            </a:r>
            <a:r>
              <a:rPr lang="en-US" sz="2000" kern="1200" dirty="0">
                <a:solidFill>
                  <a:srgbClr val="000000"/>
                </a:solidFill>
                <a:latin typeface="Arial (Body)"/>
              </a:rPr>
              <a:t>)</a:t>
            </a:r>
          </a:p>
          <a:p>
            <a:pPr marL="741553" lvl="1" indent="-284353">
              <a:spcAft>
                <a:spcPct val="0"/>
              </a:spcAft>
            </a:pPr>
            <a:r>
              <a:rPr lang="en-US" sz="2000" kern="1200" dirty="0">
                <a:solidFill>
                  <a:srgbClr val="000000"/>
                </a:solidFill>
                <a:latin typeface="Arial (Body)"/>
              </a:rPr>
              <a:t>Internet Engineering Task Force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Research Task Force (I</a:t>
            </a:r>
            <a:r>
              <a:rPr lang="en-US" sz="100" kern="1200" dirty="0">
                <a:solidFill>
                  <a:srgbClr val="000000"/>
                </a:solidFill>
                <a:latin typeface="Arial (Body)"/>
              </a:rPr>
              <a:t> </a:t>
            </a:r>
            <a:r>
              <a:rPr lang="en-US" sz="2000" kern="1200" dirty="0">
                <a:solidFill>
                  <a:srgbClr val="000000"/>
                </a:solidFill>
                <a:latin typeface="Arial (Body)"/>
              </a:rPr>
              <a:t>R</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Internet Engineering Steering Group (I</a:t>
            </a:r>
            <a:r>
              <a:rPr lang="en-US" sz="100" kern="1200" dirty="0">
                <a:solidFill>
                  <a:srgbClr val="000000"/>
                </a:solidFill>
                <a:latin typeface="Arial (Body)"/>
              </a:rPr>
              <a:t> </a:t>
            </a:r>
            <a:r>
              <a:rPr lang="en-US" sz="2000" kern="1200" dirty="0">
                <a:solidFill>
                  <a:srgbClr val="000000"/>
                </a:solidFill>
                <a:latin typeface="Arial (Body)"/>
              </a:rPr>
              <a:t>E</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G)</a:t>
            </a:r>
          </a:p>
          <a:p>
            <a:pPr marL="741553" lvl="1" indent="-284353">
              <a:spcAft>
                <a:spcPct val="0"/>
              </a:spcAft>
            </a:pPr>
            <a:r>
              <a:rPr lang="en-US" sz="2000" kern="1200" dirty="0">
                <a:solidFill>
                  <a:srgbClr val="000000"/>
                </a:solidFill>
                <a:latin typeface="Arial (Body)"/>
              </a:rPr>
              <a:t>Internet Architecture Board (I</a:t>
            </a:r>
            <a:r>
              <a:rPr lang="en-US" sz="100" kern="1200" dirty="0">
                <a:solidFill>
                  <a:srgbClr val="000000"/>
                </a:solidFill>
                <a:latin typeface="Arial (Body)"/>
              </a:rPr>
              <a:t> </a:t>
            </a:r>
            <a:r>
              <a:rPr lang="en-US" sz="2000" kern="1200" dirty="0">
                <a:solidFill>
                  <a:srgbClr val="000000"/>
                </a:solidFill>
                <a:latin typeface="Arial (Body)"/>
              </a:rPr>
              <a:t>A</a:t>
            </a:r>
            <a:r>
              <a:rPr lang="en-US" sz="100" kern="1200" dirty="0">
                <a:solidFill>
                  <a:srgbClr val="000000"/>
                </a:solidFill>
                <a:latin typeface="Arial (Body)"/>
              </a:rPr>
              <a:t> </a:t>
            </a:r>
            <a:r>
              <a:rPr lang="en-US" sz="2000" kern="1200" dirty="0">
                <a:solidFill>
                  <a:srgbClr val="000000"/>
                </a:solidFill>
                <a:latin typeface="Arial (Body)"/>
              </a:rPr>
              <a:t>B)</a:t>
            </a:r>
          </a:p>
          <a:p>
            <a:pPr marL="741553" lvl="1" indent="-284353">
              <a:spcAft>
                <a:spcPct val="0"/>
              </a:spcAft>
            </a:pPr>
            <a:r>
              <a:rPr lang="en-US" sz="2000" kern="1200" dirty="0">
                <a:solidFill>
                  <a:srgbClr val="000000"/>
                </a:solidFill>
                <a:latin typeface="Arial (Body)"/>
              </a:rPr>
              <a:t>Internet Society (I</a:t>
            </a:r>
            <a:r>
              <a:rPr lang="en-US" sz="100" kern="1200" dirty="0">
                <a:solidFill>
                  <a:srgbClr val="000000"/>
                </a:solidFill>
                <a:latin typeface="Arial (Body)"/>
              </a:rPr>
              <a:t> </a:t>
            </a:r>
            <a:r>
              <a:rPr lang="en-US" sz="2000" kern="1200" dirty="0">
                <a:solidFill>
                  <a:srgbClr val="000000"/>
                </a:solidFill>
                <a:latin typeface="Arial (Body)"/>
              </a:rPr>
              <a:t>S</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C)</a:t>
            </a:r>
          </a:p>
          <a:p>
            <a:pPr marL="741553" lvl="1" indent="-284353">
              <a:spcAft>
                <a:spcPct val="0"/>
              </a:spcAft>
            </a:pPr>
            <a:r>
              <a:rPr lang="en-US" sz="2000" kern="1200" dirty="0">
                <a:solidFill>
                  <a:srgbClr val="000000"/>
                </a:solidFill>
                <a:latin typeface="Arial (Body)"/>
              </a:rPr>
              <a:t>Internet Governance Forum (I</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F)</a:t>
            </a:r>
          </a:p>
          <a:p>
            <a:pPr marL="741553" lvl="1" indent="-284353">
              <a:spcAft>
                <a:spcPct val="0"/>
              </a:spcAft>
            </a:pPr>
            <a:r>
              <a:rPr lang="en-US" sz="2000" kern="1200" dirty="0">
                <a:solidFill>
                  <a:srgbClr val="000000"/>
                </a:solidFill>
                <a:latin typeface="Arial (Body)"/>
              </a:rPr>
              <a:t>World Wide Web Consortium (W3C)</a:t>
            </a:r>
          </a:p>
          <a:p>
            <a:pPr marL="741553" lvl="1" indent="-284353">
              <a:spcAft>
                <a:spcPct val="0"/>
              </a:spcAft>
            </a:pPr>
            <a:r>
              <a:rPr lang="en-US" sz="2000" kern="1200" dirty="0">
                <a:solidFill>
                  <a:srgbClr val="000000"/>
                </a:solidFill>
                <a:latin typeface="Arial (Body)"/>
              </a:rPr>
              <a:t>Internet Network Operators Groups (N</a:t>
            </a:r>
            <a:r>
              <a:rPr lang="en-US" sz="100" kern="1200" dirty="0">
                <a:solidFill>
                  <a:srgbClr val="000000"/>
                </a:solidFill>
                <a:latin typeface="Arial (Body)"/>
              </a:rPr>
              <a:t> </a:t>
            </a:r>
            <a:r>
              <a:rPr lang="en-US" sz="2000" kern="1200" dirty="0">
                <a:solidFill>
                  <a:srgbClr val="000000"/>
                </a:solidFill>
                <a:latin typeface="Arial (Body)"/>
              </a:rPr>
              <a:t>O</a:t>
            </a:r>
            <a:r>
              <a:rPr lang="en-US" sz="100" kern="1200" dirty="0">
                <a:solidFill>
                  <a:srgbClr val="000000"/>
                </a:solidFill>
                <a:latin typeface="Arial (Body)"/>
              </a:rPr>
              <a:t> </a:t>
            </a:r>
            <a:r>
              <a:rPr lang="en-US" sz="2000" kern="1200" dirty="0">
                <a:solidFill>
                  <a:srgbClr val="000000"/>
                </a:solidFill>
                <a:latin typeface="Arial (Body)"/>
              </a:rPr>
              <a:t>G</a:t>
            </a:r>
            <a:r>
              <a:rPr lang="en-US" sz="100" kern="1200" dirty="0">
                <a:solidFill>
                  <a:srgbClr val="000000"/>
                </a:solidFill>
                <a:latin typeface="Arial (Body)"/>
              </a:rPr>
              <a:t> </a:t>
            </a:r>
            <a:r>
              <a:rPr lang="en-US" sz="2000" kern="1200" dirty="0">
                <a:solidFill>
                  <a:srgbClr val="000000"/>
                </a:solidFill>
                <a:latin typeface="Arial (Body)"/>
              </a:rPr>
              <a:t>s)</a:t>
            </a:r>
          </a:p>
        </p:txBody>
      </p:sp>
    </p:spTree>
    <p:extLst>
      <p:ext uri="{BB962C8B-B14F-4D97-AF65-F5344CB8AC3E}">
        <p14:creationId xmlns:p14="http://schemas.microsoft.com/office/powerpoint/2010/main" val="123284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1200" dirty="0">
                <a:cs typeface="Times New Roman" panose="02020603050405020304" pitchFamily="18" charset="0"/>
              </a:rPr>
              <a:t>Insight on Society: Government Regulation and Surveillance of the Internet</a:t>
            </a:r>
            <a:endParaRPr lang="en-AU"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altLang="en-US" kern="1200" dirty="0">
                <a:solidFill>
                  <a:srgbClr val="000000"/>
                </a:solidFill>
                <a:latin typeface="Arial (Body)"/>
              </a:rPr>
              <a:t>How is it possible for any government to </a:t>
            </a:r>
            <a:r>
              <a:rPr lang="ja-JP" altLang="en-US" kern="1200" dirty="0">
                <a:solidFill>
                  <a:srgbClr val="000000"/>
                </a:solidFill>
                <a:latin typeface="Arial (Body)"/>
              </a:rPr>
              <a:t>“</a:t>
            </a:r>
            <a:r>
              <a:rPr lang="en-US" altLang="ja-JP" kern="1200" dirty="0">
                <a:solidFill>
                  <a:srgbClr val="000000"/>
                </a:solidFill>
                <a:latin typeface="Arial (Body)"/>
              </a:rPr>
              <a:t>control</a:t>
            </a:r>
            <a:r>
              <a:rPr lang="ja-JP" altLang="en-US" kern="1200" dirty="0">
                <a:solidFill>
                  <a:srgbClr val="000000"/>
                </a:solidFill>
                <a:latin typeface="Arial (Body)"/>
              </a:rPr>
              <a:t>”</a:t>
            </a:r>
            <a:r>
              <a:rPr lang="en-US" altLang="ja-JP" kern="1200" dirty="0">
                <a:solidFill>
                  <a:srgbClr val="000000"/>
                </a:solidFill>
                <a:latin typeface="Arial (Body)"/>
              </a:rPr>
              <a:t> or censor the Web?</a:t>
            </a:r>
          </a:p>
          <a:p>
            <a:pPr marL="741553" lvl="1" indent="-284353">
              <a:spcAft>
                <a:spcPct val="0"/>
              </a:spcAft>
              <a:buSzPts val="2400"/>
              <a:defRPr/>
            </a:pPr>
            <a:r>
              <a:rPr lang="en-US" altLang="en-US" kern="1200" dirty="0">
                <a:solidFill>
                  <a:srgbClr val="000000"/>
                </a:solidFill>
                <a:latin typeface="Arial (Body)"/>
              </a:rPr>
              <a:t>Does the Chinese government, or the U.S. government, have the right to censor </a:t>
            </a:r>
            <a:r>
              <a:rPr lang="en-US" dirty="0"/>
              <a:t>online </a:t>
            </a:r>
            <a:r>
              <a:rPr lang="en-US" altLang="en-US" kern="1200" dirty="0">
                <a:solidFill>
                  <a:srgbClr val="000000"/>
                </a:solidFill>
                <a:latin typeface="Arial (Body)"/>
              </a:rPr>
              <a:t>content?</a:t>
            </a:r>
          </a:p>
          <a:p>
            <a:pPr marL="741553" lvl="1" indent="-284353">
              <a:spcAft>
                <a:spcPct val="0"/>
              </a:spcAft>
              <a:buSzPts val="2400"/>
              <a:defRPr/>
            </a:pPr>
            <a:r>
              <a:rPr lang="en-US" altLang="en-US" kern="1200" dirty="0">
                <a:solidFill>
                  <a:srgbClr val="000000"/>
                </a:solidFill>
                <a:latin typeface="Arial (Body)"/>
              </a:rPr>
              <a:t>How should U.S. companies deal with governments that want to censor content?</a:t>
            </a:r>
          </a:p>
          <a:p>
            <a:pPr marL="741553" lvl="1" indent="-284353">
              <a:spcAft>
                <a:spcPct val="0"/>
              </a:spcAft>
              <a:buSzPts val="2400"/>
              <a:defRPr/>
            </a:pPr>
            <a:r>
              <a:rPr lang="en-US" altLang="en-US" kern="1200" dirty="0">
                <a:solidFill>
                  <a:srgbClr val="000000"/>
                </a:solidFill>
                <a:latin typeface="Arial (Body)"/>
              </a:rPr>
              <a:t>What would happen to e-commerce if the existing Web split into a different Web for each country?</a:t>
            </a:r>
            <a:endParaRPr lang="en-US" kern="1200" dirty="0">
              <a:solidFill>
                <a:srgbClr val="000000"/>
              </a:solidFill>
              <a:latin typeface="Arial (Body)"/>
            </a:endParaRPr>
          </a:p>
        </p:txBody>
      </p:sp>
    </p:spTree>
    <p:extLst>
      <p:ext uri="{BB962C8B-B14F-4D97-AF65-F5344CB8AC3E}">
        <p14:creationId xmlns:p14="http://schemas.microsoft.com/office/powerpoint/2010/main" val="231925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175169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The Internet: Technology Background</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p>
          <a:p>
            <a:pPr marL="741553" lvl="1" indent="-284353">
              <a:spcAft>
                <a:spcPct val="0"/>
              </a:spcAft>
              <a:buSzPts val="2400"/>
            </a:pPr>
            <a:r>
              <a:rPr lang="en-US" altLang="en-US" kern="1200" dirty="0">
                <a:solidFill>
                  <a:srgbClr val="000000"/>
                </a:solidFill>
                <a:latin typeface="Arial (Body)"/>
              </a:rPr>
              <a:t>Interconnected network of thousands of networks and millions of computers</a:t>
            </a:r>
          </a:p>
          <a:p>
            <a:pPr marL="741553" lvl="1" indent="-284353">
              <a:spcAft>
                <a:spcPct val="0"/>
              </a:spcAft>
              <a:buSzPts val="2400"/>
            </a:pPr>
            <a:r>
              <a:rPr lang="en-US" altLang="en-US" kern="1200" dirty="0">
                <a:solidFill>
                  <a:srgbClr val="000000"/>
                </a:solidFill>
                <a:latin typeface="Arial (Body)"/>
              </a:rPr>
              <a:t>Links businesses, educational institutions, government agencies, and individuals</a:t>
            </a:r>
          </a:p>
          <a:p>
            <a:pPr marL="255651" lvl="0" indent="-255651">
              <a:spcAft>
                <a:spcPct val="0"/>
              </a:spcAft>
              <a:buSzPts val="2400"/>
              <a:tabLst/>
            </a:pPr>
            <a:r>
              <a:rPr lang="en-US" altLang="en-US" kern="1200" dirty="0">
                <a:solidFill>
                  <a:srgbClr val="000000"/>
                </a:solidFill>
                <a:latin typeface="Arial (Body)"/>
              </a:rPr>
              <a:t>World Wide Web (Web)</a:t>
            </a:r>
          </a:p>
          <a:p>
            <a:pPr marL="741553" lvl="1" indent="-284353">
              <a:spcAft>
                <a:spcPct val="0"/>
              </a:spcAft>
              <a:buSzPts val="2400"/>
            </a:pPr>
            <a:r>
              <a:rPr lang="en-US" altLang="en-US" kern="1200" dirty="0">
                <a:solidFill>
                  <a:srgbClr val="000000"/>
                </a:solidFill>
                <a:latin typeface="Arial (Body)"/>
              </a:rPr>
              <a:t>One of the Internet</a:t>
            </a:r>
            <a:r>
              <a:rPr lang="en-US" altLang="ja-JP" kern="1200" dirty="0">
                <a:solidFill>
                  <a:srgbClr val="000000"/>
                </a:solidFill>
                <a:latin typeface="Arial (Body)"/>
              </a:rPr>
              <a:t>’s most popular services</a:t>
            </a:r>
          </a:p>
          <a:p>
            <a:pPr marL="741553" lvl="1" indent="-284353">
              <a:spcAft>
                <a:spcPct val="0"/>
              </a:spcAft>
              <a:buSzPts val="2400"/>
            </a:pPr>
            <a:r>
              <a:rPr lang="en-US" altLang="en-US" kern="1200" dirty="0">
                <a:solidFill>
                  <a:srgbClr val="000000"/>
                </a:solidFill>
                <a:latin typeface="Arial (Body)"/>
              </a:rPr>
              <a:t>Provides access to billions, possibly trillions, of web pages</a:t>
            </a:r>
          </a:p>
        </p:txBody>
      </p:sp>
    </p:spTree>
    <p:extLst>
      <p:ext uri="{BB962C8B-B14F-4D97-AF65-F5344CB8AC3E}">
        <p14:creationId xmlns:p14="http://schemas.microsoft.com/office/powerpoint/2010/main" val="27436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kern="1200" dirty="0">
                <a:cs typeface="Times New Roman" panose="02020603050405020304" pitchFamily="18" charset="0"/>
              </a:rPr>
              <a:t>The Evolution of the Internet 1961–Present</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Innovation Phase, 1961–1974</a:t>
            </a:r>
          </a:p>
          <a:p>
            <a:pPr marL="741553" lvl="1" indent="-284353">
              <a:spcAft>
                <a:spcPct val="0"/>
              </a:spcAft>
              <a:buSzPts val="2400"/>
            </a:pPr>
            <a:r>
              <a:rPr lang="en-US" altLang="en-US" kern="1200" dirty="0">
                <a:solidFill>
                  <a:srgbClr val="000000"/>
                </a:solidFill>
                <a:latin typeface="Arial (Body)"/>
              </a:rPr>
              <a:t>Creation of fundamental building blocks. </a:t>
            </a:r>
          </a:p>
          <a:p>
            <a:pPr marL="741553" lvl="1" indent="-284353">
              <a:spcAft>
                <a:spcPct val="0"/>
              </a:spcAft>
              <a:buSzPts val="2400"/>
            </a:pPr>
            <a:r>
              <a:rPr lang="en-US" altLang="en-US" kern="1200" dirty="0">
                <a:solidFill>
                  <a:srgbClr val="000000"/>
                </a:solidFill>
                <a:latin typeface="Arial (Body)"/>
              </a:rPr>
              <a:t>Packet switching hardware, TCP/IP, and Client/Server computing were conceptualized and implemented.</a:t>
            </a:r>
          </a:p>
          <a:p>
            <a:pPr marL="255651" lvl="0" indent="-255651">
              <a:spcAft>
                <a:spcPct val="0"/>
              </a:spcAft>
              <a:buSzPts val="2400"/>
              <a:tabLst/>
            </a:pPr>
            <a:r>
              <a:rPr lang="en-US" altLang="en-US" kern="1200" dirty="0">
                <a:solidFill>
                  <a:srgbClr val="000000"/>
                </a:solidFill>
                <a:latin typeface="Arial (Body)"/>
              </a:rPr>
              <a:t>Institutionalization Phase, 1975–1995</a:t>
            </a:r>
          </a:p>
          <a:p>
            <a:pPr marL="741553" lvl="1" indent="-284353">
              <a:spcAft>
                <a:spcPct val="0"/>
              </a:spcAft>
              <a:buSzPts val="2400"/>
            </a:pPr>
            <a:r>
              <a:rPr lang="en-US" altLang="en-US" kern="1200" dirty="0">
                <a:solidFill>
                  <a:srgbClr val="000000"/>
                </a:solidFill>
                <a:latin typeface="Arial (Body)"/>
              </a:rPr>
              <a:t>Large institutions(DoD, NSF) provide funding and legitimization.</a:t>
            </a:r>
          </a:p>
          <a:p>
            <a:pPr marL="255651" lvl="0" indent="-255651">
              <a:spcAft>
                <a:spcPct val="0"/>
              </a:spcAft>
              <a:buSzPts val="2400"/>
              <a:tabLst/>
            </a:pPr>
            <a:r>
              <a:rPr lang="en-US" altLang="en-US" kern="1200" dirty="0">
                <a:solidFill>
                  <a:srgbClr val="000000"/>
                </a:solidFill>
                <a:latin typeface="Arial (Body)"/>
              </a:rPr>
              <a:t>Commercialization Phase, 1995–present</a:t>
            </a:r>
          </a:p>
          <a:p>
            <a:pPr marL="741553" lvl="1" indent="-284353">
              <a:spcAft>
                <a:spcPct val="0"/>
              </a:spcAft>
              <a:buSzPts val="2400"/>
            </a:pPr>
            <a:r>
              <a:rPr lang="en-US" altLang="en-US" kern="1200" dirty="0">
                <a:solidFill>
                  <a:srgbClr val="000000"/>
                </a:solidFill>
                <a:latin typeface="Arial (Body)"/>
              </a:rPr>
              <a:t>Private corporations take over, expand Internet backbone and local service</a:t>
            </a:r>
          </a:p>
        </p:txBody>
      </p:sp>
    </p:spTree>
    <p:extLst>
      <p:ext uri="{BB962C8B-B14F-4D97-AF65-F5344CB8AC3E}">
        <p14:creationId xmlns:p14="http://schemas.microsoft.com/office/powerpoint/2010/main" val="147936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1200" dirty="0">
                <a:cs typeface="Times New Roman" panose="02020603050405020304" pitchFamily="18" charset="0"/>
              </a:rPr>
              <a:t>The Internet: Key Technology Concepts</a:t>
            </a:r>
            <a:endParaRPr lang="en-AU" sz="32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defined as network that:</a:t>
            </a:r>
          </a:p>
          <a:p>
            <a:pPr marL="741553" lvl="1" indent="-284353">
              <a:spcAft>
                <a:spcPct val="0"/>
              </a:spcAft>
              <a:buSzPts val="2400"/>
            </a:pPr>
            <a:r>
              <a:rPr lang="en-US" kern="1200" dirty="0">
                <a:solidFill>
                  <a:srgbClr val="000000"/>
                </a:solidFill>
                <a:latin typeface="Arial (Body)"/>
              </a:rPr>
              <a:t>Uses I</a:t>
            </a:r>
            <a:r>
              <a:rPr lang="en-US" sz="100" kern="1200" dirty="0">
                <a:solidFill>
                  <a:srgbClr val="000000"/>
                </a:solidFill>
                <a:latin typeface="Arial (Body)"/>
              </a:rPr>
              <a:t> </a:t>
            </a:r>
            <a:r>
              <a:rPr lang="en-US" kern="1200" dirty="0">
                <a:solidFill>
                  <a:srgbClr val="000000"/>
                </a:solidFill>
                <a:latin typeface="Arial (Body)"/>
              </a:rPr>
              <a:t>P addressing</a:t>
            </a:r>
          </a:p>
          <a:p>
            <a:pPr marL="741553" lvl="1" indent="-284353">
              <a:spcAft>
                <a:spcPct val="0"/>
              </a:spcAft>
              <a:buSzPts val="2400"/>
            </a:pPr>
            <a:r>
              <a:rPr lang="en-US" kern="1200" dirty="0">
                <a:solidFill>
                  <a:srgbClr val="000000"/>
                </a:solidFill>
                <a:latin typeface="Arial (Body)"/>
              </a:rPr>
              <a:t>Supports 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a:t>
            </a:r>
          </a:p>
          <a:p>
            <a:pPr marL="741553" lvl="1" indent="-284353">
              <a:spcAft>
                <a:spcPct val="0"/>
              </a:spcAft>
              <a:buSzPts val="2400"/>
            </a:pPr>
            <a:r>
              <a:rPr lang="en-US" kern="1200" dirty="0">
                <a:solidFill>
                  <a:srgbClr val="000000"/>
                </a:solidFill>
                <a:latin typeface="Arial (Body)"/>
              </a:rPr>
              <a:t>Provides services to users, in manner similar to telephone system</a:t>
            </a:r>
          </a:p>
          <a:p>
            <a:pPr marL="255651" lvl="0" indent="-255651">
              <a:spcAft>
                <a:spcPct val="0"/>
              </a:spcAft>
              <a:buSzPts val="2400"/>
              <a:tabLst/>
            </a:pPr>
            <a:r>
              <a:rPr lang="en-US" kern="1200" dirty="0">
                <a:solidFill>
                  <a:srgbClr val="000000"/>
                </a:solidFill>
                <a:latin typeface="Arial (Body)"/>
              </a:rPr>
              <a:t>Three important concepts:</a:t>
            </a:r>
          </a:p>
          <a:p>
            <a:pPr marL="741553" lvl="1" indent="-284353">
              <a:spcAft>
                <a:spcPct val="0"/>
              </a:spcAft>
              <a:buSzPts val="2400"/>
            </a:pPr>
            <a:r>
              <a:rPr lang="en-US" kern="1200" dirty="0">
                <a:solidFill>
                  <a:srgbClr val="000000"/>
                </a:solidFill>
                <a:latin typeface="Arial (Body)"/>
              </a:rPr>
              <a:t>Packet switching</a:t>
            </a:r>
          </a:p>
          <a:p>
            <a:pPr marL="741553" lvl="1" indent="-284353">
              <a:spcAft>
                <a:spcPct val="0"/>
              </a:spcAft>
              <a:buSzPts val="2400"/>
            </a:pP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P/I</a:t>
            </a:r>
            <a:r>
              <a:rPr lang="en-US" sz="100" kern="1200" dirty="0">
                <a:solidFill>
                  <a:srgbClr val="000000"/>
                </a:solidFill>
                <a:latin typeface="Arial (Body)"/>
              </a:rPr>
              <a:t> </a:t>
            </a:r>
            <a:r>
              <a:rPr lang="en-US" kern="1200" dirty="0">
                <a:solidFill>
                  <a:srgbClr val="000000"/>
                </a:solidFill>
                <a:latin typeface="Arial (Body)"/>
              </a:rPr>
              <a:t>P communications protocol</a:t>
            </a:r>
          </a:p>
          <a:p>
            <a:pPr marL="741553" lvl="1" indent="-284353">
              <a:spcAft>
                <a:spcPct val="0"/>
              </a:spcAft>
              <a:buSzPts val="2400"/>
            </a:pPr>
            <a:r>
              <a:rPr lang="en-US" kern="1200" dirty="0">
                <a:solidFill>
                  <a:srgbClr val="000000"/>
                </a:solidFill>
                <a:latin typeface="Arial (Body)"/>
              </a:rPr>
              <a:t>Client/server computing</a:t>
            </a:r>
          </a:p>
        </p:txBody>
      </p:sp>
    </p:spTree>
    <p:extLst>
      <p:ext uri="{BB962C8B-B14F-4D97-AF65-F5344CB8AC3E}">
        <p14:creationId xmlns:p14="http://schemas.microsoft.com/office/powerpoint/2010/main" val="34203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Packet Switching</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Slices digital messages into packets</a:t>
            </a:r>
          </a:p>
          <a:p>
            <a:pPr marL="255651" lvl="0" indent="-255651">
              <a:spcAft>
                <a:spcPct val="0"/>
              </a:spcAft>
              <a:buSzPts val="2400"/>
              <a:tabLst/>
            </a:pPr>
            <a:r>
              <a:rPr lang="en-US" kern="1200" dirty="0">
                <a:solidFill>
                  <a:srgbClr val="000000"/>
                </a:solidFill>
                <a:latin typeface="Arial (Body)"/>
              </a:rPr>
              <a:t>Sends packets along different communication paths as they become available</a:t>
            </a:r>
          </a:p>
          <a:p>
            <a:pPr marL="255651" lvl="0" indent="-255651">
              <a:spcAft>
                <a:spcPct val="0"/>
              </a:spcAft>
              <a:buSzPts val="2400"/>
              <a:tabLst/>
            </a:pPr>
            <a:r>
              <a:rPr lang="en-US" kern="1200" dirty="0">
                <a:solidFill>
                  <a:srgbClr val="000000"/>
                </a:solidFill>
                <a:latin typeface="Arial (Body)"/>
              </a:rPr>
              <a:t>Reassembles packets once they arrive at destination</a:t>
            </a:r>
          </a:p>
          <a:p>
            <a:pPr marL="255651" lvl="0" indent="-255651">
              <a:spcAft>
                <a:spcPct val="0"/>
              </a:spcAft>
              <a:buSzPts val="2400"/>
              <a:tabLst/>
            </a:pPr>
            <a:r>
              <a:rPr lang="en-US" kern="1200" dirty="0">
                <a:solidFill>
                  <a:srgbClr val="000000"/>
                </a:solidFill>
                <a:latin typeface="Arial (Body)"/>
              </a:rPr>
              <a:t>Uses routers</a:t>
            </a:r>
          </a:p>
          <a:p>
            <a:pPr marL="255651" lvl="0" indent="-255651">
              <a:spcAft>
                <a:spcPct val="0"/>
              </a:spcAft>
              <a:buSzPts val="2400"/>
              <a:tabLst/>
            </a:pPr>
            <a:r>
              <a:rPr lang="en-US" kern="1200" dirty="0">
                <a:solidFill>
                  <a:srgbClr val="000000"/>
                </a:solidFill>
                <a:latin typeface="Arial (Body)"/>
              </a:rPr>
              <a:t>Less expensive, wasteful than circuit-switching</a:t>
            </a:r>
          </a:p>
        </p:txBody>
      </p:sp>
    </p:spTree>
    <p:extLst>
      <p:ext uri="{BB962C8B-B14F-4D97-AF65-F5344CB8AC3E}">
        <p14:creationId xmlns:p14="http://schemas.microsoft.com/office/powerpoint/2010/main" val="376765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Figure 2.3 Packet Switching</a:t>
            </a:r>
            <a:endParaRPr lang="en-AU" dirty="0"/>
          </a:p>
        </p:txBody>
      </p:sp>
      <p:pic>
        <p:nvPicPr>
          <p:cNvPr id="4" name="Picture 3" descr="EC2020G_Fig_02-03_PacketSwitching.tif"/>
          <p:cNvPicPr>
            <a:picLocks noChangeAspect="1"/>
          </p:cNvPicPr>
          <p:nvPr/>
        </p:nvPicPr>
        <p:blipFill>
          <a:blip r:embed="rId3"/>
          <a:stretch>
            <a:fillRect/>
          </a:stretch>
        </p:blipFill>
        <p:spPr>
          <a:xfrm>
            <a:off x="456338" y="1820779"/>
            <a:ext cx="8231324" cy="3216442"/>
          </a:xfrm>
          <a:prstGeom prst="rect">
            <a:avLst/>
          </a:prstGeom>
        </p:spPr>
      </p:pic>
    </p:spTree>
    <p:extLst>
      <p:ext uri="{BB962C8B-B14F-4D97-AF65-F5344CB8AC3E}">
        <p14:creationId xmlns:p14="http://schemas.microsoft.com/office/powerpoint/2010/main" val="246989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28287"/>
            <a:ext cx="8229600" cy="503085"/>
          </a:xfrm>
        </p:spPr>
        <p:txBody>
          <a:bodyPr/>
          <a:lstStyle/>
          <a:p>
            <a:r>
              <a:rPr lang="en-US" kern="1200" dirty="0">
                <a:cs typeface="Times New Roman" panose="02020603050405020304" pitchFamily="18" charset="0"/>
              </a:rPr>
              <a:t>T</a:t>
            </a:r>
            <a:r>
              <a:rPr lang="en-US" sz="100" kern="1200" dirty="0">
                <a:cs typeface="Times New Roman" panose="02020603050405020304" pitchFamily="18" charset="0"/>
              </a:rPr>
              <a:t> </a:t>
            </a:r>
            <a:r>
              <a:rPr lang="en-US" kern="1200" dirty="0">
                <a:cs typeface="Times New Roman" panose="02020603050405020304" pitchFamily="18" charset="0"/>
              </a:rPr>
              <a:t>C</a:t>
            </a:r>
            <a:r>
              <a:rPr lang="en-US" sz="100" kern="1200" dirty="0">
                <a:cs typeface="Times New Roman" panose="02020603050405020304" pitchFamily="18" charset="0"/>
              </a:rPr>
              <a:t> </a:t>
            </a:r>
            <a:r>
              <a:rPr lang="en-US" kern="1200" dirty="0">
                <a:cs typeface="Times New Roman" panose="02020603050405020304" pitchFamily="18" charset="0"/>
              </a:rPr>
              <a:t>P/I</a:t>
            </a:r>
            <a:r>
              <a:rPr lang="en-US" sz="100" kern="1200" dirty="0">
                <a:cs typeface="Times New Roman" panose="02020603050405020304" pitchFamily="18" charset="0"/>
              </a:rPr>
              <a:t> </a:t>
            </a:r>
            <a:r>
              <a:rPr lang="en-US" kern="1200" dirty="0">
                <a:cs typeface="Times New Roman" panose="02020603050405020304" pitchFamily="18" charset="0"/>
              </a:rPr>
              <a:t>P</a:t>
            </a:r>
            <a:endParaRPr lang="en-AU" dirty="0"/>
          </a:p>
        </p:txBody>
      </p:sp>
      <p:sp>
        <p:nvSpPr>
          <p:cNvPr id="3" name="Content Placeholder 2"/>
          <p:cNvSpPr>
            <a:spLocks noGrp="1"/>
          </p:cNvSpPr>
          <p:nvPr>
            <p:ph sz="quarter" idx="13"/>
          </p:nvPr>
        </p:nvSpPr>
        <p:spPr>
          <a:xfrm>
            <a:off x="174171" y="674915"/>
            <a:ext cx="8795658" cy="6008914"/>
          </a:xfrm>
        </p:spPr>
        <p:txBody>
          <a:bodyPr/>
          <a:lstStyle/>
          <a:p>
            <a:pPr marL="255651" lvl="0" indent="-255651">
              <a:spcAft>
                <a:spcPct val="0"/>
              </a:spcAft>
              <a:tabLst/>
            </a:pPr>
            <a:r>
              <a:rPr lang="en-US" altLang="en-US" sz="2200" kern="1200" dirty="0">
                <a:solidFill>
                  <a:srgbClr val="000000"/>
                </a:solidFill>
                <a:latin typeface="Arial (Body)"/>
              </a:rPr>
              <a:t>Transmission Control Protocol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a:t>
            </a:r>
          </a:p>
          <a:p>
            <a:pPr marL="741553" lvl="1" indent="-284353">
              <a:spcAft>
                <a:spcPct val="0"/>
              </a:spcAft>
            </a:pPr>
            <a:r>
              <a:rPr lang="en-US" altLang="en-US" sz="2000" kern="1200" dirty="0">
                <a:solidFill>
                  <a:srgbClr val="000000"/>
                </a:solidFill>
                <a:latin typeface="Arial (Body)"/>
              </a:rPr>
              <a:t>Establishes connections among sending and receiving Web computers</a:t>
            </a:r>
          </a:p>
          <a:p>
            <a:pPr marL="741553" lvl="1" indent="-284353">
              <a:spcAft>
                <a:spcPct val="0"/>
              </a:spcAft>
            </a:pPr>
            <a:r>
              <a:rPr lang="en-US" altLang="en-US" sz="2000" kern="1200" dirty="0">
                <a:solidFill>
                  <a:srgbClr val="000000"/>
                </a:solidFill>
                <a:latin typeface="Arial (Body)"/>
              </a:rPr>
              <a:t>Handles assembly of packets at point of transmission, and reassembly at receiving end</a:t>
            </a:r>
          </a:p>
          <a:p>
            <a:pPr marL="255651" indent="-255651">
              <a:spcAft>
                <a:spcPct val="0"/>
              </a:spcAft>
            </a:pPr>
            <a:r>
              <a:rPr lang="en-US" altLang="en-US" sz="2200" kern="1200" dirty="0">
                <a:solidFill>
                  <a:srgbClr val="000000"/>
                </a:solidFill>
                <a:latin typeface="Arial (Body)"/>
              </a:rPr>
              <a:t>Internet Protocol (I</a:t>
            </a:r>
            <a:r>
              <a:rPr lang="en-US" altLang="en-US" sz="100" kern="1200" dirty="0">
                <a:solidFill>
                  <a:srgbClr val="000000"/>
                </a:solidFill>
                <a:latin typeface="Arial (Body)"/>
              </a:rPr>
              <a:t> </a:t>
            </a:r>
            <a:r>
              <a:rPr lang="en-US" altLang="en-US" sz="2200" kern="1200" dirty="0">
                <a:solidFill>
                  <a:srgbClr val="000000"/>
                </a:solidFill>
                <a:latin typeface="Arial (Body)"/>
              </a:rPr>
              <a:t>P) </a:t>
            </a:r>
          </a:p>
          <a:p>
            <a:pPr marL="742569" lvl="1" indent="-255651">
              <a:spcAft>
                <a:spcPct val="0"/>
              </a:spcAft>
            </a:pPr>
            <a:r>
              <a:rPr lang="en-GB" sz="2000" kern="1200" dirty="0"/>
              <a:t>Provides the Internet addressing scheme and is responsible for delivery of packets</a:t>
            </a:r>
          </a:p>
          <a:p>
            <a:pPr marL="255651" lvl="0" indent="-255651">
              <a:spcAft>
                <a:spcPct val="0"/>
              </a:spcAft>
              <a:tabLst/>
            </a:pPr>
            <a:r>
              <a:rPr lang="en-US" altLang="en-US" sz="2200" kern="1200" dirty="0">
                <a:solidFill>
                  <a:srgbClr val="000000"/>
                </a:solidFill>
                <a:latin typeface="Arial (Body)"/>
              </a:rPr>
              <a:t>Four T</a:t>
            </a:r>
            <a:r>
              <a:rPr lang="en-US" altLang="en-US" sz="100" kern="1200" dirty="0">
                <a:solidFill>
                  <a:srgbClr val="000000"/>
                </a:solidFill>
                <a:latin typeface="Arial (Body)"/>
              </a:rPr>
              <a:t> </a:t>
            </a:r>
            <a:r>
              <a:rPr lang="en-US" altLang="en-US" sz="2200" kern="1200" dirty="0">
                <a:solidFill>
                  <a:srgbClr val="000000"/>
                </a:solidFill>
                <a:latin typeface="Arial (Body)"/>
              </a:rPr>
              <a:t>C</a:t>
            </a:r>
            <a:r>
              <a:rPr lang="en-US" altLang="en-US" sz="100" kern="1200" dirty="0">
                <a:solidFill>
                  <a:srgbClr val="000000"/>
                </a:solidFill>
                <a:latin typeface="Arial (Body)"/>
              </a:rPr>
              <a:t> </a:t>
            </a:r>
            <a:r>
              <a:rPr lang="en-US" altLang="en-US" sz="2200" kern="1200" dirty="0">
                <a:solidFill>
                  <a:srgbClr val="000000"/>
                </a:solidFill>
                <a:latin typeface="Arial (Body)"/>
              </a:rPr>
              <a:t>P/I</a:t>
            </a:r>
            <a:r>
              <a:rPr lang="en-US" altLang="en-US" sz="100" kern="1200" dirty="0">
                <a:solidFill>
                  <a:srgbClr val="000000"/>
                </a:solidFill>
                <a:latin typeface="Arial (Body)"/>
              </a:rPr>
              <a:t> </a:t>
            </a:r>
            <a:r>
              <a:rPr lang="en-US" altLang="en-US" sz="2200" kern="1200" dirty="0">
                <a:solidFill>
                  <a:srgbClr val="000000"/>
                </a:solidFill>
                <a:latin typeface="Arial (Body)"/>
              </a:rPr>
              <a:t>P layers</a:t>
            </a:r>
          </a:p>
          <a:p>
            <a:pPr marL="741553" lvl="1" indent="-284353">
              <a:spcAft>
                <a:spcPct val="0"/>
              </a:spcAft>
            </a:pPr>
            <a:r>
              <a:rPr lang="en-US" altLang="en-US" sz="2000" b="1" kern="1200" dirty="0">
                <a:solidFill>
                  <a:srgbClr val="000000"/>
                </a:solidFill>
                <a:latin typeface="Arial (Body)"/>
              </a:rPr>
              <a:t>Network interface </a:t>
            </a:r>
            <a:r>
              <a:rPr lang="en-US" altLang="en-US" sz="2000" kern="1200" dirty="0">
                <a:solidFill>
                  <a:srgbClr val="000000"/>
                </a:solidFill>
                <a:latin typeface="Arial (Body)"/>
              </a:rPr>
              <a:t>layer - </a:t>
            </a:r>
            <a:r>
              <a:rPr lang="en-GB" sz="2000" kern="1200" dirty="0"/>
              <a:t>placing packets on and receiving them from the network medium</a:t>
            </a:r>
            <a:r>
              <a:rPr lang="en-GB" sz="2000" b="1" kern="1200" dirty="0"/>
              <a:t>.</a:t>
            </a:r>
          </a:p>
          <a:p>
            <a:pPr marL="741553" lvl="1" indent="-284353">
              <a:spcAft>
                <a:spcPct val="0"/>
              </a:spcAft>
            </a:pPr>
            <a:r>
              <a:rPr lang="en-US" altLang="en-US" sz="2000" b="1" kern="1200" dirty="0">
                <a:solidFill>
                  <a:srgbClr val="000000"/>
                </a:solidFill>
                <a:latin typeface="Arial (Body)"/>
              </a:rPr>
              <a:t>Internet</a:t>
            </a:r>
            <a:r>
              <a:rPr lang="en-US" altLang="en-US" sz="2000" kern="1200" dirty="0">
                <a:solidFill>
                  <a:srgbClr val="000000"/>
                </a:solidFill>
                <a:latin typeface="Arial (Body)"/>
              </a:rPr>
              <a:t> layer - </a:t>
            </a:r>
            <a:r>
              <a:rPr lang="en-GB" sz="2000" kern="1200" dirty="0"/>
              <a:t>addressing, packaging, and routing messages on the Internet</a:t>
            </a:r>
            <a:endParaRPr lang="en-GB" sz="2000" b="1" kern="1200" dirty="0"/>
          </a:p>
          <a:p>
            <a:pPr marL="741553" lvl="1" indent="-284353">
              <a:spcAft>
                <a:spcPct val="0"/>
              </a:spcAft>
            </a:pPr>
            <a:r>
              <a:rPr lang="en-US" altLang="en-US" sz="2000" b="1" kern="1200" dirty="0">
                <a:solidFill>
                  <a:srgbClr val="000000"/>
                </a:solidFill>
                <a:latin typeface="Arial (Body)"/>
              </a:rPr>
              <a:t>Transport</a:t>
            </a:r>
            <a:r>
              <a:rPr lang="en-US" altLang="en-US" sz="2000" kern="1200" dirty="0">
                <a:solidFill>
                  <a:srgbClr val="000000"/>
                </a:solidFill>
                <a:latin typeface="Arial (Body)"/>
              </a:rPr>
              <a:t> layer - </a:t>
            </a:r>
            <a:r>
              <a:rPr lang="en-GB" sz="2000" kern="1200" dirty="0"/>
              <a:t>providing communication with other protocols within </a:t>
            </a:r>
            <a:r>
              <a:rPr lang="en-GB" sz="2000" kern="1200" dirty="0" err="1"/>
              <a:t>tcp</a:t>
            </a:r>
            <a:r>
              <a:rPr lang="en-GB" sz="2000" kern="1200" dirty="0"/>
              <a:t>/</a:t>
            </a:r>
            <a:r>
              <a:rPr lang="en-GB" sz="2000" kern="1200" dirty="0" err="1"/>
              <a:t>ip</a:t>
            </a:r>
            <a:r>
              <a:rPr lang="en-GB" sz="2000" kern="1200" dirty="0"/>
              <a:t> suit</a:t>
            </a:r>
            <a:r>
              <a:rPr lang="en-GB" sz="2000" b="1" kern="1200" dirty="0"/>
              <a:t>e</a:t>
            </a:r>
          </a:p>
          <a:p>
            <a:pPr marL="741553" lvl="1" indent="-284353">
              <a:spcAft>
                <a:spcPct val="0"/>
              </a:spcAft>
            </a:pPr>
            <a:r>
              <a:rPr lang="en-US" altLang="en-US" sz="2000" b="1" kern="1200" dirty="0">
                <a:solidFill>
                  <a:srgbClr val="000000"/>
                </a:solidFill>
                <a:latin typeface="Arial (Body)"/>
              </a:rPr>
              <a:t>Application</a:t>
            </a:r>
            <a:r>
              <a:rPr lang="en-US" altLang="en-US" sz="2000" kern="1200" dirty="0">
                <a:solidFill>
                  <a:srgbClr val="000000"/>
                </a:solidFill>
                <a:latin typeface="Arial (Body)"/>
              </a:rPr>
              <a:t> layer - </a:t>
            </a:r>
            <a:r>
              <a:rPr lang="en-GB" sz="2000" kern="1200" dirty="0"/>
              <a:t>includes protocols used to provide user services or exchange data</a:t>
            </a:r>
          </a:p>
          <a:p>
            <a:pPr marL="741553" lvl="1" indent="-284353">
              <a:spcAft>
                <a:spcPct val="0"/>
              </a:spcAft>
            </a:pPr>
            <a:endParaRPr lang="en-US" sz="2200" kern="1200" dirty="0">
              <a:solidFill>
                <a:srgbClr val="000000"/>
              </a:solidFill>
              <a:latin typeface="Arial (Body)"/>
            </a:endParaRPr>
          </a:p>
        </p:txBody>
      </p:sp>
    </p:spTree>
    <p:extLst>
      <p:ext uri="{BB962C8B-B14F-4D97-AF65-F5344CB8AC3E}">
        <p14:creationId xmlns:p14="http://schemas.microsoft.com/office/powerpoint/2010/main" val="2054032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11734</TotalTime>
  <Words>3359</Words>
  <Application>Microsoft Macintosh PowerPoint</Application>
  <PresentationFormat>On-screen Show (4:3)</PresentationFormat>
  <Paragraphs>288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(Body)</vt:lpstr>
      <vt:lpstr>Noto Sans Symbols</vt:lpstr>
      <vt:lpstr>Times New Roman</vt:lpstr>
      <vt:lpstr>Verdana</vt:lpstr>
      <vt:lpstr>508 Lecture</vt:lpstr>
      <vt:lpstr>E-commerce 2020-2021: Business. Technology. Society.</vt:lpstr>
      <vt:lpstr>Learning Objectives</vt:lpstr>
      <vt:lpstr>Tech Titans Target a Prize: Bringing Internet Access to Rural India</vt:lpstr>
      <vt:lpstr>The Internet: Technology Background</vt:lpstr>
      <vt:lpstr>The Evolution of the Internet 1961–Present</vt:lpstr>
      <vt:lpstr>The Internet: Key Technology Concepts</vt:lpstr>
      <vt:lpstr>Packet Switching</vt:lpstr>
      <vt:lpstr>Figure 2.3 Packet Switching</vt:lpstr>
      <vt:lpstr>T C P/I P</vt:lpstr>
      <vt:lpstr>Figure 2.4 The T C P/I P Architecture and Protocol Suite</vt:lpstr>
      <vt:lpstr>Internet (I P) Addresses</vt:lpstr>
      <vt:lpstr>Figure 2.5 Routing Internet Messages: T C P/I P and Packet Switching</vt:lpstr>
      <vt:lpstr>Domain Names, D N S, and U R L s</vt:lpstr>
      <vt:lpstr>Client/Server Computing</vt:lpstr>
      <vt:lpstr>The Mobile Platform</vt:lpstr>
      <vt:lpstr>The Internet “Cloud Computing” Model (1 of 2)</vt:lpstr>
      <vt:lpstr>The Internet “Cloud Computing” Model (2 of 2)</vt:lpstr>
      <vt:lpstr>Internet Infrastructure </vt:lpstr>
      <vt:lpstr>Figure 2.10 The Hourglass Model of the Internet</vt:lpstr>
      <vt:lpstr>Figure 2.11 Internet Network Architecture</vt:lpstr>
      <vt:lpstr>The Internet Backbone</vt:lpstr>
      <vt:lpstr>Internet Exchange Points (I X P s)</vt:lpstr>
      <vt:lpstr>Tier 3 Internet Service Providers</vt:lpstr>
      <vt:lpstr>Campus/Corporate Area Networks</vt:lpstr>
      <vt:lpstr>Mobile Internet Access</vt:lpstr>
      <vt:lpstr>Wireless Local Area Network (W L A N) -Based Internet Access</vt:lpstr>
      <vt:lpstr>Figure 2.13 Wi-Fi Networks</vt:lpstr>
      <vt:lpstr>Other Innovative Internet Access Technologies: Drones, Balloons, and White Space</vt:lpstr>
      <vt:lpstr>The Internet of Things (I O T)</vt:lpstr>
      <vt:lpstr>Insight on Business: The Apple Watch: Bringing the Internet of Things to Your Wrist</vt:lpstr>
      <vt:lpstr>Who Governs the Internet?</vt:lpstr>
      <vt:lpstr>Insight on Society: Government Regulation and Surveillance of the Internet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3, E-commerce Infrastructure: The Internet, Web, and Mobile Platform</dc:title>
  <dc:subject>Business</dc:subject>
  <dc:creator>Laudon/Traver</dc:creator>
  <cp:keywords>E-commerce 2019</cp:keywords>
  <cp:lastModifiedBy>Chandranna Rayadurg</cp:lastModifiedBy>
  <cp:revision>1369</cp:revision>
  <dcterms:modified xsi:type="dcterms:W3CDTF">2022-11-17T16:17:00Z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