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handoutMasterIdLst>
    <p:handoutMasterId r:id="rId20"/>
  </p:handoutMasterIdLst>
  <p:sldIdLst>
    <p:sldId id="353" r:id="rId2"/>
    <p:sldId id="359" r:id="rId3"/>
    <p:sldId id="391" r:id="rId4"/>
    <p:sldId id="392" r:id="rId5"/>
    <p:sldId id="393" r:id="rId6"/>
    <p:sldId id="394" r:id="rId7"/>
    <p:sldId id="395" r:id="rId8"/>
    <p:sldId id="396" r:id="rId9"/>
    <p:sldId id="397" r:id="rId10"/>
    <p:sldId id="398" r:id="rId11"/>
    <p:sldId id="399" r:id="rId12"/>
    <p:sldId id="400" r:id="rId13"/>
    <p:sldId id="401" r:id="rId14"/>
    <p:sldId id="402" r:id="rId15"/>
    <p:sldId id="408" r:id="rId16"/>
    <p:sldId id="405" r:id="rId17"/>
    <p:sldId id="407" r:id="rId18"/>
  </p:sldIdLst>
  <p:sldSz cx="9144000" cy="6858000" type="screen4x3"/>
  <p:notesSz cx="6858000" cy="9144000"/>
  <p:custDataLst>
    <p:tags r:id="rId2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Daniel Luiz" initials="DL" lastIdx="1" clrIdx="7">
    <p:extLst>
      <p:ext uri="{19B8F6BF-5375-455C-9EA6-DF929625EA0E}">
        <p15:presenceInfo xmlns:p15="http://schemas.microsoft.com/office/powerpoint/2012/main" userId="6765ef384aff9ea2"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5"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48" autoAdjust="0"/>
    <p:restoredTop sz="71133" autoAdjust="0"/>
  </p:normalViewPr>
  <p:slideViewPr>
    <p:cSldViewPr snapToGrid="0" snapToObjects="1">
      <p:cViewPr varScale="1">
        <p:scale>
          <a:sx n="78" d="100"/>
          <a:sy n="78" d="100"/>
        </p:scale>
        <p:origin x="2064" y="176"/>
      </p:cViewPr>
      <p:guideLst>
        <p:guide orient="horz" pos="4156"/>
        <p:guide pos="2449"/>
        <p:guide orient="horz" pos="3974"/>
      </p:guideLst>
    </p:cSldViewPr>
  </p:slideViewPr>
  <p:outlineViewPr>
    <p:cViewPr>
      <p:scale>
        <a:sx n="33" d="100"/>
        <a:sy n="33" d="100"/>
      </p:scale>
      <p:origin x="0" y="-3169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9" d="100"/>
          <a:sy n="69" d="100"/>
        </p:scale>
        <p:origin x="326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11/17/22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6903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a:r>
              <a:rPr lang="en-US" sz="1200" b="0" i="0" u="none" strike="noStrike" kern="1200" cap="none" dirty="0">
                <a:solidFill>
                  <a:prstClr val="black"/>
                </a:solidFill>
                <a:latin typeface="Arial"/>
                <a:ea typeface="Arial"/>
                <a:cs typeface="Arial"/>
                <a:sym typeface="Arial"/>
              </a:rPr>
              <a:t>Figure 2.17, page 167.</a:t>
            </a:r>
          </a:p>
          <a:p>
            <a:pPr lvl="0" defTabSz="914400"/>
            <a:endParaRPr lang="en-US" sz="1200" b="0" i="0" u="none" strike="noStrike" kern="1200" cap="none" dirty="0">
              <a:solidFill>
                <a:prstClr val="black"/>
              </a:solidFill>
              <a:latin typeface="Arial"/>
              <a:ea typeface="Arial"/>
              <a:cs typeface="Arial"/>
              <a:sym typeface="Arial"/>
            </a:endParaRPr>
          </a:p>
          <a:p>
            <a:pPr lvl="0" defTabSz="914400"/>
            <a:r>
              <a:rPr lang="en-US" sz="1200" b="0" i="0" u="none" strike="noStrike" kern="1200" cap="none" dirty="0">
                <a:solidFill>
                  <a:prstClr val="black"/>
                </a:solidFill>
                <a:latin typeface="Arial"/>
                <a:ea typeface="Arial"/>
                <a:cs typeface="Arial"/>
                <a:sym typeface="Arial"/>
              </a:rPr>
              <a:t>Full description: An image shows how Google works, in terms of indexing the </a:t>
            </a:r>
            <a:r>
              <a:rPr lang="en-US" dirty="0">
                <a:sym typeface="Arial"/>
              </a:rPr>
              <a:t>We</a:t>
            </a:r>
            <a:r>
              <a:rPr lang="en-US" sz="1200" b="0" i="0" u="none" strike="noStrike" kern="1200" cap="none" dirty="0">
                <a:solidFill>
                  <a:prstClr val="black"/>
                </a:solidFill>
                <a:latin typeface="Arial"/>
                <a:ea typeface="Arial"/>
                <a:cs typeface="Arial"/>
                <a:sym typeface="Arial"/>
              </a:rPr>
              <a:t>b and processing a search query. The steps are as follows for A, Indexing the Web. 1. A Google bot</a:t>
            </a:r>
            <a:r>
              <a:rPr lang="en-US" dirty="0">
                <a:sym typeface="Arial"/>
              </a:rPr>
              <a:t>, a form of </a:t>
            </a:r>
            <a:r>
              <a:rPr lang="en-US" sz="1200" b="0" i="0" u="none" strike="noStrike" kern="1200" cap="none" dirty="0">
                <a:solidFill>
                  <a:prstClr val="black"/>
                </a:solidFill>
                <a:latin typeface="Arial"/>
                <a:ea typeface="Arial"/>
                <a:cs typeface="Arial"/>
                <a:sym typeface="Arial"/>
              </a:rPr>
              <a:t>software code, crawls the Web, going from link to link. 2. Crawled pages are analyzed</a:t>
            </a:r>
            <a:r>
              <a:rPr lang="en-US" dirty="0">
                <a:sym typeface="Arial"/>
              </a:rPr>
              <a:t>: links, </a:t>
            </a:r>
            <a:r>
              <a:rPr lang="en-US" sz="1200" b="0" i="0" u="none" strike="noStrike" kern="1200" cap="none" dirty="0">
                <a:solidFill>
                  <a:prstClr val="black"/>
                </a:solidFill>
                <a:latin typeface="Arial"/>
                <a:ea typeface="Arial"/>
                <a:cs typeface="Arial"/>
                <a:sym typeface="Arial"/>
              </a:rPr>
              <a:t>semantic analysis and JavaScript or C S </a:t>
            </a:r>
            <a:r>
              <a:rPr lang="en-US" sz="1200" b="0" i="0" u="none" strike="noStrike" kern="1200" cap="none" dirty="0" err="1">
                <a:solidFill>
                  <a:prstClr val="black"/>
                </a:solidFill>
                <a:latin typeface="Arial"/>
                <a:ea typeface="Arial"/>
                <a:cs typeface="Arial"/>
                <a:sym typeface="Arial"/>
              </a:rPr>
              <a:t>S</a:t>
            </a:r>
            <a:r>
              <a:rPr lang="en-US" sz="1200" b="0" i="0" u="none" strike="noStrike" kern="1200" cap="none" dirty="0">
                <a:solidFill>
                  <a:prstClr val="black"/>
                </a:solidFill>
                <a:latin typeface="Arial"/>
                <a:ea typeface="Arial"/>
                <a:cs typeface="Arial"/>
                <a:sym typeface="Arial"/>
              </a:rPr>
              <a:t> content. 3. New data is added to an index of keywords and the pages on which they appear. 4. To deal with the scale of the Web, Google has already indexed an estimated 30 trillion pages. Google breaks it up into thousands of index shards, groups of millions of pages. 5. The index shards are stored on Google servers, </a:t>
            </a:r>
            <a:r>
              <a:rPr lang="en-US" dirty="0">
                <a:sym typeface="Arial"/>
              </a:rPr>
              <a:t>of which there are </a:t>
            </a:r>
            <a:r>
              <a:rPr lang="en-US" sz="1200" b="0" i="0" u="none" strike="noStrike" kern="1200" cap="none" dirty="0">
                <a:solidFill>
                  <a:prstClr val="black"/>
                </a:solidFill>
                <a:latin typeface="Arial"/>
                <a:ea typeface="Arial"/>
                <a:cs typeface="Arial"/>
                <a:sym typeface="Arial"/>
              </a:rPr>
              <a:t>approximately 1 million, located in data centers around the world. 6. The indexing process runs continuously, processing billions of Web pages a day. Pages with frequently updated content and links from other highly ranked sites are crawled more regularly and deeply, and given higher rank themselves. The steps are as follows for B, Processing a Search Query. 1. A user enters a search query on a desktop computer or mobile device. Google will make suggestions as the user types. 2. The search request is sent to one of Google's many servers. 3. The server uses an algorithm to access the index database, find matching pages, and compute a score, representing how good a match the page is for query. The algorithm has 200 plus variables including PageRank, the quality and relevance of the content on the page to the query the context of the search and the user's previous search history. Google also applies various penalties and filters to prevent attempts to game the algorithm. 4. Small text summaries, or snippets, are generated for each result. 5. Results delivered to the user, 10 to a page.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8225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5918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39772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21635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46612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3775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53419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28653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CERN – European Council for Nuclear Research.</a:t>
            </a:r>
          </a:p>
          <a:p>
            <a:r>
              <a:rPr lang="en-US" dirty="0"/>
              <a:t>NCSA – National Centre for Supercomputing Applications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4766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Note: Example URL is not an actual URL.</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7445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142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2320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9836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06114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Telepresence takes video conferencing up several notches. Rather than single persons “meeting” by using webcams, telepresence creates an environment in a room using multiple cameras and screens, which surround the users.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66103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11/17/22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
        <p:nvSpPr>
          <p:cNvPr id="5"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538878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705858"/>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3" name="Text Placeholder 2"/>
          <p:cNvSpPr>
            <a:spLocks noGrp="1"/>
          </p:cNvSpPr>
          <p:nvPr>
            <p:ph type="body" sz="quarter" idx="14"/>
          </p:nvPr>
        </p:nvSpPr>
        <p:spPr>
          <a:xfrm>
            <a:off x="457200" y="3517900"/>
            <a:ext cx="8229600" cy="18621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347664628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20">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 id="2147483704" r:id="rId17"/>
    <p:sldLayoutId id="214748370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2</a:t>
            </a:r>
          </a:p>
        </p:txBody>
      </p:sp>
      <p:sp>
        <p:nvSpPr>
          <p:cNvPr id="5" name="Text Placeholder 4"/>
          <p:cNvSpPr>
            <a:spLocks noGrp="1"/>
          </p:cNvSpPr>
          <p:nvPr>
            <p:ph type="body" idx="3"/>
          </p:nvPr>
        </p:nvSpPr>
        <p:spPr>
          <a:xfrm>
            <a:off x="5195455" y="3254244"/>
            <a:ext cx="3325091" cy="1799019"/>
          </a:xfrm>
        </p:spPr>
        <p:txBody>
          <a:bodyPr/>
          <a:lstStyle/>
          <a:p>
            <a:pPr algn="ctr">
              <a:spcBef>
                <a:spcPct val="0"/>
              </a:spcBef>
            </a:pPr>
            <a:r>
              <a:rPr lang="en-US" altLang="en-US" dirty="0">
                <a:solidFill>
                  <a:schemeClr val="tx1"/>
                </a:solidFill>
                <a:latin typeface="+mn-lt"/>
              </a:rPr>
              <a:t>E-commerce Infrastructure</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
        <p:nvSpPr>
          <p:cNvPr id="9" name="TextBox 8"/>
          <p:cNvSpPr txBox="1"/>
          <p:nvPr/>
        </p:nvSpPr>
        <p:spPr>
          <a:xfrm>
            <a:off x="5603006" y="5170291"/>
            <a:ext cx="2529865" cy="830997"/>
          </a:xfrm>
          <a:prstGeom prst="rect">
            <a:avLst/>
          </a:prstGeom>
          <a:noFill/>
        </p:spPr>
        <p:txBody>
          <a:bodyPr wrap="square" rtlCol="0">
            <a:spAutoFit/>
          </a:bodyPr>
          <a:lstStyle/>
          <a:p>
            <a:pPr lvl="2"/>
            <a:r>
              <a:rPr lang="en-US" sz="1200" dirty="0">
                <a:solidFill>
                  <a:schemeClr val="bg1"/>
                </a:solidFill>
                <a:latin typeface="+mn-lt"/>
              </a:rPr>
              <a:t>Slides in this presentation contain hyperlinks. JAWS users should be able to get a list of links by using INSERT+F7</a:t>
            </a:r>
          </a:p>
        </p:txBody>
      </p:sp>
      <p:pic>
        <p:nvPicPr>
          <p:cNvPr id="10" name="Picture 9"/>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515"/>
            <a:ext cx="8229600" cy="590172"/>
          </a:xfrm>
        </p:spPr>
        <p:txBody>
          <a:bodyPr/>
          <a:lstStyle/>
          <a:p>
            <a:r>
              <a:rPr lang="en-US" kern="1200" dirty="0">
                <a:cs typeface="Times New Roman" panose="02020603050405020304" pitchFamily="18" charset="0"/>
              </a:rPr>
              <a:t>Search Engines</a:t>
            </a:r>
            <a:endParaRPr lang="en-AU" dirty="0"/>
          </a:p>
        </p:txBody>
      </p:sp>
      <p:sp>
        <p:nvSpPr>
          <p:cNvPr id="3" name="Content Placeholder 2"/>
          <p:cNvSpPr>
            <a:spLocks noGrp="1"/>
          </p:cNvSpPr>
          <p:nvPr>
            <p:ph sz="quarter" idx="13"/>
          </p:nvPr>
        </p:nvSpPr>
        <p:spPr>
          <a:xfrm>
            <a:off x="435429" y="762000"/>
            <a:ext cx="8501741" cy="5228601"/>
          </a:xfrm>
        </p:spPr>
        <p:txBody>
          <a:bodyPr/>
          <a:lstStyle/>
          <a:p>
            <a:pPr marL="255651" lvl="0" indent="-255651">
              <a:spcAft>
                <a:spcPct val="0"/>
              </a:spcAft>
              <a:buSzPts val="2400"/>
              <a:tabLst/>
            </a:pPr>
            <a:r>
              <a:rPr lang="en-US" kern="1200" dirty="0">
                <a:solidFill>
                  <a:srgbClr val="000000"/>
                </a:solidFill>
              </a:rPr>
              <a:t>Identify web pages that match queries based on one or more techniques</a:t>
            </a:r>
          </a:p>
          <a:p>
            <a:pPr marL="741553" lvl="1" indent="-284353">
              <a:spcAft>
                <a:spcPct val="0"/>
              </a:spcAft>
              <a:buSzPts val="2400"/>
            </a:pPr>
            <a:r>
              <a:rPr lang="en-US" kern="1200" dirty="0">
                <a:solidFill>
                  <a:srgbClr val="000000"/>
                </a:solidFill>
              </a:rPr>
              <a:t>Keyword indexes</a:t>
            </a:r>
          </a:p>
          <a:p>
            <a:pPr marL="741553" lvl="1" indent="-284353">
              <a:spcAft>
                <a:spcPct val="0"/>
              </a:spcAft>
              <a:buSzPts val="2400"/>
            </a:pPr>
            <a:r>
              <a:rPr lang="en-US" kern="1200" dirty="0">
                <a:solidFill>
                  <a:srgbClr val="000000"/>
                </a:solidFill>
              </a:rPr>
              <a:t>Page ranking</a:t>
            </a:r>
          </a:p>
          <a:p>
            <a:pPr marL="255651" lvl="0" indent="-255651">
              <a:spcAft>
                <a:spcPct val="0"/>
              </a:spcAft>
              <a:buSzPts val="2400"/>
              <a:tabLst/>
            </a:pPr>
            <a:r>
              <a:rPr lang="en-US" kern="1200" dirty="0">
                <a:solidFill>
                  <a:srgbClr val="000000"/>
                </a:solidFill>
              </a:rPr>
              <a:t>Also serve as:</a:t>
            </a:r>
          </a:p>
          <a:p>
            <a:pPr marL="741553" lvl="1" indent="-284353">
              <a:spcAft>
                <a:spcPct val="0"/>
              </a:spcAft>
              <a:buSzPts val="2400"/>
            </a:pPr>
            <a:r>
              <a:rPr lang="en-US" kern="1200" dirty="0">
                <a:solidFill>
                  <a:srgbClr val="000000"/>
                </a:solidFill>
              </a:rPr>
              <a:t>Shopping tools</a:t>
            </a:r>
          </a:p>
          <a:p>
            <a:pPr marL="741553" lvl="1" indent="-284353">
              <a:spcAft>
                <a:spcPct val="0"/>
              </a:spcAft>
              <a:buSzPts val="2400"/>
            </a:pPr>
            <a:r>
              <a:rPr lang="en-US" kern="1200" dirty="0">
                <a:solidFill>
                  <a:srgbClr val="000000"/>
                </a:solidFill>
              </a:rPr>
              <a:t>Advertising vehicles (search engine marketing)</a:t>
            </a:r>
          </a:p>
          <a:p>
            <a:pPr marL="741553" lvl="1" indent="-284353">
              <a:spcAft>
                <a:spcPct val="0"/>
              </a:spcAft>
              <a:buSzPts val="2400"/>
            </a:pPr>
            <a:r>
              <a:rPr lang="en-US" kern="1200" dirty="0">
                <a:solidFill>
                  <a:srgbClr val="000000"/>
                </a:solidFill>
              </a:rPr>
              <a:t>Tool within e-commerce sites</a:t>
            </a:r>
          </a:p>
          <a:p>
            <a:pPr marL="255651" lvl="0" indent="-255651">
              <a:spcAft>
                <a:spcPct val="0"/>
              </a:spcAft>
              <a:buSzPts val="2400"/>
              <a:tabLst/>
            </a:pPr>
            <a:r>
              <a:rPr lang="en-US" kern="1200" dirty="0">
                <a:solidFill>
                  <a:srgbClr val="000000"/>
                </a:solidFill>
              </a:rPr>
              <a:t>Top three providers: Google, Bing, Yahoo</a:t>
            </a:r>
            <a:r>
              <a:rPr lang="en-US" dirty="0"/>
              <a:t> (Oath)</a:t>
            </a:r>
          </a:p>
          <a:p>
            <a:pPr marL="255651" lvl="0" indent="-255651">
              <a:spcAft>
                <a:spcPct val="0"/>
              </a:spcAft>
              <a:buSzPts val="2400"/>
              <a:tabLst/>
            </a:pPr>
            <a:r>
              <a:rPr lang="en-US" dirty="0"/>
              <a:t>Other European search providers include T-Online(Germany) , </a:t>
            </a:r>
            <a:r>
              <a:rPr lang="en-US" dirty="0" err="1"/>
              <a:t>Qwant</a:t>
            </a:r>
            <a:r>
              <a:rPr lang="en-US" dirty="0"/>
              <a:t>(France)</a:t>
            </a:r>
          </a:p>
          <a:p>
            <a:pPr marL="255651" lvl="0" indent="-255651">
              <a:spcAft>
                <a:spcPct val="0"/>
              </a:spcAft>
              <a:buSzPts val="2400"/>
              <a:tabLst/>
            </a:pPr>
            <a:r>
              <a:rPr lang="en-US" dirty="0"/>
              <a:t>Chinese include Baidu, Qihoo, Sohu</a:t>
            </a:r>
          </a:p>
          <a:p>
            <a:pPr marL="255651" lvl="0" indent="-255651">
              <a:spcAft>
                <a:spcPct val="0"/>
              </a:spcAft>
              <a:buSzPts val="2400"/>
              <a:tabLst/>
            </a:pPr>
            <a:endParaRPr lang="en-US" dirty="0"/>
          </a:p>
          <a:p>
            <a:pPr marL="255651" lvl="0" indent="-255651">
              <a:spcAft>
                <a:spcPct val="0"/>
              </a:spcAft>
              <a:buSzPts val="2400"/>
              <a:tabLst/>
            </a:pPr>
            <a:endParaRPr lang="en-US" kern="1200" dirty="0">
              <a:solidFill>
                <a:srgbClr val="000000"/>
              </a:solidFill>
            </a:endParaRPr>
          </a:p>
        </p:txBody>
      </p:sp>
    </p:spTree>
    <p:extLst>
      <p:ext uri="{BB962C8B-B14F-4D97-AF65-F5344CB8AC3E}">
        <p14:creationId xmlns:p14="http://schemas.microsoft.com/office/powerpoint/2010/main" val="357630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7452"/>
            <a:ext cx="8229600" cy="584681"/>
          </a:xfrm>
        </p:spPr>
        <p:txBody>
          <a:bodyPr/>
          <a:lstStyle/>
          <a:p>
            <a:r>
              <a:rPr lang="en-IN" kern="1200" dirty="0">
                <a:cs typeface="Times New Roman" panose="02020603050405020304" pitchFamily="18" charset="0"/>
              </a:rPr>
              <a:t>Figure 2.17 How Google Works</a:t>
            </a:r>
            <a:endParaRPr lang="en-AU" dirty="0"/>
          </a:p>
        </p:txBody>
      </p:sp>
      <p:pic>
        <p:nvPicPr>
          <p:cNvPr id="4" name="Picture 3" descr="EC2020G_Fig_02-17_How Google Works.tif"/>
          <p:cNvPicPr>
            <a:picLocks noChangeAspect="1"/>
          </p:cNvPicPr>
          <p:nvPr/>
        </p:nvPicPr>
        <p:blipFill>
          <a:blip r:embed="rId3"/>
          <a:stretch>
            <a:fillRect/>
          </a:stretch>
        </p:blipFill>
        <p:spPr>
          <a:xfrm>
            <a:off x="1455939" y="994299"/>
            <a:ext cx="5788240" cy="5442012"/>
          </a:xfrm>
          <a:prstGeom prst="rect">
            <a:avLst/>
          </a:prstGeom>
        </p:spPr>
      </p:pic>
    </p:spTree>
    <p:extLst>
      <p:ext uri="{BB962C8B-B14F-4D97-AF65-F5344CB8AC3E}">
        <p14:creationId xmlns:p14="http://schemas.microsoft.com/office/powerpoint/2010/main" val="281228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Downloadable and Streaming Media</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Downloads:</a:t>
            </a:r>
          </a:p>
          <a:p>
            <a:pPr marL="741553" lvl="1" indent="-284353">
              <a:spcAft>
                <a:spcPct val="0"/>
              </a:spcAft>
              <a:buSzPts val="2400"/>
            </a:pPr>
            <a:r>
              <a:rPr lang="en-US" kern="1200" dirty="0">
                <a:solidFill>
                  <a:srgbClr val="000000"/>
                </a:solidFill>
                <a:latin typeface="Arial (Body)"/>
              </a:rPr>
              <a:t>Growth in broadband connections enables large media file downloads</a:t>
            </a:r>
          </a:p>
          <a:p>
            <a:pPr marL="255651" lvl="0" indent="-255651">
              <a:spcAft>
                <a:spcPct val="0"/>
              </a:spcAft>
              <a:buSzPts val="2400"/>
              <a:tabLst/>
            </a:pPr>
            <a:r>
              <a:rPr lang="en-US" kern="1200" dirty="0">
                <a:solidFill>
                  <a:srgbClr val="000000"/>
                </a:solidFill>
                <a:latin typeface="Arial (Body)"/>
              </a:rPr>
              <a:t>Streaming technologies</a:t>
            </a:r>
          </a:p>
          <a:p>
            <a:pPr marL="741553" lvl="1" indent="-284353">
              <a:spcAft>
                <a:spcPct val="0"/>
              </a:spcAft>
              <a:buSzPts val="2400"/>
            </a:pPr>
            <a:r>
              <a:rPr lang="en-US" kern="1200" dirty="0">
                <a:solidFill>
                  <a:srgbClr val="000000"/>
                </a:solidFill>
                <a:latin typeface="Arial (Body)"/>
              </a:rPr>
              <a:t>Enables music, video, and other large files to be sent to users in chunks so that the file can play uninterrupted</a:t>
            </a:r>
          </a:p>
          <a:p>
            <a:pPr marL="255651" lvl="0" indent="-255651">
              <a:spcAft>
                <a:spcPct val="0"/>
              </a:spcAft>
              <a:buSzPts val="2400"/>
              <a:tabLst/>
            </a:pPr>
            <a:r>
              <a:rPr lang="en-US" kern="1200" dirty="0">
                <a:solidFill>
                  <a:srgbClr val="000000"/>
                </a:solidFill>
                <a:latin typeface="Arial (Body)"/>
              </a:rPr>
              <a:t>Podcasting</a:t>
            </a:r>
          </a:p>
          <a:p>
            <a:pPr marL="255651" lvl="0" indent="-255651">
              <a:spcAft>
                <a:spcPct val="0"/>
              </a:spcAft>
              <a:buSzPts val="2400"/>
              <a:tabLst/>
            </a:pPr>
            <a:r>
              <a:rPr lang="en-US" kern="1200" dirty="0">
                <a:solidFill>
                  <a:srgbClr val="000000"/>
                </a:solidFill>
                <a:latin typeface="Arial (Body)"/>
              </a:rPr>
              <a:t>Explosion in online video viewing</a:t>
            </a:r>
          </a:p>
        </p:txBody>
      </p:sp>
    </p:spTree>
    <p:extLst>
      <p:ext uri="{BB962C8B-B14F-4D97-AF65-F5344CB8AC3E}">
        <p14:creationId xmlns:p14="http://schemas.microsoft.com/office/powerpoint/2010/main" val="345114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2.0 Features and Services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200" kern="1200" dirty="0">
                <a:solidFill>
                  <a:srgbClr val="000000"/>
                </a:solidFill>
                <a:latin typeface="Arial (Body)"/>
              </a:rPr>
              <a:t>Online Social Networks</a:t>
            </a:r>
          </a:p>
          <a:p>
            <a:pPr marL="741553" lvl="1" indent="-284353">
              <a:spcAft>
                <a:spcPct val="0"/>
              </a:spcAft>
            </a:pPr>
            <a:r>
              <a:rPr lang="en-US" sz="2200" kern="1200" dirty="0">
                <a:solidFill>
                  <a:srgbClr val="000000"/>
                </a:solidFill>
                <a:latin typeface="Arial (Body)"/>
              </a:rPr>
              <a:t>Services that support communication among networks of friends, peers</a:t>
            </a:r>
          </a:p>
          <a:p>
            <a:pPr marL="255651" lvl="0" indent="-255651">
              <a:spcAft>
                <a:spcPct val="0"/>
              </a:spcAft>
              <a:tabLst/>
            </a:pPr>
            <a:r>
              <a:rPr lang="en-US" sz="2200" kern="1200" dirty="0">
                <a:solidFill>
                  <a:srgbClr val="000000"/>
                </a:solidFill>
                <a:latin typeface="Arial (Body)"/>
              </a:rPr>
              <a:t>Blogs</a:t>
            </a:r>
          </a:p>
          <a:p>
            <a:pPr marL="741553" lvl="1" indent="-284353">
              <a:spcAft>
                <a:spcPct val="0"/>
              </a:spcAft>
            </a:pPr>
            <a:r>
              <a:rPr lang="en-US" sz="2200" kern="1200" dirty="0">
                <a:solidFill>
                  <a:srgbClr val="000000"/>
                </a:solidFill>
                <a:latin typeface="Arial (Body)"/>
              </a:rPr>
              <a:t>Personal web page of chronological entries</a:t>
            </a:r>
          </a:p>
          <a:p>
            <a:pPr marL="741553" lvl="1" indent="-284353">
              <a:spcAft>
                <a:spcPct val="0"/>
              </a:spcAft>
            </a:pPr>
            <a:r>
              <a:rPr lang="en-US" sz="2200" kern="1200" dirty="0">
                <a:solidFill>
                  <a:srgbClr val="000000"/>
                </a:solidFill>
                <a:latin typeface="Arial (Body)"/>
              </a:rPr>
              <a:t>Enables web page publishing with no knowledge of H</a:t>
            </a:r>
            <a:r>
              <a:rPr lang="en-US" sz="100" kern="1200" dirty="0">
                <a:solidFill>
                  <a:srgbClr val="000000"/>
                </a:solidFill>
                <a:latin typeface="Arial (Body)"/>
              </a:rPr>
              <a:t> </a:t>
            </a:r>
            <a:r>
              <a:rPr lang="en-US" sz="2200" kern="1200" dirty="0">
                <a:solidFill>
                  <a:srgbClr val="000000"/>
                </a:solidFill>
                <a:latin typeface="Arial (Body)"/>
              </a:rPr>
              <a:t>T</a:t>
            </a:r>
            <a:r>
              <a:rPr lang="en-US" sz="100" kern="1200" dirty="0">
                <a:solidFill>
                  <a:srgbClr val="000000"/>
                </a:solidFill>
                <a:latin typeface="Arial (Body)"/>
              </a:rPr>
              <a:t> </a:t>
            </a:r>
            <a:r>
              <a:rPr lang="en-US" sz="2200" kern="1200" dirty="0">
                <a:solidFill>
                  <a:srgbClr val="000000"/>
                </a:solidFill>
                <a:latin typeface="Arial (Body)"/>
              </a:rPr>
              <a:t>M</a:t>
            </a:r>
            <a:r>
              <a:rPr lang="en-US" sz="100" kern="1200" dirty="0">
                <a:solidFill>
                  <a:srgbClr val="000000"/>
                </a:solidFill>
                <a:latin typeface="Arial (Body)"/>
              </a:rPr>
              <a:t> </a:t>
            </a:r>
            <a:r>
              <a:rPr lang="en-US" sz="2200" kern="1200" dirty="0">
                <a:solidFill>
                  <a:srgbClr val="000000"/>
                </a:solidFill>
                <a:latin typeface="Arial (Body)"/>
              </a:rPr>
              <a:t>L</a:t>
            </a:r>
          </a:p>
          <a:p>
            <a:pPr marL="255651" lvl="0" indent="-255651">
              <a:spcAft>
                <a:spcPct val="0"/>
              </a:spcAft>
              <a:tabLst/>
            </a:pPr>
            <a:r>
              <a:rPr lang="en-US" sz="2200" kern="1200" dirty="0">
                <a:solidFill>
                  <a:srgbClr val="000000"/>
                </a:solidFill>
                <a:latin typeface="Arial (Body)"/>
              </a:rPr>
              <a:t>Wikis</a:t>
            </a:r>
          </a:p>
          <a:p>
            <a:pPr marL="741553" lvl="1" indent="-284353">
              <a:spcAft>
                <a:spcPct val="0"/>
              </a:spcAft>
            </a:pPr>
            <a:r>
              <a:rPr lang="en-US" sz="2200" kern="1200" dirty="0">
                <a:solidFill>
                  <a:srgbClr val="000000"/>
                </a:solidFill>
                <a:latin typeface="Arial (Body)"/>
              </a:rPr>
              <a:t>Enables documents to be written collectively and collaboratively</a:t>
            </a:r>
          </a:p>
          <a:p>
            <a:pPr marL="741553" lvl="1" indent="-284353">
              <a:spcAft>
                <a:spcPct val="0"/>
              </a:spcAft>
            </a:pPr>
            <a:r>
              <a:rPr lang="en-US" sz="2200" kern="1200" dirty="0">
                <a:solidFill>
                  <a:srgbClr val="000000"/>
                </a:solidFill>
                <a:latin typeface="Arial (Body)"/>
              </a:rPr>
              <a:t>E.g. Wikipedia</a:t>
            </a:r>
          </a:p>
        </p:txBody>
      </p:sp>
    </p:spTree>
    <p:extLst>
      <p:ext uri="{BB962C8B-B14F-4D97-AF65-F5344CB8AC3E}">
        <p14:creationId xmlns:p14="http://schemas.microsoft.com/office/powerpoint/2010/main" val="8167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kern="1200" dirty="0">
                <a:cs typeface="Times New Roman" panose="02020603050405020304" pitchFamily="18" charset="0"/>
              </a:rPr>
              <a:t>Virtual Reality and Augmented Reality</a:t>
            </a:r>
            <a:endParaRPr lang="en-AU" sz="3400"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Virtual reality (V</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Immersing users within virtual world</a:t>
            </a:r>
          </a:p>
          <a:p>
            <a:pPr marL="741553" lvl="1" indent="-284353">
              <a:spcAft>
                <a:spcPct val="0"/>
              </a:spcAft>
              <a:buSzPts val="2400"/>
            </a:pPr>
            <a:r>
              <a:rPr lang="en-US" kern="1200" dirty="0">
                <a:solidFill>
                  <a:srgbClr val="000000"/>
                </a:solidFill>
                <a:latin typeface="Arial (Body)"/>
              </a:rPr>
              <a:t>Typically uses head-mounted display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p>
          <a:p>
            <a:pPr marL="741553" lvl="1" indent="-284353">
              <a:spcAft>
                <a:spcPct val="0"/>
              </a:spcAft>
              <a:buSzPts val="2400"/>
            </a:pPr>
            <a:r>
              <a:rPr lang="en-US" kern="1200" dirty="0">
                <a:solidFill>
                  <a:srgbClr val="000000"/>
                </a:solidFill>
                <a:latin typeface="Arial (Body)"/>
              </a:rPr>
              <a:t>Oculus Rift, Vive, PlayStation V</a:t>
            </a:r>
            <a:r>
              <a:rPr lang="en-US" sz="100" kern="1200" dirty="0">
                <a:solidFill>
                  <a:srgbClr val="000000"/>
                </a:solidFill>
                <a:latin typeface="Arial (Body)"/>
              </a:rPr>
              <a:t> </a:t>
            </a:r>
            <a:r>
              <a:rPr lang="en-US" kern="1200" dirty="0">
                <a:solidFill>
                  <a:srgbClr val="000000"/>
                </a:solidFill>
                <a:latin typeface="Arial (Body)"/>
              </a:rPr>
              <a:t>R</a:t>
            </a:r>
          </a:p>
          <a:p>
            <a:pPr marL="255651" lvl="0" indent="-255651">
              <a:spcAft>
                <a:spcPct val="0"/>
              </a:spcAft>
              <a:buSzPts val="2400"/>
              <a:tabLst/>
            </a:pPr>
            <a:r>
              <a:rPr lang="en-US" kern="1200" dirty="0">
                <a:solidFill>
                  <a:srgbClr val="000000"/>
                </a:solidFill>
                <a:latin typeface="Arial (Body)"/>
              </a:rPr>
              <a:t>Augmented reality (A</a:t>
            </a:r>
            <a:r>
              <a:rPr lang="en-US" sz="100" kern="1200" dirty="0">
                <a:solidFill>
                  <a:srgbClr val="000000"/>
                </a:solidFill>
                <a:latin typeface="Arial (Body)"/>
              </a:rPr>
              <a:t> </a:t>
            </a:r>
            <a:r>
              <a:rPr lang="en-US" kern="1200" dirty="0">
                <a:solidFill>
                  <a:srgbClr val="000000"/>
                </a:solidFill>
                <a:latin typeface="Arial (Body)"/>
              </a:rPr>
              <a:t>R)</a:t>
            </a:r>
          </a:p>
          <a:p>
            <a:pPr marL="741553" lvl="1" indent="-284353">
              <a:spcAft>
                <a:spcPct val="0"/>
              </a:spcAft>
              <a:buSzPts val="2400"/>
            </a:pPr>
            <a:r>
              <a:rPr lang="en-US" kern="1200" dirty="0">
                <a:solidFill>
                  <a:srgbClr val="000000"/>
                </a:solidFill>
                <a:latin typeface="Arial (Body)"/>
              </a:rPr>
              <a:t>Overlaying virtual objects over the real world, via mobile devices or H</a:t>
            </a:r>
            <a:r>
              <a:rPr lang="en-US" sz="100" kern="1200" dirty="0">
                <a:solidFill>
                  <a:srgbClr val="000000"/>
                </a:solidFill>
                <a:latin typeface="Arial (Body)"/>
              </a:rPr>
              <a:t> </a:t>
            </a:r>
            <a:r>
              <a:rPr lang="en-US" kern="1200" dirty="0">
                <a:solidFill>
                  <a:srgbClr val="000000"/>
                </a:solidFill>
                <a:latin typeface="Arial (Body)"/>
              </a:rPr>
              <a:t>M</a:t>
            </a:r>
            <a:r>
              <a:rPr lang="en-US" sz="100" kern="1200" dirty="0">
                <a:solidFill>
                  <a:srgbClr val="000000"/>
                </a:solidFill>
                <a:latin typeface="Arial (Body)"/>
              </a:rPr>
              <a:t> </a:t>
            </a:r>
            <a:r>
              <a:rPr lang="en-US" kern="1200" dirty="0">
                <a:solidFill>
                  <a:srgbClr val="000000"/>
                </a:solidFill>
                <a:latin typeface="Arial (Body)"/>
              </a:rPr>
              <a:t>D</a:t>
            </a:r>
            <a:r>
              <a:rPr lang="en-US" sz="100" kern="1200" dirty="0">
                <a:solidFill>
                  <a:srgbClr val="000000"/>
                </a:solidFill>
                <a:latin typeface="Arial (Body)"/>
              </a:rPr>
              <a:t> </a:t>
            </a:r>
            <a:r>
              <a:rPr lang="en-US" kern="1200" dirty="0">
                <a:solidFill>
                  <a:srgbClr val="000000"/>
                </a:solidFill>
                <a:latin typeface="Arial (Body)"/>
              </a:rPr>
              <a:t>s</a:t>
            </a:r>
          </a:p>
          <a:p>
            <a:pPr marL="741553" lvl="1" indent="-284353">
              <a:spcAft>
                <a:spcPct val="0"/>
              </a:spcAft>
              <a:buSzPts val="2400"/>
            </a:pPr>
            <a:r>
              <a:rPr lang="en-US" kern="1200" dirty="0">
                <a:solidFill>
                  <a:srgbClr val="000000"/>
                </a:solidFill>
                <a:latin typeface="Arial (Body)"/>
              </a:rPr>
              <a:t>Pokémon G</a:t>
            </a:r>
            <a:r>
              <a:rPr lang="en-US" sz="100" kern="1200" dirty="0">
                <a:solidFill>
                  <a:srgbClr val="000000"/>
                </a:solidFill>
                <a:latin typeface="Arial (Body)"/>
              </a:rPr>
              <a:t> </a:t>
            </a:r>
            <a:r>
              <a:rPr lang="en-US" kern="1200" dirty="0">
                <a:solidFill>
                  <a:srgbClr val="000000"/>
                </a:solidFill>
                <a:latin typeface="Arial (Body)"/>
              </a:rPr>
              <a:t>O</a:t>
            </a:r>
          </a:p>
        </p:txBody>
      </p:sp>
    </p:spTree>
    <p:extLst>
      <p:ext uri="{BB962C8B-B14F-4D97-AF65-F5344CB8AC3E}">
        <p14:creationId xmlns:p14="http://schemas.microsoft.com/office/powerpoint/2010/main" val="770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27604"/>
          </a:xfrm>
        </p:spPr>
        <p:txBody>
          <a:bodyPr/>
          <a:lstStyle/>
          <a:p>
            <a:r>
              <a:rPr lang="en-US" kern="1200" dirty="0">
                <a:cs typeface="Times New Roman" panose="02020603050405020304" pitchFamily="18" charset="0"/>
              </a:rPr>
              <a:t>Intelligent Digital Assistants</a:t>
            </a:r>
            <a:endParaRPr lang="en-AU" dirty="0"/>
          </a:p>
        </p:txBody>
      </p:sp>
      <p:sp>
        <p:nvSpPr>
          <p:cNvPr id="3" name="Content Placeholder 2"/>
          <p:cNvSpPr>
            <a:spLocks noGrp="1"/>
          </p:cNvSpPr>
          <p:nvPr>
            <p:ph sz="quarter" idx="13"/>
          </p:nvPr>
        </p:nvSpPr>
        <p:spPr>
          <a:xfrm>
            <a:off x="442913" y="1013401"/>
            <a:ext cx="8229600" cy="5373112"/>
          </a:xfrm>
        </p:spPr>
        <p:txBody>
          <a:bodyPr/>
          <a:lstStyle/>
          <a:p>
            <a:pPr marL="255651" lvl="0" indent="-255651">
              <a:spcAft>
                <a:spcPct val="0"/>
              </a:spcAft>
              <a:buSzPts val="2400"/>
              <a:tabLst/>
            </a:pPr>
            <a:r>
              <a:rPr lang="en-US" kern="1200" dirty="0">
                <a:solidFill>
                  <a:srgbClr val="000000"/>
                </a:solidFill>
                <a:latin typeface="Arial (Body)"/>
              </a:rPr>
              <a:t>Computer search engine using:</a:t>
            </a:r>
          </a:p>
          <a:p>
            <a:pPr marL="741553" lvl="1" indent="-284353">
              <a:spcAft>
                <a:spcPct val="0"/>
              </a:spcAft>
              <a:buSzPts val="2400"/>
            </a:pPr>
            <a:r>
              <a:rPr lang="en-US" kern="1200" dirty="0">
                <a:solidFill>
                  <a:srgbClr val="000000"/>
                </a:solidFill>
                <a:latin typeface="Arial (Body)"/>
              </a:rPr>
              <a:t>Natural language</a:t>
            </a:r>
          </a:p>
          <a:p>
            <a:pPr marL="741553" lvl="1" indent="-284353">
              <a:spcAft>
                <a:spcPct val="0"/>
              </a:spcAft>
              <a:buSzPts val="2400"/>
            </a:pPr>
            <a:r>
              <a:rPr lang="en-US" kern="1200" dirty="0">
                <a:solidFill>
                  <a:srgbClr val="000000"/>
                </a:solidFill>
                <a:latin typeface="Arial (Body)"/>
              </a:rPr>
              <a:t>Conversational interface, verbal commands</a:t>
            </a:r>
          </a:p>
          <a:p>
            <a:pPr marL="741553" lvl="1" indent="-284353">
              <a:spcAft>
                <a:spcPct val="0"/>
              </a:spcAft>
              <a:buSzPts val="2400"/>
            </a:pPr>
            <a:r>
              <a:rPr lang="en-US" kern="1200" dirty="0">
                <a:solidFill>
                  <a:srgbClr val="000000"/>
                </a:solidFill>
                <a:latin typeface="Arial (Body)"/>
              </a:rPr>
              <a:t>Situational awareness</a:t>
            </a:r>
          </a:p>
          <a:p>
            <a:pPr marL="255651" lvl="0" indent="-255651">
              <a:spcAft>
                <a:spcPct val="0"/>
              </a:spcAft>
              <a:buSzPts val="2400"/>
              <a:tabLst/>
            </a:pPr>
            <a:r>
              <a:rPr lang="en-US" kern="1200" dirty="0">
                <a:solidFill>
                  <a:srgbClr val="000000"/>
                </a:solidFill>
                <a:latin typeface="Arial (Body)"/>
              </a:rPr>
              <a:t>Can handle requests for appointments, flights, routes, event scheduling, and more.</a:t>
            </a:r>
          </a:p>
          <a:p>
            <a:pPr marL="741553" lvl="1" indent="-284353">
              <a:spcAft>
                <a:spcPct val="0"/>
              </a:spcAft>
              <a:buSzPts val="2400"/>
            </a:pPr>
            <a:r>
              <a:rPr lang="en-US" kern="1200" dirty="0">
                <a:solidFill>
                  <a:srgbClr val="000000"/>
                </a:solidFill>
                <a:latin typeface="Arial (Body)"/>
              </a:rPr>
              <a:t>Examples:</a:t>
            </a:r>
          </a:p>
          <a:p>
            <a:pPr marL="1144778" lvl="2" indent="-230378">
              <a:spcAft>
                <a:spcPct val="0"/>
              </a:spcAft>
              <a:buSzPts val="2400"/>
            </a:pPr>
            <a:r>
              <a:rPr lang="en-US" kern="1200" dirty="0">
                <a:solidFill>
                  <a:srgbClr val="000000"/>
                </a:solidFill>
                <a:latin typeface="Arial (Body)"/>
              </a:rPr>
              <a:t>Apple’s Siri</a:t>
            </a:r>
          </a:p>
          <a:p>
            <a:pPr marL="1144778" lvl="2" indent="-230378">
              <a:spcAft>
                <a:spcPct val="0"/>
              </a:spcAft>
              <a:buSzPts val="2400"/>
            </a:pPr>
            <a:r>
              <a:rPr lang="en-US" kern="1200" dirty="0">
                <a:solidFill>
                  <a:srgbClr val="000000"/>
                </a:solidFill>
                <a:latin typeface="Arial (Body)"/>
              </a:rPr>
              <a:t>Google Now</a:t>
            </a:r>
          </a:p>
          <a:p>
            <a:pPr marL="1144778" lvl="2" indent="-230378">
              <a:spcAft>
                <a:spcPct val="0"/>
              </a:spcAft>
              <a:buSzPts val="2400"/>
            </a:pPr>
            <a:r>
              <a:rPr lang="en-US" kern="1200" dirty="0">
                <a:solidFill>
                  <a:srgbClr val="000000"/>
                </a:solidFill>
                <a:latin typeface="Arial (Body)"/>
              </a:rPr>
              <a:t>Google Assistant</a:t>
            </a:r>
          </a:p>
          <a:p>
            <a:pPr marL="1144778" lvl="2" indent="-230378">
              <a:spcAft>
                <a:spcPct val="0"/>
              </a:spcAft>
              <a:buSzPts val="2400"/>
            </a:pPr>
            <a:r>
              <a:rPr lang="en-US" kern="1200" dirty="0">
                <a:solidFill>
                  <a:srgbClr val="000000"/>
                </a:solidFill>
                <a:latin typeface="Arial (Body)"/>
              </a:rPr>
              <a:t>Amazon’s Alexa</a:t>
            </a:r>
          </a:p>
          <a:p>
            <a:pPr marL="1144778" lvl="2" indent="-230378">
              <a:spcAft>
                <a:spcPct val="0"/>
              </a:spcAft>
              <a:buSzPts val="2400"/>
            </a:pPr>
            <a:r>
              <a:rPr lang="en-US" kern="1200" dirty="0">
                <a:solidFill>
                  <a:srgbClr val="000000"/>
                </a:solidFill>
                <a:latin typeface="Arial (Body)"/>
              </a:rPr>
              <a:t>Microsoft’s Cortana</a:t>
            </a:r>
          </a:p>
        </p:txBody>
      </p:sp>
    </p:spTree>
    <p:extLst>
      <p:ext uri="{BB962C8B-B14F-4D97-AF65-F5344CB8AC3E}">
        <p14:creationId xmlns:p14="http://schemas.microsoft.com/office/powerpoint/2010/main" val="366374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Mobile Apps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Use of mobile apps has exploded</a:t>
            </a:r>
          </a:p>
          <a:p>
            <a:pPr marL="741553" lvl="1" indent="-284353">
              <a:spcAft>
                <a:spcPct val="0"/>
              </a:spcAft>
              <a:buSzPts val="2400"/>
            </a:pPr>
            <a:r>
              <a:rPr lang="en-US" altLang="en-US" kern="1200" dirty="0">
                <a:solidFill>
                  <a:srgbClr val="000000"/>
                </a:solidFill>
              </a:rPr>
              <a:t>Most popular entertainment media, over T</a:t>
            </a:r>
            <a:r>
              <a:rPr lang="en-US" altLang="en-US" sz="100" kern="1200" dirty="0">
                <a:solidFill>
                  <a:srgbClr val="000000"/>
                </a:solidFill>
              </a:rPr>
              <a:t> </a:t>
            </a:r>
            <a:r>
              <a:rPr lang="en-US" altLang="en-US" kern="1200" dirty="0">
                <a:solidFill>
                  <a:srgbClr val="000000"/>
                </a:solidFill>
              </a:rPr>
              <a:t>V</a:t>
            </a:r>
          </a:p>
          <a:p>
            <a:pPr marL="741553" lvl="1" indent="-284353">
              <a:spcAft>
                <a:spcPct val="0"/>
              </a:spcAft>
              <a:buSzPts val="2400"/>
            </a:pPr>
            <a:r>
              <a:rPr lang="en-US" altLang="en-US" kern="1200" dirty="0">
                <a:solidFill>
                  <a:srgbClr val="000000"/>
                </a:solidFill>
              </a:rPr>
              <a:t>Always present shopping tool</a:t>
            </a:r>
          </a:p>
          <a:p>
            <a:pPr marL="741553" lvl="1" indent="-284353">
              <a:spcAft>
                <a:spcPct val="0"/>
              </a:spcAft>
              <a:buSzPts val="2400"/>
            </a:pPr>
            <a:r>
              <a:rPr lang="en-US" altLang="en-US" kern="1200" dirty="0">
                <a:solidFill>
                  <a:srgbClr val="000000"/>
                </a:solidFill>
              </a:rPr>
              <a:t>Almost all top 100 brands have an app</a:t>
            </a:r>
          </a:p>
          <a:p>
            <a:pPr marL="255651" lvl="0" indent="-255651">
              <a:spcAft>
                <a:spcPct val="0"/>
              </a:spcAft>
              <a:buSzPts val="2400"/>
              <a:tabLst/>
            </a:pPr>
            <a:r>
              <a:rPr lang="en-US" altLang="en-US" kern="1200" dirty="0">
                <a:solidFill>
                  <a:srgbClr val="000000"/>
                </a:solidFill>
              </a:rPr>
              <a:t>Platforms</a:t>
            </a:r>
          </a:p>
          <a:p>
            <a:pPr marL="741553" lvl="1" indent="-284353">
              <a:spcAft>
                <a:spcPct val="0"/>
              </a:spcAft>
              <a:buSzPts val="2400"/>
            </a:pPr>
            <a:r>
              <a:rPr lang="en-US" altLang="en-US" kern="1200" dirty="0">
                <a:solidFill>
                  <a:srgbClr val="000000"/>
                </a:solidFill>
              </a:rPr>
              <a:t>iPhone/iPad (i</a:t>
            </a:r>
            <a:r>
              <a:rPr lang="en-US" altLang="en-US" sz="100" kern="1200" dirty="0">
                <a:solidFill>
                  <a:srgbClr val="000000"/>
                </a:solidFill>
              </a:rPr>
              <a:t> </a:t>
            </a:r>
            <a:r>
              <a:rPr lang="en-US" altLang="en-US" kern="1200" dirty="0">
                <a:solidFill>
                  <a:srgbClr val="000000"/>
                </a:solidFill>
              </a:rPr>
              <a:t>O</a:t>
            </a:r>
            <a:r>
              <a:rPr lang="en-US" altLang="en-US" sz="100" kern="1200" dirty="0">
                <a:solidFill>
                  <a:srgbClr val="000000"/>
                </a:solidFill>
              </a:rPr>
              <a:t> </a:t>
            </a:r>
            <a:r>
              <a:rPr lang="en-US" altLang="en-US" kern="1200" dirty="0">
                <a:solidFill>
                  <a:srgbClr val="000000"/>
                </a:solidFill>
              </a:rPr>
              <a:t>S), Android</a:t>
            </a:r>
          </a:p>
          <a:p>
            <a:pPr marL="255651" lvl="0" indent="-255651">
              <a:spcAft>
                <a:spcPct val="0"/>
              </a:spcAft>
              <a:buSzPts val="2400"/>
              <a:tabLst/>
            </a:pPr>
            <a:r>
              <a:rPr lang="en-US" altLang="en-US" kern="1200" dirty="0">
                <a:solidFill>
                  <a:srgbClr val="000000"/>
                </a:solidFill>
              </a:rPr>
              <a:t>App marketplaces</a:t>
            </a:r>
          </a:p>
          <a:p>
            <a:pPr marL="741553" lvl="1" indent="-284353">
              <a:spcAft>
                <a:spcPct val="0"/>
              </a:spcAft>
              <a:buSzPts val="2400"/>
            </a:pPr>
            <a:r>
              <a:rPr lang="en-US" altLang="en-US" kern="1200" dirty="0">
                <a:solidFill>
                  <a:srgbClr val="000000"/>
                </a:solidFill>
              </a:rPr>
              <a:t>Google Play, Apple</a:t>
            </a:r>
            <a:r>
              <a:rPr lang="en-US" altLang="ja-JP" kern="1200" dirty="0">
                <a:solidFill>
                  <a:srgbClr val="000000"/>
                </a:solidFill>
              </a:rPr>
              <a:t>’s App Store, </a:t>
            </a:r>
            <a:r>
              <a:rPr lang="en-US" dirty="0"/>
              <a:t>Amazon’s Appstore</a:t>
            </a:r>
            <a:endParaRPr lang="en-US" altLang="en-US" kern="1200" dirty="0">
              <a:solidFill>
                <a:srgbClr val="000000"/>
              </a:solidFill>
            </a:endParaRPr>
          </a:p>
        </p:txBody>
      </p:sp>
    </p:spTree>
    <p:extLst>
      <p:ext uri="{BB962C8B-B14F-4D97-AF65-F5344CB8AC3E}">
        <p14:creationId xmlns:p14="http://schemas.microsoft.com/office/powerpoint/2010/main" val="113537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lIns="0" tIns="0" rIns="0" bIns="0">
            <a:noAutofit/>
          </a:bodyPr>
          <a:lstStyle/>
          <a:p>
            <a:r>
              <a:rPr lang="en-US" dirty="0">
                <a:latin typeface="+mj-lt"/>
              </a:rPr>
              <a:t>Copyright</a:t>
            </a:r>
            <a:endParaRPr lang="en-US" sz="2000" b="0" dirty="0">
              <a:latin typeface="+mj-l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05050"/>
            <a:ext cx="8077200" cy="2247900"/>
          </a:xfrm>
          <a:prstGeom prst="rect">
            <a:avLst/>
          </a:prstGeom>
        </p:spPr>
      </p:pic>
    </p:spTree>
    <p:extLst>
      <p:ext uri="{BB962C8B-B14F-4D97-AF65-F5344CB8AC3E}">
        <p14:creationId xmlns:p14="http://schemas.microsoft.com/office/powerpoint/2010/main" val="175169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0" lvl="0" indent="0">
              <a:spcAft>
                <a:spcPct val="0"/>
              </a:spcAft>
              <a:buSzPts val="2400"/>
              <a:buNone/>
            </a:pPr>
            <a:r>
              <a:rPr lang="en-US" b="1" kern="1200">
                <a:solidFill>
                  <a:schemeClr val="tx2"/>
                </a:solidFill>
                <a:latin typeface="Arial (Body)"/>
              </a:rPr>
              <a:t>2.3</a:t>
            </a:r>
            <a:r>
              <a:rPr lang="en-US" b="1" kern="1200">
                <a:solidFill>
                  <a:srgbClr val="000000"/>
                </a:solidFill>
                <a:latin typeface="Arial (Body)"/>
              </a:rPr>
              <a:t> </a:t>
            </a:r>
            <a:r>
              <a:rPr lang="en-US" kern="1200" dirty="0">
                <a:solidFill>
                  <a:srgbClr val="000000"/>
                </a:solidFill>
                <a:latin typeface="Arial (Body)"/>
              </a:rPr>
              <a:t>Understand how the Web works.</a:t>
            </a:r>
          </a:p>
          <a:p>
            <a:pPr marL="0" lvl="0" indent="0">
              <a:spcAft>
                <a:spcPct val="0"/>
              </a:spcAft>
              <a:buSzPts val="2400"/>
              <a:buNone/>
            </a:pPr>
            <a:r>
              <a:rPr lang="en-US" b="1" kern="1200" dirty="0">
                <a:solidFill>
                  <a:schemeClr val="tx2"/>
                </a:solidFill>
                <a:latin typeface="Arial (Body)"/>
              </a:rPr>
              <a:t>2.4</a:t>
            </a:r>
            <a:r>
              <a:rPr lang="en-US" b="1" kern="1200" dirty="0">
                <a:solidFill>
                  <a:srgbClr val="000000"/>
                </a:solidFill>
                <a:latin typeface="Arial (Body)"/>
              </a:rPr>
              <a:t> </a:t>
            </a:r>
            <a:r>
              <a:rPr lang="en-US" kern="1200" dirty="0">
                <a:solidFill>
                  <a:srgbClr val="000000"/>
                </a:solidFill>
                <a:latin typeface="Arial (Body)"/>
              </a:rPr>
              <a:t>Describe how Internet and web features and services support e-commerce.</a:t>
            </a:r>
          </a:p>
          <a:p>
            <a:pPr marL="0" lvl="0" indent="0">
              <a:spcAft>
                <a:spcPct val="0"/>
              </a:spcAft>
              <a:buSzPts val="2400"/>
              <a:buNone/>
            </a:pPr>
            <a:r>
              <a:rPr lang="en-US" b="1" kern="1200" dirty="0">
                <a:solidFill>
                  <a:schemeClr val="tx2"/>
                </a:solidFill>
                <a:latin typeface="Arial (Body)"/>
              </a:rPr>
              <a:t>2.5</a:t>
            </a:r>
            <a:r>
              <a:rPr lang="en-US" b="1" kern="1200" dirty="0">
                <a:solidFill>
                  <a:srgbClr val="000000"/>
                </a:solidFill>
                <a:latin typeface="Arial (Body)"/>
              </a:rPr>
              <a:t> </a:t>
            </a:r>
            <a:r>
              <a:rPr lang="en-US" kern="1200" dirty="0">
                <a:solidFill>
                  <a:srgbClr val="000000"/>
                </a:solidFill>
                <a:latin typeface="Arial (Body)"/>
              </a:rPr>
              <a:t>Understand the impact of mobile applications.</a:t>
            </a:r>
          </a:p>
        </p:txBody>
      </p:sp>
    </p:spTree>
    <p:extLst>
      <p:ext uri="{BB962C8B-B14F-4D97-AF65-F5344CB8AC3E}">
        <p14:creationId xmlns:p14="http://schemas.microsoft.com/office/powerpoint/2010/main" val="167143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The Web</a:t>
            </a:r>
            <a:endParaRPr lang="en-AU" dirty="0"/>
          </a:p>
        </p:txBody>
      </p:sp>
      <p:sp>
        <p:nvSpPr>
          <p:cNvPr id="3" name="Content Placeholder 2"/>
          <p:cNvSpPr>
            <a:spLocks noGrp="1"/>
          </p:cNvSpPr>
          <p:nvPr>
            <p:ph sz="quarter" idx="13"/>
          </p:nvPr>
        </p:nvSpPr>
        <p:spPr>
          <a:xfrm>
            <a:off x="457200" y="1556326"/>
            <a:ext cx="8229600" cy="4692074"/>
          </a:xfrm>
        </p:spPr>
        <p:txBody>
          <a:bodyPr/>
          <a:lstStyle/>
          <a:p>
            <a:pPr marL="255651" lvl="0" indent="-255651">
              <a:spcAft>
                <a:spcPct val="0"/>
              </a:spcAft>
              <a:buSzPts val="2400"/>
              <a:tabLst/>
            </a:pPr>
            <a:r>
              <a:rPr lang="en-US" altLang="en-US" kern="1200" dirty="0">
                <a:solidFill>
                  <a:srgbClr val="000000"/>
                </a:solidFill>
                <a:latin typeface="Arial (Body)"/>
              </a:rPr>
              <a:t>1989–1991: Web invented</a:t>
            </a:r>
          </a:p>
          <a:p>
            <a:pPr marL="741553" lvl="1" indent="-284353">
              <a:spcAft>
                <a:spcPct val="0"/>
              </a:spcAft>
              <a:buSzPts val="2400"/>
            </a:pPr>
            <a:r>
              <a:rPr lang="en-US" altLang="en-US" kern="1200" dirty="0">
                <a:solidFill>
                  <a:srgbClr val="000000"/>
                </a:solidFill>
                <a:latin typeface="Arial (Body)"/>
              </a:rPr>
              <a:t>Tim Berners-Lee at C</a:t>
            </a:r>
            <a:r>
              <a:rPr lang="en-US" altLang="en-US" sz="100" kern="1200" dirty="0">
                <a:solidFill>
                  <a:srgbClr val="000000"/>
                </a:solidFill>
                <a:latin typeface="Arial (Body)"/>
              </a:rPr>
              <a:t> </a:t>
            </a:r>
            <a:r>
              <a:rPr lang="en-US" altLang="en-US" kern="1200" dirty="0">
                <a:solidFill>
                  <a:srgbClr val="000000"/>
                </a:solidFill>
                <a:latin typeface="Arial (Body)"/>
              </a:rPr>
              <a:t>E</a:t>
            </a:r>
            <a:r>
              <a:rPr lang="en-US" altLang="en-US" sz="100" kern="1200" dirty="0">
                <a:solidFill>
                  <a:srgbClr val="000000"/>
                </a:solidFill>
                <a:latin typeface="Arial (Body)"/>
              </a:rPr>
              <a:t> </a:t>
            </a:r>
            <a:r>
              <a:rPr lang="en-US" altLang="en-US" kern="1200" dirty="0">
                <a:solidFill>
                  <a:srgbClr val="000000"/>
                </a:solidFill>
                <a:latin typeface="Arial (Body)"/>
              </a:rPr>
              <a:t>R</a:t>
            </a:r>
            <a:r>
              <a:rPr lang="en-US" altLang="en-US" sz="100" kern="1200" dirty="0">
                <a:solidFill>
                  <a:srgbClr val="000000"/>
                </a:solidFill>
                <a:latin typeface="Arial (Body)"/>
              </a:rPr>
              <a:t> </a:t>
            </a:r>
            <a:r>
              <a:rPr lang="en-US" altLang="en-US" kern="1200" dirty="0">
                <a:solidFill>
                  <a:srgbClr val="000000"/>
                </a:solidFill>
                <a:latin typeface="Arial (Body)"/>
              </a:rPr>
              <a:t>N</a:t>
            </a:r>
          </a:p>
          <a:p>
            <a:pPr marL="741553" lvl="1" indent="-284353">
              <a:spcAft>
                <a:spcPct val="0"/>
              </a:spcAft>
              <a:buSzPts val="2400"/>
            </a:pPr>
            <a:r>
              <a:rPr lang="en-US" altLang="en-US" kern="1200" dirty="0">
                <a:solidFill>
                  <a:srgbClr val="000000"/>
                </a:solidFill>
                <a:latin typeface="Arial (Body)"/>
              </a:rPr>
              <a:t>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M</a:t>
            </a:r>
            <a:r>
              <a:rPr lang="en-US" altLang="en-US" sz="100" kern="1200" dirty="0">
                <a:solidFill>
                  <a:srgbClr val="000000"/>
                </a:solidFill>
                <a:latin typeface="Arial (Body)"/>
              </a:rPr>
              <a:t> </a:t>
            </a:r>
            <a:r>
              <a:rPr lang="en-US" altLang="en-US" kern="1200" dirty="0">
                <a:solidFill>
                  <a:srgbClr val="000000"/>
                </a:solidFill>
                <a:latin typeface="Arial (Body)"/>
              </a:rPr>
              <a:t>L, H</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T</a:t>
            </a:r>
            <a:r>
              <a:rPr lang="en-US" altLang="en-US" sz="100" kern="1200" dirty="0">
                <a:solidFill>
                  <a:srgbClr val="000000"/>
                </a:solidFill>
                <a:latin typeface="Arial (Body)"/>
              </a:rPr>
              <a:t> </a:t>
            </a:r>
            <a:r>
              <a:rPr lang="en-US" altLang="en-US" kern="1200" dirty="0">
                <a:solidFill>
                  <a:srgbClr val="000000"/>
                </a:solidFill>
                <a:latin typeface="Arial (Body)"/>
              </a:rPr>
              <a:t>P, web server, web browser – the 4 essential components of the Web</a:t>
            </a:r>
          </a:p>
          <a:p>
            <a:pPr marL="255651" lvl="0" indent="-255651">
              <a:spcAft>
                <a:spcPct val="0"/>
              </a:spcAft>
              <a:buSzPts val="2400"/>
              <a:tabLst/>
            </a:pPr>
            <a:r>
              <a:rPr lang="en-US" altLang="en-US" kern="1200" dirty="0">
                <a:solidFill>
                  <a:srgbClr val="000000"/>
                </a:solidFill>
                <a:latin typeface="Arial (Body)"/>
              </a:rPr>
              <a:t>1993: Mosaic web browser w/G</a:t>
            </a:r>
            <a:r>
              <a:rPr lang="en-US" altLang="en-US" sz="100" kern="1200" dirty="0">
                <a:solidFill>
                  <a:srgbClr val="000000"/>
                </a:solidFill>
                <a:latin typeface="Arial (Body)"/>
              </a:rPr>
              <a:t> </a:t>
            </a:r>
            <a:r>
              <a:rPr lang="en-US" altLang="en-US" kern="1200" dirty="0">
                <a:solidFill>
                  <a:srgbClr val="000000"/>
                </a:solidFill>
                <a:latin typeface="Arial (Body)"/>
              </a:rPr>
              <a:t>U</a:t>
            </a:r>
            <a:r>
              <a:rPr lang="en-US" altLang="en-US" sz="100" kern="1200" dirty="0">
                <a:solidFill>
                  <a:srgbClr val="000000"/>
                </a:solidFill>
                <a:latin typeface="Arial (Body)"/>
              </a:rPr>
              <a:t> </a:t>
            </a:r>
            <a:r>
              <a:rPr lang="en-US" altLang="en-US" kern="1200" dirty="0">
                <a:solidFill>
                  <a:srgbClr val="000000"/>
                </a:solidFill>
                <a:latin typeface="Arial (Body)"/>
              </a:rPr>
              <a:t>I</a:t>
            </a:r>
          </a:p>
          <a:p>
            <a:pPr marL="741553" lvl="1" indent="-284353">
              <a:spcAft>
                <a:spcPct val="0"/>
              </a:spcAft>
              <a:buSzPts val="2400"/>
            </a:pPr>
            <a:r>
              <a:rPr lang="en-US" altLang="en-US" kern="1200" dirty="0">
                <a:solidFill>
                  <a:srgbClr val="000000"/>
                </a:solidFill>
                <a:latin typeface="Arial (Body)"/>
              </a:rPr>
              <a:t>Andreessen and others at N</a:t>
            </a:r>
            <a:r>
              <a:rPr lang="en-US" altLang="en-US" sz="100" kern="1200" dirty="0">
                <a:solidFill>
                  <a:srgbClr val="000000"/>
                </a:solidFill>
                <a:latin typeface="Arial (Body)"/>
              </a:rPr>
              <a:t> </a:t>
            </a:r>
            <a:r>
              <a:rPr lang="en-US" altLang="en-US" kern="1200" dirty="0">
                <a:solidFill>
                  <a:srgbClr val="000000"/>
                </a:solidFill>
                <a:latin typeface="Arial (Body)"/>
              </a:rPr>
              <a:t>C</a:t>
            </a:r>
            <a:r>
              <a:rPr lang="en-US" altLang="en-US" sz="100" kern="1200" dirty="0">
                <a:solidFill>
                  <a:srgbClr val="000000"/>
                </a:solidFill>
                <a:latin typeface="Arial (Body)"/>
              </a:rPr>
              <a:t> </a:t>
            </a:r>
            <a:r>
              <a:rPr lang="en-US" altLang="en-US" kern="1200" dirty="0">
                <a:solidFill>
                  <a:srgbClr val="000000"/>
                </a:solidFill>
                <a:latin typeface="Arial (Body)"/>
              </a:rPr>
              <a:t>S</a:t>
            </a:r>
            <a:r>
              <a:rPr lang="en-US" altLang="en-US" sz="100" kern="1200" dirty="0">
                <a:solidFill>
                  <a:srgbClr val="000000"/>
                </a:solidFill>
                <a:latin typeface="Arial (Body)"/>
              </a:rPr>
              <a:t> </a:t>
            </a:r>
            <a:r>
              <a:rPr lang="en-US" altLang="en-US" kern="1200" dirty="0">
                <a:solidFill>
                  <a:srgbClr val="000000"/>
                </a:solidFill>
                <a:latin typeface="Arial (Body)"/>
              </a:rPr>
              <a:t>A</a:t>
            </a:r>
          </a:p>
          <a:p>
            <a:pPr marL="741553" lvl="1" indent="-284353">
              <a:spcAft>
                <a:spcPct val="0"/>
              </a:spcAft>
              <a:buSzPts val="2400"/>
            </a:pPr>
            <a:r>
              <a:rPr lang="en-US" altLang="en-US" kern="1200" dirty="0">
                <a:solidFill>
                  <a:srgbClr val="000000"/>
                </a:solidFill>
                <a:latin typeface="Arial (Body)"/>
              </a:rPr>
              <a:t>Runs on Windows, Macintosh, or Unix</a:t>
            </a:r>
          </a:p>
          <a:p>
            <a:pPr marL="255651" lvl="0" indent="-255651">
              <a:spcAft>
                <a:spcPct val="0"/>
              </a:spcAft>
              <a:buSzPts val="2400"/>
              <a:tabLst/>
            </a:pPr>
            <a:r>
              <a:rPr lang="en-US" altLang="en-US" kern="1200" dirty="0">
                <a:solidFill>
                  <a:srgbClr val="000000"/>
                </a:solidFill>
                <a:latin typeface="Arial (Body)"/>
              </a:rPr>
              <a:t>1994: Netscape Navigator, first commercial web browser</a:t>
            </a:r>
          </a:p>
          <a:p>
            <a:pPr marL="255651" lvl="0" indent="-255651">
              <a:spcAft>
                <a:spcPct val="0"/>
              </a:spcAft>
              <a:buSzPts val="2400"/>
              <a:tabLst/>
            </a:pPr>
            <a:r>
              <a:rPr lang="en-US" altLang="en-US" kern="1200" dirty="0">
                <a:solidFill>
                  <a:srgbClr val="000000"/>
                </a:solidFill>
                <a:latin typeface="Arial (Body)"/>
              </a:rPr>
              <a:t>1995: Microsoft Internet Explorer, Netscape’s market share fell from 100% to 0.5%</a:t>
            </a:r>
          </a:p>
        </p:txBody>
      </p:sp>
    </p:spTree>
    <p:extLst>
      <p:ext uri="{BB962C8B-B14F-4D97-AF65-F5344CB8AC3E}">
        <p14:creationId xmlns:p14="http://schemas.microsoft.com/office/powerpoint/2010/main" val="44159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Hypertext</a:t>
            </a:r>
            <a:endParaRPr lang="en-AU" dirty="0"/>
          </a:p>
        </p:txBody>
      </p:sp>
      <p:sp>
        <p:nvSpPr>
          <p:cNvPr id="4" name="Content Placeholder 3"/>
          <p:cNvSpPr>
            <a:spLocks noGrp="1"/>
          </p:cNvSpPr>
          <p:nvPr>
            <p:ph sz="quarter" idx="13"/>
          </p:nvPr>
        </p:nvSpPr>
        <p:spPr>
          <a:xfrm>
            <a:off x="457200" y="1556327"/>
            <a:ext cx="8229600" cy="2134524"/>
          </a:xfrm>
        </p:spPr>
        <p:txBody>
          <a:bodyPr/>
          <a:lstStyle/>
          <a:p>
            <a:pPr marL="255651" lvl="0" indent="-255651">
              <a:spcAft>
                <a:spcPct val="0"/>
              </a:spcAft>
              <a:buSzPts val="2400"/>
              <a:tabLst/>
            </a:pPr>
            <a:r>
              <a:rPr lang="en-US" kern="1200" dirty="0">
                <a:solidFill>
                  <a:srgbClr val="000000"/>
                </a:solidFill>
                <a:latin typeface="Arial (Body)"/>
              </a:rPr>
              <a:t>Text formatted with embedded links</a:t>
            </a:r>
          </a:p>
          <a:p>
            <a:pPr marL="741553" lvl="1" indent="-284353">
              <a:spcAft>
                <a:spcPct val="0"/>
              </a:spcAft>
              <a:buSzPts val="2400"/>
            </a:pPr>
            <a:r>
              <a:rPr lang="en-US" kern="1200" dirty="0">
                <a:solidFill>
                  <a:srgbClr val="000000"/>
                </a:solidFill>
                <a:latin typeface="Arial (Body)"/>
              </a:rPr>
              <a:t>Links connect documents to one another, and to other objects such as sound, video, or animation files</a:t>
            </a:r>
          </a:p>
          <a:p>
            <a:pPr marL="255651" lvl="0" indent="-255651">
              <a:spcAft>
                <a:spcPct val="0"/>
              </a:spcAft>
              <a:buSzPts val="2400"/>
              <a:tabLst/>
            </a:pPr>
            <a:r>
              <a:rPr lang="en-US" kern="1200" dirty="0">
                <a:solidFill>
                  <a:srgbClr val="000000"/>
                </a:solidFill>
                <a:latin typeface="Arial (Body)"/>
              </a:rPr>
              <a:t>Uses Hypertext Transfer Protocol (H</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T</a:t>
            </a:r>
            <a:r>
              <a:rPr lang="en-US" sz="100" kern="1200" dirty="0">
                <a:solidFill>
                  <a:srgbClr val="000000"/>
                </a:solidFill>
                <a:latin typeface="Arial (Body)"/>
              </a:rPr>
              <a:t> </a:t>
            </a:r>
            <a:r>
              <a:rPr lang="en-US" kern="1200" dirty="0">
                <a:solidFill>
                  <a:srgbClr val="000000"/>
                </a:solidFill>
                <a:latin typeface="Arial (Body)"/>
              </a:rPr>
              <a:t>P) and U</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L</a:t>
            </a:r>
            <a:r>
              <a:rPr lang="en-US" sz="100" kern="1200" dirty="0">
                <a:solidFill>
                  <a:srgbClr val="000000"/>
                </a:solidFill>
                <a:latin typeface="Arial (Body)"/>
              </a:rPr>
              <a:t> </a:t>
            </a:r>
            <a:r>
              <a:rPr lang="en-US" kern="1200" dirty="0">
                <a:solidFill>
                  <a:srgbClr val="000000"/>
                </a:solidFill>
                <a:latin typeface="Arial (Body)"/>
              </a:rPr>
              <a:t>s to locate resources on the Web</a:t>
            </a:r>
          </a:p>
        </p:txBody>
      </p:sp>
      <p:sp>
        <p:nvSpPr>
          <p:cNvPr id="5" name="Text Placeholder 4"/>
          <p:cNvSpPr>
            <a:spLocks noGrp="1"/>
          </p:cNvSpPr>
          <p:nvPr>
            <p:ph type="body" sz="quarter" idx="14"/>
          </p:nvPr>
        </p:nvSpPr>
        <p:spPr>
          <a:xfrm>
            <a:off x="457200" y="3737824"/>
            <a:ext cx="8229600" cy="896115"/>
          </a:xfrm>
        </p:spPr>
        <p:txBody>
          <a:bodyPr lIns="0" tIns="0" rIns="0" bIns="0"/>
          <a:lstStyle/>
          <a:p>
            <a:pPr marL="741553" lvl="1" indent="-284353">
              <a:spcAft>
                <a:spcPct val="0"/>
              </a:spcAft>
              <a:buSzPts val="2400"/>
            </a:pPr>
            <a:r>
              <a:rPr lang="en-US" sz="2400" kern="1200" dirty="0">
                <a:solidFill>
                  <a:srgbClr val="000000"/>
                </a:solidFill>
                <a:latin typeface="+mn-lt"/>
              </a:rPr>
              <a:t>Example U</a:t>
            </a:r>
            <a:r>
              <a:rPr lang="en-US" sz="100" kern="1200" dirty="0">
                <a:solidFill>
                  <a:srgbClr val="000000"/>
                </a:solidFill>
                <a:latin typeface="+mn-lt"/>
              </a:rPr>
              <a:t> </a:t>
            </a:r>
            <a:r>
              <a:rPr lang="en-US" sz="2400" kern="1200" dirty="0">
                <a:solidFill>
                  <a:srgbClr val="000000"/>
                </a:solidFill>
                <a:latin typeface="+mn-lt"/>
              </a:rPr>
              <a:t>R</a:t>
            </a:r>
            <a:r>
              <a:rPr lang="en-US" sz="100" kern="1200" dirty="0">
                <a:solidFill>
                  <a:srgbClr val="000000"/>
                </a:solidFill>
                <a:latin typeface="+mn-lt"/>
              </a:rPr>
              <a:t> </a:t>
            </a:r>
            <a:r>
              <a:rPr lang="en-US" sz="2400" kern="1200" dirty="0">
                <a:solidFill>
                  <a:srgbClr val="000000"/>
                </a:solidFill>
                <a:latin typeface="+mn-lt"/>
              </a:rPr>
              <a:t>L: </a:t>
            </a:r>
            <a:r>
              <a:rPr lang="en-US" sz="2400" kern="1200" dirty="0">
                <a:solidFill>
                  <a:srgbClr val="000000"/>
                </a:solidFill>
                <a:latin typeface="+mn-lt"/>
                <a:hlinkClick r:id="rId3" tooltip="http://megacorp.com/content/features/082602.html"/>
              </a:rPr>
              <a:t>http://megacorp.com/content/features/082602.html</a:t>
            </a:r>
            <a:endParaRPr lang="en-AU" sz="2400" dirty="0">
              <a:latin typeface="+mn-lt"/>
            </a:endParaRPr>
          </a:p>
        </p:txBody>
      </p:sp>
    </p:spTree>
    <p:extLst>
      <p:ext uri="{BB962C8B-B14F-4D97-AF65-F5344CB8AC3E}">
        <p14:creationId xmlns:p14="http://schemas.microsoft.com/office/powerpoint/2010/main" val="244926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Markup Languages</a:t>
            </a:r>
            <a:endParaRPr lang="en-AU" dirty="0"/>
          </a:p>
        </p:txBody>
      </p:sp>
      <p:sp>
        <p:nvSpPr>
          <p:cNvPr id="5" name="Content Placeholder 4"/>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Hypertext Markup Language (H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Fixed set of pre-defined markup </a:t>
            </a:r>
            <a:r>
              <a:rPr lang="en-AU" altLang="ja-JP" kern="1200" dirty="0">
                <a:solidFill>
                  <a:srgbClr val="000000"/>
                </a:solidFill>
              </a:rPr>
              <a:t>“</a:t>
            </a:r>
            <a:r>
              <a:rPr lang="en-US" altLang="ja-JP" kern="1200" dirty="0">
                <a:solidFill>
                  <a:srgbClr val="000000"/>
                </a:solidFill>
              </a:rPr>
              <a:t>tags</a:t>
            </a:r>
            <a:r>
              <a:rPr lang="en-AU" altLang="ja-JP" kern="1200" dirty="0">
                <a:solidFill>
                  <a:srgbClr val="000000"/>
                </a:solidFill>
              </a:rPr>
              <a:t>”</a:t>
            </a:r>
            <a:r>
              <a:rPr lang="en-US" altLang="ja-JP" kern="1200" dirty="0">
                <a:solidFill>
                  <a:srgbClr val="000000"/>
                </a:solidFill>
              </a:rPr>
              <a:t> used to format text</a:t>
            </a:r>
          </a:p>
          <a:p>
            <a:pPr marL="741553" lvl="1" indent="-284353">
              <a:spcAft>
                <a:spcPct val="0"/>
              </a:spcAft>
              <a:buSzPts val="2400"/>
            </a:pPr>
            <a:r>
              <a:rPr lang="en-US" altLang="en-US" kern="1200" dirty="0">
                <a:solidFill>
                  <a:srgbClr val="000000"/>
                </a:solidFill>
              </a:rPr>
              <a:t>Controls look and feel of web pages</a:t>
            </a:r>
          </a:p>
          <a:p>
            <a:pPr marL="741553" lvl="1" indent="-284353">
              <a:spcAft>
                <a:spcPct val="0"/>
              </a:spcAft>
              <a:buSzPts val="2400"/>
            </a:pPr>
            <a:r>
              <a:rPr lang="en-US" dirty="0"/>
              <a:t>Used in conjunction with Cascading Style Sheets (C</a:t>
            </a:r>
            <a:r>
              <a:rPr lang="en-US" sz="100" dirty="0"/>
              <a:t> </a:t>
            </a:r>
            <a:r>
              <a:rPr lang="en-US" dirty="0"/>
              <a:t>S</a:t>
            </a:r>
            <a:r>
              <a:rPr lang="en-US" sz="100" dirty="0"/>
              <a:t> </a:t>
            </a:r>
            <a:r>
              <a:rPr lang="en-US" dirty="0"/>
              <a:t>S)</a:t>
            </a:r>
            <a:endParaRPr lang="en-US" altLang="en-US" kern="1200" dirty="0">
              <a:solidFill>
                <a:srgbClr val="000000"/>
              </a:solidFill>
            </a:endParaRPr>
          </a:p>
          <a:p>
            <a:pPr marL="741553" lvl="1" indent="-284353">
              <a:spcAft>
                <a:spcPct val="0"/>
              </a:spcAft>
              <a:buSzPts val="2400"/>
            </a:pPr>
            <a:r>
              <a:rPr lang="en-US" altLang="en-US" kern="1200" dirty="0">
                <a:solidFill>
                  <a:srgbClr val="000000"/>
                </a:solidFill>
              </a:rPr>
              <a:t>H</a:t>
            </a:r>
            <a:r>
              <a:rPr lang="en-US" altLang="en-US" sz="100" kern="1200" dirty="0">
                <a:solidFill>
                  <a:srgbClr val="000000"/>
                </a:solidFill>
              </a:rPr>
              <a:t> </a:t>
            </a:r>
            <a:r>
              <a:rPr lang="en-US" altLang="en-US" kern="1200" dirty="0">
                <a:solidFill>
                  <a:srgbClr val="000000"/>
                </a:solidFill>
              </a:rPr>
              <a:t>T</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L5 the newest version</a:t>
            </a:r>
          </a:p>
          <a:p>
            <a:pPr marL="255651" lvl="0" indent="-255651">
              <a:spcAft>
                <a:spcPct val="0"/>
              </a:spcAft>
              <a:buSzPts val="2400"/>
              <a:tabLst/>
            </a:pPr>
            <a:r>
              <a:rPr lang="en-US" altLang="en-US" kern="1200" dirty="0">
                <a:solidFill>
                  <a:srgbClr val="000000"/>
                </a:solidFill>
              </a:rPr>
              <a:t>eXtensible Markup Language (X</a:t>
            </a:r>
            <a:r>
              <a:rPr lang="en-US" altLang="en-US" sz="100" kern="1200" dirty="0">
                <a:solidFill>
                  <a:srgbClr val="000000"/>
                </a:solidFill>
              </a:rPr>
              <a:t> </a:t>
            </a:r>
            <a:r>
              <a:rPr lang="en-US" altLang="en-US" kern="1200" dirty="0">
                <a:solidFill>
                  <a:srgbClr val="000000"/>
                </a:solidFill>
              </a:rPr>
              <a:t>M</a:t>
            </a:r>
            <a:r>
              <a:rPr lang="en-US" altLang="en-US" sz="100" kern="1200" dirty="0">
                <a:solidFill>
                  <a:srgbClr val="000000"/>
                </a:solidFill>
              </a:rPr>
              <a:t> </a:t>
            </a:r>
            <a:r>
              <a:rPr lang="en-US" altLang="en-US" kern="1200" dirty="0">
                <a:solidFill>
                  <a:srgbClr val="000000"/>
                </a:solidFill>
              </a:rPr>
              <a:t>L)</a:t>
            </a:r>
          </a:p>
          <a:p>
            <a:pPr marL="741553" lvl="1" indent="-284353">
              <a:spcAft>
                <a:spcPct val="0"/>
              </a:spcAft>
              <a:buSzPts val="2400"/>
            </a:pPr>
            <a:r>
              <a:rPr lang="en-US" altLang="en-US" kern="1200" dirty="0">
                <a:solidFill>
                  <a:srgbClr val="000000"/>
                </a:solidFill>
              </a:rPr>
              <a:t>Designed to describe data and information</a:t>
            </a:r>
          </a:p>
          <a:p>
            <a:pPr marL="741553" lvl="1" indent="-284353">
              <a:spcAft>
                <a:spcPct val="0"/>
              </a:spcAft>
              <a:buSzPts val="2400"/>
            </a:pPr>
            <a:r>
              <a:rPr lang="en-US" altLang="en-US" kern="1200" dirty="0">
                <a:solidFill>
                  <a:srgbClr val="000000"/>
                </a:solidFill>
              </a:rPr>
              <a:t>Tags used are defined by user</a:t>
            </a:r>
          </a:p>
        </p:txBody>
      </p:sp>
    </p:spTree>
    <p:extLst>
      <p:ext uri="{BB962C8B-B14F-4D97-AF65-F5344CB8AC3E}">
        <p14:creationId xmlns:p14="http://schemas.microsoft.com/office/powerpoint/2010/main" val="280605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Web Servers and Web Clients</a:t>
            </a:r>
            <a:endParaRPr lang="en-AU" dirty="0"/>
          </a:p>
        </p:txBody>
      </p:sp>
      <p:sp>
        <p:nvSpPr>
          <p:cNvPr id="3" name="Content Placeholder 2"/>
          <p:cNvSpPr>
            <a:spLocks noGrp="1"/>
          </p:cNvSpPr>
          <p:nvPr>
            <p:ph sz="quarter" idx="13"/>
          </p:nvPr>
        </p:nvSpPr>
        <p:spPr/>
        <p:txBody>
          <a:bodyPr/>
          <a:lstStyle/>
          <a:p>
            <a:pPr marL="255651" lvl="0" indent="-255651">
              <a:spcAft>
                <a:spcPct val="0"/>
              </a:spcAft>
              <a:tabLst/>
            </a:pPr>
            <a:r>
              <a:rPr lang="en-US" sz="2000" kern="1200" dirty="0">
                <a:solidFill>
                  <a:srgbClr val="000000"/>
                </a:solidFill>
                <a:latin typeface="Arial (Body)"/>
              </a:rPr>
              <a:t>Web server software</a:t>
            </a:r>
          </a:p>
          <a:p>
            <a:pPr marL="741553" lvl="1" indent="-284353">
              <a:spcAft>
                <a:spcPct val="0"/>
              </a:spcAft>
            </a:pPr>
            <a:r>
              <a:rPr lang="en-US" sz="2000" kern="1200" dirty="0">
                <a:solidFill>
                  <a:srgbClr val="000000"/>
                </a:solidFill>
                <a:latin typeface="Arial (Body)"/>
              </a:rPr>
              <a:t>Enables a computer to deliver web pages to clients on a network that request this service by sending an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a:t>
            </a:r>
          </a:p>
          <a:p>
            <a:pPr marL="741553" lvl="1" indent="-284353">
              <a:spcAft>
                <a:spcPct val="0"/>
              </a:spcAft>
            </a:pPr>
            <a:r>
              <a:rPr lang="en-US" sz="2000" kern="1200" dirty="0">
                <a:solidFill>
                  <a:srgbClr val="000000"/>
                </a:solidFill>
                <a:latin typeface="Arial (Body)"/>
              </a:rPr>
              <a:t>Basic capabilities: Security services, F</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search engine, data capture</a:t>
            </a:r>
          </a:p>
          <a:p>
            <a:pPr marL="255651" lvl="0" indent="-255651">
              <a:spcAft>
                <a:spcPct val="0"/>
              </a:spcAft>
              <a:tabLst/>
            </a:pPr>
            <a:r>
              <a:rPr lang="en-US" sz="2000" kern="1200" dirty="0">
                <a:solidFill>
                  <a:srgbClr val="000000"/>
                </a:solidFill>
                <a:latin typeface="Arial (Body)"/>
              </a:rPr>
              <a:t>Web server</a:t>
            </a:r>
          </a:p>
          <a:p>
            <a:pPr marL="741553" lvl="1" indent="-284353">
              <a:spcAft>
                <a:spcPct val="0"/>
              </a:spcAft>
            </a:pPr>
            <a:r>
              <a:rPr lang="en-US" sz="2000" kern="1200" dirty="0">
                <a:solidFill>
                  <a:srgbClr val="000000"/>
                </a:solidFill>
                <a:latin typeface="Arial (Body)"/>
              </a:rPr>
              <a:t>May refer to either web server software or physical server</a:t>
            </a:r>
          </a:p>
          <a:p>
            <a:pPr marL="741553" lvl="1" indent="-284353">
              <a:spcAft>
                <a:spcPct val="0"/>
              </a:spcAft>
            </a:pPr>
            <a:r>
              <a:rPr lang="en-US" sz="2000" kern="1200" dirty="0">
                <a:solidFill>
                  <a:srgbClr val="000000"/>
                </a:solidFill>
                <a:latin typeface="Arial (Body)"/>
              </a:rPr>
              <a:t>Specialized servers: Database servers, ad servers, and so on</a:t>
            </a:r>
          </a:p>
          <a:p>
            <a:pPr marL="255651" lvl="0" indent="-255651">
              <a:spcAft>
                <a:spcPct val="0"/>
              </a:spcAft>
              <a:tabLst/>
            </a:pPr>
            <a:r>
              <a:rPr lang="en-US" sz="2000" kern="1200" dirty="0">
                <a:solidFill>
                  <a:srgbClr val="000000"/>
                </a:solidFill>
                <a:latin typeface="Arial (Body)"/>
              </a:rPr>
              <a:t>Web client</a:t>
            </a:r>
          </a:p>
          <a:p>
            <a:pPr marL="741553" lvl="1" indent="-284353">
              <a:spcAft>
                <a:spcPct val="0"/>
              </a:spcAft>
            </a:pPr>
            <a:r>
              <a:rPr lang="en-US" sz="2000" kern="1200" dirty="0">
                <a:solidFill>
                  <a:srgbClr val="000000"/>
                </a:solidFill>
                <a:latin typeface="Arial (Body)"/>
              </a:rPr>
              <a:t>Any computing device attached to the Internet that is capable of making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P requests and displaying H</a:t>
            </a:r>
            <a:r>
              <a:rPr lang="en-US" sz="100" kern="1200" dirty="0">
                <a:solidFill>
                  <a:srgbClr val="000000"/>
                </a:solidFill>
                <a:latin typeface="Arial (Body)"/>
              </a:rPr>
              <a:t> </a:t>
            </a:r>
            <a:r>
              <a:rPr lang="en-US" sz="2000" kern="1200" dirty="0">
                <a:solidFill>
                  <a:srgbClr val="000000"/>
                </a:solidFill>
                <a:latin typeface="Arial (Body)"/>
              </a:rPr>
              <a:t>T</a:t>
            </a:r>
            <a:r>
              <a:rPr lang="en-US" sz="100" kern="1200" dirty="0">
                <a:solidFill>
                  <a:srgbClr val="000000"/>
                </a:solidFill>
                <a:latin typeface="Arial (Body)"/>
              </a:rPr>
              <a:t> </a:t>
            </a:r>
            <a:r>
              <a:rPr lang="en-US" sz="2000" kern="1200" dirty="0">
                <a:solidFill>
                  <a:srgbClr val="000000"/>
                </a:solidFill>
                <a:latin typeface="Arial (Body)"/>
              </a:rPr>
              <a:t>M</a:t>
            </a:r>
            <a:r>
              <a:rPr lang="en-US" sz="100" kern="1200" dirty="0">
                <a:solidFill>
                  <a:srgbClr val="000000"/>
                </a:solidFill>
                <a:latin typeface="Arial (Body)"/>
              </a:rPr>
              <a:t> </a:t>
            </a:r>
            <a:r>
              <a:rPr lang="en-US" sz="2000" kern="1200" dirty="0">
                <a:solidFill>
                  <a:srgbClr val="000000"/>
                </a:solidFill>
                <a:latin typeface="Arial (Body)"/>
              </a:rPr>
              <a:t>L pages</a:t>
            </a:r>
          </a:p>
        </p:txBody>
      </p:sp>
    </p:spTree>
    <p:extLst>
      <p:ext uri="{BB962C8B-B14F-4D97-AF65-F5344CB8AC3E}">
        <p14:creationId xmlns:p14="http://schemas.microsoft.com/office/powerpoint/2010/main" val="22390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Web Browsers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altLang="en-US" kern="1200" dirty="0">
                <a:solidFill>
                  <a:srgbClr val="000000"/>
                </a:solidFill>
              </a:rPr>
              <a:t>Primary purpose is to display web page, but may include added features</a:t>
            </a:r>
          </a:p>
          <a:p>
            <a:pPr marL="741553" lvl="1" indent="-284353">
              <a:spcAft>
                <a:spcPct val="0"/>
              </a:spcAft>
              <a:buSzPts val="2400"/>
            </a:pPr>
            <a:r>
              <a:rPr lang="en-US" altLang="en-US" kern="1200" dirty="0">
                <a:solidFill>
                  <a:srgbClr val="000000"/>
                </a:solidFill>
              </a:rPr>
              <a:t>Google’s Chrome: </a:t>
            </a:r>
            <a:r>
              <a:rPr lang="en-US" dirty="0"/>
              <a:t>more than 67% and 64% of the desktop and </a:t>
            </a:r>
            <a:r>
              <a:rPr lang="en-US" altLang="en-US" kern="1200" dirty="0">
                <a:solidFill>
                  <a:srgbClr val="000000"/>
                </a:solidFill>
              </a:rPr>
              <a:t>mobile markets, respectively</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Internet Explorer: 8% of desktop, &gt;1% mobile</a:t>
            </a:r>
          </a:p>
          <a:p>
            <a:pPr marL="741553" lvl="1" indent="-284353">
              <a:spcAft>
                <a:spcPct val="0"/>
              </a:spcAft>
              <a:buSzPts val="2400"/>
            </a:pPr>
            <a:r>
              <a:rPr lang="en-US" altLang="en-US" kern="1200" dirty="0">
                <a:solidFill>
                  <a:srgbClr val="000000"/>
                </a:solidFill>
              </a:rPr>
              <a:t>Microsoft Edge: 5% of desktop</a:t>
            </a:r>
          </a:p>
          <a:p>
            <a:pPr marL="741553" lvl="1" indent="-284353">
              <a:spcAft>
                <a:spcPct val="0"/>
              </a:spcAft>
              <a:buSzPts val="2400"/>
            </a:pPr>
            <a:r>
              <a:rPr lang="en-US" altLang="en-US" kern="1200" dirty="0">
                <a:solidFill>
                  <a:srgbClr val="000000"/>
                </a:solidFill>
              </a:rPr>
              <a:t>Mozilla Firefox: 9% desktop, &gt;1% mobile</a:t>
            </a:r>
          </a:p>
          <a:p>
            <a:pPr marL="1144778" lvl="2" indent="-230378">
              <a:spcAft>
                <a:spcPct val="0"/>
              </a:spcAft>
              <a:buSzPts val="2400"/>
            </a:pPr>
            <a:r>
              <a:rPr lang="en-US" altLang="en-US" kern="1200" dirty="0">
                <a:solidFill>
                  <a:srgbClr val="000000"/>
                </a:solidFill>
              </a:rPr>
              <a:t>Open source</a:t>
            </a:r>
          </a:p>
          <a:p>
            <a:pPr marL="741553" lvl="1" indent="-284353">
              <a:spcAft>
                <a:spcPct val="0"/>
              </a:spcAft>
              <a:buSzPts val="2400"/>
            </a:pPr>
            <a:r>
              <a:rPr lang="en-US" altLang="en-US" kern="1200" dirty="0">
                <a:solidFill>
                  <a:srgbClr val="000000"/>
                </a:solidFill>
              </a:rPr>
              <a:t>Apple’s Safari: 4% desktop, 27% mobile</a:t>
            </a:r>
          </a:p>
        </p:txBody>
      </p:sp>
    </p:spTree>
    <p:extLst>
      <p:ext uri="{BB962C8B-B14F-4D97-AF65-F5344CB8AC3E}">
        <p14:creationId xmlns:p14="http://schemas.microsoft.com/office/powerpoint/2010/main" val="4188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kern="1200" dirty="0">
                <a:cs typeface="Times New Roman" panose="02020603050405020304" pitchFamily="18" charset="0"/>
              </a:rPr>
              <a:t>The Internet and Web: Features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Features on which the foundations of e-commerce are built:</a:t>
            </a:r>
          </a:p>
          <a:p>
            <a:pPr marL="741553" lvl="1" indent="-284353">
              <a:spcAft>
                <a:spcPct val="0"/>
              </a:spcAft>
              <a:buSzPts val="2400"/>
            </a:pPr>
            <a:r>
              <a:rPr lang="en-US" kern="1200" dirty="0">
                <a:solidFill>
                  <a:srgbClr val="000000"/>
                </a:solidFill>
                <a:latin typeface="Arial (Body)"/>
              </a:rPr>
              <a:t>Communication tools</a:t>
            </a:r>
          </a:p>
          <a:p>
            <a:pPr marL="741553" lvl="1" indent="-284353">
              <a:spcAft>
                <a:spcPct val="0"/>
              </a:spcAft>
              <a:buSzPts val="2400"/>
            </a:pPr>
            <a:r>
              <a:rPr lang="en-US" kern="1200" dirty="0">
                <a:solidFill>
                  <a:srgbClr val="000000"/>
                </a:solidFill>
                <a:latin typeface="Arial (Body)"/>
              </a:rPr>
              <a:t>Search engines</a:t>
            </a:r>
          </a:p>
          <a:p>
            <a:pPr marL="741553" lvl="1" indent="-284353">
              <a:spcAft>
                <a:spcPct val="0"/>
              </a:spcAft>
              <a:buSzPts val="2400"/>
            </a:pPr>
            <a:r>
              <a:rPr lang="en-US" kern="1200" dirty="0">
                <a:solidFill>
                  <a:srgbClr val="000000"/>
                </a:solidFill>
                <a:latin typeface="Arial (Body)"/>
              </a:rPr>
              <a:t>Downloadable and streaming media</a:t>
            </a:r>
          </a:p>
          <a:p>
            <a:pPr marL="741553" lvl="1" indent="-284353">
              <a:spcAft>
                <a:spcPct val="0"/>
              </a:spcAft>
              <a:buSzPts val="2400"/>
            </a:pPr>
            <a:r>
              <a:rPr lang="en-US" kern="1200" dirty="0">
                <a:solidFill>
                  <a:srgbClr val="000000"/>
                </a:solidFill>
                <a:latin typeface="Arial (Body)"/>
              </a:rPr>
              <a:t>Web 2.0 applications and services</a:t>
            </a:r>
          </a:p>
          <a:p>
            <a:pPr marL="741553" lvl="1" indent="-284353">
              <a:spcAft>
                <a:spcPct val="0"/>
              </a:spcAft>
              <a:buSzPts val="2400"/>
            </a:pPr>
            <a:r>
              <a:rPr lang="en-US" kern="1200" dirty="0">
                <a:solidFill>
                  <a:srgbClr val="000000"/>
                </a:solidFill>
                <a:latin typeface="Arial (Body)"/>
              </a:rPr>
              <a:t>Virtual reality and augmented reality</a:t>
            </a:r>
          </a:p>
          <a:p>
            <a:pPr marL="741553" lvl="1" indent="-284353">
              <a:spcAft>
                <a:spcPct val="0"/>
              </a:spcAft>
              <a:buSzPts val="2400"/>
            </a:pPr>
            <a:r>
              <a:rPr lang="en-US" kern="1200" dirty="0">
                <a:solidFill>
                  <a:srgbClr val="000000"/>
                </a:solidFill>
                <a:latin typeface="Arial (Body)"/>
              </a:rPr>
              <a:t>Intelligent digital assistants</a:t>
            </a:r>
          </a:p>
        </p:txBody>
      </p:sp>
    </p:spTree>
    <p:extLst>
      <p:ext uri="{BB962C8B-B14F-4D97-AF65-F5344CB8AC3E}">
        <p14:creationId xmlns:p14="http://schemas.microsoft.com/office/powerpoint/2010/main" val="192850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Communication Tools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E-mail</a:t>
            </a:r>
          </a:p>
          <a:p>
            <a:pPr marL="741553" lvl="1" indent="-284353">
              <a:spcAft>
                <a:spcPct val="0"/>
              </a:spcAft>
              <a:buSzPts val="2400"/>
            </a:pPr>
            <a:r>
              <a:rPr lang="en-US" kern="1200" dirty="0">
                <a:solidFill>
                  <a:srgbClr val="000000"/>
                </a:solidFill>
                <a:latin typeface="Arial (Body)"/>
              </a:rPr>
              <a:t>Most used application of the Internet</a:t>
            </a:r>
          </a:p>
          <a:p>
            <a:pPr marL="255651" lvl="0" indent="-255651">
              <a:spcAft>
                <a:spcPct val="0"/>
              </a:spcAft>
              <a:buSzPts val="2400"/>
              <a:tabLst/>
            </a:pPr>
            <a:r>
              <a:rPr lang="en-US" kern="1200" dirty="0">
                <a:solidFill>
                  <a:srgbClr val="000000"/>
                </a:solidFill>
                <a:latin typeface="Arial (Body)"/>
              </a:rPr>
              <a:t>Messaging Applications</a:t>
            </a:r>
          </a:p>
          <a:p>
            <a:pPr marL="741553" lvl="1" indent="-284353">
              <a:spcAft>
                <a:spcPct val="0"/>
              </a:spcAft>
              <a:buSzPts val="2400"/>
            </a:pPr>
            <a:r>
              <a:rPr lang="en-US" kern="1200" dirty="0">
                <a:solidFill>
                  <a:srgbClr val="000000"/>
                </a:solidFill>
                <a:latin typeface="Arial (Body)"/>
              </a:rPr>
              <a:t>Instant messaging</a:t>
            </a:r>
          </a:p>
          <a:p>
            <a:pPr marL="255651" lvl="0" indent="-255651">
              <a:spcAft>
                <a:spcPct val="0"/>
              </a:spcAft>
              <a:buSzPts val="2400"/>
              <a:tabLst/>
            </a:pPr>
            <a:r>
              <a:rPr lang="en-US" kern="1200" dirty="0">
                <a:solidFill>
                  <a:srgbClr val="000000"/>
                </a:solidFill>
                <a:latin typeface="Arial (Body)"/>
              </a:rPr>
              <a:t>Online message boards – also referred to as forum, bulletin board, discussion board</a:t>
            </a:r>
          </a:p>
          <a:p>
            <a:pPr marL="255651" lvl="0" indent="-255651">
              <a:spcAft>
                <a:spcPct val="0"/>
              </a:spcAft>
              <a:buSzPts val="2400"/>
              <a:tabLst/>
            </a:pPr>
            <a:r>
              <a:rPr lang="en-US" kern="1200" dirty="0">
                <a:solidFill>
                  <a:srgbClr val="000000"/>
                </a:solidFill>
                <a:latin typeface="Arial (Body)"/>
              </a:rPr>
              <a:t>Internet telephony – a general term for the technologies that use V</a:t>
            </a:r>
            <a:r>
              <a:rPr lang="en-US" sz="100" kern="1200" dirty="0">
                <a:solidFill>
                  <a:srgbClr val="000000"/>
                </a:solidFill>
                <a:latin typeface="Arial (Body)"/>
              </a:rPr>
              <a:t> </a:t>
            </a:r>
            <a:r>
              <a:rPr lang="en-US" kern="1200" dirty="0">
                <a:solidFill>
                  <a:srgbClr val="000000"/>
                </a:solidFill>
                <a:latin typeface="Arial (Body)"/>
              </a:rPr>
              <a:t>O</a:t>
            </a:r>
            <a:r>
              <a:rPr lang="en-US" sz="100" kern="1200" dirty="0">
                <a:solidFill>
                  <a:srgbClr val="000000"/>
                </a:solidFill>
                <a:latin typeface="Arial (Body)"/>
              </a:rPr>
              <a:t> </a:t>
            </a:r>
            <a:r>
              <a:rPr lang="en-US" kern="1200" dirty="0">
                <a:solidFill>
                  <a:srgbClr val="000000"/>
                </a:solidFill>
                <a:latin typeface="Arial (Body)"/>
              </a:rPr>
              <a:t>I</a:t>
            </a:r>
            <a:r>
              <a:rPr lang="en-US" sz="100" kern="1200" dirty="0">
                <a:solidFill>
                  <a:srgbClr val="000000"/>
                </a:solidFill>
                <a:latin typeface="Arial (Body)"/>
              </a:rPr>
              <a:t> </a:t>
            </a:r>
            <a:r>
              <a:rPr lang="en-US" kern="1200" dirty="0">
                <a:solidFill>
                  <a:srgbClr val="000000"/>
                </a:solidFill>
                <a:latin typeface="Arial (Body)"/>
              </a:rPr>
              <a:t>P</a:t>
            </a:r>
          </a:p>
          <a:p>
            <a:pPr marL="255651" lvl="0" indent="-255651">
              <a:spcAft>
                <a:spcPct val="0"/>
              </a:spcAft>
              <a:buSzPts val="2400"/>
              <a:tabLst/>
            </a:pPr>
            <a:r>
              <a:rPr lang="en-US" kern="1200" dirty="0">
                <a:solidFill>
                  <a:srgbClr val="000000"/>
                </a:solidFill>
                <a:latin typeface="Arial (Body)"/>
              </a:rPr>
              <a:t>Video conferencing, video chatting, telepresence</a:t>
            </a:r>
          </a:p>
        </p:txBody>
      </p:sp>
    </p:spTree>
    <p:extLst>
      <p:ext uri="{BB962C8B-B14F-4D97-AF65-F5344CB8AC3E}">
        <p14:creationId xmlns:p14="http://schemas.microsoft.com/office/powerpoint/2010/main" val="19000325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11736</TotalTime>
  <Words>1384</Words>
  <Application>Microsoft Macintosh PowerPoint</Application>
  <PresentationFormat>On-screen Show (4:3)</PresentationFormat>
  <Paragraphs>154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(Body)</vt:lpstr>
      <vt:lpstr>Noto Sans Symbols</vt:lpstr>
      <vt:lpstr>Times New Roman</vt:lpstr>
      <vt:lpstr>Verdana</vt:lpstr>
      <vt:lpstr>508 Lecture</vt:lpstr>
      <vt:lpstr>E-commerce 2020-2021: Business. Technology. Society.</vt:lpstr>
      <vt:lpstr>Learning Objectives</vt:lpstr>
      <vt:lpstr>The Web</vt:lpstr>
      <vt:lpstr>Hypertext</vt:lpstr>
      <vt:lpstr>Markup Languages</vt:lpstr>
      <vt:lpstr>Web Servers and Web Clients</vt:lpstr>
      <vt:lpstr>Web Browsers</vt:lpstr>
      <vt:lpstr>The Internet and Web: Features</vt:lpstr>
      <vt:lpstr>Communication Tools</vt:lpstr>
      <vt:lpstr>Search Engines</vt:lpstr>
      <vt:lpstr>Figure 2.17 How Google Works</vt:lpstr>
      <vt:lpstr>Downloadable and Streaming Media</vt:lpstr>
      <vt:lpstr>Web 2.0 Features and Services</vt:lpstr>
      <vt:lpstr>Virtual Reality and Augmented Reality</vt:lpstr>
      <vt:lpstr>Intelligent Digital Assistants</vt:lpstr>
      <vt:lpstr>Mobile Apps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3, E-commerce Infrastructure: The Internet, Web, and Mobile Platform</dc:title>
  <dc:subject>Business</dc:subject>
  <dc:creator>Laudon/Traver</dc:creator>
  <cp:keywords>E-commerce 2019</cp:keywords>
  <cp:lastModifiedBy>Chandranna Rayadurg</cp:lastModifiedBy>
  <cp:revision>1369</cp:revision>
  <dcterms:modified xsi:type="dcterms:W3CDTF">2022-11-17T16:16:12Z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