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53" r:id="rId2"/>
    <p:sldId id="359" r:id="rId3"/>
    <p:sldId id="361" r:id="rId4"/>
    <p:sldId id="417" r:id="rId5"/>
    <p:sldId id="362" r:id="rId6"/>
    <p:sldId id="363" r:id="rId7"/>
    <p:sldId id="364" r:id="rId8"/>
    <p:sldId id="365" r:id="rId9"/>
    <p:sldId id="416" r:id="rId10"/>
    <p:sldId id="366" r:id="rId11"/>
    <p:sldId id="367" r:id="rId12"/>
    <p:sldId id="368" r:id="rId13"/>
    <p:sldId id="369" r:id="rId14"/>
    <p:sldId id="370" r:id="rId15"/>
    <p:sldId id="371" r:id="rId16"/>
    <p:sldId id="372" r:id="rId17"/>
    <p:sldId id="373" r:id="rId18"/>
    <p:sldId id="374" r:id="rId19"/>
    <p:sldId id="375" r:id="rId20"/>
    <p:sldId id="376" r:id="rId21"/>
    <p:sldId id="378" r:id="rId22"/>
    <p:sldId id="379" r:id="rId23"/>
    <p:sldId id="380" r:id="rId24"/>
    <p:sldId id="382" r:id="rId25"/>
    <p:sldId id="383" r:id="rId26"/>
    <p:sldId id="384" r:id="rId27"/>
    <p:sldId id="385" r:id="rId28"/>
    <p:sldId id="386" r:id="rId29"/>
    <p:sldId id="415" r:id="rId30"/>
  </p:sldIdLst>
  <p:sldSz cx="9144000" cy="6858000" type="screen4x3"/>
  <p:notesSz cx="6858000" cy="9144000"/>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17" userDrawn="1">
          <p15:clr>
            <a:srgbClr val="A4A3A4"/>
          </p15:clr>
        </p15:guide>
        <p15:guide id="3" orient="horz" pos="11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5" autoAdjust="0"/>
    <p:restoredTop sz="69219" autoAdjust="0"/>
  </p:normalViewPr>
  <p:slideViewPr>
    <p:cSldViewPr snapToGrid="0" snapToObjects="1">
      <p:cViewPr varScale="1">
        <p:scale>
          <a:sx n="76" d="100"/>
          <a:sy n="76" d="100"/>
        </p:scale>
        <p:origin x="2424" y="192"/>
      </p:cViewPr>
      <p:guideLst>
        <p:guide orient="horz" pos="4156"/>
        <p:guide pos="317"/>
        <p:guide orient="horz" pos="1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rketing91.com/marke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marketing91.com/increasing-importance-marketing-todays-economic-environment/" TargetMode="External"/><Relationship Id="rId4" Type="http://schemas.openxmlformats.org/officeDocument/2006/relationships/hyperlink" Target="https://www.marketing91.com/how-to-make-your-business-more-efficient-by-upgrading-technolog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nvestopedia.com/terms/m/marketing.as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45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622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3.5, Page 198.</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flow diagram shows the systems development</a:t>
            </a:r>
            <a:r>
              <a:rPr lang="en-US" sz="1200" b="0" i="0" u="none" strike="noStrike" kern="1200" cap="none" baseline="0" dirty="0">
                <a:solidFill>
                  <a:prstClr val="black"/>
                </a:solidFill>
                <a:latin typeface="Arial"/>
                <a:ea typeface="Arial"/>
                <a:cs typeface="Arial"/>
                <a:sym typeface="Arial"/>
              </a:rPr>
              <a:t> l</a:t>
            </a:r>
            <a:r>
              <a:rPr lang="en-US" sz="1200" b="0" i="0" u="none" strike="noStrike" kern="1200" cap="none" dirty="0">
                <a:solidFill>
                  <a:prstClr val="black"/>
                </a:solidFill>
                <a:latin typeface="Arial"/>
                <a:ea typeface="Arial"/>
                <a:cs typeface="Arial"/>
                <a:sym typeface="Arial"/>
              </a:rPr>
              <a:t>ife cycle. The loop follows the following route. Systems Analysis and Planning, leading to Systems Design, leading to Building the System, leading to Testing, and finally leading to Implementation Service Delivery. After this step, the process again loops back to the Systems Analysis and Planning stage. </a:t>
            </a:r>
          </a:p>
          <a:p>
            <a:pPr lvl="0" defTabSz="914400">
              <a:defRPr/>
            </a:pPr>
            <a:r>
              <a:rPr lang="en-US" dirty="0">
                <a:sym typeface="Arial"/>
              </a:rPr>
              <a:t>Best </a:t>
            </a:r>
            <a:r>
              <a:rPr lang="en-US" sz="1200" b="0" i="0" u="none" strike="noStrike" kern="1200" cap="none" dirty="0">
                <a:solidFill>
                  <a:prstClr val="black"/>
                </a:solidFill>
                <a:latin typeface="Arial"/>
                <a:ea typeface="Arial"/>
                <a:cs typeface="Arial"/>
                <a:sym typeface="Arial"/>
              </a:rPr>
              <a:t>practices listed below</a:t>
            </a:r>
            <a:r>
              <a:rPr lang="en-US" dirty="0">
                <a:sym typeface="Arial"/>
              </a:rPr>
              <a:t> are </a:t>
            </a:r>
            <a:r>
              <a:rPr lang="en-US" sz="1200" b="0" i="0" u="none" strike="noStrike" kern="1200" cap="none" dirty="0">
                <a:solidFill>
                  <a:prstClr val="black"/>
                </a:solidFill>
                <a:latin typeface="Arial"/>
                <a:ea typeface="Arial"/>
                <a:cs typeface="Arial"/>
                <a:sym typeface="Arial"/>
              </a:rPr>
              <a:t>Continuous availability 99 percent plus, Design for scalability, Build in management for end-to-end delivery, Plan for growth, Design pages for high-speed performance, Understand and optimize workload on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274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776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211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7373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918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3.6(a), Page 201.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t>
            </a:r>
            <a:r>
              <a:rPr lang="en-US" dirty="0">
                <a:sym typeface="Arial"/>
              </a:rPr>
              <a:t>A simple data flow diagram depicts the logical design for a simple website. The data flow diagram connects various processes in a loop. These processes are: 1. A website customer sends an HTTP request to verify login. 2. The verify login process </a:t>
            </a:r>
            <a:r>
              <a:rPr lang="en-US" dirty="0"/>
              <a:t>first retrieves customer information from the customer database and then either accepts or rejects the visitor. 3. If the visitor is accepted, catalog pages are </a:t>
            </a:r>
            <a:r>
              <a:rPr lang="en-US" dirty="0">
                <a:sym typeface="Arial"/>
              </a:rPr>
              <a:t>displayed by connecting to a catalog database. 4. </a:t>
            </a:r>
            <a:r>
              <a:rPr lang="en-US" dirty="0"/>
              <a:t>The d</a:t>
            </a:r>
            <a:r>
              <a:rPr lang="en-US" dirty="0">
                <a:sym typeface="Arial"/>
              </a:rPr>
              <a:t>isplay catalog pages process</a:t>
            </a:r>
            <a:r>
              <a:rPr lang="en-US" dirty="0"/>
              <a:t> leads to </a:t>
            </a:r>
            <a:r>
              <a:rPr lang="en-US" dirty="0">
                <a:sym typeface="Arial"/>
              </a:rPr>
              <a:t>the next process, which is purchase products. This stage is connected to a customer database, catalog database, and order database. 5. Once the order is placed, the next process is to fulfill the order, leading to the ship products stage. 6. When the order shipped, the ship products process again connects to website customer to confirm the process.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041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3.6(b), Page 201. </a:t>
            </a:r>
          </a:p>
          <a:p>
            <a:pPr lvl="0" defTabSz="914400">
              <a:defRPr/>
            </a:pPr>
            <a:r>
              <a:rPr lang="en-US" sz="1200" b="0" i="0" u="none" strike="noStrike" kern="1200" cap="none" dirty="0">
                <a:solidFill>
                  <a:prstClr val="black"/>
                </a:solidFill>
                <a:latin typeface="Arial"/>
                <a:ea typeface="Arial"/>
                <a:cs typeface="Arial"/>
                <a:sym typeface="Arial"/>
              </a:rPr>
              <a:t>A physical design describes the hardware and software needed to realize the logical design.</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simple data flow chart that depicts the physical design for a simple website. </a:t>
            </a:r>
            <a:r>
              <a:rPr lang="en-US" sz="1200" b="0" i="0" u="none" strike="noStrike" kern="1200" cap="none" baseline="0" dirty="0">
                <a:solidFill>
                  <a:prstClr val="black"/>
                </a:solidFill>
                <a:latin typeface="Arial"/>
                <a:ea typeface="Arial"/>
                <a:cs typeface="Arial"/>
                <a:sym typeface="Arial"/>
              </a:rPr>
              <a:t> The overall description of this simple physical design is: In a multi-tier architecture, a web server is linked to a middle-tier layer that typically includes a series of application servers that perform specific tasks, as well as to a backend layer of existing corporate systems.</a:t>
            </a:r>
          </a:p>
          <a:p>
            <a:pPr lvl="0" defTabSz="914400">
              <a:defRPr/>
            </a:pPr>
            <a:r>
              <a:rPr lang="en-US" sz="1200" b="0" i="0" u="none" strike="noStrike" kern="1200" cap="none" dirty="0">
                <a:solidFill>
                  <a:prstClr val="black"/>
                </a:solidFill>
                <a:latin typeface="Arial"/>
                <a:ea typeface="Arial"/>
                <a:cs typeface="Arial"/>
                <a:sym typeface="Arial"/>
              </a:rPr>
              <a:t>The image of the simple physical design shows the following: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Customer connects from a mobile phone, smartphone, or desktop to Internet through a cable, DSL, T1,</a:t>
            </a:r>
            <a:r>
              <a:rPr lang="en-US" sz="1200" b="0" i="0" u="none" strike="noStrike" kern="1200" cap="none" baseline="0" dirty="0">
                <a:solidFill>
                  <a:prstClr val="black"/>
                </a:solidFill>
                <a:latin typeface="Arial"/>
                <a:ea typeface="Arial"/>
                <a:cs typeface="Arial"/>
                <a:sym typeface="Arial"/>
              </a:rPr>
              <a:t> satellite, cellular, or Wi-Fi.</a:t>
            </a:r>
            <a:r>
              <a:rPr lang="en-US" sz="1200" b="0" i="0" u="none" strike="noStrike" kern="1200" cap="none" dirty="0">
                <a:solidFill>
                  <a:prstClr val="black"/>
                </a:solidFill>
                <a:latin typeface="Arial"/>
                <a:ea typeface="Arial"/>
                <a:cs typeface="Arial"/>
                <a:sym typeface="Arial"/>
              </a:rPr>
              <a:t>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Your firm’s website connects to the Internet through cable</a:t>
            </a:r>
            <a:r>
              <a:rPr lang="en-US" sz="1200" b="0" i="0" u="none" strike="noStrike" kern="1200" cap="none" baseline="0" dirty="0">
                <a:solidFill>
                  <a:prstClr val="black"/>
                </a:solidFill>
                <a:latin typeface="Arial"/>
                <a:ea typeface="Arial"/>
                <a:cs typeface="Arial"/>
                <a:sym typeface="Arial"/>
              </a:rPr>
              <a:t> or FIOS.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At your firm’s end, hardware needed are HP or Dell web servers and 5 terabytes of storage.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Software needed are Oracle S Q L database, I B M WebSphere e-commerce suite, ad server, online catalog, mail server, and shopping cart.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5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486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3.7, Page 202. </a:t>
            </a:r>
          </a:p>
          <a:p>
            <a:pPr lvl="0" defTabSz="914400">
              <a:defRPr/>
            </a:pPr>
            <a:r>
              <a:rPr lang="en-US" sz="1200" b="0" i="0" u="none" strike="noStrike" kern="1200" cap="none" dirty="0">
                <a:solidFill>
                  <a:prstClr val="black"/>
                </a:solidFill>
                <a:latin typeface="Arial"/>
                <a:ea typeface="Arial"/>
                <a:cs typeface="Arial"/>
                <a:sym typeface="Arial"/>
              </a:rPr>
              <a:t>You have a number of alternatives to consider when building and hosting an e-commerce 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matrix shows the various possible combinations in building and hosting the site. The four possible combinations are as follows.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both the building and hosting are done in-house, the responsibility is completely in-house.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the building is done in-house and the hosting is outsourced, there is mixed responsibility.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the building is outsourced and the hosting is done in-house, there is mixed responsibility.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both the building and hosting are outsourced, the product is completely outsourced.</a:t>
            </a:r>
          </a:p>
          <a:p>
            <a:pPr lvl="0" defTabSz="914400">
              <a:defRPr/>
            </a:pPr>
            <a:endParaRPr lang="en-US" sz="1200" b="0" i="0" u="none" strike="noStrike" kern="1200" cap="none" dirty="0">
              <a:solidFill>
                <a:prstClr val="black"/>
              </a:solidFill>
              <a:latin typeface="Arial"/>
              <a:ea typeface="Arial"/>
              <a:cs typeface="Arial"/>
              <a:sym typeface="Arial"/>
            </a:endParaRPr>
          </a:p>
          <a:p>
            <a:r>
              <a:rPr lang="en-US" dirty="0"/>
              <a:t>Key Players: Hosting/Co-location/Cloud services</a:t>
            </a:r>
          </a:p>
          <a:p>
            <a:r>
              <a:rPr lang="en-US" dirty="0"/>
              <a:t>Amazon Web Services (AWS) EC2</a:t>
            </a:r>
          </a:p>
          <a:p>
            <a:r>
              <a:rPr lang="en-US" dirty="0"/>
              <a:t>Century Link</a:t>
            </a:r>
          </a:p>
          <a:p>
            <a:r>
              <a:rPr lang="en-US" dirty="0"/>
              <a:t>Digital Reality Trust</a:t>
            </a:r>
          </a:p>
          <a:p>
            <a:r>
              <a:rPr lang="en-US" dirty="0"/>
              <a:t>Fujitsu</a:t>
            </a:r>
          </a:p>
          <a:p>
            <a:r>
              <a:rPr lang="en-US" dirty="0"/>
              <a:t>Google Cloud</a:t>
            </a:r>
          </a:p>
          <a:p>
            <a:r>
              <a:rPr lang="en-US" dirty="0"/>
              <a:t>IBM Bluemix</a:t>
            </a:r>
          </a:p>
          <a:p>
            <a:r>
              <a:rPr lang="en-US" dirty="0"/>
              <a:t>Microsoft</a:t>
            </a:r>
          </a:p>
          <a:p>
            <a:r>
              <a:rPr lang="en-US" dirty="0"/>
              <a:t>OVH</a:t>
            </a:r>
          </a:p>
          <a:p>
            <a:r>
              <a:rPr lang="en-US" dirty="0"/>
              <a:t>Rackspace</a:t>
            </a:r>
          </a:p>
          <a:p>
            <a:r>
              <a:rPr lang="en-US" dirty="0" err="1"/>
              <a:t>Vistualstream</a:t>
            </a:r>
            <a:endParaRPr lang="en-US" dirty="0"/>
          </a:p>
          <a:p>
            <a:pPr lvl="0" defTabSz="914400">
              <a:defRPr/>
            </a:pP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95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testing(split testing) - involves showing two versions of a web page or website to different users to see which one performs better.</a:t>
            </a:r>
          </a:p>
          <a:p>
            <a:r>
              <a:rPr lang="en-US" dirty="0"/>
              <a:t>Multivariate testing – involves identifying specific elements(headlines, image, button, text), creating versions for each element and then creating a unique combination of each element and version test.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8005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Benchmarking – a process in which the site is compared with those of competitors in terms of response speed, quality of layout, and design.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203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3.10, Page 209. </a:t>
            </a:r>
          </a:p>
          <a:p>
            <a:pPr lvl="0" defTabSz="914400"/>
            <a:r>
              <a:rPr lang="en-US" sz="1200" b="0" i="0" u="none" strike="noStrike" kern="1200" cap="none" dirty="0">
                <a:solidFill>
                  <a:prstClr val="black"/>
                </a:solidFill>
                <a:latin typeface="Arial"/>
                <a:ea typeface="Arial"/>
                <a:cs typeface="Arial"/>
                <a:sym typeface="Arial"/>
              </a:rPr>
              <a:t>Website optimization requires that you consider three factors: page content, page generation, and page delivery.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factors in optimizing website performance. There are three factors in website optimization along with the following items pertaining to each factor. </a:t>
            </a:r>
          </a:p>
          <a:p>
            <a:pPr lvl="0" defTabSz="914400"/>
            <a:r>
              <a:rPr lang="en-US" sz="1200" b="0" i="0" u="none" strike="noStrike" kern="1200" cap="none" dirty="0">
                <a:solidFill>
                  <a:prstClr val="black"/>
                </a:solidFill>
                <a:latin typeface="Arial"/>
                <a:ea typeface="Arial"/>
                <a:cs typeface="Arial"/>
                <a:sym typeface="Arial"/>
              </a:rPr>
              <a:t>First, Page Delivery</a:t>
            </a:r>
            <a:r>
              <a:rPr lang="en-US" dirty="0">
                <a:sym typeface="Arial"/>
              </a:rPr>
              <a:t>, which </a:t>
            </a:r>
            <a:r>
              <a:rPr lang="en-US" sz="1200" b="0" i="0" u="none" strike="noStrike" kern="1200" cap="none" dirty="0">
                <a:solidFill>
                  <a:prstClr val="black"/>
                </a:solidFill>
                <a:latin typeface="Arial"/>
                <a:ea typeface="Arial"/>
                <a:cs typeface="Arial"/>
                <a:sym typeface="Arial"/>
              </a:rPr>
              <a:t>includes Content delivery networks (such as Akamai), Edge caching, and Bandwidth. </a:t>
            </a:r>
          </a:p>
          <a:p>
            <a:pPr lvl="0" defTabSz="914400"/>
            <a:r>
              <a:rPr lang="en-US" sz="1200" b="0" i="0" u="none" strike="noStrike" kern="1200" cap="none" dirty="0">
                <a:solidFill>
                  <a:prstClr val="black"/>
                </a:solidFill>
                <a:latin typeface="Arial"/>
                <a:ea typeface="Arial"/>
                <a:cs typeface="Arial"/>
                <a:sym typeface="Arial"/>
              </a:rPr>
              <a:t>Second, Page Generation, </a:t>
            </a:r>
            <a:r>
              <a:rPr lang="en-US" dirty="0">
                <a:sym typeface="Arial"/>
              </a:rPr>
              <a:t>which</a:t>
            </a:r>
            <a:r>
              <a:rPr lang="en-US" sz="1200" b="0" i="0" u="none" strike="noStrike" kern="1200" cap="none" dirty="0">
                <a:solidFill>
                  <a:prstClr val="black"/>
                </a:solidFill>
                <a:latin typeface="Arial"/>
                <a:ea typeface="Arial"/>
                <a:cs typeface="Arial"/>
                <a:sym typeface="Arial"/>
              </a:rPr>
              <a:t> includes Server response time, Device-based accelerators, Efficient resource allocation, Resource utilization thresholds, and Monitoring site performance. </a:t>
            </a:r>
          </a:p>
          <a:p>
            <a:pPr lvl="0" defTabSz="914400"/>
            <a:r>
              <a:rPr lang="en-US" sz="1200" b="0" i="0" u="none" strike="noStrike" kern="1200" cap="none" dirty="0">
                <a:solidFill>
                  <a:prstClr val="black"/>
                </a:solidFill>
                <a:latin typeface="Arial"/>
                <a:ea typeface="Arial"/>
                <a:cs typeface="Arial"/>
                <a:sym typeface="Arial"/>
              </a:rPr>
              <a:t>The</a:t>
            </a:r>
            <a:r>
              <a:rPr lang="en-US" sz="1200" b="0" i="0" u="none" strike="noStrike" kern="1200" cap="none" baseline="0" dirty="0">
                <a:solidFill>
                  <a:prstClr val="black"/>
                </a:solidFill>
                <a:latin typeface="Arial"/>
                <a:ea typeface="Arial"/>
                <a:cs typeface="Arial"/>
                <a:sym typeface="Arial"/>
              </a:rPr>
              <a:t> t</a:t>
            </a:r>
            <a:r>
              <a:rPr lang="en-US" sz="1200" b="0" i="0" u="none" strike="noStrike" kern="1200" cap="none" dirty="0">
                <a:solidFill>
                  <a:prstClr val="black"/>
                </a:solidFill>
                <a:latin typeface="Arial"/>
                <a:ea typeface="Arial"/>
                <a:cs typeface="Arial"/>
                <a:sym typeface="Arial"/>
              </a:rPr>
              <a:t>hird factor, Page Content</a:t>
            </a:r>
            <a:r>
              <a:rPr lang="en-US" dirty="0">
                <a:sym typeface="Arial"/>
              </a:rPr>
              <a:t>, </a:t>
            </a:r>
            <a:r>
              <a:rPr lang="en-US" sz="1200" b="0" i="0" u="none" strike="noStrike" kern="1200" cap="none" dirty="0">
                <a:solidFill>
                  <a:prstClr val="black"/>
                </a:solidFill>
                <a:latin typeface="Arial"/>
                <a:ea typeface="Arial"/>
                <a:cs typeface="Arial"/>
                <a:sym typeface="Arial"/>
              </a:rPr>
              <a:t>includes</a:t>
            </a:r>
            <a:r>
              <a:rPr lang="en-US" sz="1200" b="0" i="0" u="none" strike="noStrike" kern="1200" cap="none" baseline="0" dirty="0">
                <a:solidFill>
                  <a:prstClr val="black"/>
                </a:solidFill>
                <a:latin typeface="Arial"/>
                <a:ea typeface="Arial"/>
                <a:cs typeface="Arial"/>
                <a:sym typeface="Arial"/>
              </a:rPr>
              <a:t> O</a:t>
            </a:r>
            <a:r>
              <a:rPr lang="en-US" sz="1200" b="0" i="0" u="none" strike="noStrike" kern="1200" cap="none" dirty="0">
                <a:solidFill>
                  <a:prstClr val="black"/>
                </a:solidFill>
                <a:latin typeface="Arial"/>
                <a:ea typeface="Arial"/>
                <a:cs typeface="Arial"/>
                <a:sym typeface="Arial"/>
              </a:rPr>
              <a:t>ptimize HTML, Optimize images, Site architecture, and Efficient page style.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7418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228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3.11(a), Page 212. </a:t>
            </a:r>
          </a:p>
          <a:p>
            <a:pPr lvl="0" defTabSz="914400"/>
            <a:r>
              <a:rPr lang="en-US" sz="1200" b="0" i="0" u="none" strike="noStrike" kern="1200" cap="none" dirty="0">
                <a:solidFill>
                  <a:prstClr val="black"/>
                </a:solidFill>
                <a:latin typeface="Arial"/>
                <a:ea typeface="Arial"/>
                <a:cs typeface="Arial"/>
                <a:sym typeface="Arial"/>
              </a:rPr>
              <a:t>In a two-tier architecture, a web server responds to requests for web pages and a database server provides backend data storage.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two-tier architecture. The image shows a user, who sends requests for pages to a web server. The web server sends the request to a content</a:t>
            </a:r>
            <a:r>
              <a:rPr lang="en-US" sz="1200" b="0" i="0" u="none" strike="noStrike" kern="1200" cap="none" baseline="0" dirty="0">
                <a:solidFill>
                  <a:prstClr val="black"/>
                </a:solidFill>
                <a:latin typeface="Arial"/>
                <a:ea typeface="Arial"/>
                <a:cs typeface="Arial"/>
                <a:sym typeface="Arial"/>
              </a:rPr>
              <a:t> management slash database server. The content management slash database server sends the requested pages back to the web server which then sends them back to the user</a:t>
            </a:r>
            <a:r>
              <a:rPr lang="en-US" sz="1200" b="0" i="0" u="none" strike="noStrike" kern="1200" cap="none" dirty="0">
                <a:solidFill>
                  <a:prstClr val="black"/>
                </a:solidFill>
                <a:latin typeface="Arial"/>
                <a:ea typeface="Arial"/>
                <a:cs typeface="Arial"/>
                <a:sym typeface="Arial"/>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495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3.11(b), Page 212. </a:t>
            </a:r>
          </a:p>
          <a:p>
            <a:pPr lvl="0" defTabSz="914400"/>
            <a:r>
              <a:rPr lang="en-US" sz="1200" b="0" i="0" u="none" strike="noStrike" kern="1200" cap="none" dirty="0">
                <a:solidFill>
                  <a:prstClr val="black"/>
                </a:solidFill>
                <a:latin typeface="Arial"/>
                <a:ea typeface="Arial"/>
                <a:cs typeface="Arial"/>
                <a:sym typeface="Arial"/>
              </a:rPr>
              <a:t>In a multi-tier architecture, a web server is linked to a middle-tier layer that typically includes a series of application servers that perform specific tasks, as well as to a backend layer of existing corporate systems.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multi-tier architecture. In a multi-tier architecture, there are three layers. The Web Server Layer consists of Web Servers that receive incoming Internet requests. The Middle-tier Layer consists of E-commerce Servers, Application Servers, Database Servers, Ad Servers, and Mail Servers. The Backend Layer consists of Corporate Applications, Finance, Production M R P, Enterprise Systems, and H R Systems. The</a:t>
            </a:r>
            <a:r>
              <a:rPr lang="en-US" sz="1200" b="0" i="0" u="none" strike="noStrike" kern="1200" cap="none" baseline="0" dirty="0">
                <a:solidFill>
                  <a:prstClr val="black"/>
                </a:solidFill>
                <a:latin typeface="Arial"/>
                <a:ea typeface="Arial"/>
                <a:cs typeface="Arial"/>
                <a:sym typeface="Arial"/>
              </a:rPr>
              <a:t> incoming Internet request are sent by Web Servers to the Middle-tier Layer, from the Middle-tier Layer to the Backend Layer, from the Backend Layer back to the Middle-tier Layer, and from the Middle-tier Layer back to the Web Server Layer.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4589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273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9804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603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technological foundations od e-commerce: the Internet, the Web and the mobile platform has been discussed in the last class in E-Commerce infrastructure.</a:t>
            </a:r>
          </a:p>
          <a:p>
            <a:r>
              <a:rPr lang="en-US" dirty="0"/>
              <a:t>This lecture examines the important factors and decisions that a manager needs to consider when building an e-commerce presence.</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339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Marketing matrix is </a:t>
            </a:r>
            <a:r>
              <a:rPr lang="en-GB" sz="1200" b="1" i="0" u="none" strike="noStrike" kern="1200" cap="none" dirty="0">
                <a:solidFill>
                  <a:schemeClr val="dk1"/>
                </a:solidFill>
                <a:effectLst/>
                <a:latin typeface="Arial"/>
                <a:ea typeface="Arial"/>
                <a:cs typeface="Arial"/>
                <a:sym typeface="Arial"/>
              </a:rPr>
              <a:t>the combination of </a:t>
            </a:r>
            <a:r>
              <a:rPr lang="en-GB" sz="1200" b="1" i="0" u="none" strike="noStrike" kern="1200" cap="none" dirty="0" err="1">
                <a:solidFill>
                  <a:schemeClr val="dk1"/>
                </a:solidFill>
                <a:effectLst/>
                <a:latin typeface="Arial"/>
                <a:ea typeface="Arial"/>
                <a:cs typeface="Arial"/>
                <a:sym typeface="Arial"/>
              </a:rPr>
              <a:t>Product,price,place</a:t>
            </a:r>
            <a:r>
              <a:rPr lang="en-GB" sz="1200" b="1" i="0" u="none" strike="noStrike" kern="1200" cap="none" dirty="0">
                <a:solidFill>
                  <a:schemeClr val="dk1"/>
                </a:solidFill>
                <a:effectLst/>
                <a:latin typeface="Arial"/>
                <a:ea typeface="Arial"/>
                <a:cs typeface="Arial"/>
                <a:sym typeface="Arial"/>
              </a:rPr>
              <a:t> and promotion for any business enterprise or venture.</a:t>
            </a:r>
          </a:p>
          <a:p>
            <a:r>
              <a:rPr lang="en-GB" sz="1200" b="0" i="0" u="none" strike="noStrike" kern="1200" cap="none" dirty="0">
                <a:solidFill>
                  <a:schemeClr val="dk1"/>
                </a:solidFill>
                <a:effectLst/>
                <a:latin typeface="Arial"/>
                <a:ea typeface="Arial"/>
                <a:cs typeface="Arial"/>
                <a:sym typeface="Arial"/>
              </a:rPr>
              <a:t>The </a:t>
            </a:r>
            <a:r>
              <a:rPr lang="en-GB" sz="1200" b="0" i="0" u="none" strike="noStrike" kern="1200" cap="none" dirty="0">
                <a:solidFill>
                  <a:schemeClr val="dk1"/>
                </a:solidFill>
                <a:effectLst/>
                <a:latin typeface="Arial"/>
                <a:ea typeface="Arial"/>
                <a:cs typeface="Arial"/>
                <a:sym typeface="Arial"/>
                <a:hlinkClick r:id="rId3"/>
              </a:rPr>
              <a:t>market</a:t>
            </a:r>
            <a:r>
              <a:rPr lang="en-GB" sz="1200" b="0" i="0" u="none" strike="noStrike" kern="1200" cap="none" dirty="0">
                <a:solidFill>
                  <a:schemeClr val="dk1"/>
                </a:solidFill>
                <a:effectLst/>
                <a:latin typeface="Arial"/>
                <a:ea typeface="Arial"/>
                <a:cs typeface="Arial"/>
                <a:sym typeface="Arial"/>
              </a:rPr>
              <a:t> space in marketing is defined as a virtual market place in the commercial world, where the limitations of physical boundaries are not applicable. </a:t>
            </a:r>
          </a:p>
          <a:p>
            <a:r>
              <a:rPr lang="en-GB" sz="1200" b="0" i="0" u="none" strike="noStrike" kern="1200" cap="none" dirty="0">
                <a:solidFill>
                  <a:schemeClr val="dk1"/>
                </a:solidFill>
                <a:effectLst/>
                <a:latin typeface="Arial"/>
                <a:ea typeface="Arial"/>
                <a:cs typeface="Arial"/>
                <a:sym typeface="Arial"/>
              </a:rPr>
              <a:t>It is an integration of numerous areas that are considered market places via </a:t>
            </a:r>
            <a:r>
              <a:rPr lang="en-GB" sz="1200" b="0" i="0" u="none" strike="noStrike" kern="1200" cap="none" dirty="0">
                <a:solidFill>
                  <a:schemeClr val="dk1"/>
                </a:solidFill>
                <a:effectLst/>
                <a:latin typeface="Arial"/>
                <a:ea typeface="Arial"/>
                <a:cs typeface="Arial"/>
                <a:sym typeface="Arial"/>
                <a:hlinkClick r:id="rId4"/>
              </a:rPr>
              <a:t>technology</a:t>
            </a:r>
            <a:r>
              <a:rPr lang="en-GB" sz="1200" b="0" i="0" u="none" strike="noStrike" kern="1200" cap="none" dirty="0">
                <a:solidFill>
                  <a:schemeClr val="dk1"/>
                </a:solidFill>
                <a:effectLst/>
                <a:latin typeface="Arial"/>
                <a:ea typeface="Arial"/>
                <a:cs typeface="Arial"/>
                <a:sym typeface="Arial"/>
              </a:rPr>
              <a:t> or via an exchange </a:t>
            </a:r>
            <a:r>
              <a:rPr lang="en-GB" sz="1200" b="0" i="0" u="none" strike="noStrike" kern="1200" cap="none" dirty="0">
                <a:solidFill>
                  <a:schemeClr val="dk1"/>
                </a:solidFill>
                <a:effectLst/>
                <a:latin typeface="Arial"/>
                <a:ea typeface="Arial"/>
                <a:cs typeface="Arial"/>
                <a:sym typeface="Arial"/>
                <a:hlinkClick r:id="rId5"/>
              </a:rPr>
              <a:t>environment</a:t>
            </a:r>
            <a:r>
              <a:rPr lang="en-GB" sz="1200" b="0" i="0" u="none" strike="noStrike" kern="1200" cap="none" dirty="0">
                <a:solidFill>
                  <a:schemeClr val="dk1"/>
                </a:solidFill>
                <a:effectLst/>
                <a:latin typeface="Arial"/>
                <a:ea typeface="Arial"/>
                <a:cs typeface="Arial"/>
                <a:sym typeface="Arial"/>
              </a:rPr>
              <a:t> that is operated by electronic information.</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982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models: Portal, e-tailer, content provider, transaction broker, market creator, service provider and community provider (social networks)</a:t>
            </a:r>
          </a:p>
          <a:p>
            <a:r>
              <a:rPr lang="en-US" dirty="0"/>
              <a:t>Revenue models: Advertising, subscriptions, transaction fees, sales, and affiliate revenue.</a:t>
            </a:r>
          </a:p>
          <a:p>
            <a:r>
              <a:rPr lang="en-GB" sz="1200" b="0" i="0" u="none" strike="noStrike" kern="1200" cap="none" dirty="0">
                <a:solidFill>
                  <a:schemeClr val="dk1"/>
                </a:solidFill>
                <a:effectLst/>
                <a:latin typeface="Arial"/>
                <a:ea typeface="Arial"/>
                <a:cs typeface="Arial"/>
                <a:sym typeface="Arial"/>
              </a:rPr>
              <a:t>Affiliate </a:t>
            </a:r>
            <a:r>
              <a:rPr lang="en-GB" sz="1200" b="0" i="0" u="none" strike="noStrike" kern="1200" cap="none" dirty="0">
                <a:solidFill>
                  <a:schemeClr val="dk1"/>
                </a:solidFill>
                <a:effectLst/>
                <a:latin typeface="Arial"/>
                <a:ea typeface="Arial"/>
                <a:cs typeface="Arial"/>
                <a:sym typeface="Arial"/>
                <a:hlinkClick r:id="rId3"/>
              </a:rPr>
              <a:t>marketing</a:t>
            </a:r>
            <a:r>
              <a:rPr lang="en-GB" sz="1200" b="0" i="0" u="none" strike="noStrike" kern="1200" cap="none" dirty="0">
                <a:solidFill>
                  <a:schemeClr val="dk1"/>
                </a:solidFill>
                <a:effectLst/>
                <a:latin typeface="Arial"/>
                <a:ea typeface="Arial"/>
                <a:cs typeface="Arial"/>
                <a:sym typeface="Arial"/>
              </a:rPr>
              <a:t> is an advertising model in which a company compensates third-party publishers to generate traffic or leads to the company’s products and services. The third-party publishers are affiliates, and the commission fee incentivizes them to find ways to promote the company.</a:t>
            </a:r>
            <a:r>
              <a:rPr lang="en-US" dirty="0"/>
              <a:t> </a:t>
            </a:r>
          </a:p>
          <a:p>
            <a:r>
              <a:rPr lang="en-US" altLang="en-US" kern="1200" dirty="0">
                <a:solidFill>
                  <a:srgbClr val="000000"/>
                </a:solidFill>
                <a:latin typeface="Arial (Body)"/>
              </a:rPr>
              <a:t>Ballpark=</a:t>
            </a:r>
            <a:r>
              <a:rPr lang="en-US" altLang="en-US" sz="800" kern="1200" dirty="0">
                <a:solidFill>
                  <a:srgbClr val="000000"/>
                </a:solidFill>
                <a:latin typeface="Arial (Body)"/>
              </a:rPr>
              <a:t>estimate</a:t>
            </a:r>
          </a:p>
          <a:p>
            <a:r>
              <a:rPr lang="en-US" altLang="en-US" kern="1200" dirty="0">
                <a:solidFill>
                  <a:srgbClr val="000000"/>
                </a:solidFill>
                <a:latin typeface="Arial (Body)"/>
              </a:rPr>
              <a:t>Demographics=age, gender, income, location, race</a:t>
            </a:r>
          </a:p>
          <a:p>
            <a:r>
              <a:rPr lang="en-US" kern="1200" dirty="0">
                <a:solidFill>
                  <a:srgbClr val="000000"/>
                </a:solidFill>
                <a:latin typeface="Arial (Body)"/>
              </a:rPr>
              <a:t>Lifestyle=Behaviour patterns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612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Static content such as text, images, product description and dynamic content that changes regularly, such as content created by your company, or by bloggers and fans of your website.</a:t>
            </a:r>
          </a:p>
          <a:p>
            <a:r>
              <a:rPr lang="en-US" dirty="0"/>
              <a:t>User generated content has a number of advantages: it is free, it engages your customer fan base and search engines are more likely to catalog your site if the content is changing.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323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727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3.2, Page 194. </a:t>
            </a:r>
          </a:p>
          <a:p>
            <a:pPr lvl="0" defTabSz="914400"/>
            <a:r>
              <a:rPr lang="en-US" sz="1200" b="0" i="0" u="none" strike="noStrike" kern="1200" cap="none" dirty="0">
                <a:solidFill>
                  <a:prstClr val="black"/>
                </a:solidFill>
                <a:latin typeface="Arial"/>
                <a:ea typeface="Arial"/>
                <a:cs typeface="Arial"/>
                <a:sym typeface="Arial"/>
              </a:rPr>
              <a:t>Full description: A diagram maps the activity and platform associated with each type of presence. There are three types of presence, and each has a platform and activity. </a:t>
            </a:r>
          </a:p>
          <a:p>
            <a:pPr lvl="0" defTabSz="914400"/>
            <a:r>
              <a:rPr lang="en-US" sz="1200" b="1" i="0" u="none" strike="noStrike" kern="1200" cap="none" dirty="0">
                <a:solidFill>
                  <a:prstClr val="black"/>
                </a:solidFill>
                <a:latin typeface="Arial"/>
                <a:ea typeface="Arial"/>
                <a:cs typeface="Arial"/>
                <a:sym typeface="Arial"/>
              </a:rPr>
              <a:t>The</a:t>
            </a:r>
            <a:r>
              <a:rPr lang="en-US" sz="1200" b="0" i="0" u="none" strike="noStrike" kern="1200" cap="none" dirty="0">
                <a:solidFill>
                  <a:prstClr val="black"/>
                </a:solidFill>
                <a:latin typeface="Arial"/>
                <a:ea typeface="Arial"/>
                <a:cs typeface="Arial"/>
                <a:sym typeface="Arial"/>
              </a:rPr>
              <a:t> </a:t>
            </a:r>
            <a:r>
              <a:rPr lang="en-US" sz="1200" b="1" i="0" u="none" strike="noStrike" kern="1200" cap="none" dirty="0">
                <a:solidFill>
                  <a:prstClr val="black"/>
                </a:solidFill>
                <a:latin typeface="Arial"/>
                <a:ea typeface="Arial"/>
                <a:cs typeface="Arial"/>
                <a:sym typeface="Arial"/>
              </a:rPr>
              <a:t>first type of presence</a:t>
            </a:r>
            <a:r>
              <a:rPr lang="en-US" sz="1200" b="0" i="0" u="none" strike="noStrike" kern="1200" cap="none" dirty="0">
                <a:solidFill>
                  <a:prstClr val="black"/>
                </a:solidFill>
                <a:latin typeface="Arial"/>
                <a:ea typeface="Arial"/>
                <a:cs typeface="Arial"/>
                <a:sym typeface="Arial"/>
              </a:rPr>
              <a:t>, Website or App,</a:t>
            </a:r>
            <a:r>
              <a:rPr lang="en-US" sz="1200" b="0" i="0" u="none" strike="noStrike" kern="1200" cap="none" baseline="0" dirty="0">
                <a:solidFill>
                  <a:prstClr val="black"/>
                </a:solidFill>
                <a:latin typeface="Arial"/>
                <a:ea typeface="Arial"/>
                <a:cs typeface="Arial"/>
                <a:sym typeface="Arial"/>
              </a:rPr>
              <a:t> uses</a:t>
            </a:r>
            <a:r>
              <a:rPr lang="en-US" sz="1200" b="0" i="0" u="none" strike="noStrike" kern="1200" cap="none" dirty="0">
                <a:solidFill>
                  <a:prstClr val="black"/>
                </a:solidFill>
                <a:latin typeface="Arial"/>
                <a:ea typeface="Arial"/>
                <a:cs typeface="Arial"/>
                <a:sym typeface="Arial"/>
              </a:rPr>
              <a:t> a traditional (desktop), mobile, and tablet platform. Activities </a:t>
            </a:r>
            <a:r>
              <a:rPr lang="en-US" sz="1200" b="0" i="0" u="none" strike="noStrike" kern="1200" cap="none" baseline="0" dirty="0">
                <a:solidFill>
                  <a:prstClr val="black"/>
                </a:solidFill>
                <a:latin typeface="Arial"/>
                <a:ea typeface="Arial"/>
                <a:cs typeface="Arial"/>
                <a:sym typeface="Arial"/>
              </a:rPr>
              <a:t>include </a:t>
            </a:r>
            <a:r>
              <a:rPr lang="en-US" sz="1200" b="0" i="0" u="none" strike="noStrike" kern="1200" cap="none" dirty="0">
                <a:solidFill>
                  <a:prstClr val="black"/>
                </a:solidFill>
                <a:latin typeface="Arial"/>
                <a:ea typeface="Arial"/>
                <a:cs typeface="Arial"/>
                <a:sym typeface="Arial"/>
              </a:rPr>
              <a:t>search, display, affiliates, and sponsorships. </a:t>
            </a:r>
          </a:p>
          <a:p>
            <a:pPr lvl="0" defTabSz="914400"/>
            <a:r>
              <a:rPr lang="en-US" sz="1200" b="1" i="0" u="none" strike="noStrike" kern="1200" cap="none" dirty="0">
                <a:solidFill>
                  <a:prstClr val="black"/>
                </a:solidFill>
                <a:latin typeface="Arial"/>
                <a:ea typeface="Arial"/>
                <a:cs typeface="Arial"/>
                <a:sym typeface="Arial"/>
              </a:rPr>
              <a:t>The</a:t>
            </a:r>
            <a:r>
              <a:rPr lang="en-US" sz="1200" b="0" i="0" u="none" strike="noStrike" kern="1200" cap="none" dirty="0">
                <a:solidFill>
                  <a:prstClr val="black"/>
                </a:solidFill>
                <a:latin typeface="Arial"/>
                <a:ea typeface="Arial"/>
                <a:cs typeface="Arial"/>
                <a:sym typeface="Arial"/>
              </a:rPr>
              <a:t> </a:t>
            </a:r>
            <a:r>
              <a:rPr lang="en-US" sz="1200" b="1" i="0" u="none" strike="noStrike" kern="1200" cap="none" dirty="0">
                <a:solidFill>
                  <a:prstClr val="black"/>
                </a:solidFill>
                <a:latin typeface="Arial"/>
                <a:ea typeface="Arial"/>
                <a:cs typeface="Arial"/>
                <a:sym typeface="Arial"/>
              </a:rPr>
              <a:t>second type of presence</a:t>
            </a:r>
            <a:r>
              <a:rPr lang="en-US" sz="1200" b="0" i="0" u="none" strike="noStrike" kern="1200" cap="none" dirty="0">
                <a:solidFill>
                  <a:prstClr val="black"/>
                </a:solidFill>
                <a:latin typeface="Arial"/>
                <a:ea typeface="Arial"/>
                <a:cs typeface="Arial"/>
                <a:sym typeface="Arial"/>
              </a:rPr>
              <a:t>, social media,</a:t>
            </a:r>
            <a:r>
              <a:rPr lang="en-US" sz="1200" b="0" i="0" u="none" strike="noStrike" kern="1200" cap="none" baseline="0" dirty="0">
                <a:solidFill>
                  <a:prstClr val="black"/>
                </a:solidFill>
                <a:latin typeface="Arial"/>
                <a:ea typeface="Arial"/>
                <a:cs typeface="Arial"/>
                <a:sym typeface="Arial"/>
              </a:rPr>
              <a:t> uses </a:t>
            </a:r>
            <a:r>
              <a:rPr lang="en-US" sz="1200" b="0" i="0" u="none" strike="noStrike" kern="1200" cap="none" dirty="0">
                <a:solidFill>
                  <a:prstClr val="black"/>
                </a:solidFill>
                <a:latin typeface="Arial"/>
                <a:ea typeface="Arial"/>
                <a:cs typeface="Arial"/>
                <a:sym typeface="Arial"/>
              </a:rPr>
              <a:t>Facebook, Twitter, Pinterest, Instagram, and Blogs as a platform. Activities include conversation, engagement, sharing, and advice. </a:t>
            </a:r>
          </a:p>
          <a:p>
            <a:pPr lvl="0" defTabSz="914400"/>
            <a:r>
              <a:rPr lang="en-US" sz="1200" b="1" i="0" u="none" strike="noStrike" kern="1200" cap="none" dirty="0">
                <a:solidFill>
                  <a:prstClr val="black"/>
                </a:solidFill>
                <a:latin typeface="Arial"/>
                <a:ea typeface="Arial"/>
                <a:cs typeface="Arial"/>
                <a:sym typeface="Arial"/>
              </a:rPr>
              <a:t>The third type of presence</a:t>
            </a:r>
            <a:r>
              <a:rPr lang="en-US" sz="1200" b="0" i="0" u="none" strike="noStrike" kern="1200" cap="none" dirty="0">
                <a:solidFill>
                  <a:prstClr val="black"/>
                </a:solidFill>
                <a:latin typeface="Arial"/>
                <a:ea typeface="Arial"/>
                <a:cs typeface="Arial"/>
                <a:sym typeface="Arial"/>
              </a:rPr>
              <a:t>,</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e-mail, uses internal lists and purchased lists as a platform. Activities include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newsletters, updates, and sales. </a:t>
            </a:r>
          </a:p>
          <a:p>
            <a:pPr lvl="0" defTabSz="914400"/>
            <a:r>
              <a:rPr lang="en-US" sz="1200" b="0" i="0" u="none" strike="noStrike" kern="1200" cap="none" dirty="0">
                <a:solidFill>
                  <a:prstClr val="black"/>
                </a:solidFill>
                <a:latin typeface="Arial"/>
                <a:ea typeface="Arial"/>
                <a:cs typeface="Arial"/>
                <a:sym typeface="Arial"/>
              </a:rPr>
              <a:t>The fourth type of presence, offline media, uses print, T V, and radio as a platform. Activities include education, exposure, and branding.</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GB" sz="1200" b="1" i="0" u="none" strike="noStrike" kern="1200" cap="none" dirty="0">
                <a:solidFill>
                  <a:schemeClr val="dk1"/>
                </a:solidFill>
                <a:effectLst/>
                <a:latin typeface="Arial"/>
                <a:ea typeface="Arial"/>
                <a:cs typeface="Arial"/>
                <a:sym typeface="Arial"/>
              </a:rPr>
              <a:t>Affiliate programs</a:t>
            </a:r>
            <a:r>
              <a:rPr lang="en-GB" sz="1200" b="0" i="0" u="none" strike="noStrike" kern="1200" cap="none" dirty="0">
                <a:solidFill>
                  <a:schemeClr val="dk1"/>
                </a:solidFill>
                <a:effectLst/>
                <a:latin typeface="Arial"/>
                <a:ea typeface="Arial"/>
                <a:cs typeface="Arial"/>
                <a:sym typeface="Arial"/>
              </a:rPr>
              <a:t>, also called associate programs, are </a:t>
            </a:r>
            <a:r>
              <a:rPr lang="en-GB" sz="1200" b="1" i="0" u="none" strike="noStrike" kern="1200" cap="none" dirty="0">
                <a:solidFill>
                  <a:schemeClr val="dk1"/>
                </a:solidFill>
                <a:effectLst/>
                <a:latin typeface="Arial"/>
                <a:ea typeface="Arial"/>
                <a:cs typeface="Arial"/>
                <a:sym typeface="Arial"/>
              </a:rPr>
              <a:t>arrangements in which an online merchant Web site pays affiliate Web sites a commission to send them traffic</a:t>
            </a:r>
            <a:r>
              <a:rPr lang="en-GB" sz="1200" b="0" i="0" u="none" strike="noStrike" kern="1200" cap="none" dirty="0">
                <a:solidFill>
                  <a:schemeClr val="dk1"/>
                </a:solidFill>
                <a:effectLst/>
                <a:latin typeface="Arial"/>
                <a:ea typeface="Arial"/>
                <a:cs typeface="Arial"/>
                <a:sym typeface="Arial"/>
              </a:rPr>
              <a:t>. These affiliate Web sites post links to the merchant site and are paid according to a particular agreement.</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452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It is all about project management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231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3</a:t>
            </a:r>
          </a:p>
        </p:txBody>
      </p:sp>
      <p:sp>
        <p:nvSpPr>
          <p:cNvPr id="5" name="Text Placeholder 4"/>
          <p:cNvSpPr>
            <a:spLocks noGrp="1"/>
          </p:cNvSpPr>
          <p:nvPr>
            <p:ph type="body" idx="3"/>
          </p:nvPr>
        </p:nvSpPr>
        <p:spPr>
          <a:xfrm>
            <a:off x="5195455" y="3254244"/>
            <a:ext cx="3325091" cy="1799019"/>
          </a:xfrm>
        </p:spPr>
        <p:txBody>
          <a:bodyPr/>
          <a:lstStyle/>
          <a:p>
            <a:pPr algn="ctr">
              <a:defRPr/>
            </a:pPr>
            <a:r>
              <a:rPr lang="en-US" altLang="en-US" dirty="0">
                <a:solidFill>
                  <a:schemeClr val="tx1"/>
                </a:solidFill>
                <a:latin typeface="+mn-lt"/>
              </a:rPr>
              <a:t>Building an E-commerce Presence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an </a:t>
            </a:r>
            <a:r>
              <a:rPr lang="pt-BR" sz="3400" kern="1200" dirty="0">
                <a:cs typeface="Times New Roman" panose="02020603050405020304" pitchFamily="18" charset="0"/>
              </a:rPr>
              <a:t>E-commerce </a:t>
            </a:r>
            <a:r>
              <a:rPr lang="en-IN" sz="3400" kern="1200" dirty="0">
                <a:cs typeface="Times New Roman" panose="02020603050405020304" pitchFamily="18" charset="0"/>
              </a:rPr>
              <a:t>Presence: </a:t>
            </a:r>
            <a:br>
              <a:rPr lang="en-IN" sz="3400" kern="1200" dirty="0">
                <a:cs typeface="Times New Roman" panose="02020603050405020304" pitchFamily="18" charset="0"/>
              </a:rPr>
            </a:br>
            <a:r>
              <a:rPr lang="en-IN" sz="3400" kern="1200" dirty="0">
                <a:cs typeface="Times New Roman" panose="02020603050405020304" pitchFamily="18" charset="0"/>
              </a:rPr>
              <a:t>A Systematic Approach</a:t>
            </a:r>
            <a:endParaRPr lang="en-AU" sz="3400" dirty="0"/>
          </a:p>
        </p:txBody>
      </p:sp>
      <p:sp>
        <p:nvSpPr>
          <p:cNvPr id="3" name="Content Placeholder 2"/>
          <p:cNvSpPr>
            <a:spLocks noGrp="1"/>
          </p:cNvSpPr>
          <p:nvPr>
            <p:ph sz="quarter" idx="13"/>
          </p:nvPr>
        </p:nvSpPr>
        <p:spPr>
          <a:xfrm>
            <a:off x="457200" y="1556326"/>
            <a:ext cx="8229600" cy="4586779"/>
          </a:xfrm>
        </p:spPr>
        <p:txBody>
          <a:bodyPr/>
          <a:lstStyle/>
          <a:p>
            <a:r>
              <a:rPr lang="en-US" sz="2200" kern="1200" dirty="0">
                <a:solidFill>
                  <a:srgbClr val="000000"/>
                </a:solidFill>
                <a:latin typeface="Arial (Body)"/>
              </a:rPr>
              <a:t>Most important management challenges:</a:t>
            </a:r>
          </a:p>
          <a:p>
            <a:pPr marL="741600" lvl="1" indent="-428400">
              <a:buFont typeface="+mj-lt"/>
              <a:buAutoNum type="arabicPeriod"/>
            </a:pPr>
            <a:r>
              <a:rPr lang="en-US" sz="2200" kern="1200" dirty="0">
                <a:solidFill>
                  <a:srgbClr val="000000"/>
                </a:solidFill>
                <a:latin typeface="Arial (Body)"/>
              </a:rPr>
              <a:t>Developing a clear understanding of business objectives</a:t>
            </a:r>
          </a:p>
          <a:p>
            <a:pPr marL="741600" lvl="1" indent="-428400">
              <a:buFont typeface="+mj-lt"/>
              <a:buAutoNum type="arabicPeriod"/>
            </a:pPr>
            <a:r>
              <a:rPr lang="en-US" sz="2200" kern="1200" dirty="0">
                <a:solidFill>
                  <a:srgbClr val="000000"/>
                </a:solidFill>
                <a:latin typeface="Arial (Body)"/>
              </a:rPr>
              <a:t>Knowing how to choose the right technology to achieve those objectives</a:t>
            </a:r>
          </a:p>
          <a:p>
            <a:pPr lvl="0" indent="-256032"/>
            <a:r>
              <a:rPr lang="en-US" sz="2200" kern="1200" dirty="0">
                <a:solidFill>
                  <a:srgbClr val="000000"/>
                </a:solidFill>
                <a:latin typeface="Arial (Body)"/>
              </a:rPr>
              <a:t>Main factors to consider</a:t>
            </a:r>
          </a:p>
          <a:p>
            <a:pPr lvl="1" indent="-285750">
              <a:buFont typeface="Arial" panose="020B0604020202020204" pitchFamily="34" charset="0"/>
              <a:buChar char="–"/>
            </a:pPr>
            <a:r>
              <a:rPr lang="en-US" sz="2200" kern="1200" dirty="0">
                <a:solidFill>
                  <a:srgbClr val="000000"/>
                </a:solidFill>
                <a:latin typeface="Arial (Body)"/>
              </a:rPr>
              <a:t>Management</a:t>
            </a:r>
          </a:p>
          <a:p>
            <a:pPr lvl="1" indent="-285750">
              <a:buFont typeface="Arial" panose="020B0604020202020204" pitchFamily="34" charset="0"/>
              <a:buChar char="–"/>
            </a:pPr>
            <a:r>
              <a:rPr lang="en-US" sz="2200" kern="1200" dirty="0">
                <a:solidFill>
                  <a:srgbClr val="000000"/>
                </a:solidFill>
                <a:latin typeface="Arial (Body)"/>
              </a:rPr>
              <a:t>Hardware architecture</a:t>
            </a:r>
          </a:p>
          <a:p>
            <a:pPr lvl="1" indent="-285750">
              <a:buFont typeface="Arial" panose="020B0604020202020204" pitchFamily="34" charset="0"/>
              <a:buChar char="–"/>
            </a:pPr>
            <a:r>
              <a:rPr lang="en-US" sz="2200" kern="1200" dirty="0">
                <a:solidFill>
                  <a:srgbClr val="000000"/>
                </a:solidFill>
                <a:latin typeface="Arial (Body)"/>
              </a:rPr>
              <a:t>Software</a:t>
            </a:r>
          </a:p>
          <a:p>
            <a:pPr lvl="1" indent="-285750">
              <a:buFont typeface="Arial" panose="020B0604020202020204" pitchFamily="34" charset="0"/>
              <a:buChar char="–"/>
            </a:pPr>
            <a:r>
              <a:rPr lang="en-US" sz="2200" kern="1200" dirty="0">
                <a:solidFill>
                  <a:srgbClr val="000000"/>
                </a:solidFill>
                <a:latin typeface="Arial (Body)"/>
              </a:rPr>
              <a:t>Design</a:t>
            </a:r>
          </a:p>
          <a:p>
            <a:pPr lvl="1" indent="-285750">
              <a:buFont typeface="Arial" panose="020B0604020202020204" pitchFamily="34" charset="0"/>
              <a:buChar char="–"/>
            </a:pPr>
            <a:r>
              <a:rPr lang="en-US" sz="2200" kern="1200" dirty="0">
                <a:solidFill>
                  <a:srgbClr val="000000"/>
                </a:solidFill>
                <a:latin typeface="Arial (Body)"/>
              </a:rPr>
              <a:t>Telecommunications</a:t>
            </a:r>
          </a:p>
          <a:p>
            <a:pPr lvl="1" indent="-285750">
              <a:buFont typeface="Arial" panose="020B0604020202020204" pitchFamily="34" charset="0"/>
              <a:buChar char="–"/>
            </a:pPr>
            <a:r>
              <a:rPr lang="en-US" sz="2200" kern="1200" dirty="0">
                <a:solidFill>
                  <a:srgbClr val="000000"/>
                </a:solidFill>
                <a:latin typeface="Arial (Body)"/>
              </a:rPr>
              <a:t>Human resources</a:t>
            </a:r>
          </a:p>
        </p:txBody>
      </p:sp>
    </p:spTree>
    <p:extLst>
      <p:ext uri="{BB962C8B-B14F-4D97-AF65-F5344CB8AC3E}">
        <p14:creationId xmlns:p14="http://schemas.microsoft.com/office/powerpoint/2010/main" val="110299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The Systems Development Life Cycle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Methodology for understanding business objectives of a system and designing an appropriate solution</a:t>
            </a:r>
          </a:p>
          <a:p>
            <a:pPr lvl="0" indent="-256032">
              <a:buSzPts val="2400"/>
            </a:pPr>
            <a:r>
              <a:rPr lang="en-US" kern="1200" dirty="0">
                <a:solidFill>
                  <a:srgbClr val="000000"/>
                </a:solidFill>
                <a:latin typeface="Arial (Body)"/>
              </a:rPr>
              <a:t>Five major steps:</a:t>
            </a:r>
          </a:p>
          <a:p>
            <a:pPr lvl="1" indent="-285750">
              <a:buSzPts val="2400"/>
              <a:buFont typeface="Arial" panose="020B0604020202020204" pitchFamily="34" charset="0"/>
              <a:buChar char="–"/>
            </a:pPr>
            <a:r>
              <a:rPr lang="en-US" kern="1200" dirty="0">
                <a:solidFill>
                  <a:srgbClr val="000000"/>
                </a:solidFill>
                <a:latin typeface="Arial (Body)"/>
              </a:rPr>
              <a:t>Systems analysis/planning</a:t>
            </a:r>
          </a:p>
          <a:p>
            <a:pPr lvl="1" indent="-285750">
              <a:buSzPts val="2400"/>
              <a:buFont typeface="Arial" panose="020B0604020202020204" pitchFamily="34" charset="0"/>
              <a:buChar char="–"/>
            </a:pPr>
            <a:r>
              <a:rPr lang="en-US" kern="1200" dirty="0">
                <a:solidFill>
                  <a:srgbClr val="000000"/>
                </a:solidFill>
                <a:latin typeface="Arial (Body)"/>
              </a:rPr>
              <a:t>Systems design</a:t>
            </a:r>
          </a:p>
          <a:p>
            <a:pPr lvl="1" indent="-285750">
              <a:buSzPts val="2400"/>
              <a:buFont typeface="Arial" panose="020B0604020202020204" pitchFamily="34" charset="0"/>
              <a:buChar char="–"/>
            </a:pPr>
            <a:r>
              <a:rPr lang="en-US" kern="1200" dirty="0">
                <a:solidFill>
                  <a:srgbClr val="000000"/>
                </a:solidFill>
                <a:latin typeface="Arial (Body)"/>
              </a:rPr>
              <a:t>Building the system</a:t>
            </a:r>
          </a:p>
          <a:p>
            <a:pPr lvl="1" indent="-285750">
              <a:buSzPts val="2400"/>
              <a:buFont typeface="Arial" panose="020B0604020202020204" pitchFamily="34" charset="0"/>
              <a:buChar char="–"/>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Implementation</a:t>
            </a:r>
          </a:p>
        </p:txBody>
      </p:sp>
    </p:spTree>
    <p:extLst>
      <p:ext uri="{BB962C8B-B14F-4D97-AF65-F5344CB8AC3E}">
        <p14:creationId xmlns:p14="http://schemas.microsoft.com/office/powerpoint/2010/main" val="70066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3.5 Systems Development Life Cycle</a:t>
            </a:r>
            <a:endParaRPr lang="en-AU" sz="3400" dirty="0"/>
          </a:p>
        </p:txBody>
      </p:sp>
      <p:pic>
        <p:nvPicPr>
          <p:cNvPr id="4" name="Picture 3" descr="EC2020G_Fig_03-05_WebDevLifeCycle.tif"/>
          <p:cNvPicPr>
            <a:picLocks noChangeAspect="1"/>
          </p:cNvPicPr>
          <p:nvPr/>
        </p:nvPicPr>
        <p:blipFill>
          <a:blip r:embed="rId3"/>
          <a:stretch>
            <a:fillRect/>
          </a:stretch>
        </p:blipFill>
        <p:spPr>
          <a:xfrm>
            <a:off x="1553784" y="1277016"/>
            <a:ext cx="6036432" cy="4903076"/>
          </a:xfrm>
          <a:prstGeom prst="rect">
            <a:avLst/>
          </a:prstGeom>
        </p:spPr>
      </p:pic>
    </p:spTree>
    <p:extLst>
      <p:ext uri="{BB962C8B-B14F-4D97-AF65-F5344CB8AC3E}">
        <p14:creationId xmlns:p14="http://schemas.microsoft.com/office/powerpoint/2010/main" val="418204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7"/>
            <a:ext cx="8229600" cy="1097279"/>
          </a:xfrm>
        </p:spPr>
        <p:txBody>
          <a:bodyPr/>
          <a:lstStyle/>
          <a:p>
            <a:r>
              <a:rPr lang="en-US" kern="1200" dirty="0">
                <a:cs typeface="Times New Roman" panose="02020603050405020304" pitchFamily="18" charset="0"/>
              </a:rPr>
              <a:t>System Analysis/Planning: </a:t>
            </a:r>
            <a:br>
              <a:rPr lang="en-US" kern="1200" dirty="0">
                <a:cs typeface="Times New Roman" panose="02020603050405020304" pitchFamily="18" charset="0"/>
              </a:rPr>
            </a:br>
            <a:r>
              <a:rPr lang="en-US" sz="2800" kern="1200" dirty="0">
                <a:cs typeface="Times New Roman" panose="02020603050405020304" pitchFamily="18" charset="0"/>
              </a:rPr>
              <a:t>Identifying business objectives, System functionality and Information requirements</a:t>
            </a:r>
            <a:endParaRPr lang="en-AU" sz="2800" dirty="0"/>
          </a:p>
        </p:txBody>
      </p:sp>
      <p:sp>
        <p:nvSpPr>
          <p:cNvPr id="3" name="Content Placeholder 2"/>
          <p:cNvSpPr>
            <a:spLocks noGrp="1"/>
          </p:cNvSpPr>
          <p:nvPr>
            <p:ph sz="quarter" idx="13"/>
          </p:nvPr>
        </p:nvSpPr>
        <p:spPr>
          <a:xfrm>
            <a:off x="457200" y="1780258"/>
            <a:ext cx="8229600" cy="4434275"/>
          </a:xfrm>
        </p:spPr>
        <p:txBody>
          <a:bodyPr/>
          <a:lstStyle/>
          <a:p>
            <a:pPr lvl="0" indent="-256032">
              <a:buSzPts val="2400"/>
            </a:pPr>
            <a:r>
              <a:rPr lang="en-US" kern="1200" dirty="0">
                <a:solidFill>
                  <a:srgbClr val="000000"/>
                </a:solidFill>
                <a:latin typeface="Arial (Body)"/>
              </a:rPr>
              <a:t>Business objectives:</a:t>
            </a:r>
          </a:p>
          <a:p>
            <a:pPr lvl="1" indent="-285750">
              <a:buSzPts val="2400"/>
              <a:buFont typeface="Arial" panose="020B0604020202020204" pitchFamily="34" charset="0"/>
              <a:buChar char="–"/>
            </a:pPr>
            <a:r>
              <a:rPr lang="en-US" kern="1200" dirty="0">
                <a:solidFill>
                  <a:srgbClr val="000000"/>
                </a:solidFill>
                <a:latin typeface="Arial (Body)"/>
              </a:rPr>
              <a:t>List of capabilities you want your site to have</a:t>
            </a:r>
          </a:p>
          <a:p>
            <a:pPr lvl="0" indent="-256032">
              <a:buSzPts val="2400"/>
            </a:pPr>
            <a:r>
              <a:rPr lang="en-US" kern="1200" dirty="0">
                <a:solidFill>
                  <a:srgbClr val="000000"/>
                </a:solidFill>
                <a:latin typeface="Arial (Body)"/>
              </a:rPr>
              <a:t>System functionalities:</a:t>
            </a:r>
          </a:p>
          <a:p>
            <a:pPr lvl="1" indent="-285750">
              <a:buSzPts val="2400"/>
              <a:buFont typeface="Arial" panose="020B0604020202020204" pitchFamily="34" charset="0"/>
              <a:buChar char="–"/>
            </a:pPr>
            <a:r>
              <a:rPr lang="en-US" kern="1200" dirty="0">
                <a:solidFill>
                  <a:srgbClr val="000000"/>
                </a:solidFill>
                <a:latin typeface="Arial (Body)"/>
              </a:rPr>
              <a:t>List of information system capabilities needed to achieve business objectives</a:t>
            </a:r>
          </a:p>
          <a:p>
            <a:pPr lvl="0" indent="-256032">
              <a:buSzPts val="2400"/>
            </a:pPr>
            <a:r>
              <a:rPr lang="en-US" kern="1200" dirty="0">
                <a:solidFill>
                  <a:srgbClr val="000000"/>
                </a:solidFill>
                <a:latin typeface="Arial (Body)"/>
              </a:rPr>
              <a:t>Information requirements:</a:t>
            </a:r>
          </a:p>
          <a:p>
            <a:pPr lvl="1" indent="-285750">
              <a:buSzPts val="2400"/>
              <a:buFont typeface="Arial" panose="020B0604020202020204" pitchFamily="34" charset="0"/>
              <a:buChar char="–"/>
            </a:pPr>
            <a:r>
              <a:rPr lang="en-US" kern="1200" dirty="0">
                <a:solidFill>
                  <a:srgbClr val="000000"/>
                </a:solidFill>
                <a:latin typeface="Arial (Body)"/>
              </a:rPr>
              <a:t>Information elements that system must produce in order to achieve business objectives</a:t>
            </a:r>
          </a:p>
          <a:p>
            <a:pPr indent="-285750">
              <a:buSzPts val="2400"/>
              <a:buFont typeface="Arial" panose="020B0604020202020204" pitchFamily="34" charset="0"/>
              <a:buChar char="–"/>
            </a:pPr>
            <a:r>
              <a:rPr lang="en-US" kern="1200" dirty="0">
                <a:solidFill>
                  <a:srgbClr val="000000"/>
                </a:solidFill>
                <a:latin typeface="Arial (Body)"/>
              </a:rPr>
              <a:t>It is trying to answer the question: </a:t>
            </a:r>
            <a:r>
              <a:rPr lang="en-US" b="1" kern="1200" dirty="0">
                <a:solidFill>
                  <a:srgbClr val="000000"/>
                </a:solidFill>
                <a:latin typeface="Arial (Body)"/>
              </a:rPr>
              <a:t>What do we want this e-commerce site or app to do for our business?</a:t>
            </a:r>
          </a:p>
        </p:txBody>
      </p:sp>
    </p:spTree>
    <p:extLst>
      <p:ext uri="{BB962C8B-B14F-4D97-AF65-F5344CB8AC3E}">
        <p14:creationId xmlns:p14="http://schemas.microsoft.com/office/powerpoint/2010/main" val="262971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1"/>
            <a:ext cx="8321040" cy="1211050"/>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(1 of 2)</a:t>
            </a:r>
            <a:endParaRPr lang="en-AU" sz="2000" dirty="0"/>
          </a:p>
        </p:txBody>
      </p:sp>
      <p:graphicFrame>
        <p:nvGraphicFramePr>
          <p:cNvPr id="4" name="Table 1"/>
          <p:cNvGraphicFramePr>
            <a:graphicFrameLocks/>
          </p:cNvGraphicFramePr>
          <p:nvPr>
            <p:extLst>
              <p:ext uri="{D42A27DB-BD31-4B8C-83A1-F6EECF244321}">
                <p14:modId xmlns:p14="http://schemas.microsoft.com/office/powerpoint/2010/main" val="4244199891"/>
              </p:ext>
            </p:extLst>
          </p:nvPr>
        </p:nvGraphicFramePr>
        <p:xfrm>
          <a:off x="502920" y="1870377"/>
          <a:ext cx="8229600" cy="34137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dirty="0"/>
                        <a:t>Display</a:t>
                      </a:r>
                      <a:r>
                        <a:rPr lang="en-US" sz="1400" baseline="0" dirty="0"/>
                        <a:t> goods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Digital Catalog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Dynamic</a:t>
                      </a:r>
                      <a:r>
                        <a:rPr lang="en-US" sz="1400" baseline="0" dirty="0"/>
                        <a:t> text and graphics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dirty="0"/>
                        <a:t>Provide product</a:t>
                      </a:r>
                      <a:r>
                        <a:rPr lang="en-US" sz="1400" baseline="0" dirty="0"/>
                        <a: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description, stocking numbers, inventory levels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Personalize/customize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on-site tracking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log for every customer visit; data mining capability to identify common customer paths and appropriate responses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Engage customers in conversations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On-site blog; user forums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Software with blogging and community forum functionality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u="none" strike="noStrike" kern="1200" baseline="0" dirty="0"/>
                        <a:t>Execute a transaction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Shopping cart/payment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Secure credit card clearing; multiple payment options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5"/>
                  </a:ext>
                </a:extLst>
              </a:tr>
              <a:tr h="0">
                <a:tc>
                  <a:txBody>
                    <a:bodyPr/>
                    <a:lstStyle/>
                    <a:p>
                      <a:r>
                        <a:rPr lang="en-US" sz="1400" u="none" strike="noStrike" kern="1200" baseline="0" dirty="0"/>
                        <a:t>Accumulate customer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Customer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Name, address, phone, and e-mail for all customers; online customer registration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365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65"/>
            <a:ext cx="8229600" cy="1204585"/>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(2 of 2)</a:t>
            </a:r>
            <a:endParaRPr lang="en-AU" sz="2000" dirty="0"/>
          </a:p>
        </p:txBody>
      </p:sp>
      <p:graphicFrame>
        <p:nvGraphicFramePr>
          <p:cNvPr id="4" name="Table 2"/>
          <p:cNvGraphicFramePr>
            <a:graphicFrameLocks/>
          </p:cNvGraphicFramePr>
          <p:nvPr>
            <p:extLst>
              <p:ext uri="{D42A27DB-BD31-4B8C-83A1-F6EECF244321}">
                <p14:modId xmlns:p14="http://schemas.microsoft.com/office/powerpoint/2010/main" val="3325203570"/>
              </p:ext>
            </p:extLst>
          </p:nvPr>
        </p:nvGraphicFramePr>
        <p:xfrm>
          <a:off x="498765" y="1867441"/>
          <a:ext cx="8229600" cy="301752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u="none" strike="noStrike" kern="1200" baseline="0" dirty="0"/>
                        <a:t>Provide after-sale customer support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Sales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I</a:t>
                      </a:r>
                      <a:r>
                        <a:rPr lang="en-US" sz="100" u="none" strike="noStrike" kern="1200" baseline="0" dirty="0"/>
                        <a:t> </a:t>
                      </a:r>
                      <a:r>
                        <a:rPr lang="en-US" sz="1400" u="none" strike="noStrike" kern="1200" baseline="0" dirty="0"/>
                        <a:t>D, product, date, payment, shipment date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u="none" strike="noStrike" kern="1200" baseline="0" dirty="0"/>
                        <a:t>Coordinate marketing/advertising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u="none" strike="noStrike" kern="1200" baseline="0" dirty="0"/>
                        <a:t>Ad server, e-mail server, e-mail, </a:t>
                      </a:r>
                      <a:r>
                        <a:rPr lang="en-US" sz="1400" u="none" strike="noStrike" kern="1200" baseline="0" dirty="0"/>
                        <a:t>campaign manager, ad banner</a:t>
                      </a:r>
                    </a:p>
                    <a:p>
                      <a:r>
                        <a:rPr lang="en-US" sz="1400" u="none" strike="noStrike" kern="1200" baseline="0" dirty="0"/>
                        <a:t>manager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Site behavior log of prospects and customers linked to e-mail and banner ad campaigns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Understand marketing effectiveness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tracking and reporting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Number of unique visitors, pages visited, products purchased, identified by marketing campaign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Provide production and supplier links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Inventory management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and inventory levels, supplier I</a:t>
                      </a:r>
                      <a:r>
                        <a:rPr lang="en-US" sz="100" u="none" strike="noStrike" kern="1200" baseline="0" dirty="0"/>
                        <a:t> </a:t>
                      </a:r>
                      <a:r>
                        <a:rPr lang="en-US" sz="1400" u="none" strike="noStrike" kern="1200" baseline="0" dirty="0"/>
                        <a:t>D and contact, order quantity data by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525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Systems Design: Hardware and Software Platforms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design specification:</a:t>
            </a:r>
          </a:p>
          <a:p>
            <a:pPr lvl="1" indent="-285750">
              <a:buSzPts val="2400"/>
              <a:buFont typeface="Arial" panose="020B0604020202020204" pitchFamily="34" charset="0"/>
              <a:buChar char="–"/>
            </a:pPr>
            <a:r>
              <a:rPr lang="en-US" kern="1200" dirty="0">
                <a:solidFill>
                  <a:srgbClr val="000000"/>
                </a:solidFill>
                <a:latin typeface="Arial (Body)"/>
              </a:rPr>
              <a:t>Description of main components of a system and their relationship to one another</a:t>
            </a:r>
          </a:p>
          <a:p>
            <a:pPr lvl="0" indent="-256032">
              <a:buSzPts val="2400"/>
            </a:pPr>
            <a:r>
              <a:rPr lang="en-US" kern="1200" dirty="0">
                <a:solidFill>
                  <a:srgbClr val="000000"/>
                </a:solidFill>
                <a:latin typeface="Arial (Body)"/>
              </a:rPr>
              <a:t>Two components of system design:</a:t>
            </a:r>
          </a:p>
          <a:p>
            <a:pPr lvl="1" indent="-285750">
              <a:buSzPts val="2400"/>
              <a:buFont typeface="Arial" panose="020B0604020202020204" pitchFamily="34" charset="0"/>
              <a:buChar char="–"/>
            </a:pPr>
            <a:r>
              <a:rPr lang="en-US" kern="1200" dirty="0">
                <a:solidFill>
                  <a:srgbClr val="000000"/>
                </a:solidFill>
                <a:latin typeface="Arial (Body)"/>
              </a:rPr>
              <a:t>Logical design</a:t>
            </a:r>
          </a:p>
          <a:p>
            <a:pPr lvl="2">
              <a:buSzPts val="2400"/>
              <a:buFontTx/>
              <a:buChar char="▪"/>
            </a:pPr>
            <a:r>
              <a:rPr lang="en-US" kern="1200" dirty="0">
                <a:solidFill>
                  <a:srgbClr val="000000"/>
                </a:solidFill>
                <a:latin typeface="Arial (Body)"/>
              </a:rPr>
              <a:t>Data flow diagrams, processing functions, databases</a:t>
            </a:r>
          </a:p>
          <a:p>
            <a:pPr lvl="1" indent="-285750">
              <a:buSzPts val="2400"/>
              <a:buFont typeface="Arial" panose="020B0604020202020204" pitchFamily="34" charset="0"/>
              <a:buChar char="–"/>
            </a:pPr>
            <a:r>
              <a:rPr lang="en-US" kern="1200" dirty="0">
                <a:solidFill>
                  <a:srgbClr val="000000"/>
                </a:solidFill>
                <a:latin typeface="Arial (Body)"/>
              </a:rPr>
              <a:t>Physical design</a:t>
            </a:r>
          </a:p>
          <a:p>
            <a:pPr lvl="2">
              <a:buSzPts val="2400"/>
              <a:buFontTx/>
              <a:buChar char="▪"/>
            </a:pPr>
            <a:r>
              <a:rPr lang="en-US" kern="1200" dirty="0">
                <a:solidFill>
                  <a:srgbClr val="000000"/>
                </a:solidFill>
                <a:latin typeface="Arial (Body)"/>
              </a:rPr>
              <a:t>Specifies actual physical, software components, models, and so on</a:t>
            </a:r>
          </a:p>
        </p:txBody>
      </p:sp>
    </p:spTree>
    <p:extLst>
      <p:ext uri="{BB962C8B-B14F-4D97-AF65-F5344CB8AC3E}">
        <p14:creationId xmlns:p14="http://schemas.microsoft.com/office/powerpoint/2010/main" val="256494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128285"/>
            <a:ext cx="8229600" cy="1097279"/>
          </a:xfrm>
        </p:spPr>
        <p:txBody>
          <a:bodyPr/>
          <a:lstStyle/>
          <a:p>
            <a:r>
              <a:rPr lang="en-IN" sz="3400" kern="1200" dirty="0">
                <a:cs typeface="Times New Roman" panose="02020603050405020304" pitchFamily="18" charset="0"/>
              </a:rPr>
              <a:t>Figure 3.6(a) A Logical Design for a Simple Website</a:t>
            </a:r>
            <a:endParaRPr lang="en-AU" sz="3400" dirty="0"/>
          </a:p>
        </p:txBody>
      </p:sp>
      <p:pic>
        <p:nvPicPr>
          <p:cNvPr id="5" name="Picture 4" descr="EC2020G_Fig_03-06_LogicalandPhysicalDesign.tif"/>
          <p:cNvPicPr>
            <a:picLocks noChangeAspect="1"/>
          </p:cNvPicPr>
          <p:nvPr/>
        </p:nvPicPr>
        <p:blipFill>
          <a:blip r:embed="rId3"/>
          <a:srcRect b="41149"/>
          <a:stretch>
            <a:fillRect/>
          </a:stretch>
        </p:blipFill>
        <p:spPr>
          <a:xfrm>
            <a:off x="2045426" y="1340569"/>
            <a:ext cx="5024120" cy="4666594"/>
          </a:xfrm>
          <a:prstGeom prst="rect">
            <a:avLst/>
          </a:prstGeom>
        </p:spPr>
      </p:pic>
      <p:sp>
        <p:nvSpPr>
          <p:cNvPr id="3" name="Rectangle 2">
            <a:extLst>
              <a:ext uri="{FF2B5EF4-FFF2-40B4-BE49-F238E27FC236}">
                <a16:creationId xmlns:a16="http://schemas.microsoft.com/office/drawing/2014/main" id="{0F63D64D-5E35-2602-4ECB-1D466FA8CBED}"/>
              </a:ext>
            </a:extLst>
          </p:cNvPr>
          <p:cNvSpPr/>
          <p:nvPr/>
        </p:nvSpPr>
        <p:spPr>
          <a:xfrm>
            <a:off x="145144" y="6099275"/>
            <a:ext cx="8839200" cy="307777"/>
          </a:xfrm>
          <a:prstGeom prst="rect">
            <a:avLst/>
          </a:prstGeom>
        </p:spPr>
        <p:txBody>
          <a:bodyPr wrap="square">
            <a:spAutoFit/>
          </a:bodyPr>
          <a:lstStyle/>
          <a:p>
            <a:r>
              <a:rPr lang="en-US" b="1" kern="1200" dirty="0">
                <a:solidFill>
                  <a:prstClr val="black"/>
                </a:solidFill>
              </a:rPr>
              <a:t>This data flow diagram describes the flow of information requests and responses for a simple website.</a:t>
            </a:r>
            <a:endParaRPr lang="en-GB" b="1" dirty="0"/>
          </a:p>
        </p:txBody>
      </p:sp>
    </p:spTree>
    <p:extLst>
      <p:ext uri="{BB962C8B-B14F-4D97-AF65-F5344CB8AC3E}">
        <p14:creationId xmlns:p14="http://schemas.microsoft.com/office/powerpoint/2010/main" val="352383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3.6(b) Physical Design for a Simple Website</a:t>
            </a:r>
            <a:endParaRPr lang="en-AU" sz="3400" dirty="0"/>
          </a:p>
        </p:txBody>
      </p:sp>
      <p:pic>
        <p:nvPicPr>
          <p:cNvPr id="4" name="Picture 3" descr="EC2020G_Fig_03-06_LogicalandPhysicalDesign.tif"/>
          <p:cNvPicPr>
            <a:picLocks noChangeAspect="1"/>
          </p:cNvPicPr>
          <p:nvPr/>
        </p:nvPicPr>
        <p:blipFill>
          <a:blip r:embed="rId3"/>
          <a:srcRect t="57931"/>
          <a:stretch>
            <a:fillRect/>
          </a:stretch>
        </p:blipFill>
        <p:spPr>
          <a:xfrm>
            <a:off x="1117224" y="1549133"/>
            <a:ext cx="6909552" cy="4587764"/>
          </a:xfrm>
          <a:prstGeom prst="rect">
            <a:avLst/>
          </a:prstGeom>
        </p:spPr>
      </p:pic>
    </p:spTree>
    <p:extLst>
      <p:ext uri="{BB962C8B-B14F-4D97-AF65-F5344CB8AC3E}">
        <p14:creationId xmlns:p14="http://schemas.microsoft.com/office/powerpoint/2010/main" val="1235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the System: In-House Versus Outsourcing</a:t>
            </a:r>
            <a:endParaRPr lang="en-AU" sz="3400" dirty="0"/>
          </a:p>
        </p:txBody>
      </p:sp>
      <p:sp>
        <p:nvSpPr>
          <p:cNvPr id="3" name="Content Placeholder 2"/>
          <p:cNvSpPr>
            <a:spLocks noGrp="1"/>
          </p:cNvSpPr>
          <p:nvPr>
            <p:ph sz="quarter" idx="13"/>
          </p:nvPr>
        </p:nvSpPr>
        <p:spPr>
          <a:xfrm>
            <a:off x="457200" y="1556326"/>
            <a:ext cx="8171411" cy="4434275"/>
          </a:xfrm>
        </p:spPr>
        <p:txBody>
          <a:bodyPr/>
          <a:lstStyle/>
          <a:p>
            <a:pPr lvl="0" indent="-256032"/>
            <a:r>
              <a:rPr lang="en-US" altLang="en-US" sz="2200" kern="1200" dirty="0">
                <a:solidFill>
                  <a:srgbClr val="000000"/>
                </a:solidFill>
              </a:rPr>
              <a:t>Outsourcing: Hiring vendors to provide services involved in building site</a:t>
            </a:r>
          </a:p>
          <a:p>
            <a:pPr lvl="0" indent="-256032"/>
            <a:r>
              <a:rPr lang="en-US" altLang="en-US" sz="2200" kern="1200" dirty="0">
                <a:solidFill>
                  <a:srgbClr val="000000"/>
                </a:solidFill>
              </a:rPr>
              <a:t>Build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Build your own requires team with diverse skill set; choice of software tools; both risks and possible benefits</a:t>
            </a:r>
          </a:p>
          <a:p>
            <a:pPr lvl="0" indent="-256032"/>
            <a:r>
              <a:rPr lang="en-US" altLang="en-US" sz="2200" kern="1200" dirty="0">
                <a:solidFill>
                  <a:srgbClr val="000000"/>
                </a:solidFill>
              </a:rPr>
              <a:t>Host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Hosting: Hosting company responsible for ensuring site is accessible 24/7, for monthly fee</a:t>
            </a:r>
          </a:p>
          <a:p>
            <a:pPr lvl="1" indent="-285750">
              <a:buFont typeface="Arial" panose="020B0604020202020204" pitchFamily="34" charset="0"/>
              <a:buChar char="–"/>
            </a:pPr>
            <a:r>
              <a:rPr lang="en-US" altLang="en-US" sz="2200" kern="1200" dirty="0">
                <a:solidFill>
                  <a:srgbClr val="000000"/>
                </a:solidFill>
              </a:rPr>
              <a:t>Co-location: Firm purchases or leases web server (with control over its operation), but server is located at vendor</a:t>
            </a:r>
            <a:r>
              <a:rPr lang="en-IN" altLang="ja-JP" sz="2200" kern="1200" dirty="0">
                <a:solidFill>
                  <a:srgbClr val="000000"/>
                </a:solidFill>
              </a:rPr>
              <a:t>’</a:t>
            </a:r>
            <a:r>
              <a:rPr lang="en-US" altLang="ja-JP" sz="2200" kern="1200" dirty="0">
                <a:solidFill>
                  <a:srgbClr val="000000"/>
                </a:solidFill>
              </a:rPr>
              <a:t>s facility</a:t>
            </a:r>
            <a:endParaRPr lang="en-US" altLang="en-US" sz="2200" kern="1200" dirty="0">
              <a:solidFill>
                <a:srgbClr val="000000"/>
              </a:solidFill>
            </a:endParaRPr>
          </a:p>
        </p:txBody>
      </p:sp>
    </p:spTree>
    <p:extLst>
      <p:ext uri="{BB962C8B-B14F-4D97-AF65-F5344CB8AC3E}">
        <p14:creationId xmlns:p14="http://schemas.microsoft.com/office/powerpoint/2010/main" val="15300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buSzPts val="2400"/>
              <a:buNone/>
            </a:pPr>
            <a:r>
              <a:rPr lang="en-US" sz="2000" b="1" kern="1200" dirty="0">
                <a:solidFill>
                  <a:schemeClr val="tx2"/>
                </a:solidFill>
                <a:latin typeface="Arial (Body)"/>
              </a:rPr>
              <a:t>3.1</a:t>
            </a:r>
            <a:r>
              <a:rPr lang="en-US" sz="2000" b="1" kern="1200" dirty="0">
                <a:solidFill>
                  <a:srgbClr val="000000"/>
                </a:solidFill>
                <a:latin typeface="Arial (Body)"/>
              </a:rPr>
              <a:t> </a:t>
            </a:r>
            <a:r>
              <a:rPr lang="en-US" sz="2000" kern="1200" dirty="0">
                <a:solidFill>
                  <a:srgbClr val="000000"/>
                </a:solidFill>
                <a:latin typeface="Arial (Body)"/>
              </a:rPr>
              <a:t>Understand the questions you must ask and answer, and the steps you should take, in developing an e-commerce presence.</a:t>
            </a:r>
          </a:p>
          <a:p>
            <a:pPr marL="0" lvl="0" indent="0">
              <a:buSzPts val="2400"/>
              <a:buNone/>
            </a:pPr>
            <a:r>
              <a:rPr lang="en-US" sz="2000" b="1" kern="1200" dirty="0">
                <a:solidFill>
                  <a:schemeClr val="tx2"/>
                </a:solidFill>
                <a:latin typeface="Arial (Body)"/>
              </a:rPr>
              <a:t>3.2</a:t>
            </a:r>
            <a:r>
              <a:rPr lang="en-US" sz="2000" b="1" kern="1200" dirty="0">
                <a:solidFill>
                  <a:srgbClr val="000000"/>
                </a:solidFill>
                <a:latin typeface="Arial (Body)"/>
              </a:rPr>
              <a:t> </a:t>
            </a:r>
            <a:r>
              <a:rPr lang="en-US" sz="2000" kern="1200" dirty="0">
                <a:solidFill>
                  <a:srgbClr val="000000"/>
                </a:solidFill>
                <a:latin typeface="Arial (Body)"/>
              </a:rPr>
              <a:t>Explain the process that should be followed in building an e-commerce presence.</a:t>
            </a:r>
          </a:p>
          <a:p>
            <a:pPr marL="0" lvl="0" indent="0">
              <a:buSzPts val="2400"/>
              <a:buNone/>
            </a:pPr>
            <a:r>
              <a:rPr lang="en-US" sz="2000" b="1" kern="1200" dirty="0">
                <a:solidFill>
                  <a:schemeClr val="tx2"/>
                </a:solidFill>
                <a:latin typeface="Arial (Body)"/>
              </a:rPr>
              <a:t>3.3</a:t>
            </a:r>
            <a:r>
              <a:rPr lang="en-US" sz="2000" b="1" kern="1200" dirty="0">
                <a:solidFill>
                  <a:srgbClr val="000000"/>
                </a:solidFill>
                <a:latin typeface="Arial (Body)"/>
              </a:rPr>
              <a:t> </a:t>
            </a:r>
            <a:r>
              <a:rPr lang="en-US" sz="2000" kern="1200" dirty="0">
                <a:solidFill>
                  <a:srgbClr val="000000"/>
                </a:solidFill>
                <a:latin typeface="Arial (Body)"/>
              </a:rPr>
              <a:t>Identify and understand the major considerations involved in choosing web server and e-commerce merchant server software.</a:t>
            </a:r>
          </a:p>
          <a:p>
            <a:pPr marL="0" lvl="0" indent="0">
              <a:buSzPts val="2400"/>
              <a:buNone/>
            </a:pPr>
            <a:r>
              <a:rPr lang="en-US" sz="2000" b="1" kern="1200" dirty="0">
                <a:solidFill>
                  <a:schemeClr val="tx2"/>
                </a:solidFill>
                <a:latin typeface="Arial (Body)"/>
              </a:rPr>
              <a:t>3.4</a:t>
            </a:r>
            <a:r>
              <a:rPr lang="en-US" sz="2000" b="1" kern="1200" dirty="0">
                <a:solidFill>
                  <a:srgbClr val="000000"/>
                </a:solidFill>
                <a:latin typeface="Arial (Body)"/>
              </a:rPr>
              <a:t> </a:t>
            </a:r>
            <a:r>
              <a:rPr lang="en-US" sz="2000" kern="1200" dirty="0">
                <a:solidFill>
                  <a:srgbClr val="000000"/>
                </a:solidFill>
                <a:latin typeface="Arial (Body)"/>
              </a:rPr>
              <a:t>Understand the issues involved in choosing the most appropriate hardware for an e-commerce site.</a:t>
            </a:r>
          </a:p>
          <a:p>
            <a:pPr marL="0" lvl="0" indent="0">
              <a:buSzPts val="2400"/>
              <a:buNone/>
            </a:pPr>
            <a:r>
              <a:rPr lang="en-US" sz="2000" b="1" kern="1200" dirty="0">
                <a:solidFill>
                  <a:schemeClr val="tx2"/>
                </a:solidFill>
                <a:latin typeface="Arial (Body)"/>
              </a:rPr>
              <a:t>3.5</a:t>
            </a:r>
            <a:r>
              <a:rPr lang="en-US" sz="2000" b="1" kern="1200" dirty="0">
                <a:solidFill>
                  <a:srgbClr val="000000"/>
                </a:solidFill>
                <a:latin typeface="Arial (Body)"/>
              </a:rPr>
              <a:t> </a:t>
            </a:r>
            <a:r>
              <a:rPr lang="en-US" sz="2000" kern="1200" dirty="0">
                <a:solidFill>
                  <a:srgbClr val="000000"/>
                </a:solidFill>
                <a:latin typeface="Arial (Body)"/>
              </a:rPr>
              <a:t>Identify additional tools that can improve website performance.</a:t>
            </a:r>
          </a:p>
          <a:p>
            <a:pPr marL="0" lvl="0" indent="0">
              <a:buSzPts val="2400"/>
              <a:buNone/>
            </a:pPr>
            <a:r>
              <a:rPr lang="en-US" sz="2000" b="1" kern="1200" dirty="0">
                <a:solidFill>
                  <a:schemeClr val="tx2"/>
                </a:solidFill>
                <a:latin typeface="Arial (Body)"/>
              </a:rPr>
              <a:t>3.6</a:t>
            </a:r>
            <a:r>
              <a:rPr lang="en-US" sz="2000" b="1" kern="1200" dirty="0">
                <a:solidFill>
                  <a:srgbClr val="000000"/>
                </a:solidFill>
                <a:latin typeface="Arial (Body)"/>
              </a:rPr>
              <a:t> </a:t>
            </a:r>
            <a:r>
              <a:rPr lang="en-US" sz="2000" kern="1200" dirty="0">
                <a:solidFill>
                  <a:srgbClr val="000000"/>
                </a:solidFill>
                <a:latin typeface="Arial (Body)"/>
              </a:rPr>
              <a:t>Understand the important considerations involved in developing a mobile website and building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3.7 Choices in Building and Hosting</a:t>
            </a:r>
            <a:endParaRPr lang="en-AU" sz="3400" dirty="0"/>
          </a:p>
        </p:txBody>
      </p:sp>
      <p:pic>
        <p:nvPicPr>
          <p:cNvPr id="4" name="Picture 3" descr="EC2020G_Fig_03-07_ChoicesInBuilding.tif"/>
          <p:cNvPicPr>
            <a:picLocks noChangeAspect="1"/>
          </p:cNvPicPr>
          <p:nvPr/>
        </p:nvPicPr>
        <p:blipFill>
          <a:blip r:embed="rId3"/>
          <a:stretch>
            <a:fillRect/>
          </a:stretch>
        </p:blipFill>
        <p:spPr>
          <a:xfrm>
            <a:off x="757642" y="1923393"/>
            <a:ext cx="7628716" cy="3011214"/>
          </a:xfrm>
          <a:prstGeom prst="rect">
            <a:avLst/>
          </a:prstGeom>
        </p:spPr>
      </p:pic>
    </p:spTree>
    <p:extLst>
      <p:ext uri="{BB962C8B-B14F-4D97-AF65-F5344CB8AC3E}">
        <p14:creationId xmlns:p14="http://schemas.microsoft.com/office/powerpoint/2010/main" val="320664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754447"/>
          </a:xfrm>
        </p:spPr>
        <p:txBody>
          <a:bodyPr/>
          <a:lstStyle/>
          <a:p>
            <a:r>
              <a:rPr lang="en-US" kern="1200" dirty="0">
                <a:cs typeface="Times New Roman" panose="02020603050405020304" pitchFamily="18" charset="0"/>
              </a:rPr>
              <a:t>Testing the System</a:t>
            </a:r>
            <a:endParaRPr lang="en-AU" dirty="0"/>
          </a:p>
        </p:txBody>
      </p:sp>
      <p:sp>
        <p:nvSpPr>
          <p:cNvPr id="3" name="Content Placeholder 2"/>
          <p:cNvSpPr>
            <a:spLocks noGrp="1"/>
          </p:cNvSpPr>
          <p:nvPr>
            <p:ph sz="quarter" idx="13"/>
          </p:nvPr>
        </p:nvSpPr>
        <p:spPr>
          <a:xfrm>
            <a:off x="429491" y="1043707"/>
            <a:ext cx="8229600" cy="5357093"/>
          </a:xfrm>
        </p:spPr>
        <p:txBody>
          <a:bodyPr/>
          <a:lstStyle/>
          <a:p>
            <a:pPr lvl="0" indent="-256032">
              <a:buSzPts val="2400"/>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Unit testing</a:t>
            </a:r>
          </a:p>
          <a:p>
            <a:pPr lvl="1" indent="-285750">
              <a:buSzPts val="2400"/>
              <a:buFont typeface="Arial" panose="020B0604020202020204" pitchFamily="34" charset="0"/>
              <a:buChar char="–"/>
            </a:pPr>
            <a:r>
              <a:rPr lang="en-US" kern="1200" dirty="0">
                <a:solidFill>
                  <a:srgbClr val="000000"/>
                </a:solidFill>
                <a:latin typeface="Arial (Body)"/>
              </a:rPr>
              <a:t>System testing</a:t>
            </a:r>
          </a:p>
          <a:p>
            <a:pPr lvl="1" indent="-285750">
              <a:buSzPts val="2400"/>
              <a:buFont typeface="Arial" panose="020B0604020202020204" pitchFamily="34" charset="0"/>
              <a:buChar char="–"/>
            </a:pPr>
            <a:r>
              <a:rPr lang="en-US" kern="1200" dirty="0">
                <a:solidFill>
                  <a:srgbClr val="000000"/>
                </a:solidFill>
                <a:latin typeface="Arial (Body)"/>
              </a:rPr>
              <a:t>Acceptance testing</a:t>
            </a:r>
          </a:p>
          <a:p>
            <a:pPr lvl="1" indent="-285750">
              <a:buSzPts val="2400"/>
              <a:buFont typeface="Arial" panose="020B0604020202020204" pitchFamily="34" charset="0"/>
              <a:buChar char="–"/>
            </a:pPr>
            <a:r>
              <a:rPr lang="en-US" kern="1200" dirty="0">
                <a:solidFill>
                  <a:srgbClr val="000000"/>
                </a:solidFill>
                <a:latin typeface="Arial (Body)"/>
              </a:rPr>
              <a:t>A/B testing (split testing)</a:t>
            </a:r>
          </a:p>
          <a:p>
            <a:pPr lvl="2" indent="-285750">
              <a:buSzPts val="2400"/>
              <a:buFont typeface="Arial" panose="020B0604020202020204" pitchFamily="34" charset="0"/>
              <a:buChar char="–"/>
            </a:pPr>
            <a:r>
              <a:rPr lang="en-US" dirty="0"/>
              <a:t>involves showing two versions of a web page or website to different users to see which one performs better.</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Multivariate testing</a:t>
            </a:r>
          </a:p>
          <a:p>
            <a:pPr lvl="2" indent="-285750">
              <a:buSzPts val="2400"/>
              <a:buFont typeface="Arial" panose="020B0604020202020204" pitchFamily="34" charset="0"/>
              <a:buChar char="–"/>
            </a:pPr>
            <a:r>
              <a:rPr lang="en-US" dirty="0"/>
              <a:t>involves identifying specific elements(headlines, image, button, text), creating versions for each element and then creating a unique combination of each element and version test.</a:t>
            </a:r>
          </a:p>
          <a:p>
            <a:pPr lvl="2" indent="-285750">
              <a:buSzPts val="2400"/>
              <a:buFont typeface="Arial" panose="020B0604020202020204" pitchFamily="34" charset="0"/>
              <a:buChar char="–"/>
            </a:pPr>
            <a:endParaRPr lang="en-US" kern="1200" dirty="0">
              <a:solidFill>
                <a:srgbClr val="000000"/>
              </a:solidFill>
              <a:latin typeface="Arial (Body)"/>
            </a:endParaRPr>
          </a:p>
          <a:p>
            <a:pPr lvl="1" indent="-285750">
              <a:buSzPts val="2400"/>
              <a:buFont typeface="Arial" panose="020B0604020202020204" pitchFamily="34" charset="0"/>
              <a:buChar char="–"/>
            </a:pPr>
            <a:endParaRPr lang="en-US" kern="1200" dirty="0">
              <a:solidFill>
                <a:srgbClr val="000000"/>
              </a:solidFill>
              <a:latin typeface="Arial (Body)"/>
            </a:endParaRPr>
          </a:p>
        </p:txBody>
      </p:sp>
    </p:spTree>
    <p:extLst>
      <p:ext uri="{BB962C8B-B14F-4D97-AF65-F5344CB8AC3E}">
        <p14:creationId xmlns:p14="http://schemas.microsoft.com/office/powerpoint/2010/main" val="401939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Implementation, Maintenance</a:t>
            </a:r>
            <a:r>
              <a:rPr lang="en-US" sz="3400" dirty="0"/>
              <a:t>, and Optimization</a:t>
            </a:r>
            <a:endParaRPr lang="en-AU" sz="3400" dirty="0"/>
          </a:p>
        </p:txBody>
      </p:sp>
      <p:sp>
        <p:nvSpPr>
          <p:cNvPr id="3" name="Content Placeholder 2"/>
          <p:cNvSpPr>
            <a:spLocks noGrp="1"/>
          </p:cNvSpPr>
          <p:nvPr>
            <p:ph sz="quarter" idx="13"/>
          </p:nvPr>
        </p:nvSpPr>
        <p:spPr>
          <a:xfrm>
            <a:off x="457200" y="1556326"/>
            <a:ext cx="8071658" cy="4434275"/>
          </a:xfrm>
        </p:spPr>
        <p:txBody>
          <a:bodyPr/>
          <a:lstStyle/>
          <a:p>
            <a:pPr lvl="0" indent="-256032">
              <a:buSzPts val="2400"/>
            </a:pPr>
            <a:r>
              <a:rPr lang="en-US" kern="1200" dirty="0">
                <a:solidFill>
                  <a:srgbClr val="000000"/>
                </a:solidFill>
                <a:latin typeface="Arial (Body)"/>
              </a:rPr>
              <a:t>Systems break down unpredictably</a:t>
            </a:r>
          </a:p>
          <a:p>
            <a:pPr lvl="0" indent="-256032">
              <a:buSzPts val="2400"/>
            </a:pPr>
            <a:r>
              <a:rPr lang="en-US" kern="1200" dirty="0">
                <a:solidFill>
                  <a:srgbClr val="000000"/>
                </a:solidFill>
                <a:latin typeface="Arial (Body)"/>
              </a:rPr>
              <a:t>Maintenance is ongoing</a:t>
            </a:r>
          </a:p>
          <a:p>
            <a:pPr lvl="0" indent="-256032">
              <a:buSzPts val="2400"/>
            </a:pPr>
            <a:r>
              <a:rPr lang="en-US" kern="1200" dirty="0">
                <a:solidFill>
                  <a:srgbClr val="000000"/>
                </a:solidFill>
                <a:latin typeface="Arial (Body)"/>
              </a:rPr>
              <a:t>Maintenance costs: Similar to development costs</a:t>
            </a:r>
          </a:p>
          <a:p>
            <a:pPr lvl="1" indent="-285750">
              <a:buSzPts val="2400"/>
              <a:buFont typeface="Arial" panose="020B0604020202020204" pitchFamily="34" charset="0"/>
              <a:buChar char="–"/>
            </a:pPr>
            <a:r>
              <a:rPr lang="en-US" kern="1200" dirty="0">
                <a:solidFill>
                  <a:srgbClr val="000000"/>
                </a:solidFill>
                <a:latin typeface="Arial (Body)"/>
              </a:rPr>
              <a:t>A $40K e-commerce site may require $40K annually to upkeep</a:t>
            </a:r>
          </a:p>
          <a:p>
            <a:pPr lvl="0" indent="-256032">
              <a:buSzPts val="2400"/>
            </a:pPr>
            <a:r>
              <a:rPr lang="en-US" kern="1200" dirty="0">
                <a:solidFill>
                  <a:srgbClr val="000000"/>
                </a:solidFill>
                <a:latin typeface="Arial (Body)"/>
              </a:rPr>
              <a:t>Benchmarking</a:t>
            </a:r>
          </a:p>
          <a:p>
            <a:pPr lvl="1" indent="-256032">
              <a:buSzPts val="2400"/>
            </a:pPr>
            <a:r>
              <a:rPr lang="en-US" dirty="0"/>
              <a:t>a process in which the site is compared with those of competitors in terms of response speed, quality of layout, and design.</a:t>
            </a:r>
            <a:endParaRPr lang="en-US" kern="1200" dirty="0">
              <a:solidFill>
                <a:srgbClr val="000000"/>
              </a:solidFill>
              <a:latin typeface="Arial (Body)"/>
            </a:endParaRPr>
          </a:p>
        </p:txBody>
      </p:sp>
    </p:spTree>
    <p:extLst>
      <p:ext uri="{BB962C8B-B14F-4D97-AF65-F5344CB8AC3E}">
        <p14:creationId xmlns:p14="http://schemas.microsoft.com/office/powerpoint/2010/main" val="213632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3.10 Factors in Website Optimization</a:t>
            </a:r>
            <a:endParaRPr lang="en-AU" sz="3400" dirty="0"/>
          </a:p>
        </p:txBody>
      </p:sp>
      <p:pic>
        <p:nvPicPr>
          <p:cNvPr id="4" name="Picture 3" descr="EC2020G_Fig_03-10_FactorsInWebsiteOptimization.tif"/>
          <p:cNvPicPr>
            <a:picLocks noChangeAspect="1"/>
          </p:cNvPicPr>
          <p:nvPr/>
        </p:nvPicPr>
        <p:blipFill>
          <a:blip r:embed="rId3"/>
          <a:stretch>
            <a:fillRect/>
          </a:stretch>
        </p:blipFill>
        <p:spPr>
          <a:xfrm>
            <a:off x="649805" y="1655378"/>
            <a:ext cx="7844390" cy="3547244"/>
          </a:xfrm>
          <a:prstGeom prst="rect">
            <a:avLst/>
          </a:prstGeom>
        </p:spPr>
      </p:pic>
      <p:sp>
        <p:nvSpPr>
          <p:cNvPr id="3" name="TextBox 2">
            <a:extLst>
              <a:ext uri="{FF2B5EF4-FFF2-40B4-BE49-F238E27FC236}">
                <a16:creationId xmlns:a16="http://schemas.microsoft.com/office/drawing/2014/main" id="{FFEA74CD-67F5-BED8-11E0-B7C80CE77A54}"/>
              </a:ext>
            </a:extLst>
          </p:cNvPr>
          <p:cNvSpPr txBox="1"/>
          <p:nvPr/>
        </p:nvSpPr>
        <p:spPr>
          <a:xfrm>
            <a:off x="1928813" y="5561437"/>
            <a:ext cx="6261842" cy="830997"/>
          </a:xfrm>
          <a:prstGeom prst="rect">
            <a:avLst/>
          </a:prstGeom>
          <a:noFill/>
        </p:spPr>
        <p:txBody>
          <a:bodyPr wrap="none" rtlCol="0">
            <a:spAutoFit/>
          </a:bodyPr>
          <a:lstStyle/>
          <a:p>
            <a:r>
              <a:rPr lang="en-US" kern="1200" dirty="0">
                <a:solidFill>
                  <a:prstClr val="black"/>
                </a:solidFill>
              </a:rPr>
              <a:t>Website optimization requires that you consider three factors: </a:t>
            </a:r>
          </a:p>
          <a:p>
            <a:r>
              <a:rPr lang="en-US" sz="2000" b="1" kern="1200" dirty="0">
                <a:solidFill>
                  <a:prstClr val="black"/>
                </a:solidFill>
              </a:rPr>
              <a:t>page content, page generation, and page delivery.</a:t>
            </a:r>
          </a:p>
          <a:p>
            <a:endParaRPr lang="en-GB" dirty="0"/>
          </a:p>
        </p:txBody>
      </p:sp>
    </p:spTree>
    <p:extLst>
      <p:ext uri="{BB962C8B-B14F-4D97-AF65-F5344CB8AC3E}">
        <p14:creationId xmlns:p14="http://schemas.microsoft.com/office/powerpoint/2010/main" val="2547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Simple v</a:t>
            </a:r>
            <a:r>
              <a:rPr lang="en-IN" sz="100" kern="1200" dirty="0">
                <a:solidFill>
                  <a:schemeClr val="bg1"/>
                </a:solidFill>
                <a:cs typeface="Times New Roman" panose="02020603050405020304" pitchFamily="18" charset="0"/>
              </a:rPr>
              <a:t>ersu</a:t>
            </a:r>
            <a:r>
              <a:rPr lang="en-IN" sz="3400" kern="1200" dirty="0">
                <a:cs typeface="Times New Roman" panose="02020603050405020304" pitchFamily="18" charset="0"/>
              </a:rPr>
              <a:t>s Multi-Tiered Website Architecture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architecture</a:t>
            </a:r>
          </a:p>
          <a:p>
            <a:pPr lvl="1" indent="-285750">
              <a:buSzPts val="2400"/>
              <a:buFont typeface="Arial" panose="020B0604020202020204" pitchFamily="34" charset="0"/>
              <a:buChar char="–"/>
            </a:pPr>
            <a:r>
              <a:rPr lang="en-US" kern="1200" dirty="0">
                <a:solidFill>
                  <a:srgbClr val="000000"/>
                </a:solidFill>
                <a:latin typeface="Arial (Body)"/>
              </a:rPr>
              <a:t>Arrangement of software, machinery, and tasks in an information system needed to achieve a specific functionality</a:t>
            </a:r>
          </a:p>
          <a:p>
            <a:pPr lvl="0" indent="-256032">
              <a:buSzPts val="2400"/>
            </a:pPr>
            <a:r>
              <a:rPr lang="en-US" kern="1200" dirty="0">
                <a:solidFill>
                  <a:srgbClr val="000000"/>
                </a:solidFill>
                <a:latin typeface="Arial (Body)"/>
              </a:rPr>
              <a:t>Two-tier</a:t>
            </a:r>
          </a:p>
          <a:p>
            <a:pPr lvl="1" indent="-285750">
              <a:buSzPts val="2400"/>
              <a:buFont typeface="Arial" panose="020B0604020202020204" pitchFamily="34" charset="0"/>
              <a:buChar char="–"/>
            </a:pPr>
            <a:r>
              <a:rPr lang="en-US" kern="1200" dirty="0">
                <a:solidFill>
                  <a:srgbClr val="000000"/>
                </a:solidFill>
                <a:latin typeface="Arial (Body)"/>
              </a:rPr>
              <a:t>Web server and database server</a:t>
            </a:r>
          </a:p>
          <a:p>
            <a:pPr lvl="0" indent="-256032">
              <a:buSzPts val="2400"/>
            </a:pPr>
            <a:r>
              <a:rPr lang="en-US" kern="1200" dirty="0">
                <a:solidFill>
                  <a:srgbClr val="000000"/>
                </a:solidFill>
                <a:latin typeface="Arial (Body)"/>
              </a:rPr>
              <a:t>Multi-tier</a:t>
            </a:r>
          </a:p>
          <a:p>
            <a:pPr lvl="1" indent="-285750">
              <a:buSzPts val="2400"/>
              <a:buFont typeface="Arial" panose="020B0604020202020204" pitchFamily="34" charset="0"/>
              <a:buChar char="–"/>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Backend, legacy databases</a:t>
            </a:r>
          </a:p>
        </p:txBody>
      </p:sp>
    </p:spTree>
    <p:extLst>
      <p:ext uri="{BB962C8B-B14F-4D97-AF65-F5344CB8AC3E}">
        <p14:creationId xmlns:p14="http://schemas.microsoft.com/office/powerpoint/2010/main" val="344797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3.11(a) Two-Tier E-commerce Site Architecture</a:t>
            </a:r>
            <a:endParaRPr lang="en-AU" sz="3400" dirty="0"/>
          </a:p>
        </p:txBody>
      </p:sp>
      <p:pic>
        <p:nvPicPr>
          <p:cNvPr id="4" name="Picture 3" descr="In two-tier architecture, a web server responds to requests for web pages and a database server provides backend data storage. User requests for pages are sent to the web server to the content management or database server, which sends the pages back through the web server."/>
          <p:cNvPicPr>
            <a:picLocks noChangeAspect="1"/>
          </p:cNvPicPr>
          <p:nvPr/>
        </p:nvPicPr>
        <p:blipFill>
          <a:blip r:embed="rId3"/>
          <a:stretch>
            <a:fillRect/>
          </a:stretch>
        </p:blipFill>
        <p:spPr>
          <a:xfrm>
            <a:off x="731718" y="1665102"/>
            <a:ext cx="7680565" cy="3544421"/>
          </a:xfrm>
          <a:prstGeom prst="rect">
            <a:avLst/>
          </a:prstGeom>
        </p:spPr>
      </p:pic>
    </p:spTree>
    <p:extLst>
      <p:ext uri="{BB962C8B-B14F-4D97-AF65-F5344CB8AC3E}">
        <p14:creationId xmlns:p14="http://schemas.microsoft.com/office/powerpoint/2010/main" val="260141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3.11(b) Multi-Tier E-commerce Site Architecture</a:t>
            </a:r>
            <a:endParaRPr lang="en-AU" sz="3400" dirty="0"/>
          </a:p>
        </p:txBody>
      </p:sp>
      <p:pic>
        <p:nvPicPr>
          <p:cNvPr id="4" name="Picture 3" descr="EC2020G_Fig_03-11_TwoTier-MultiTier.tif"/>
          <p:cNvPicPr>
            <a:picLocks noChangeAspect="1"/>
          </p:cNvPicPr>
          <p:nvPr/>
        </p:nvPicPr>
        <p:blipFill>
          <a:blip r:embed="rId3"/>
          <a:srcRect t="36888"/>
          <a:stretch>
            <a:fillRect/>
          </a:stretch>
        </p:blipFill>
        <p:spPr>
          <a:xfrm>
            <a:off x="1639613" y="1455829"/>
            <a:ext cx="5864774" cy="4621344"/>
          </a:xfrm>
          <a:prstGeom prst="rect">
            <a:avLst/>
          </a:prstGeom>
        </p:spPr>
      </p:pic>
    </p:spTree>
    <p:extLst>
      <p:ext uri="{BB962C8B-B14F-4D97-AF65-F5344CB8AC3E}">
        <p14:creationId xmlns:p14="http://schemas.microsoft.com/office/powerpoint/2010/main" val="279310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Server Software</a:t>
            </a:r>
            <a:endParaRPr lang="en-AU"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Apache</a:t>
            </a:r>
          </a:p>
          <a:p>
            <a:pPr lvl="1" indent="-285750">
              <a:buSzPts val="2400"/>
              <a:buFont typeface="Arial" panose="020B0604020202020204" pitchFamily="34" charset="0"/>
              <a:buChar char="–"/>
            </a:pPr>
            <a:r>
              <a:rPr lang="en-US" altLang="en-US" kern="1200" dirty="0">
                <a:solidFill>
                  <a:srgbClr val="000000"/>
                </a:solidFill>
                <a:latin typeface="Arial (Body)"/>
              </a:rPr>
              <a:t>Leading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Works with U</a:t>
            </a:r>
            <a:r>
              <a:rPr lang="en-US" altLang="en-US" sz="100" kern="1200" dirty="0">
                <a:solidFill>
                  <a:srgbClr val="000000"/>
                </a:solidFill>
                <a:latin typeface="Arial (Body)"/>
              </a:rPr>
              <a:t> </a:t>
            </a:r>
            <a:r>
              <a:rPr lang="en-US" altLang="en-US" kern="1200" dirty="0">
                <a:solidFill>
                  <a:srgbClr val="000000"/>
                </a:solidFill>
                <a:latin typeface="Arial (Body)"/>
              </a:rPr>
              <a:t>N</a:t>
            </a:r>
            <a:r>
              <a:rPr lang="en-US" altLang="en-US" sz="100" kern="1200" dirty="0">
                <a:solidFill>
                  <a:srgbClr val="000000"/>
                </a:solidFill>
                <a:latin typeface="Arial (Body)"/>
              </a:rPr>
              <a:t> </a:t>
            </a:r>
            <a:r>
              <a:rPr lang="en-US" altLang="en-US" kern="1200" dirty="0">
                <a:solidFill>
                  <a:srgbClr val="000000"/>
                </a:solidFill>
                <a:latin typeface="Arial (Body)"/>
              </a:rPr>
              <a:t>I</a:t>
            </a:r>
            <a:r>
              <a:rPr lang="en-US" altLang="en-US" sz="100" kern="1200" dirty="0">
                <a:solidFill>
                  <a:srgbClr val="000000"/>
                </a:solidFill>
                <a:latin typeface="Arial (Body)"/>
              </a:rPr>
              <a:t> </a:t>
            </a:r>
            <a:r>
              <a:rPr lang="en-US" altLang="en-US" kern="1200" dirty="0">
                <a:solidFill>
                  <a:srgbClr val="000000"/>
                </a:solidFill>
                <a:latin typeface="Arial (Body)"/>
              </a:rPr>
              <a:t>X, Linux operating systems</a:t>
            </a:r>
          </a:p>
          <a:p>
            <a:pPr lvl="1" indent="-285750">
              <a:buSzPts val="2400"/>
              <a:buFont typeface="Arial" panose="020B0604020202020204" pitchFamily="34" charset="0"/>
              <a:buChar char="–"/>
            </a:pPr>
            <a:r>
              <a:rPr lang="en-US" altLang="en-US" kern="1200" dirty="0">
                <a:solidFill>
                  <a:srgbClr val="000000"/>
                </a:solidFill>
                <a:latin typeface="Arial (Body)"/>
              </a:rPr>
              <a:t>Reliable, stable, part of open software community</a:t>
            </a:r>
          </a:p>
          <a:p>
            <a:pPr lvl="0" indent="-256032">
              <a:buSzPts val="2400"/>
            </a:pPr>
            <a:r>
              <a:rPr lang="en-US" altLang="en-US" kern="1200" dirty="0">
                <a:solidFill>
                  <a:srgbClr val="000000"/>
                </a:solidFill>
                <a:latin typeface="Arial (Body)"/>
              </a:rPr>
              <a:t>Microsoft</a:t>
            </a:r>
            <a:r>
              <a:rPr lang="ja-JP" altLang="en-US" kern="1200" dirty="0">
                <a:solidFill>
                  <a:srgbClr val="000000"/>
                </a:solidFill>
                <a:latin typeface="Arial (Body)"/>
              </a:rPr>
              <a:t>’</a:t>
            </a:r>
            <a:r>
              <a:rPr lang="en-US" altLang="ja-JP" kern="1200" dirty="0">
                <a:solidFill>
                  <a:srgbClr val="000000"/>
                </a:solidFill>
                <a:latin typeface="Arial (Body)"/>
              </a:rPr>
              <a:t>s Internet Information Server (I</a:t>
            </a:r>
            <a:r>
              <a:rPr lang="en-US" altLang="ja-JP" sz="100" kern="1200" dirty="0">
                <a:solidFill>
                  <a:srgbClr val="000000"/>
                </a:solidFill>
                <a:latin typeface="Arial (Body)"/>
              </a:rPr>
              <a:t> </a:t>
            </a:r>
            <a:r>
              <a:rPr lang="en-US" altLang="ja-JP" kern="1200" dirty="0">
                <a:solidFill>
                  <a:srgbClr val="000000"/>
                </a:solidFill>
                <a:latin typeface="Arial (Body)"/>
              </a:rPr>
              <a:t>I</a:t>
            </a:r>
            <a:r>
              <a:rPr lang="en-US" altLang="ja-JP" sz="100" kern="1200" dirty="0">
                <a:solidFill>
                  <a:srgbClr val="000000"/>
                </a:solidFill>
                <a:latin typeface="Arial (Body)"/>
              </a:rPr>
              <a:t> </a:t>
            </a:r>
            <a:r>
              <a:rPr lang="en-US" altLang="ja-JP" kern="1200" dirty="0">
                <a:solidFill>
                  <a:srgbClr val="000000"/>
                </a:solidFill>
                <a:latin typeface="Arial (Body)"/>
              </a:rPr>
              <a:t>S)</a:t>
            </a:r>
          </a:p>
          <a:p>
            <a:pPr lvl="1" indent="-285750">
              <a:buSzPts val="2400"/>
              <a:buFont typeface="Arial" panose="020B0604020202020204" pitchFamily="34" charset="0"/>
              <a:buChar char="–"/>
            </a:pPr>
            <a:r>
              <a:rPr lang="en-US" altLang="en-US" kern="1200" dirty="0">
                <a:solidFill>
                  <a:srgbClr val="000000"/>
                </a:solidFill>
                <a:latin typeface="Arial (Body)"/>
              </a:rPr>
              <a:t>Second major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Windows-based</a:t>
            </a:r>
          </a:p>
          <a:p>
            <a:pPr lvl="1" indent="-285750">
              <a:buSzPts val="2400"/>
              <a:buFont typeface="Arial" panose="020B0604020202020204" pitchFamily="34" charset="0"/>
              <a:buChar char="–"/>
            </a:pPr>
            <a:r>
              <a:rPr lang="en-US" altLang="en-US" kern="1200" dirty="0">
                <a:solidFill>
                  <a:srgbClr val="000000"/>
                </a:solidFill>
                <a:latin typeface="Arial (Body)"/>
              </a:rPr>
              <a:t>Integrated, easy-to-use</a:t>
            </a:r>
          </a:p>
        </p:txBody>
      </p:sp>
    </p:spTree>
    <p:extLst>
      <p:ext uri="{BB962C8B-B14F-4D97-AF65-F5344CB8AC3E}">
        <p14:creationId xmlns:p14="http://schemas.microsoft.com/office/powerpoint/2010/main" val="4128666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3.4 Basic Functionality Provided by Web Servers</a:t>
            </a:r>
            <a:endParaRPr lang="en-AU" sz="3400" dirty="0"/>
          </a:p>
        </p:txBody>
      </p:sp>
      <p:graphicFrame>
        <p:nvGraphicFramePr>
          <p:cNvPr id="4" name="Table 3"/>
          <p:cNvGraphicFramePr>
            <a:graphicFrameLocks/>
          </p:cNvGraphicFramePr>
          <p:nvPr>
            <p:extLst>
              <p:ext uri="{D42A27DB-BD31-4B8C-83A1-F6EECF244321}">
                <p14:modId xmlns:p14="http://schemas.microsoft.com/office/powerpoint/2010/main" val="2480590868"/>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r>
                        <a:rPr lang="en-US" sz="1600" dirty="0">
                          <a:solidFill>
                            <a:schemeClr val="tx1"/>
                          </a:solidFill>
                        </a:rPr>
                        <a:t>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Processing of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P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Receive and respond to client requests for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M</a:t>
                      </a:r>
                      <a:r>
                        <a:rPr lang="en-US" sz="100" u="none" strike="noStrike" kern="1200" baseline="0" dirty="0">
                          <a:solidFill>
                            <a:schemeClr val="tx1"/>
                          </a:solidFill>
                        </a:rPr>
                        <a:t> </a:t>
                      </a:r>
                      <a:r>
                        <a:rPr lang="en-US" sz="1600" u="none" strike="noStrike" kern="1200" baseline="0" dirty="0">
                          <a:solidFill>
                            <a:schemeClr val="tx1"/>
                          </a:solidFill>
                        </a:rPr>
                        <a:t>L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Security services (Secure</a:t>
                      </a:r>
                    </a:p>
                    <a:p>
                      <a:r>
                        <a:rPr lang="en-US" sz="1600" u="none" strike="noStrike" kern="1200" baseline="0" dirty="0">
                          <a:solidFill>
                            <a:schemeClr val="tx1"/>
                          </a:solidFill>
                        </a:rPr>
                        <a:t>Sockets Layer)/ Transport Layer Security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Verify username and password; process certificates and private/public key information required for credit card processing and other secure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File Transfer Protocol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Permits transfer of very large files from server to server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Search engine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Indexing of site content; keyword search capability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Data capture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Log file of all visits, time, duration, and referral source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E-mail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Ability to send, receive, and store e-mail messages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Site management tools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Calculate and display key site statistics, such as unique visitors, page requests, and origin of requests; check links on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288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05149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654" y="623932"/>
            <a:ext cx="8433881" cy="582915"/>
          </a:xfrm>
        </p:spPr>
        <p:txBody>
          <a:bodyPr/>
          <a:lstStyle/>
          <a:p>
            <a:r>
              <a:rPr lang="en-GB" sz="3200" kern="1200" dirty="0">
                <a:cs typeface="Times New Roman" panose="02020603050405020304" pitchFamily="18" charset="0"/>
              </a:rPr>
              <a:t>Technological foundations of E-Commerce</a:t>
            </a:r>
            <a:endParaRPr lang="en-AU" sz="2000" dirty="0"/>
          </a:p>
        </p:txBody>
      </p:sp>
      <p:sp>
        <p:nvSpPr>
          <p:cNvPr id="3" name="Content Placeholder 2"/>
          <p:cNvSpPr>
            <a:spLocks noGrp="1"/>
          </p:cNvSpPr>
          <p:nvPr>
            <p:ph sz="quarter" idx="13"/>
          </p:nvPr>
        </p:nvSpPr>
        <p:spPr>
          <a:xfrm>
            <a:off x="478511" y="1673157"/>
            <a:ext cx="8229600" cy="3988341"/>
          </a:xfrm>
        </p:spPr>
        <p:txBody>
          <a:bodyPr/>
          <a:lstStyle/>
          <a:p>
            <a:pPr lvl="0" indent="-256032">
              <a:buSzPts val="2400"/>
            </a:pPr>
            <a:r>
              <a:rPr lang="en-US" sz="2800" dirty="0"/>
              <a:t>the Internet, </a:t>
            </a:r>
          </a:p>
          <a:p>
            <a:pPr lvl="0" indent="-256032">
              <a:buSzPts val="2400"/>
            </a:pPr>
            <a:r>
              <a:rPr lang="en-US" sz="2800" dirty="0"/>
              <a:t>the Web and </a:t>
            </a:r>
          </a:p>
          <a:p>
            <a:pPr lvl="0" indent="-256032">
              <a:buSzPts val="2400"/>
            </a:pPr>
            <a:r>
              <a:rPr lang="en-US" sz="2800" dirty="0"/>
              <a:t>the mobile platform </a:t>
            </a:r>
            <a:endParaRPr lang="en-US" altLang="en-US" sz="2800" kern="1200" dirty="0">
              <a:solidFill>
                <a:srgbClr val="000000"/>
              </a:solidFill>
              <a:latin typeface="Arial (Body)"/>
            </a:endParaRPr>
          </a:p>
        </p:txBody>
      </p:sp>
    </p:spTree>
    <p:extLst>
      <p:ext uri="{BB962C8B-B14F-4D97-AF65-F5344CB8AC3E}">
        <p14:creationId xmlns:p14="http://schemas.microsoft.com/office/powerpoint/2010/main" val="329264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713"/>
            <a:ext cx="8229600" cy="582915"/>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(1 of 3)</a:t>
            </a:r>
            <a:endParaRPr lang="en-AU" sz="2000" b="0" dirty="0"/>
          </a:p>
        </p:txBody>
      </p:sp>
      <p:sp>
        <p:nvSpPr>
          <p:cNvPr id="3" name="Content Placeholder 2"/>
          <p:cNvSpPr>
            <a:spLocks noGrp="1"/>
          </p:cNvSpPr>
          <p:nvPr>
            <p:ph sz="quarter" idx="13"/>
          </p:nvPr>
        </p:nvSpPr>
        <p:spPr>
          <a:xfrm>
            <a:off x="271464" y="1016394"/>
            <a:ext cx="8715374" cy="5841605"/>
          </a:xfrm>
        </p:spPr>
        <p:txBody>
          <a:bodyPr/>
          <a:lstStyle/>
          <a:p>
            <a:pPr lvl="0" indent="-256032">
              <a:buSzPts val="2400"/>
            </a:pPr>
            <a:r>
              <a:rPr lang="en-US" altLang="en-US" kern="1200" dirty="0">
                <a:solidFill>
                  <a:srgbClr val="000000"/>
                </a:solidFill>
                <a:latin typeface="Arial (Body)"/>
              </a:rPr>
              <a:t>Before you begin to build a website or app of your own, there are some important questions you need to think about the answer.</a:t>
            </a:r>
          </a:p>
          <a:p>
            <a:pPr lvl="0" indent="-256032">
              <a:buSzPts val="2400"/>
            </a:pPr>
            <a:r>
              <a:rPr lang="en-US" altLang="en-US" kern="1200" dirty="0">
                <a:solidFill>
                  <a:srgbClr val="000000"/>
                </a:solidFill>
                <a:latin typeface="Arial (Body)"/>
              </a:rPr>
              <a:t>What</a:t>
            </a:r>
            <a:r>
              <a:rPr lang="ja-JP" altLang="en-US" kern="1200" dirty="0">
                <a:solidFill>
                  <a:srgbClr val="000000"/>
                </a:solidFill>
                <a:latin typeface="Arial (Body)"/>
              </a:rPr>
              <a:t>’</a:t>
            </a:r>
            <a:r>
              <a:rPr lang="en-US" altLang="ja-JP" kern="1200" dirty="0">
                <a:solidFill>
                  <a:srgbClr val="000000"/>
                </a:solidFill>
                <a:latin typeface="Arial (Body)"/>
              </a:rPr>
              <a:t>s the idea?(The visioning process)</a:t>
            </a:r>
          </a:p>
          <a:p>
            <a:pPr lvl="0" indent="-256032">
              <a:buSzPts val="2400"/>
            </a:pPr>
            <a:r>
              <a:rPr lang="en-US" altLang="ja-JP" kern="1200" dirty="0">
                <a:solidFill>
                  <a:srgbClr val="000000"/>
                </a:solidFill>
                <a:latin typeface="Arial (Body)"/>
              </a:rPr>
              <a:t> The vision includes:</a:t>
            </a:r>
          </a:p>
          <a:p>
            <a:pPr lvl="1" indent="-285750">
              <a:buSzPts val="2400"/>
              <a:buFont typeface="Arial" panose="020B0604020202020204" pitchFamily="34" charset="0"/>
              <a:buChar char="–"/>
            </a:pPr>
            <a:r>
              <a:rPr lang="en-US" altLang="en-US" sz="2000" kern="1200" dirty="0">
                <a:solidFill>
                  <a:srgbClr val="000000"/>
                </a:solidFill>
                <a:latin typeface="Arial (Body)"/>
              </a:rPr>
              <a:t>Mission statement</a:t>
            </a:r>
          </a:p>
          <a:p>
            <a:pPr lvl="1" indent="-285750">
              <a:buSzPts val="2400"/>
              <a:buFont typeface="Arial" panose="020B0604020202020204" pitchFamily="34" charset="0"/>
              <a:buChar char="–"/>
            </a:pPr>
            <a:r>
              <a:rPr lang="en-US" altLang="en-US" sz="2000" kern="1200" dirty="0">
                <a:solidFill>
                  <a:srgbClr val="000000"/>
                </a:solidFill>
                <a:latin typeface="Arial (Body)"/>
              </a:rPr>
              <a:t>Target audience</a:t>
            </a:r>
          </a:p>
          <a:p>
            <a:pPr lvl="1" indent="-285750">
              <a:buSzPts val="2400"/>
              <a:buFont typeface="Arial" panose="020B0604020202020204" pitchFamily="34" charset="0"/>
              <a:buChar char="–"/>
            </a:pPr>
            <a:r>
              <a:rPr lang="en-US" altLang="en-US" sz="2000" kern="1200" dirty="0">
                <a:solidFill>
                  <a:srgbClr val="000000"/>
                </a:solidFill>
                <a:latin typeface="Arial (Body)"/>
              </a:rPr>
              <a:t>Intended market space (virtual marketplace with no limitations of physical boundaries</a:t>
            </a:r>
          </a:p>
          <a:p>
            <a:pPr lvl="1" indent="-285750">
              <a:buSzPts val="2400"/>
              <a:buFont typeface="Arial" panose="020B0604020202020204" pitchFamily="34" charset="0"/>
              <a:buChar char="–"/>
            </a:pPr>
            <a:r>
              <a:rPr lang="en-US" altLang="en-US" sz="2000" kern="1200" dirty="0">
                <a:solidFill>
                  <a:srgbClr val="000000"/>
                </a:solidFill>
                <a:latin typeface="Arial (Body)"/>
              </a:rPr>
              <a:t>Strategic analysis</a:t>
            </a:r>
          </a:p>
          <a:p>
            <a:pPr lvl="1" indent="-285750">
              <a:buSzPts val="2400"/>
              <a:buFont typeface="Arial" panose="020B0604020202020204" pitchFamily="34" charset="0"/>
              <a:buChar char="–"/>
            </a:pPr>
            <a:r>
              <a:rPr lang="en-US" altLang="en-US" sz="2000" kern="1200" dirty="0">
                <a:solidFill>
                  <a:srgbClr val="000000"/>
                </a:solidFill>
                <a:latin typeface="Arial (Body)"/>
              </a:rPr>
              <a:t>Marketing matrix, </a:t>
            </a:r>
            <a:r>
              <a:rPr lang="en-GB" sz="2000" kern="1200" dirty="0"/>
              <a:t>combination of product, price, place and promotion for any business enterprise or venture.</a:t>
            </a:r>
            <a:endParaRPr lang="en-US" altLang="en-US" sz="2000" kern="1200" dirty="0">
              <a:solidFill>
                <a:srgbClr val="000000"/>
              </a:solidFill>
              <a:latin typeface="Arial (Body)"/>
            </a:endParaRPr>
          </a:p>
          <a:p>
            <a:pPr lvl="1" indent="-285750">
              <a:buSzPts val="2400"/>
              <a:buFont typeface="Arial" panose="020B0604020202020204" pitchFamily="34" charset="0"/>
              <a:buChar char="–"/>
            </a:pPr>
            <a:r>
              <a:rPr lang="en-US" altLang="en-US" sz="2000" kern="1200" dirty="0">
                <a:solidFill>
                  <a:srgbClr val="000000"/>
                </a:solidFill>
                <a:latin typeface="Arial (Body)"/>
              </a:rPr>
              <a:t>Development timeline</a:t>
            </a:r>
          </a:p>
          <a:p>
            <a:pPr lvl="1" indent="-285750">
              <a:buSzPts val="2400"/>
              <a:buFont typeface="Arial" panose="020B0604020202020204" pitchFamily="34" charset="0"/>
              <a:buChar char="–"/>
            </a:pPr>
            <a:r>
              <a:rPr lang="en-US" altLang="en-US" sz="2000" kern="1200" dirty="0">
                <a:solidFill>
                  <a:srgbClr val="000000"/>
                </a:solidFill>
                <a:latin typeface="Arial (Body)"/>
              </a:rPr>
              <a:t>Preliminary budget</a:t>
            </a:r>
          </a:p>
        </p:txBody>
      </p:sp>
    </p:spTree>
    <p:extLst>
      <p:ext uri="{BB962C8B-B14F-4D97-AF65-F5344CB8AC3E}">
        <p14:creationId xmlns:p14="http://schemas.microsoft.com/office/powerpoint/2010/main" val="126200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(2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Where</a:t>
            </a:r>
            <a:r>
              <a:rPr lang="ja-JP" altLang="en-US" kern="1200" dirty="0">
                <a:solidFill>
                  <a:srgbClr val="000000"/>
                </a:solidFill>
                <a:latin typeface="Arial (Body)"/>
              </a:rPr>
              <a:t>’</a:t>
            </a:r>
            <a:r>
              <a:rPr lang="en-US" altLang="ja-JP" kern="1200" dirty="0">
                <a:solidFill>
                  <a:srgbClr val="000000"/>
                </a:solidFill>
                <a:latin typeface="Arial (Body)"/>
              </a:rPr>
              <a:t>s the money?</a:t>
            </a:r>
          </a:p>
          <a:p>
            <a:pPr lvl="1" indent="-285750">
              <a:buSzPts val="2400"/>
              <a:buFont typeface="Arial" panose="020B0604020202020204" pitchFamily="34" charset="0"/>
              <a:buChar char="–"/>
            </a:pPr>
            <a:r>
              <a:rPr lang="en-US" altLang="en-US" kern="1200" dirty="0">
                <a:solidFill>
                  <a:srgbClr val="000000"/>
                </a:solidFill>
                <a:latin typeface="Arial (Body)"/>
              </a:rPr>
              <a:t>Business model(s)</a:t>
            </a:r>
          </a:p>
          <a:p>
            <a:pPr lvl="1" indent="-285750">
              <a:buSzPts val="2400"/>
              <a:buFont typeface="Arial" panose="020B0604020202020204" pitchFamily="34" charset="0"/>
              <a:buChar char="–"/>
            </a:pPr>
            <a:r>
              <a:rPr lang="en-US" altLang="en-US" kern="1200" dirty="0">
                <a:solidFill>
                  <a:srgbClr val="000000"/>
                </a:solidFill>
                <a:latin typeface="Arial (Body)"/>
              </a:rPr>
              <a:t>Revenue model(s)</a:t>
            </a:r>
          </a:p>
          <a:p>
            <a:pPr lvl="0" indent="-256032">
              <a:buSzPts val="2400"/>
            </a:pPr>
            <a:r>
              <a:rPr lang="en-US" altLang="en-US" kern="1200" dirty="0">
                <a:solidFill>
                  <a:srgbClr val="000000"/>
                </a:solidFill>
                <a:latin typeface="Arial (Body)"/>
              </a:rPr>
              <a:t>Who and where is the target audience?</a:t>
            </a:r>
          </a:p>
          <a:p>
            <a:pPr lvl="1" indent="-285750">
              <a:buSzPts val="2400"/>
              <a:buFont typeface="Arial" panose="020B0604020202020204" pitchFamily="34" charset="0"/>
              <a:buChar char="–"/>
            </a:pPr>
            <a:r>
              <a:rPr lang="en-US" altLang="en-US" kern="1200" dirty="0">
                <a:solidFill>
                  <a:srgbClr val="000000"/>
                </a:solidFill>
                <a:latin typeface="Arial (Body)"/>
              </a:rPr>
              <a:t>Demographics, lifestyle, consumption patterns, etc.</a:t>
            </a:r>
          </a:p>
          <a:p>
            <a:pPr lvl="0" indent="-256032">
              <a:buSzPts val="2400"/>
            </a:pPr>
            <a:r>
              <a:rPr lang="en-US" altLang="en-US" kern="1200" dirty="0">
                <a:solidFill>
                  <a:srgbClr val="000000"/>
                </a:solidFill>
                <a:latin typeface="Arial (Body)"/>
              </a:rPr>
              <a:t>What is the ballpark? Characterize the marketplace</a:t>
            </a:r>
          </a:p>
          <a:p>
            <a:pPr lvl="1" indent="-285750">
              <a:buSzPts val="2400"/>
              <a:buFont typeface="Arial" panose="020B0604020202020204" pitchFamily="34" charset="0"/>
              <a:buChar char="–"/>
            </a:pPr>
            <a:r>
              <a:rPr lang="en-US" altLang="en-US" kern="1200" dirty="0">
                <a:solidFill>
                  <a:srgbClr val="000000"/>
                </a:solidFill>
                <a:latin typeface="Arial (Body)"/>
              </a:rPr>
              <a:t>Size, growth, demographics, structure</a:t>
            </a:r>
          </a:p>
        </p:txBody>
      </p:sp>
    </p:spTree>
    <p:extLst>
      <p:ext uri="{BB962C8B-B14F-4D97-AF65-F5344CB8AC3E}">
        <p14:creationId xmlns:p14="http://schemas.microsoft.com/office/powerpoint/2010/main" val="36723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(3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Where’s the content coming from?</a:t>
            </a:r>
          </a:p>
          <a:p>
            <a:pPr lvl="0" indent="-256032">
              <a:buSzPts val="2400"/>
            </a:pPr>
            <a:r>
              <a:rPr lang="en-US" altLang="en-US" kern="1200" dirty="0">
                <a:solidFill>
                  <a:srgbClr val="000000"/>
                </a:solidFill>
                <a:latin typeface="Arial (Body)"/>
              </a:rPr>
              <a:t>Know yourself-S</a:t>
            </a:r>
            <a:r>
              <a:rPr lang="en-US" altLang="en-US" sz="100" kern="1200" dirty="0">
                <a:solidFill>
                  <a:srgbClr val="000000"/>
                </a:solidFill>
                <a:latin typeface="Arial (Body)"/>
              </a:rPr>
              <a:t> </a:t>
            </a:r>
            <a:r>
              <a:rPr lang="en-US" altLang="en-US" kern="1200" dirty="0">
                <a:solidFill>
                  <a:srgbClr val="000000"/>
                </a:solidFill>
                <a:latin typeface="Arial (Body)"/>
              </a:rPr>
              <a:t>W</a:t>
            </a:r>
            <a:r>
              <a:rPr lang="en-US" altLang="en-US" sz="100" kern="1200" dirty="0">
                <a:solidFill>
                  <a:srgbClr val="000000"/>
                </a:solidFill>
                <a:latin typeface="Arial (Body)"/>
              </a:rPr>
              <a:t> </a:t>
            </a:r>
            <a:r>
              <a:rPr lang="en-US" altLang="en-US" kern="1200" dirty="0">
                <a:solidFill>
                  <a:srgbClr val="000000"/>
                </a:solidFill>
                <a:latin typeface="Arial (Body)"/>
              </a:rPr>
              <a:t>O</a:t>
            </a:r>
            <a:r>
              <a:rPr lang="en-US" altLang="en-US" sz="100" kern="1200" dirty="0">
                <a:solidFill>
                  <a:srgbClr val="000000"/>
                </a:solidFill>
                <a:latin typeface="Arial (Body)"/>
              </a:rPr>
              <a:t> </a:t>
            </a:r>
            <a:r>
              <a:rPr lang="en-US" altLang="en-US" kern="1200" dirty="0">
                <a:solidFill>
                  <a:srgbClr val="000000"/>
                </a:solidFill>
                <a:latin typeface="Arial (Body)"/>
              </a:rPr>
              <a:t>T analysis</a:t>
            </a:r>
          </a:p>
          <a:p>
            <a:pPr lvl="0" indent="-256032">
              <a:buSzPts val="2400"/>
            </a:pPr>
            <a:r>
              <a:rPr lang="en-US" altLang="en-US" kern="1200" dirty="0">
                <a:solidFill>
                  <a:srgbClr val="000000"/>
                </a:solidFill>
                <a:latin typeface="Arial (Body)"/>
              </a:rPr>
              <a:t>Develop an e-commerce presence map</a:t>
            </a:r>
          </a:p>
          <a:p>
            <a:pPr lvl="0" indent="-256032">
              <a:buSzPts val="2400"/>
            </a:pPr>
            <a:r>
              <a:rPr lang="en-US" altLang="en-US" kern="1200" dirty="0">
                <a:solidFill>
                  <a:srgbClr val="000000"/>
                </a:solidFill>
                <a:latin typeface="Arial (Body)"/>
              </a:rPr>
              <a:t>Develop a timeline: Milestones</a:t>
            </a:r>
          </a:p>
          <a:p>
            <a:pPr lvl="0" indent="-256032">
              <a:buSzPts val="2400"/>
            </a:pPr>
            <a:r>
              <a:rPr lang="en-US" altLang="en-US" kern="1200" dirty="0">
                <a:solidFill>
                  <a:srgbClr val="000000"/>
                </a:solidFill>
                <a:latin typeface="Arial (Body)"/>
              </a:rPr>
              <a:t>How much will this cost?</a:t>
            </a:r>
          </a:p>
          <a:p>
            <a:pPr lvl="1" indent="-285750">
              <a:buSzPts val="2400"/>
              <a:buFont typeface="Arial" panose="020B0604020202020204" pitchFamily="34" charset="0"/>
              <a:buChar char="–"/>
            </a:pPr>
            <a:r>
              <a:rPr lang="en-US" altLang="en-US" kern="1200" dirty="0">
                <a:solidFill>
                  <a:srgbClr val="000000"/>
                </a:solidFill>
                <a:latin typeface="Arial (Body)"/>
              </a:rPr>
              <a:t>Simple website: up to $5000</a:t>
            </a:r>
          </a:p>
          <a:p>
            <a:pPr lvl="1" indent="-285750">
              <a:buSzPts val="2400"/>
              <a:buFont typeface="Arial" panose="020B0604020202020204" pitchFamily="34" charset="0"/>
              <a:buChar char="–"/>
            </a:pPr>
            <a:r>
              <a:rPr lang="en-US" altLang="en-US" kern="1200" dirty="0">
                <a:solidFill>
                  <a:srgbClr val="000000"/>
                </a:solidFill>
                <a:latin typeface="Arial (Body)"/>
              </a:rPr>
              <a:t>Small startup: $25,000 to $50,000</a:t>
            </a:r>
          </a:p>
          <a:p>
            <a:pPr lvl="1" indent="-285750">
              <a:buSzPts val="2400"/>
              <a:buFont typeface="Arial" panose="020B0604020202020204" pitchFamily="34" charset="0"/>
              <a:buChar char="–"/>
            </a:pPr>
            <a:r>
              <a:rPr lang="en-US" altLang="en-US" kern="1200" dirty="0">
                <a:solidFill>
                  <a:srgbClr val="000000"/>
                </a:solidFill>
                <a:latin typeface="Arial (Body)"/>
              </a:rPr>
              <a:t>Large corporate website: $100,000+ to millions</a:t>
            </a:r>
            <a:endParaRPr lang="en-US" kern="1200" dirty="0">
              <a:solidFill>
                <a:srgbClr val="000000"/>
              </a:solidFill>
              <a:latin typeface="Arial (Body)"/>
            </a:endParaRPr>
          </a:p>
        </p:txBody>
      </p:sp>
    </p:spTree>
    <p:extLst>
      <p:ext uri="{BB962C8B-B14F-4D97-AF65-F5344CB8AC3E}">
        <p14:creationId xmlns:p14="http://schemas.microsoft.com/office/powerpoint/2010/main" val="382186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3.1 S</a:t>
            </a:r>
            <a:r>
              <a:rPr lang="en-US" sz="100" kern="1200" dirty="0">
                <a:cs typeface="Times New Roman" panose="02020603050405020304" pitchFamily="18" charset="0"/>
              </a:rPr>
              <a:t> </a:t>
            </a:r>
            <a:r>
              <a:rPr lang="en-US" kern="1200" dirty="0">
                <a:cs typeface="Times New Roman" panose="02020603050405020304" pitchFamily="18" charset="0"/>
              </a:rPr>
              <a:t>W</a:t>
            </a:r>
            <a:r>
              <a:rPr lang="en-US" sz="100" kern="1200" dirty="0">
                <a:cs typeface="Times New Roman" panose="02020603050405020304" pitchFamily="18" charset="0"/>
              </a:rPr>
              <a:t> </a:t>
            </a:r>
            <a:r>
              <a:rPr lang="en-US" kern="1200" dirty="0">
                <a:cs typeface="Times New Roman" panose="02020603050405020304" pitchFamily="18" charset="0"/>
              </a:rPr>
              <a:t>O</a:t>
            </a:r>
            <a:r>
              <a:rPr lang="en-US" sz="100" kern="1200" dirty="0">
                <a:cs typeface="Times New Roman" panose="02020603050405020304" pitchFamily="18" charset="0"/>
              </a:rPr>
              <a:t> </a:t>
            </a:r>
            <a:r>
              <a:rPr lang="en-US" kern="1200" dirty="0">
                <a:cs typeface="Times New Roman" panose="02020603050405020304" pitchFamily="18" charset="0"/>
              </a:rPr>
              <a:t>T Analysis</a:t>
            </a:r>
            <a:endParaRPr lang="en-AU" dirty="0"/>
          </a:p>
        </p:txBody>
      </p:sp>
      <p:pic>
        <p:nvPicPr>
          <p:cNvPr id="4" name="Picture 3" descr="EC2020G_Fig_03-01_SWOT.tif"/>
          <p:cNvPicPr>
            <a:picLocks noChangeAspect="1"/>
          </p:cNvPicPr>
          <p:nvPr/>
        </p:nvPicPr>
        <p:blipFill>
          <a:blip r:embed="rId3"/>
          <a:stretch>
            <a:fillRect/>
          </a:stretch>
        </p:blipFill>
        <p:spPr>
          <a:xfrm>
            <a:off x="1546642" y="1420528"/>
            <a:ext cx="6050715" cy="4679115"/>
          </a:xfrm>
          <a:prstGeom prst="rect">
            <a:avLst/>
          </a:prstGeom>
        </p:spPr>
      </p:pic>
    </p:spTree>
    <p:extLst>
      <p:ext uri="{BB962C8B-B14F-4D97-AF65-F5344CB8AC3E}">
        <p14:creationId xmlns:p14="http://schemas.microsoft.com/office/powerpoint/2010/main" val="417780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6" y="246743"/>
            <a:ext cx="8229600" cy="1030515"/>
          </a:xfrm>
        </p:spPr>
        <p:txBody>
          <a:bodyPr/>
          <a:lstStyle/>
          <a:p>
            <a:pPr algn="ctr"/>
            <a:r>
              <a:rPr lang="en-US" sz="3400" kern="1200" dirty="0">
                <a:cs typeface="Times New Roman" panose="02020603050405020304" pitchFamily="18" charset="0"/>
              </a:rPr>
              <a:t>Figure 3.2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Map:</a:t>
            </a:r>
            <a:br>
              <a:rPr lang="en-US" sz="3400" kern="1200" dirty="0">
                <a:cs typeface="Times New Roman" panose="02020603050405020304" pitchFamily="18" charset="0"/>
              </a:rPr>
            </a:br>
            <a:r>
              <a:rPr lang="en-US" sz="3400" kern="1200" dirty="0">
                <a:cs typeface="Times New Roman" panose="02020603050405020304" pitchFamily="18" charset="0"/>
              </a:rPr>
              <a:t>3 Types of presence</a:t>
            </a:r>
            <a:endParaRPr lang="en-AU" sz="3400" dirty="0"/>
          </a:p>
        </p:txBody>
      </p:sp>
      <p:pic>
        <p:nvPicPr>
          <p:cNvPr id="4" name="Picture 3" descr="EC2020G_Fig_03-02_EcomPresenceMap.tif"/>
          <p:cNvPicPr>
            <a:picLocks noChangeAspect="1"/>
          </p:cNvPicPr>
          <p:nvPr/>
        </p:nvPicPr>
        <p:blipFill>
          <a:blip r:embed="rId3"/>
          <a:stretch>
            <a:fillRect/>
          </a:stretch>
        </p:blipFill>
        <p:spPr>
          <a:xfrm>
            <a:off x="1061431" y="1279271"/>
            <a:ext cx="6963082" cy="4303986"/>
          </a:xfrm>
          <a:prstGeom prst="rect">
            <a:avLst/>
          </a:prstGeom>
        </p:spPr>
      </p:pic>
      <p:sp>
        <p:nvSpPr>
          <p:cNvPr id="3" name="TextBox 2">
            <a:extLst>
              <a:ext uri="{FF2B5EF4-FFF2-40B4-BE49-F238E27FC236}">
                <a16:creationId xmlns:a16="http://schemas.microsoft.com/office/drawing/2014/main" id="{82E5E9A2-8C41-1DC2-C95A-A4CB64F1882A}"/>
              </a:ext>
            </a:extLst>
          </p:cNvPr>
          <p:cNvSpPr txBox="1"/>
          <p:nvPr/>
        </p:nvSpPr>
        <p:spPr>
          <a:xfrm>
            <a:off x="928914" y="5747656"/>
            <a:ext cx="7383806" cy="523220"/>
          </a:xfrm>
          <a:prstGeom prst="rect">
            <a:avLst/>
          </a:prstGeom>
          <a:noFill/>
        </p:spPr>
        <p:txBody>
          <a:bodyPr wrap="square" rtlCol="0">
            <a:spAutoFit/>
          </a:bodyPr>
          <a:lstStyle/>
          <a:p>
            <a:pPr lvl="0" defTabSz="914400"/>
            <a:r>
              <a:rPr lang="en-US" b="1" kern="1200" dirty="0">
                <a:solidFill>
                  <a:prstClr val="black"/>
                </a:solidFill>
              </a:rPr>
              <a:t>An e-commerce presence requires firms to consider the three different kinds of </a:t>
            </a:r>
          </a:p>
          <a:p>
            <a:pPr lvl="0" defTabSz="914400"/>
            <a:r>
              <a:rPr lang="en-US" b="1" kern="1200" dirty="0">
                <a:solidFill>
                  <a:prstClr val="black"/>
                </a:solidFill>
              </a:rPr>
              <a:t>presence, and the platforms and activities associated with each type of presence.</a:t>
            </a:r>
          </a:p>
        </p:txBody>
      </p:sp>
    </p:spTree>
    <p:extLst>
      <p:ext uri="{BB962C8B-B14F-4D97-AF65-F5344CB8AC3E}">
        <p14:creationId xmlns:p14="http://schemas.microsoft.com/office/powerpoint/2010/main" val="39734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215371"/>
            <a:ext cx="8835390" cy="619019"/>
          </a:xfrm>
        </p:spPr>
        <p:txBody>
          <a:bodyPr/>
          <a:lstStyle/>
          <a:p>
            <a:r>
              <a:rPr lang="en-US" sz="3400" kern="1200" dirty="0">
                <a:cs typeface="Times New Roman" panose="02020603050405020304" pitchFamily="18" charset="0"/>
              </a:rPr>
              <a:t>Figure 3.3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Timeline</a:t>
            </a:r>
            <a:endParaRPr lang="en-AU" sz="3400" dirty="0"/>
          </a:p>
        </p:txBody>
      </p:sp>
      <p:sp>
        <p:nvSpPr>
          <p:cNvPr id="3" name="AutoShape 2" descr="ECOM6013 E-Commerce Presence :: This is Marshal">
            <a:extLst>
              <a:ext uri="{FF2B5EF4-FFF2-40B4-BE49-F238E27FC236}">
                <a16:creationId xmlns:a16="http://schemas.microsoft.com/office/drawing/2014/main" id="{149B1478-D82B-B9BD-5ECD-65EBEBE2F9C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ine Your E-commerce Presence - ppt download">
            <a:extLst>
              <a:ext uri="{FF2B5EF4-FFF2-40B4-BE49-F238E27FC236}">
                <a16:creationId xmlns:a16="http://schemas.microsoft.com/office/drawing/2014/main" id="{1161F9EC-B302-7813-AB4B-1D1CDF76EC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25" t="29667" r="250" b="4500"/>
          <a:stretch/>
        </p:blipFill>
        <p:spPr bwMode="auto">
          <a:xfrm>
            <a:off x="522152" y="973546"/>
            <a:ext cx="796671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5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11905</TotalTime>
  <Words>3088</Words>
  <Application>Microsoft Macintosh PowerPoint</Application>
  <PresentationFormat>On-screen Show (4:3)</PresentationFormat>
  <Paragraphs>303</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(Body)</vt:lpstr>
      <vt:lpstr>Noto Sans Symbols</vt:lpstr>
      <vt:lpstr>Times New Roman</vt:lpstr>
      <vt:lpstr>Verdana</vt:lpstr>
      <vt:lpstr>508 Lecture</vt:lpstr>
      <vt:lpstr>E-commerce 2020-2021: Business. Technology. Society.</vt:lpstr>
      <vt:lpstr>Learning Objectives</vt:lpstr>
      <vt:lpstr>Technological foundations of E-Commerce</vt:lpstr>
      <vt:lpstr>Imagine Your E-commerce Presence (1 of 3)</vt:lpstr>
      <vt:lpstr>Imagine Your E-commerce Presence (2 of 3)</vt:lpstr>
      <vt:lpstr>Imagine Your E-commerce Presence (3 of 3)</vt:lpstr>
      <vt:lpstr>Figure 3.1 S W O T Analysis</vt:lpstr>
      <vt:lpstr>Figure 3.2 E-commerce Presence Map: 3 Types of presence</vt:lpstr>
      <vt:lpstr>Figure 3.3 E-commerce Presence Timeline</vt:lpstr>
      <vt:lpstr>Building an E-commerce Presence:  A Systematic Approach</vt:lpstr>
      <vt:lpstr>Planning: The Systems Development Life Cycle</vt:lpstr>
      <vt:lpstr>Figure 3.5 Systems Development Life Cycle</vt:lpstr>
      <vt:lpstr>System Analysis/Planning:  Identifying business objectives, System functionality and Information requirements</vt:lpstr>
      <vt:lpstr>Table 3.2 System Analysis, Business Objectives, System Functionalities, and Information Requirements for a Typical E-commerce Site (1 of 2)</vt:lpstr>
      <vt:lpstr>Table 3.2 System Analysis, Business Objectives, System Functionalities, and Information Requirements for a Typical E-commerce Site (2 of 2)</vt:lpstr>
      <vt:lpstr>Systems Design: Hardware and Software Platforms</vt:lpstr>
      <vt:lpstr>Figure 3.6(a) A Logical Design for a Simple Website</vt:lpstr>
      <vt:lpstr>Figure 3.6(b) Physical Design for a Simple Website</vt:lpstr>
      <vt:lpstr>Building the System: In-House Versus Outsourcing</vt:lpstr>
      <vt:lpstr>Figure 3.7 Choices in Building and Hosting</vt:lpstr>
      <vt:lpstr>Testing the System</vt:lpstr>
      <vt:lpstr>Implementation, Maintenance, and Optimization</vt:lpstr>
      <vt:lpstr>Figure 3.10 Factors in Website Optimization</vt:lpstr>
      <vt:lpstr>Simple versus Multi-Tiered Website Architecture</vt:lpstr>
      <vt:lpstr>Figure 3.11(a) Two-Tier E-commerce Site Architecture</vt:lpstr>
      <vt:lpstr>Figure 3.11(b) Multi-Tier E-commerce Site Architecture</vt:lpstr>
      <vt:lpstr>Web Server Software</vt:lpstr>
      <vt:lpstr>Table 3.4 Basic Functionality Provided by Web Servers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4, Building an E-commerce Presence: Websites, Mobile Sites, and Apps</dc:title>
  <dc:subject>Business</dc:subject>
  <dc:creator>Laudon/Traver</dc:creator>
  <cp:keywords>E-commerce 2019</cp:keywords>
  <cp:lastModifiedBy>Chandranna Rayadurg</cp:lastModifiedBy>
  <cp:revision>1477</cp:revision>
  <dcterms:modified xsi:type="dcterms:W3CDTF">2022-11-17T16:20:40Z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