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handoutMasterIdLst>
    <p:handoutMasterId r:id="rId31"/>
  </p:handoutMasterIdLst>
  <p:sldIdLst>
    <p:sldId id="353" r:id="rId2"/>
    <p:sldId id="359" r:id="rId3"/>
    <p:sldId id="387"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7" r:id="rId23"/>
    <p:sldId id="408" r:id="rId24"/>
    <p:sldId id="409" r:id="rId25"/>
    <p:sldId id="410" r:id="rId26"/>
    <p:sldId id="411" r:id="rId27"/>
    <p:sldId id="412" r:id="rId28"/>
    <p:sldId id="415" r:id="rId29"/>
  </p:sldIdLst>
  <p:sldSz cx="9144000" cy="6858000" type="screen4x3"/>
  <p:notesSz cx="6858000" cy="9144000"/>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317" userDrawn="1">
          <p15:clr>
            <a:srgbClr val="A4A3A4"/>
          </p15:clr>
        </p15:guide>
        <p15:guide id="3" orient="horz" pos="118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5" autoAdjust="0"/>
    <p:restoredTop sz="69219" autoAdjust="0"/>
  </p:normalViewPr>
  <p:slideViewPr>
    <p:cSldViewPr snapToGrid="0" snapToObjects="1">
      <p:cViewPr varScale="1">
        <p:scale>
          <a:sx n="76" d="100"/>
          <a:sy n="76" d="100"/>
        </p:scale>
        <p:origin x="2424" y="192"/>
      </p:cViewPr>
      <p:guideLst>
        <p:guide orient="horz" pos="4156"/>
        <p:guide pos="317"/>
        <p:guide orient="horz" pos="11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websitebuilderexpert.com/go/woocommerce-shopalts" TargetMode="External"/><Relationship Id="rId3" Type="http://schemas.openxmlformats.org/officeDocument/2006/relationships/hyperlink" Target="https://www.websitebuilderexpert.com/go/wix-ecommwbe" TargetMode="External"/><Relationship Id="rId7" Type="http://schemas.openxmlformats.org/officeDocument/2006/relationships/hyperlink" Target="https://www.websitebuilderexpert.com/go/volusion-shopaltvolusi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websitebuilderexpert.com/go/bigcommerce-wbe" TargetMode="External"/><Relationship Id="rId5" Type="http://schemas.openxmlformats.org/officeDocument/2006/relationships/hyperlink" Target="https://www.websitebuilderexpert.com/go/square-wbe" TargetMode="External"/><Relationship Id="rId4" Type="http://schemas.openxmlformats.org/officeDocument/2006/relationships/hyperlink" Target="https://www.websitebuilderexpert.com/go/squarespace-wb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303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324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929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816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726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398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8867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912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243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 - a small, prebuilt chunk of code that executes automatically in your HTML web page; capable of performing a wide variety of tasks. Social networks and blogs use widgets to present users with content drawn from around the web, calendars, clocks, weather live TV, games etc.</a:t>
            </a:r>
          </a:p>
          <a:p>
            <a:r>
              <a:rPr lang="en-US" dirty="0"/>
              <a:t>Mashups – are a little more complicated and involve pulling functionality and data from one program and including it in another. The most common mashup involves using Google Maps data and software and combining it with other data. For instance, if you have a local real estate website, you can download Google Maps and satellite image applications to your site so visitors can get a sense of the neighborhood.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849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8442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9791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875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2919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8995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9483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9957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0295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8603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Webtrends</a:t>
            </a:r>
            <a:r>
              <a:rPr lang="en-US" dirty="0"/>
              <a:t> is a site management tool</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1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53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500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9651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248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The best Shopify competitors on the ecommerce scene are:</a:t>
            </a:r>
          </a:p>
          <a:p>
            <a:r>
              <a:rPr lang="en-GB" sz="1200" b="0" i="0" u="none" strike="noStrike" kern="1200" cap="none" dirty="0">
                <a:solidFill>
                  <a:schemeClr val="dk1"/>
                </a:solidFill>
                <a:effectLst/>
                <a:latin typeface="Arial"/>
                <a:ea typeface="Arial"/>
                <a:cs typeface="Arial"/>
                <a:sym typeface="Arial"/>
                <a:hlinkClick r:id="rId3"/>
              </a:rPr>
              <a:t>Wix</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4"/>
              </a:rPr>
              <a:t>Squarespace</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err="1">
                <a:solidFill>
                  <a:schemeClr val="dk1"/>
                </a:solidFill>
                <a:effectLst/>
                <a:latin typeface="Arial"/>
                <a:ea typeface="Arial"/>
                <a:cs typeface="Arial"/>
                <a:sym typeface="Arial"/>
                <a:hlinkClick r:id="rId5"/>
              </a:rPr>
              <a:t>Squar</a:t>
            </a:r>
            <a:r>
              <a:rPr lang="en-GB" sz="1200" b="0" i="0" u="none" strike="noStrike" kern="1200" cap="none" dirty="0" err="1">
                <a:solidFill>
                  <a:schemeClr val="dk1"/>
                </a:solidFill>
                <a:effectLst/>
                <a:latin typeface="Arial"/>
                <a:ea typeface="Arial"/>
                <a:cs typeface="Arial"/>
                <a:sym typeface="Arial"/>
              </a:rPr>
              <a:t>eup</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6"/>
              </a:rPr>
              <a:t>BigCommerce</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7"/>
              </a:rPr>
              <a:t>Volusion</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8"/>
              </a:rPr>
              <a:t>WooCommerce</a:t>
            </a:r>
            <a:endParaRPr lang="en-GB" sz="1200" b="0" i="0" u="none" strike="noStrike" kern="1200" cap="none" dirty="0">
              <a:solidFill>
                <a:schemeClr val="dk1"/>
              </a:solidFill>
              <a:effectLst/>
              <a:latin typeface="Arial"/>
              <a:ea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102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510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3</a:t>
            </a:r>
          </a:p>
        </p:txBody>
      </p:sp>
      <p:sp>
        <p:nvSpPr>
          <p:cNvPr id="5" name="Text Placeholder 4"/>
          <p:cNvSpPr>
            <a:spLocks noGrp="1"/>
          </p:cNvSpPr>
          <p:nvPr>
            <p:ph type="body" idx="3"/>
          </p:nvPr>
        </p:nvSpPr>
        <p:spPr>
          <a:xfrm>
            <a:off x="5195455" y="3254244"/>
            <a:ext cx="3325091" cy="1799019"/>
          </a:xfrm>
        </p:spPr>
        <p:txBody>
          <a:bodyPr/>
          <a:lstStyle/>
          <a:p>
            <a:pPr algn="ctr">
              <a:defRPr/>
            </a:pPr>
            <a:r>
              <a:rPr lang="en-US" altLang="en-US" dirty="0">
                <a:solidFill>
                  <a:schemeClr val="tx1"/>
                </a:solidFill>
                <a:latin typeface="+mn-lt"/>
              </a:rPr>
              <a:t>Building an E-commerce Presence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Choosing Hardware</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Hardware platform:</a:t>
            </a:r>
          </a:p>
          <a:p>
            <a:pPr lvl="1" indent="-285750">
              <a:buSzPts val="2400"/>
              <a:buFont typeface="Arial" panose="020B0604020202020204" pitchFamily="34" charset="0"/>
              <a:buChar char="–"/>
            </a:pPr>
            <a:r>
              <a:rPr lang="en-US" kern="1200" dirty="0">
                <a:solidFill>
                  <a:srgbClr val="000000"/>
                </a:solidFill>
                <a:latin typeface="Arial (Body)"/>
              </a:rPr>
              <a:t>Underlying computing equipment needed for e-commerce functionality</a:t>
            </a:r>
          </a:p>
          <a:p>
            <a:pPr lvl="0" indent="-256032">
              <a:buSzPts val="2400"/>
            </a:pPr>
            <a:r>
              <a:rPr lang="en-US" kern="1200" dirty="0">
                <a:solidFill>
                  <a:srgbClr val="000000"/>
                </a:solidFill>
                <a:latin typeface="Arial (Body)"/>
              </a:rPr>
              <a:t>Objective:</a:t>
            </a:r>
          </a:p>
          <a:p>
            <a:pPr lvl="1" indent="-285750">
              <a:buSzPts val="2400"/>
              <a:buFont typeface="Arial" panose="020B0604020202020204" pitchFamily="34" charset="0"/>
              <a:buChar char="–"/>
            </a:pPr>
            <a:r>
              <a:rPr lang="en-US" kern="1200" dirty="0">
                <a:solidFill>
                  <a:srgbClr val="000000"/>
                </a:solidFill>
                <a:latin typeface="Arial (Body)"/>
              </a:rPr>
              <a:t>Enough platform capacity to meet peak demand without wasting money</a:t>
            </a:r>
          </a:p>
          <a:p>
            <a:pPr lvl="0" indent="-256032">
              <a:buSzPts val="2400"/>
            </a:pPr>
            <a:r>
              <a:rPr lang="en-US" kern="1200" dirty="0">
                <a:solidFill>
                  <a:srgbClr val="000000"/>
                </a:solidFill>
                <a:latin typeface="Arial (Body)"/>
              </a:rPr>
              <a:t>Important to understand the factors that affect speed, capacity, and scalability of a site</a:t>
            </a:r>
          </a:p>
        </p:txBody>
      </p:sp>
    </p:spTree>
    <p:extLst>
      <p:ext uri="{BB962C8B-B14F-4D97-AF65-F5344CB8AC3E}">
        <p14:creationId xmlns:p14="http://schemas.microsoft.com/office/powerpoint/2010/main" val="264512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Demand Side</a:t>
            </a:r>
            <a:endParaRPr lang="en-AU" sz="34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Customer demand:</a:t>
            </a:r>
          </a:p>
          <a:p>
            <a:pPr lvl="1" indent="-285750">
              <a:buFont typeface="Arial" panose="020B0604020202020204" pitchFamily="34" charset="0"/>
              <a:buChar char="–"/>
            </a:pPr>
            <a:r>
              <a:rPr lang="en-US" sz="2200" kern="1200" dirty="0">
                <a:solidFill>
                  <a:srgbClr val="000000"/>
                </a:solidFill>
                <a:latin typeface="Arial (Body)"/>
              </a:rPr>
              <a:t>Most important factor affecting speed of site</a:t>
            </a:r>
          </a:p>
          <a:p>
            <a:pPr lvl="0" indent="-256032"/>
            <a:r>
              <a:rPr lang="en-US" sz="2200" kern="1200" dirty="0">
                <a:solidFill>
                  <a:srgbClr val="000000"/>
                </a:solidFill>
                <a:latin typeface="Arial (Body)"/>
              </a:rPr>
              <a:t>Factors in overall demand:</a:t>
            </a:r>
          </a:p>
          <a:p>
            <a:pPr lvl="1" indent="-285750">
              <a:buFont typeface="Arial" panose="020B0604020202020204" pitchFamily="34" charset="0"/>
              <a:buChar char="–"/>
            </a:pPr>
            <a:r>
              <a:rPr lang="en-US" sz="2200" kern="1200" dirty="0">
                <a:solidFill>
                  <a:srgbClr val="000000"/>
                </a:solidFill>
                <a:latin typeface="Arial (Body)"/>
              </a:rPr>
              <a:t>Number of simultaneous users in peak periods</a:t>
            </a:r>
          </a:p>
          <a:p>
            <a:pPr lvl="1" indent="-285750">
              <a:buFont typeface="Arial" panose="020B0604020202020204" pitchFamily="34" charset="0"/>
              <a:buChar char="–"/>
            </a:pPr>
            <a:r>
              <a:rPr lang="en-US" sz="2200" kern="1200" dirty="0">
                <a:solidFill>
                  <a:srgbClr val="000000"/>
                </a:solidFill>
                <a:latin typeface="Arial (Body)"/>
              </a:rPr>
              <a:t>Nature of customer requests (user profile)</a:t>
            </a:r>
          </a:p>
          <a:p>
            <a:pPr lvl="1" indent="-285750">
              <a:buFont typeface="Arial" panose="020B0604020202020204" pitchFamily="34" charset="0"/>
              <a:buChar char="–"/>
            </a:pPr>
            <a:r>
              <a:rPr lang="en-US" sz="2200" kern="1200" dirty="0">
                <a:solidFill>
                  <a:srgbClr val="000000"/>
                </a:solidFill>
                <a:latin typeface="Arial (Body)"/>
              </a:rPr>
              <a:t>Type of content (dynamic v</a:t>
            </a:r>
            <a:r>
              <a:rPr lang="en-US" sz="100" kern="1200" dirty="0">
                <a:solidFill>
                  <a:schemeClr val="bg1"/>
                </a:solidFill>
                <a:latin typeface="Arial (Body)"/>
              </a:rPr>
              <a:t>ersu</a:t>
            </a:r>
            <a:r>
              <a:rPr lang="en-US" sz="2200" kern="1200" dirty="0">
                <a:solidFill>
                  <a:srgbClr val="000000"/>
                </a:solidFill>
                <a:latin typeface="Arial (Body)"/>
              </a:rPr>
              <a:t>s static Web pages)</a:t>
            </a:r>
          </a:p>
          <a:p>
            <a:pPr lvl="1" indent="-285750">
              <a:buFont typeface="Arial" panose="020B0604020202020204" pitchFamily="34" charset="0"/>
              <a:buChar char="–"/>
            </a:pPr>
            <a:r>
              <a:rPr lang="en-US" sz="2200" kern="1200" dirty="0">
                <a:solidFill>
                  <a:srgbClr val="000000"/>
                </a:solidFill>
                <a:latin typeface="Arial (Body)"/>
              </a:rPr>
              <a:t>Required security</a:t>
            </a:r>
          </a:p>
          <a:p>
            <a:pPr lvl="1" indent="-285750">
              <a:buFont typeface="Arial" panose="020B0604020202020204" pitchFamily="34" charset="0"/>
              <a:buChar char="–"/>
            </a:pPr>
            <a:r>
              <a:rPr lang="en-US" sz="2200" kern="1200" dirty="0">
                <a:solidFill>
                  <a:srgbClr val="000000"/>
                </a:solidFill>
                <a:latin typeface="Arial (Body)"/>
              </a:rPr>
              <a:t>Number of items in inventory</a:t>
            </a:r>
          </a:p>
          <a:p>
            <a:pPr lvl="1" indent="-285750">
              <a:buFont typeface="Arial" panose="020B0604020202020204" pitchFamily="34" charset="0"/>
              <a:buChar char="–"/>
            </a:pPr>
            <a:r>
              <a:rPr lang="en-US" sz="2200" kern="1200" dirty="0">
                <a:solidFill>
                  <a:srgbClr val="000000"/>
                </a:solidFill>
                <a:latin typeface="Arial (Body)"/>
              </a:rPr>
              <a:t>Number of page requests</a:t>
            </a:r>
          </a:p>
          <a:p>
            <a:pPr lvl="1" indent="-285750">
              <a:buFont typeface="Arial" panose="020B0604020202020204" pitchFamily="34" charset="0"/>
              <a:buChar char="–"/>
            </a:pPr>
            <a:r>
              <a:rPr lang="en-US" sz="2200" kern="1200" dirty="0">
                <a:solidFill>
                  <a:srgbClr val="000000"/>
                </a:solidFill>
                <a:latin typeface="Arial (Body)"/>
              </a:rPr>
              <a:t>Speed of legacy applications</a:t>
            </a:r>
          </a:p>
        </p:txBody>
      </p:sp>
    </p:spTree>
    <p:extLst>
      <p:ext uri="{BB962C8B-B14F-4D97-AF65-F5344CB8AC3E}">
        <p14:creationId xmlns:p14="http://schemas.microsoft.com/office/powerpoint/2010/main" val="173995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Supply Side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Scalability:</a:t>
            </a:r>
          </a:p>
          <a:p>
            <a:pPr lvl="1" indent="-285750">
              <a:buSzPts val="2400"/>
              <a:buFont typeface="Arial" panose="020B0604020202020204" pitchFamily="34" charset="0"/>
              <a:buChar char="–"/>
            </a:pPr>
            <a:r>
              <a:rPr lang="en-US" kern="1200" dirty="0">
                <a:solidFill>
                  <a:srgbClr val="000000"/>
                </a:solidFill>
                <a:latin typeface="Arial (Body)"/>
              </a:rPr>
              <a:t>Ability of site to increase in size as demand warrants</a:t>
            </a:r>
          </a:p>
          <a:p>
            <a:pPr lvl="0" indent="-256032">
              <a:buSzPts val="2400"/>
            </a:pPr>
            <a:r>
              <a:rPr lang="en-US" kern="1200" dirty="0">
                <a:solidFill>
                  <a:srgbClr val="000000"/>
                </a:solidFill>
                <a:latin typeface="Arial (Body)"/>
              </a:rPr>
              <a:t>Ways to scale hardware:</a:t>
            </a:r>
          </a:p>
          <a:p>
            <a:pPr lvl="1" indent="-285750">
              <a:buSzPts val="2400"/>
              <a:buFont typeface="Arial" panose="020B0604020202020204" pitchFamily="34" charset="0"/>
              <a:buChar char="–"/>
            </a:pPr>
            <a:r>
              <a:rPr lang="en-US" kern="1200" dirty="0">
                <a:solidFill>
                  <a:srgbClr val="000000"/>
                </a:solidFill>
                <a:latin typeface="Arial (Body)"/>
              </a:rPr>
              <a:t>Vertically</a:t>
            </a:r>
          </a:p>
          <a:p>
            <a:pPr lvl="2">
              <a:buSzPts val="2400"/>
              <a:buFontTx/>
              <a:buChar char="▪"/>
            </a:pPr>
            <a:r>
              <a:rPr lang="en-US" kern="1200" dirty="0">
                <a:solidFill>
                  <a:srgbClr val="000000"/>
                </a:solidFill>
                <a:latin typeface="Arial (Body)"/>
              </a:rPr>
              <a:t>Increase processing power of individual components</a:t>
            </a:r>
          </a:p>
          <a:p>
            <a:pPr lvl="1" indent="-285750">
              <a:buSzPts val="2400"/>
              <a:buFont typeface="Arial" panose="020B0604020202020204" pitchFamily="34" charset="0"/>
              <a:buChar char="–"/>
            </a:pPr>
            <a:r>
              <a:rPr lang="en-US" kern="1200" dirty="0">
                <a:solidFill>
                  <a:srgbClr val="000000"/>
                </a:solidFill>
                <a:latin typeface="Arial (Body)"/>
              </a:rPr>
              <a:t>Horizontally</a:t>
            </a:r>
          </a:p>
          <a:p>
            <a:pPr lvl="2">
              <a:buSzPts val="2400"/>
              <a:buFontTx/>
              <a:buChar char="▪"/>
            </a:pPr>
            <a:r>
              <a:rPr lang="en-US" kern="1200" dirty="0">
                <a:solidFill>
                  <a:srgbClr val="000000"/>
                </a:solidFill>
                <a:latin typeface="Arial (Body)"/>
              </a:rPr>
              <a:t>Employ multiple computers to share workload</a:t>
            </a:r>
          </a:p>
          <a:p>
            <a:pPr lvl="1" indent="-285750">
              <a:buSzPts val="2400"/>
              <a:buFont typeface="Arial" panose="020B0604020202020204" pitchFamily="34" charset="0"/>
              <a:buChar char="–"/>
            </a:pPr>
            <a:r>
              <a:rPr lang="en-US" kern="1200" dirty="0">
                <a:solidFill>
                  <a:srgbClr val="000000"/>
                </a:solidFill>
                <a:latin typeface="Arial (Body)"/>
              </a:rPr>
              <a:t>Improve processing architecture</a:t>
            </a:r>
          </a:p>
          <a:p>
            <a:pPr lvl="1" indent="-285750">
              <a:buSzPts val="2400"/>
              <a:buFont typeface="Arial" panose="020B0604020202020204" pitchFamily="34" charset="0"/>
              <a:buChar char="–"/>
            </a:pPr>
            <a:r>
              <a:rPr lang="en-US" kern="1200" dirty="0">
                <a:solidFill>
                  <a:srgbClr val="000000"/>
                </a:solidFill>
                <a:latin typeface="Arial (Body)"/>
              </a:rPr>
              <a:t>Outsource hosting, use content delivery network</a:t>
            </a:r>
          </a:p>
        </p:txBody>
      </p:sp>
    </p:spTree>
    <p:extLst>
      <p:ext uri="{BB962C8B-B14F-4D97-AF65-F5344CB8AC3E}">
        <p14:creationId xmlns:p14="http://schemas.microsoft.com/office/powerpoint/2010/main" val="13004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3.8 Vertical and Horizontal Scaling Techniques</a:t>
            </a:r>
            <a:endParaRPr lang="en-AU" sz="3400" dirty="0"/>
          </a:p>
        </p:txBody>
      </p:sp>
      <p:graphicFrame>
        <p:nvGraphicFramePr>
          <p:cNvPr id="4" name="Table 4"/>
          <p:cNvGraphicFramePr>
            <a:graphicFrameLocks/>
          </p:cNvGraphicFramePr>
          <p:nvPr>
            <p:extLst>
              <p:ext uri="{D42A27DB-BD31-4B8C-83A1-F6EECF244321}">
                <p14:modId xmlns:p14="http://schemas.microsoft.com/office/powerpoint/2010/main" val="3341074521"/>
              </p:ext>
            </p:extLst>
          </p:nvPr>
        </p:nvGraphicFramePr>
        <p:xfrm>
          <a:off x="457200" y="1612669"/>
          <a:ext cx="8229600" cy="44805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r>
                        <a:rPr lang="en-US" sz="1600" dirty="0">
                          <a:solidFill>
                            <a:schemeClr val="tx1"/>
                          </a:solidFill>
                        </a:rPr>
                        <a:t>Technique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Use a faster computer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u="none" strike="noStrike" kern="1200" baseline="0" dirty="0">
                          <a:solidFill>
                            <a:schemeClr val="tx1"/>
                          </a:solidFill>
                        </a:rPr>
                        <a:t>Deploy edge servers, presentation servers, data servers, etc.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Create a cluster of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computers in parallel to balance loads.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Use appliance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special-purpose computers optimized for their task.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Segment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Segment incoming work to specialized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Batch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Combine related requests for data into groups, process as group.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Manage connections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Reduce connections between processes and computers to a minimum.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Aggregate user data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Aggregate user data from legacy applications in single data pools.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r>
                        <a:rPr lang="en-US" sz="1600" u="none" strike="noStrike" kern="1200" baseline="0" dirty="0">
                          <a:solidFill>
                            <a:schemeClr val="tx1"/>
                          </a:solidFill>
                        </a:rPr>
                        <a:t>Cache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Store frequently used data in cache rather than on the disk.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805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3.9 Improving the Processing Architecture of Your Site</a:t>
            </a:r>
            <a:endParaRPr lang="en-AU" sz="3400" dirty="0"/>
          </a:p>
        </p:txBody>
      </p:sp>
      <p:graphicFrame>
        <p:nvGraphicFramePr>
          <p:cNvPr id="4" name="Table 5"/>
          <p:cNvGraphicFramePr>
            <a:graphicFrameLocks/>
          </p:cNvGraphicFramePr>
          <p:nvPr>
            <p:extLst>
              <p:ext uri="{D42A27DB-BD31-4B8C-83A1-F6EECF244321}">
                <p14:modId xmlns:p14="http://schemas.microsoft.com/office/powerpoint/2010/main" val="1789957"/>
              </p:ext>
            </p:extLst>
          </p:nvPr>
        </p:nvGraphicFramePr>
        <p:xfrm>
          <a:off x="457200" y="1695736"/>
          <a:ext cx="8229600" cy="381000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04800">
                <a:tc>
                  <a:txBody>
                    <a:bodyPr/>
                    <a:lstStyle/>
                    <a:p>
                      <a:r>
                        <a:rPr lang="en-US" sz="1600" dirty="0">
                          <a:solidFill>
                            <a:schemeClr val="tx1"/>
                          </a:solidFill>
                        </a:rPr>
                        <a:t>Architecture</a:t>
                      </a:r>
                      <a:r>
                        <a:rPr lang="en-US" sz="1600" baseline="0" dirty="0">
                          <a:solidFill>
                            <a:schemeClr val="tx1"/>
                          </a:solidFill>
                        </a:rPr>
                        <a:t> Improvement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u="none" strike="noStrike" kern="1200" baseline="0" dirty="0">
                          <a:solidFill>
                            <a:schemeClr val="tx1"/>
                          </a:solidFill>
                        </a:rPr>
                        <a:t>Separate static content from dynamic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specialized servers for each type of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u="none" strike="noStrike" kern="1200" baseline="0" dirty="0">
                          <a:solidFill>
                            <a:schemeClr val="tx1"/>
                          </a:solidFill>
                        </a:rPr>
                        <a:t>Cache static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Increase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 to the gigabyte range and store</a:t>
                      </a:r>
                    </a:p>
                    <a:p>
                      <a:r>
                        <a:rPr lang="en-US" sz="1600" u="none" strike="noStrike" kern="1200" baseline="0" dirty="0">
                          <a:solidFill>
                            <a:schemeClr val="tx1"/>
                          </a:solidFill>
                        </a:rPr>
                        <a:t>static content in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u="none" strike="noStrike" kern="1200" baseline="0" dirty="0">
                          <a:solidFill>
                            <a:schemeClr val="tx1"/>
                          </a:solidFill>
                        </a:rPr>
                        <a:t>Cache database lookup tables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cache tables used to look up database</a:t>
                      </a:r>
                    </a:p>
                    <a:p>
                      <a:r>
                        <a:rPr lang="en-US" sz="1600" u="none" strike="noStrike" kern="1200" baseline="0" dirty="0">
                          <a:solidFill>
                            <a:schemeClr val="tx1"/>
                          </a:solidFill>
                        </a:rPr>
                        <a:t>records.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u="none" strike="noStrike" kern="1200" baseline="0" dirty="0">
                          <a:solidFill>
                            <a:schemeClr val="tx1"/>
                          </a:solidFill>
                        </a:rPr>
                        <a:t>Consolidate business logic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Put shopping cart, credit card processing, and</a:t>
                      </a:r>
                    </a:p>
                    <a:p>
                      <a:r>
                        <a:rPr lang="en-US" sz="1600" u="none" strike="noStrike" kern="1200" baseline="0" dirty="0">
                          <a:solidFill>
                            <a:schemeClr val="tx1"/>
                          </a:solidFill>
                        </a:rPr>
                        <a:t>other C</a:t>
                      </a:r>
                      <a:r>
                        <a:rPr lang="en-US" sz="100" u="none" strike="noStrike" kern="1200" baseline="0" dirty="0">
                          <a:solidFill>
                            <a:schemeClr val="tx1"/>
                          </a:solidFill>
                        </a:rPr>
                        <a:t> </a:t>
                      </a:r>
                      <a:r>
                        <a:rPr lang="en-US" sz="1600" u="none" strike="noStrike" kern="1200" baseline="0" dirty="0">
                          <a:solidFill>
                            <a:schemeClr val="tx1"/>
                          </a:solidFill>
                        </a:rPr>
                        <a:t>P</a:t>
                      </a:r>
                      <a:r>
                        <a:rPr lang="en-US" sz="100" u="none" strike="noStrike" kern="1200" baseline="0" dirty="0">
                          <a:solidFill>
                            <a:schemeClr val="tx1"/>
                          </a:solidFill>
                        </a:rPr>
                        <a:t> </a:t>
                      </a:r>
                      <a:r>
                        <a:rPr lang="en-US" sz="1600" u="none" strike="noStrike" kern="1200" baseline="0" dirty="0">
                          <a:solidFill>
                            <a:schemeClr val="tx1"/>
                          </a:solidFill>
                        </a:rPr>
                        <a:t>U-intensive activity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600" u="none" strike="noStrike" kern="1200" baseline="0" dirty="0">
                          <a:solidFill>
                            <a:schemeClr val="tx1"/>
                          </a:solidFill>
                        </a:rPr>
                        <a:t>Optimize A</a:t>
                      </a:r>
                      <a:r>
                        <a:rPr lang="en-US" sz="100" u="none" strike="noStrike" kern="1200" baseline="0" dirty="0">
                          <a:solidFill>
                            <a:schemeClr val="tx1"/>
                          </a:solidFill>
                        </a:rPr>
                        <a:t> </a:t>
                      </a:r>
                      <a:r>
                        <a:rPr lang="en-US" sz="1600" u="none" strike="noStrike" kern="1200" baseline="0" dirty="0">
                          <a:solidFill>
                            <a:schemeClr val="tx1"/>
                          </a:solidFill>
                        </a:rPr>
                        <a:t>S</a:t>
                      </a:r>
                      <a:r>
                        <a:rPr lang="en-US" sz="100" u="none" strike="noStrike" kern="1200" baseline="0" dirty="0">
                          <a:solidFill>
                            <a:schemeClr val="tx1"/>
                          </a:solidFill>
                        </a:rPr>
                        <a:t> </a:t>
                      </a:r>
                      <a:r>
                        <a:rPr lang="en-US" sz="1600" u="none" strike="noStrike" kern="1200" baseline="0" dirty="0">
                          <a:solidFill>
                            <a:schemeClr val="tx1"/>
                          </a:solidFill>
                        </a:rPr>
                        <a:t>P code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code to ensure it is operating</a:t>
                      </a:r>
                    </a:p>
                    <a:p>
                      <a:r>
                        <a:rPr lang="en-US" sz="1600" u="none" strike="noStrike" kern="1200" baseline="0" dirty="0">
                          <a:solidFill>
                            <a:schemeClr val="tx1"/>
                          </a:solidFill>
                        </a:rPr>
                        <a:t>efficiently.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600" u="none" strike="noStrike" kern="1200" baseline="0" dirty="0">
                          <a:solidFill>
                            <a:schemeClr val="tx1"/>
                          </a:solidFill>
                        </a:rPr>
                        <a:t>Optimize the database schema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database search times and take</a:t>
                      </a:r>
                    </a:p>
                    <a:p>
                      <a:r>
                        <a:rPr lang="en-US" sz="1600" u="none" strike="noStrike" kern="1200" baseline="0" dirty="0">
                          <a:solidFill>
                            <a:schemeClr val="tx1"/>
                          </a:solidFill>
                        </a:rPr>
                        <a:t>steps to reduce access times.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93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Other </a:t>
            </a:r>
            <a:r>
              <a:rPr lang="pt-BR" kern="1200" dirty="0">
                <a:cs typeface="Times New Roman" panose="02020603050405020304" pitchFamily="18" charset="0"/>
              </a:rPr>
              <a:t>E-commerce </a:t>
            </a:r>
            <a:r>
              <a:rPr lang="en-US" kern="1200" dirty="0">
                <a:cs typeface="Times New Roman" panose="02020603050405020304" pitchFamily="18" charset="0"/>
              </a:rPr>
              <a:t>Site Tools</a:t>
            </a:r>
            <a:endParaRPr lang="en-AU"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Website design: Basic business considerations</a:t>
            </a:r>
          </a:p>
          <a:p>
            <a:pPr lvl="1" indent="-285750">
              <a:buFont typeface="Arial" panose="020B0604020202020204" pitchFamily="34" charset="0"/>
              <a:buChar char="–"/>
            </a:pPr>
            <a:r>
              <a:rPr lang="en-US" sz="2200" kern="1200" dirty="0">
                <a:solidFill>
                  <a:srgbClr val="000000"/>
                </a:solidFill>
                <a:latin typeface="Arial (Body)"/>
              </a:rPr>
              <a:t>Enabling customers to find and buy what they need</a:t>
            </a:r>
          </a:p>
          <a:p>
            <a:pPr lvl="0" indent="-256032"/>
            <a:r>
              <a:rPr lang="en-US" sz="2200" kern="1200" dirty="0">
                <a:solidFill>
                  <a:srgbClr val="000000"/>
                </a:solidFill>
                <a:latin typeface="Arial (Body)"/>
              </a:rPr>
              <a:t>Tools for search engine optimization</a:t>
            </a:r>
          </a:p>
          <a:p>
            <a:pPr lvl="1" indent="-285750">
              <a:buFont typeface="Arial" panose="020B0604020202020204" pitchFamily="34" charset="0"/>
              <a:buChar char="–"/>
            </a:pPr>
            <a:r>
              <a:rPr lang="en-US" sz="2200" kern="1200" dirty="0">
                <a:solidFill>
                  <a:srgbClr val="000000"/>
                </a:solidFill>
                <a:latin typeface="Arial (Body)"/>
              </a:rPr>
              <a:t>Search engine placement</a:t>
            </a:r>
          </a:p>
          <a:p>
            <a:pPr lvl="2">
              <a:buFontTx/>
              <a:buChar char="▪"/>
            </a:pPr>
            <a:r>
              <a:rPr lang="en-US" sz="2200" kern="1200" dirty="0">
                <a:solidFill>
                  <a:srgbClr val="000000"/>
                </a:solidFill>
                <a:latin typeface="Arial (Body)"/>
              </a:rPr>
              <a:t>Metatags, titles, content</a:t>
            </a:r>
          </a:p>
          <a:p>
            <a:pPr lvl="2">
              <a:buFontTx/>
              <a:buChar char="▪"/>
            </a:pPr>
            <a:r>
              <a:rPr lang="en-US" sz="2200" kern="1200" dirty="0">
                <a:solidFill>
                  <a:srgbClr val="000000"/>
                </a:solidFill>
                <a:latin typeface="Arial (Body)"/>
              </a:rPr>
              <a:t>Identify market niches</a:t>
            </a:r>
          </a:p>
          <a:p>
            <a:pPr lvl="2">
              <a:buFontTx/>
              <a:buChar char="▪"/>
            </a:pPr>
            <a:r>
              <a:rPr lang="en-US" sz="2200" kern="1200" dirty="0">
                <a:solidFill>
                  <a:srgbClr val="000000"/>
                </a:solidFill>
                <a:latin typeface="Arial (Body)"/>
              </a:rPr>
              <a:t>Offer expertise</a:t>
            </a:r>
          </a:p>
          <a:p>
            <a:pPr lvl="2">
              <a:buFontTx/>
              <a:buChar char="▪"/>
            </a:pPr>
            <a:r>
              <a:rPr lang="en-US" sz="2200" kern="1200" dirty="0">
                <a:solidFill>
                  <a:srgbClr val="000000"/>
                </a:solidFill>
                <a:latin typeface="Arial (Body)"/>
              </a:rPr>
              <a:t>Links</a:t>
            </a:r>
          </a:p>
          <a:p>
            <a:pPr lvl="2">
              <a:buFontTx/>
              <a:buChar char="▪"/>
            </a:pPr>
            <a:r>
              <a:rPr lang="en-US" sz="2200" kern="1200" dirty="0">
                <a:solidFill>
                  <a:srgbClr val="000000"/>
                </a:solidFill>
                <a:latin typeface="Arial (Body)"/>
              </a:rPr>
              <a:t>Buy ads</a:t>
            </a:r>
          </a:p>
          <a:p>
            <a:pPr lvl="2">
              <a:buFontTx/>
              <a:buChar char="▪"/>
            </a:pPr>
            <a:r>
              <a:rPr lang="en-US" sz="2200" kern="1200" dirty="0">
                <a:solidFill>
                  <a:srgbClr val="000000"/>
                </a:solidFill>
                <a:latin typeface="Arial (Body)"/>
              </a:rPr>
              <a:t>Local e-commerce</a:t>
            </a:r>
          </a:p>
        </p:txBody>
      </p:sp>
    </p:spTree>
    <p:extLst>
      <p:ext uri="{BB962C8B-B14F-4D97-AF65-F5344CB8AC3E}">
        <p14:creationId xmlns:p14="http://schemas.microsoft.com/office/powerpoint/2010/main" val="1483227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a:xfrm>
            <a:off x="457200" y="1556326"/>
            <a:ext cx="8437418" cy="4434275"/>
          </a:xfrm>
        </p:spPr>
        <p:txBody>
          <a:bodyPr/>
          <a:lstStyle/>
          <a:p>
            <a:pPr marL="0" indent="0" fontAlgn="t">
              <a:buNone/>
            </a:pPr>
            <a:r>
              <a:rPr lang="en-US" sz="2000" b="1" dirty="0"/>
              <a:t>Feature</a:t>
            </a:r>
            <a:endParaRPr lang="en-IN" sz="2000" dirty="0"/>
          </a:p>
          <a:p>
            <a:pPr fontAlgn="t"/>
            <a:r>
              <a:rPr lang="en-US" sz="2000" dirty="0"/>
              <a:t>Requiring user to view ad or intro page before going to website content</a:t>
            </a:r>
            <a:endParaRPr lang="en-IN" sz="2000" dirty="0"/>
          </a:p>
          <a:p>
            <a:pPr fontAlgn="t"/>
            <a:r>
              <a:rPr lang="en-US" sz="2000" dirty="0"/>
              <a:t>Pop-up and pop-under ads and windows</a:t>
            </a:r>
            <a:endParaRPr lang="en-IN" sz="2000" dirty="0"/>
          </a:p>
          <a:p>
            <a:pPr fontAlgn="t"/>
            <a:r>
              <a:rPr lang="en-US" sz="2000" dirty="0"/>
              <a:t>Too many clicks to get to the content</a:t>
            </a:r>
            <a:endParaRPr lang="en-IN" sz="2000" dirty="0"/>
          </a:p>
          <a:p>
            <a:pPr fontAlgn="t"/>
            <a:r>
              <a:rPr lang="en-US" sz="2000" dirty="0"/>
              <a:t>Links that don’t work</a:t>
            </a:r>
            <a:endParaRPr lang="en-IN" sz="2000" dirty="0"/>
          </a:p>
          <a:p>
            <a:pPr fontAlgn="t"/>
            <a:r>
              <a:rPr lang="en-US" sz="2000" dirty="0"/>
              <a:t>Confusing navigation; no search function</a:t>
            </a:r>
            <a:endParaRPr lang="en-IN" sz="2000" dirty="0"/>
          </a:p>
          <a:p>
            <a:pPr fontAlgn="t"/>
            <a:r>
              <a:rPr lang="en-US" sz="2000" dirty="0"/>
              <a:t>Requirement to register and log in before viewing content or ordering</a:t>
            </a:r>
            <a:endParaRPr lang="en-IN" sz="2000" dirty="0"/>
          </a:p>
          <a:p>
            <a:pPr fontAlgn="t"/>
            <a:r>
              <a:rPr lang="en-US" sz="2000" dirty="0"/>
              <a:t>Slow loading pages</a:t>
            </a:r>
            <a:endParaRPr lang="en-IN" sz="2000" dirty="0"/>
          </a:p>
          <a:p>
            <a:pPr fontAlgn="t"/>
            <a:r>
              <a:rPr lang="en-US" sz="2000" dirty="0"/>
              <a:t>Content that is out of date</a:t>
            </a:r>
            <a:endParaRPr lang="en-IN" sz="2000" dirty="0"/>
          </a:p>
        </p:txBody>
      </p:sp>
    </p:spTree>
    <p:extLst>
      <p:ext uri="{BB962C8B-B14F-4D97-AF65-F5344CB8AC3E}">
        <p14:creationId xmlns:p14="http://schemas.microsoft.com/office/powerpoint/2010/main" val="309918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p:txBody>
          <a:bodyPr/>
          <a:lstStyle/>
          <a:p>
            <a:pPr fontAlgn="t"/>
            <a:r>
              <a:rPr lang="en-US" dirty="0"/>
              <a:t>Inability to use browser’s Back button</a:t>
            </a:r>
            <a:endParaRPr lang="en-IN" dirty="0"/>
          </a:p>
          <a:p>
            <a:pPr fontAlgn="t"/>
            <a:r>
              <a:rPr lang="en-US" dirty="0"/>
              <a:t>No contact information available (web form only)</a:t>
            </a:r>
            <a:endParaRPr lang="en-IN" dirty="0"/>
          </a:p>
          <a:p>
            <a:pPr fontAlgn="t"/>
            <a:r>
              <a:rPr lang="en-US" dirty="0"/>
              <a:t>Unnecessary splash/flash screens, animation, etc.</a:t>
            </a:r>
            <a:endParaRPr lang="en-IN" dirty="0"/>
          </a:p>
          <a:p>
            <a:pPr fontAlgn="t"/>
            <a:r>
              <a:rPr lang="en-US" dirty="0"/>
              <a:t>Music or other audio that plays automatically</a:t>
            </a:r>
            <a:endParaRPr lang="en-IN" dirty="0"/>
          </a:p>
          <a:p>
            <a:pPr fontAlgn="t"/>
            <a:r>
              <a:rPr lang="en-US" dirty="0"/>
              <a:t>Unprofessional design elements</a:t>
            </a:r>
            <a:endParaRPr lang="en-IN" dirty="0"/>
          </a:p>
          <a:p>
            <a:pPr fontAlgn="t"/>
            <a:r>
              <a:rPr lang="en-US" dirty="0"/>
              <a:t>Text not easily legible due to size, color, format</a:t>
            </a:r>
            <a:endParaRPr lang="en-IN" dirty="0"/>
          </a:p>
          <a:p>
            <a:pPr fontAlgn="t"/>
            <a:r>
              <a:rPr lang="en-US" dirty="0"/>
              <a:t>Typographical errors</a:t>
            </a:r>
            <a:endParaRPr lang="en-IN" dirty="0"/>
          </a:p>
          <a:p>
            <a:pPr fontAlgn="t"/>
            <a:r>
              <a:rPr lang="en-US" dirty="0"/>
              <a:t>No or unclear returns policy</a:t>
            </a:r>
          </a:p>
        </p:txBody>
      </p:sp>
    </p:spTree>
    <p:extLst>
      <p:ext uri="{BB962C8B-B14F-4D97-AF65-F5344CB8AC3E}">
        <p14:creationId xmlns:p14="http://schemas.microsoft.com/office/powerpoint/2010/main" val="37273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Table 3.11 The Eight Most Important Factors in Successful </a:t>
            </a:r>
            <a:r>
              <a:rPr lang="pt-BR" sz="3000" kern="1200" dirty="0">
                <a:cs typeface="Times New Roman" panose="02020603050405020304" pitchFamily="18" charset="0"/>
              </a:rPr>
              <a:t>E-commerce </a:t>
            </a:r>
            <a:r>
              <a:rPr lang="en-IN" sz="3000" kern="1200" dirty="0">
                <a:cs typeface="Times New Roman" panose="02020603050405020304" pitchFamily="18" charset="0"/>
              </a:rPr>
              <a:t>Site Design</a:t>
            </a:r>
            <a:endParaRPr lang="en-AU" sz="3000" dirty="0"/>
          </a:p>
        </p:txBody>
      </p:sp>
      <p:graphicFrame>
        <p:nvGraphicFramePr>
          <p:cNvPr id="4" name="Table 6"/>
          <p:cNvGraphicFramePr>
            <a:graphicFrameLocks/>
          </p:cNvGraphicFramePr>
          <p:nvPr>
            <p:extLst>
              <p:ext uri="{D42A27DB-BD31-4B8C-83A1-F6EECF244321}">
                <p14:modId xmlns:p14="http://schemas.microsoft.com/office/powerpoint/2010/main" val="2294193076"/>
              </p:ext>
            </p:extLst>
          </p:nvPr>
        </p:nvGraphicFramePr>
        <p:xfrm>
          <a:off x="457200" y="1747059"/>
          <a:ext cx="8229600" cy="399288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0">
                <a:tc>
                  <a:txBody>
                    <a:bodyPr/>
                    <a:lstStyle/>
                    <a:p>
                      <a:r>
                        <a:rPr lang="en-US" sz="1600" dirty="0">
                          <a:solidFill>
                            <a:schemeClr val="tx1"/>
                          </a:solidFill>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Pages that work, load quickly, and point the customer toward your product offerings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600" b="0" i="0" u="none" strike="noStrike" kern="1200" baseline="0" dirty="0">
                          <a:solidFill>
                            <a:schemeClr val="tx1"/>
                          </a:solidFill>
                          <a:latin typeface="+mn-lt"/>
                          <a:ea typeface="+mn-ea"/>
                          <a:cs typeface="+mn-cs"/>
                        </a:rPr>
                        <a:t>Informational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Links that customers can easily find to discover more about you and your products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600" b="0" i="0" u="none" strike="noStrike" kern="1200" baseline="0" dirty="0">
                          <a:solidFill>
                            <a:schemeClr val="tx1"/>
                          </a:solidFill>
                          <a:latin typeface="+mn-lt"/>
                          <a:ea typeface="+mn-ea"/>
                          <a:cs typeface="+mn-cs"/>
                        </a:rPr>
                        <a:t>Ease of use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Simple foolproof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sz="1600" b="0" i="0" u="none" strike="noStrike" kern="1200" baseline="0" dirty="0">
                          <a:solidFill>
                            <a:schemeClr val="tx1"/>
                          </a:solidFill>
                          <a:latin typeface="+mn-lt"/>
                          <a:ea typeface="+mn-ea"/>
                          <a:cs typeface="+mn-cs"/>
                        </a:rPr>
                        <a:t>Redundant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Alternative navigation to the same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1600" b="0" i="0" u="none" strike="noStrike" kern="1200" baseline="0" dirty="0">
                          <a:solidFill>
                            <a:schemeClr val="tx1"/>
                          </a:solidFill>
                          <a:latin typeface="+mn-lt"/>
                          <a:ea typeface="+mn-ea"/>
                          <a:cs typeface="+mn-cs"/>
                        </a:rPr>
                        <a:t>Ease of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One or two clicks to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sz="1600" b="0" i="0" u="none" strike="noStrike" kern="1200" baseline="0" dirty="0">
                          <a:solidFill>
                            <a:schemeClr val="tx1"/>
                          </a:solidFill>
                          <a:latin typeface="+mn-lt"/>
                          <a:ea typeface="+mn-ea"/>
                          <a:cs typeface="+mn-cs"/>
                        </a:rPr>
                        <a:t>Multi-browser 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Site works with the most popular browsers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r>
                        <a:rPr lang="en-US" sz="1600" b="0" i="0" u="none" strike="noStrike" kern="1200" baseline="0" dirty="0">
                          <a:solidFill>
                            <a:schemeClr val="tx1"/>
                          </a:solidFill>
                          <a:latin typeface="+mn-lt"/>
                          <a:ea typeface="+mn-ea"/>
                          <a:cs typeface="+mn-cs"/>
                        </a:rPr>
                        <a:t>Simple graphics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distracting, obnoxious graphics and sounds that the user cannot control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r>
                        <a:rPr lang="en-US" sz="1600" b="0" i="0" u="none" strike="noStrike" kern="1200" baseline="0" dirty="0">
                          <a:solidFill>
                            <a:schemeClr val="tx1"/>
                          </a:solidFill>
                          <a:latin typeface="+mn-lt"/>
                          <a:ea typeface="+mn-ea"/>
                          <a:cs typeface="+mn-cs"/>
                        </a:rPr>
                        <a:t>Legible text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backgrounds that distort text or make it illegible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354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Tools for Interactivity and Active Content</a:t>
            </a:r>
            <a:endParaRPr lang="en-AU" sz="3400" dirty="0"/>
          </a:p>
        </p:txBody>
      </p:sp>
      <p:sp>
        <p:nvSpPr>
          <p:cNvPr id="3" name="Content Placeholder 2"/>
          <p:cNvSpPr>
            <a:spLocks noGrp="1"/>
          </p:cNvSpPr>
          <p:nvPr>
            <p:ph sz="quarter" idx="13"/>
          </p:nvPr>
        </p:nvSpPr>
        <p:spPr>
          <a:xfrm>
            <a:off x="457200" y="1556326"/>
            <a:ext cx="8229600" cy="4719783"/>
          </a:xfrm>
        </p:spPr>
        <p:txBody>
          <a:bodyPr/>
          <a:lstStyle/>
          <a:p>
            <a:pPr lvl="0" indent="-256032">
              <a:buSzPts val="2400"/>
            </a:pPr>
            <a:r>
              <a:rPr lang="en-US" kern="1200" dirty="0">
                <a:solidFill>
                  <a:srgbClr val="000000"/>
                </a:solidFill>
              </a:rPr>
              <a:t>C</a:t>
            </a:r>
            <a:r>
              <a:rPr lang="en-US" sz="100" kern="1200" dirty="0">
                <a:solidFill>
                  <a:srgbClr val="000000"/>
                </a:solidFill>
              </a:rPr>
              <a:t> </a:t>
            </a:r>
            <a:r>
              <a:rPr lang="en-US" kern="1200" dirty="0">
                <a:solidFill>
                  <a:srgbClr val="000000"/>
                </a:solidFill>
              </a:rPr>
              <a:t>G</a:t>
            </a:r>
            <a:r>
              <a:rPr lang="en-US" sz="100" kern="1200" dirty="0">
                <a:solidFill>
                  <a:srgbClr val="000000"/>
                </a:solidFill>
              </a:rPr>
              <a:t> </a:t>
            </a:r>
            <a:r>
              <a:rPr lang="en-US" kern="1200" dirty="0">
                <a:solidFill>
                  <a:srgbClr val="000000"/>
                </a:solidFill>
              </a:rPr>
              <a:t>I (Common Gateway Interface)</a:t>
            </a:r>
          </a:p>
          <a:p>
            <a:pPr lvl="0" indent="-256032">
              <a:buSzPts val="2400"/>
            </a:pPr>
            <a:r>
              <a:rPr lang="en-US" kern="1200" dirty="0">
                <a:solidFill>
                  <a:srgbClr val="000000"/>
                </a:solidFill>
              </a:rPr>
              <a:t>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(Active Server Pages)/A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P.NET</a:t>
            </a:r>
          </a:p>
          <a:p>
            <a:pPr lvl="0" indent="-256032">
              <a:buSzPts val="2400"/>
            </a:pPr>
            <a:r>
              <a:rPr lang="en-US" kern="1200" dirty="0">
                <a:solidFill>
                  <a:srgbClr val="000000"/>
                </a:solidFill>
              </a:rPr>
              <a:t>Java, J</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and JavaScript</a:t>
            </a:r>
            <a:r>
              <a:rPr lang="en-US" dirty="0"/>
              <a:t> (including Angular J</a:t>
            </a:r>
            <a:r>
              <a:rPr lang="en-US" sz="100" dirty="0"/>
              <a:t> </a:t>
            </a:r>
            <a:r>
              <a:rPr lang="en-US" dirty="0"/>
              <a:t>S, D3, jQuery and Ajax)</a:t>
            </a:r>
            <a:endParaRPr lang="en-US" kern="1200" dirty="0">
              <a:solidFill>
                <a:srgbClr val="000000"/>
              </a:solidFill>
            </a:endParaRPr>
          </a:p>
          <a:p>
            <a:pPr lvl="0" indent="-256032">
              <a:buSzPts val="2400"/>
            </a:pPr>
            <a:r>
              <a:rPr lang="en-US" kern="1200" dirty="0">
                <a:solidFill>
                  <a:srgbClr val="000000"/>
                </a:solidFill>
              </a:rPr>
              <a:t>ActiveX and V</a:t>
            </a:r>
            <a:r>
              <a:rPr lang="en-US" sz="100" kern="1200" dirty="0">
                <a:solidFill>
                  <a:srgbClr val="000000"/>
                </a:solidFill>
              </a:rPr>
              <a:t> </a:t>
            </a:r>
            <a:r>
              <a:rPr lang="en-US" kern="1200" dirty="0">
                <a:solidFill>
                  <a:srgbClr val="000000"/>
                </a:solidFill>
              </a:rPr>
              <a:t>B Script</a:t>
            </a:r>
          </a:p>
          <a:p>
            <a:pPr lvl="0" indent="-256032">
              <a:buSzPts val="2400"/>
            </a:pPr>
            <a:r>
              <a:rPr lang="en-US" kern="1200" dirty="0">
                <a:solidFill>
                  <a:srgbClr val="000000"/>
                </a:solidFill>
              </a:rPr>
              <a:t>ColdFusion</a:t>
            </a:r>
          </a:p>
          <a:p>
            <a:pPr lvl="0" indent="-256032">
              <a:buSzPts val="2400"/>
            </a:pPr>
            <a:r>
              <a:rPr lang="en-US" kern="1200" dirty="0">
                <a:solidFill>
                  <a:srgbClr val="000000"/>
                </a:solidFill>
              </a:rPr>
              <a:t>P</a:t>
            </a:r>
            <a:r>
              <a:rPr lang="en-US" sz="100" kern="1200" dirty="0">
                <a:solidFill>
                  <a:srgbClr val="000000"/>
                </a:solidFill>
              </a:rPr>
              <a:t> </a:t>
            </a:r>
            <a:r>
              <a:rPr lang="en-US" kern="1200" dirty="0">
                <a:solidFill>
                  <a:srgbClr val="000000"/>
                </a:solidFill>
              </a:rPr>
              <a:t>H</a:t>
            </a:r>
            <a:r>
              <a:rPr lang="en-US" sz="100" kern="1200" dirty="0">
                <a:solidFill>
                  <a:srgbClr val="000000"/>
                </a:solidFill>
              </a:rPr>
              <a:t> </a:t>
            </a:r>
            <a:r>
              <a:rPr lang="en-US" kern="1200" dirty="0">
                <a:solidFill>
                  <a:srgbClr val="000000"/>
                </a:solidFill>
              </a:rPr>
              <a:t>P, Ruby on Rails, Django</a:t>
            </a:r>
          </a:p>
          <a:p>
            <a:pPr lvl="0" indent="-256032">
              <a:buSzPts val="2400"/>
            </a:pPr>
            <a:r>
              <a:rPr lang="en-US" kern="1200" dirty="0">
                <a:solidFill>
                  <a:srgbClr val="000000"/>
                </a:solidFill>
              </a:rPr>
              <a:t>Other design elements:</a:t>
            </a:r>
          </a:p>
          <a:p>
            <a:pPr lvl="1" indent="-285750">
              <a:buSzPts val="2400"/>
              <a:buFont typeface="Arial" panose="020B0604020202020204" pitchFamily="34" charset="0"/>
              <a:buChar char="–"/>
            </a:pPr>
            <a:r>
              <a:rPr lang="en-US" kern="1200" dirty="0">
                <a:solidFill>
                  <a:srgbClr val="000000"/>
                </a:solidFill>
              </a:rPr>
              <a:t>Widgets, mashups</a:t>
            </a:r>
          </a:p>
        </p:txBody>
      </p:sp>
    </p:spTree>
    <p:extLst>
      <p:ext uri="{BB962C8B-B14F-4D97-AF65-F5344CB8AC3E}">
        <p14:creationId xmlns:p14="http://schemas.microsoft.com/office/powerpoint/2010/main" val="91146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buSzPts val="2400"/>
              <a:buNone/>
            </a:pPr>
            <a:r>
              <a:rPr lang="en-US" sz="2000" b="1" kern="1200" dirty="0">
                <a:solidFill>
                  <a:schemeClr val="tx2"/>
                </a:solidFill>
                <a:latin typeface="Arial (Body)"/>
              </a:rPr>
              <a:t>3.1</a:t>
            </a:r>
            <a:r>
              <a:rPr lang="en-US" sz="2000" b="1" kern="1200" dirty="0">
                <a:solidFill>
                  <a:srgbClr val="000000"/>
                </a:solidFill>
                <a:latin typeface="Arial (Body)"/>
              </a:rPr>
              <a:t> </a:t>
            </a:r>
            <a:r>
              <a:rPr lang="en-US" sz="2000" kern="1200" dirty="0">
                <a:solidFill>
                  <a:srgbClr val="000000"/>
                </a:solidFill>
                <a:latin typeface="Arial (Body)"/>
              </a:rPr>
              <a:t>Understand the questions you must ask and answer, and the steps you should take, in developing an e-commerce presence.</a:t>
            </a:r>
          </a:p>
          <a:p>
            <a:pPr marL="0" lvl="0" indent="0">
              <a:buSzPts val="2400"/>
              <a:buNone/>
            </a:pPr>
            <a:r>
              <a:rPr lang="en-US" sz="2000" b="1" kern="1200" dirty="0">
                <a:solidFill>
                  <a:schemeClr val="tx2"/>
                </a:solidFill>
                <a:latin typeface="Arial (Body)"/>
              </a:rPr>
              <a:t>3.2</a:t>
            </a:r>
            <a:r>
              <a:rPr lang="en-US" sz="2000" b="1" kern="1200" dirty="0">
                <a:solidFill>
                  <a:srgbClr val="000000"/>
                </a:solidFill>
                <a:latin typeface="Arial (Body)"/>
              </a:rPr>
              <a:t> </a:t>
            </a:r>
            <a:r>
              <a:rPr lang="en-US" sz="2000" kern="1200" dirty="0">
                <a:solidFill>
                  <a:srgbClr val="000000"/>
                </a:solidFill>
                <a:latin typeface="Arial (Body)"/>
              </a:rPr>
              <a:t>Explain the process that should be followed in building an e-commerce presence.</a:t>
            </a:r>
          </a:p>
          <a:p>
            <a:pPr marL="0" lvl="0" indent="0">
              <a:buSzPts val="2400"/>
              <a:buNone/>
            </a:pPr>
            <a:r>
              <a:rPr lang="en-US" sz="2000" b="1" kern="1200" dirty="0">
                <a:solidFill>
                  <a:schemeClr val="tx2"/>
                </a:solidFill>
                <a:latin typeface="Arial (Body)"/>
              </a:rPr>
              <a:t>3.3</a:t>
            </a:r>
            <a:r>
              <a:rPr lang="en-US" sz="2000" b="1" kern="1200" dirty="0">
                <a:solidFill>
                  <a:srgbClr val="000000"/>
                </a:solidFill>
                <a:latin typeface="Arial (Body)"/>
              </a:rPr>
              <a:t> </a:t>
            </a:r>
            <a:r>
              <a:rPr lang="en-US" sz="2000" kern="1200" dirty="0">
                <a:solidFill>
                  <a:srgbClr val="000000"/>
                </a:solidFill>
                <a:latin typeface="Arial (Body)"/>
              </a:rPr>
              <a:t>Identify and understand the major considerations involved in choosing web server and e-commerce merchant server software.</a:t>
            </a:r>
          </a:p>
          <a:p>
            <a:pPr marL="0" lvl="0" indent="0">
              <a:buSzPts val="2400"/>
              <a:buNone/>
            </a:pPr>
            <a:r>
              <a:rPr lang="en-US" sz="2000" b="1" kern="1200" dirty="0">
                <a:solidFill>
                  <a:schemeClr val="tx2"/>
                </a:solidFill>
                <a:latin typeface="Arial (Body)"/>
              </a:rPr>
              <a:t>3.4</a:t>
            </a:r>
            <a:r>
              <a:rPr lang="en-US" sz="2000" b="1" kern="1200" dirty="0">
                <a:solidFill>
                  <a:srgbClr val="000000"/>
                </a:solidFill>
                <a:latin typeface="Arial (Body)"/>
              </a:rPr>
              <a:t> </a:t>
            </a:r>
            <a:r>
              <a:rPr lang="en-US" sz="2000" kern="1200" dirty="0">
                <a:solidFill>
                  <a:srgbClr val="000000"/>
                </a:solidFill>
                <a:latin typeface="Arial (Body)"/>
              </a:rPr>
              <a:t>Understand the issues involved in choosing the most appropriate hardware for an e-commerce site.</a:t>
            </a:r>
          </a:p>
          <a:p>
            <a:pPr marL="0" lvl="0" indent="0">
              <a:buSzPts val="2400"/>
              <a:buNone/>
            </a:pPr>
            <a:r>
              <a:rPr lang="en-US" sz="2000" b="1" kern="1200" dirty="0">
                <a:solidFill>
                  <a:schemeClr val="tx2"/>
                </a:solidFill>
                <a:latin typeface="Arial (Body)"/>
              </a:rPr>
              <a:t>3.5</a:t>
            </a:r>
            <a:r>
              <a:rPr lang="en-US" sz="2000" b="1" kern="1200" dirty="0">
                <a:solidFill>
                  <a:srgbClr val="000000"/>
                </a:solidFill>
                <a:latin typeface="Arial (Body)"/>
              </a:rPr>
              <a:t> </a:t>
            </a:r>
            <a:r>
              <a:rPr lang="en-US" sz="2000" kern="1200" dirty="0">
                <a:solidFill>
                  <a:srgbClr val="000000"/>
                </a:solidFill>
                <a:latin typeface="Arial (Body)"/>
              </a:rPr>
              <a:t>Identify additional tools that can improve website performance.</a:t>
            </a:r>
          </a:p>
          <a:p>
            <a:pPr marL="0" lvl="0" indent="0">
              <a:buSzPts val="2400"/>
              <a:buNone/>
            </a:pPr>
            <a:r>
              <a:rPr lang="en-US" sz="2000" b="1" kern="1200" dirty="0">
                <a:solidFill>
                  <a:schemeClr val="tx2"/>
                </a:solidFill>
                <a:latin typeface="Arial (Body)"/>
              </a:rPr>
              <a:t>3.6</a:t>
            </a:r>
            <a:r>
              <a:rPr lang="en-US" sz="2000" b="1" kern="1200" dirty="0">
                <a:solidFill>
                  <a:srgbClr val="000000"/>
                </a:solidFill>
                <a:latin typeface="Arial (Body)"/>
              </a:rPr>
              <a:t> </a:t>
            </a:r>
            <a:r>
              <a:rPr lang="en-US" sz="2000" kern="1200" dirty="0">
                <a:solidFill>
                  <a:srgbClr val="000000"/>
                </a:solidFill>
                <a:latin typeface="Arial (Body)"/>
              </a:rPr>
              <a:t>Understand the important considerations involved in developing a mobile website and building mobile applications.</a:t>
            </a:r>
          </a:p>
        </p:txBody>
      </p:sp>
    </p:spTree>
    <p:extLst>
      <p:ext uri="{BB962C8B-B14F-4D97-AF65-F5344CB8AC3E}">
        <p14:creationId xmlns:p14="http://schemas.microsoft.com/office/powerpoint/2010/main" val="167143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Personalization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Personalization</a:t>
            </a:r>
          </a:p>
          <a:p>
            <a:pPr lvl="1" indent="-285750">
              <a:buSzPts val="2400"/>
              <a:buFont typeface="Arial" panose="020B0604020202020204" pitchFamily="34" charset="0"/>
              <a:buChar char="–"/>
            </a:pPr>
            <a:r>
              <a:rPr lang="en-US" kern="1200" dirty="0">
                <a:solidFill>
                  <a:srgbClr val="000000"/>
                </a:solidFill>
                <a:latin typeface="Arial (Body)"/>
              </a:rPr>
              <a:t>Ability to treat people based on personal qualities and prior history with site</a:t>
            </a:r>
          </a:p>
          <a:p>
            <a:pPr lvl="0" indent="-256032">
              <a:buSzPts val="2400"/>
            </a:pPr>
            <a:r>
              <a:rPr lang="en-US" kern="1200" dirty="0">
                <a:solidFill>
                  <a:srgbClr val="000000"/>
                </a:solidFill>
                <a:latin typeface="Arial (Body)"/>
              </a:rPr>
              <a:t>Customization</a:t>
            </a:r>
          </a:p>
          <a:p>
            <a:pPr lvl="1" indent="-285750">
              <a:buSzPts val="2400"/>
              <a:buFont typeface="Arial" panose="020B0604020202020204" pitchFamily="34" charset="0"/>
              <a:buChar char="–"/>
            </a:pPr>
            <a:r>
              <a:rPr lang="en-US" kern="1200" dirty="0">
                <a:solidFill>
                  <a:srgbClr val="000000"/>
                </a:solidFill>
                <a:latin typeface="Arial (Body)"/>
              </a:rPr>
              <a:t>Ability to change the product to better fit the needs of the customer</a:t>
            </a:r>
          </a:p>
          <a:p>
            <a:pPr lvl="0" indent="-256032">
              <a:buSzPts val="2400"/>
            </a:pPr>
            <a:r>
              <a:rPr lang="en-US" kern="1200" dirty="0">
                <a:solidFill>
                  <a:srgbClr val="000000"/>
                </a:solidFill>
                <a:latin typeface="Arial (Body)"/>
              </a:rPr>
              <a:t>Cookies</a:t>
            </a:r>
          </a:p>
          <a:p>
            <a:pPr lvl="1" indent="-285750">
              <a:buSzPts val="2400"/>
              <a:buFont typeface="Arial" panose="020B0604020202020204" pitchFamily="34" charset="0"/>
              <a:buChar char="–"/>
            </a:pPr>
            <a:r>
              <a:rPr lang="en-US" kern="1200" dirty="0">
                <a:solidFill>
                  <a:srgbClr val="000000"/>
                </a:solidFill>
                <a:latin typeface="Arial (Body)"/>
              </a:rPr>
              <a:t>Primary method to achieve personalization</a:t>
            </a:r>
          </a:p>
        </p:txBody>
      </p:sp>
    </p:spTree>
    <p:extLst>
      <p:ext uri="{BB962C8B-B14F-4D97-AF65-F5344CB8AC3E}">
        <p14:creationId xmlns:p14="http://schemas.microsoft.com/office/powerpoint/2010/main" val="175014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Information Policy Set</a:t>
            </a:r>
            <a:endParaRPr lang="en-AU" dirty="0"/>
          </a:p>
        </p:txBody>
      </p:sp>
      <p:sp>
        <p:nvSpPr>
          <p:cNvPr id="3" name="Content Placeholder 2"/>
          <p:cNvSpPr>
            <a:spLocks noGrp="1"/>
          </p:cNvSpPr>
          <p:nvPr>
            <p:ph sz="quarter" idx="13"/>
          </p:nvPr>
        </p:nvSpPr>
        <p:spPr>
          <a:xfrm>
            <a:off x="457200" y="1556326"/>
            <a:ext cx="8113222" cy="4434275"/>
          </a:xfrm>
        </p:spPr>
        <p:txBody>
          <a:bodyPr/>
          <a:lstStyle/>
          <a:p>
            <a:pPr lvl="0" indent="-256032">
              <a:buSzPts val="2400"/>
            </a:pPr>
            <a:r>
              <a:rPr lang="en-US" altLang="en-US" kern="1200" dirty="0">
                <a:solidFill>
                  <a:srgbClr val="000000"/>
                </a:solidFill>
                <a:latin typeface="Arial (Body)"/>
              </a:rPr>
              <a:t>Privacy policy</a:t>
            </a:r>
          </a:p>
          <a:p>
            <a:pPr lvl="1" indent="-285750">
              <a:buSzPts val="2400"/>
              <a:buFont typeface="Arial" panose="020B0604020202020204" pitchFamily="34" charset="0"/>
              <a:buChar char="–"/>
            </a:pPr>
            <a:r>
              <a:rPr lang="en-US" altLang="en-US" kern="1200" dirty="0">
                <a:solidFill>
                  <a:srgbClr val="000000"/>
                </a:solidFill>
                <a:latin typeface="Arial (Body)"/>
              </a:rPr>
              <a:t>Set of public statements declaring how site will treat customers</a:t>
            </a:r>
            <a:r>
              <a:rPr lang="en-IN" altLang="ja-JP" kern="1200" dirty="0">
                <a:solidFill>
                  <a:srgbClr val="000000"/>
                </a:solidFill>
                <a:latin typeface="Arial (Body)"/>
              </a:rPr>
              <a:t>’</a:t>
            </a:r>
            <a:r>
              <a:rPr lang="en-US" altLang="ja-JP" kern="1200" dirty="0">
                <a:solidFill>
                  <a:srgbClr val="000000"/>
                </a:solidFill>
                <a:latin typeface="Arial (Body)"/>
              </a:rPr>
              <a:t> personal information that is gathered by site</a:t>
            </a:r>
          </a:p>
          <a:p>
            <a:pPr lvl="0" indent="-256032">
              <a:buSzPts val="2400"/>
            </a:pPr>
            <a:r>
              <a:rPr lang="en-US" altLang="en-US" kern="1200" dirty="0">
                <a:solidFill>
                  <a:srgbClr val="000000"/>
                </a:solidFill>
                <a:latin typeface="Arial (Body)"/>
              </a:rPr>
              <a:t>Accessibility rules</a:t>
            </a:r>
          </a:p>
          <a:p>
            <a:pPr lvl="1" indent="-285750">
              <a:buSzPts val="2400"/>
              <a:buFont typeface="Arial" panose="020B0604020202020204" pitchFamily="34" charset="0"/>
              <a:buChar char="–"/>
            </a:pPr>
            <a:r>
              <a:rPr lang="en-US" altLang="en-US" kern="1200" dirty="0">
                <a:solidFill>
                  <a:srgbClr val="000000"/>
                </a:solidFill>
                <a:latin typeface="Arial (Body)"/>
              </a:rPr>
              <a:t>Set of design objectives that ensure users with disabilities can effectively access site</a:t>
            </a:r>
          </a:p>
        </p:txBody>
      </p:sp>
    </p:spTree>
    <p:extLst>
      <p:ext uri="{BB962C8B-B14F-4D97-AF65-F5344CB8AC3E}">
        <p14:creationId xmlns:p14="http://schemas.microsoft.com/office/powerpoint/2010/main" val="426323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124691"/>
            <a:ext cx="8915400" cy="503959"/>
          </a:xfrm>
        </p:spPr>
        <p:txBody>
          <a:bodyPr/>
          <a:lstStyle/>
          <a:p>
            <a:r>
              <a:rPr lang="en-IN" sz="2400" kern="1200" dirty="0">
                <a:cs typeface="Times New Roman" panose="02020603050405020304" pitchFamily="18" charset="0"/>
              </a:rPr>
              <a:t>Developing a Mobile Website and Mobile Applications</a:t>
            </a:r>
            <a:endParaRPr lang="en-AU" sz="2400" dirty="0"/>
          </a:p>
        </p:txBody>
      </p:sp>
      <p:sp>
        <p:nvSpPr>
          <p:cNvPr id="3" name="Content Placeholder 2"/>
          <p:cNvSpPr>
            <a:spLocks noGrp="1"/>
          </p:cNvSpPr>
          <p:nvPr>
            <p:ph sz="quarter" idx="13"/>
          </p:nvPr>
        </p:nvSpPr>
        <p:spPr>
          <a:xfrm>
            <a:off x="100013" y="628650"/>
            <a:ext cx="8915400" cy="5708072"/>
          </a:xfrm>
        </p:spPr>
        <p:txBody>
          <a:bodyPr/>
          <a:lstStyle/>
          <a:p>
            <a:pPr lvl="0" indent="-256032">
              <a:buSzPts val="2400"/>
            </a:pPr>
            <a:r>
              <a:rPr lang="en-US" kern="1200" dirty="0">
                <a:solidFill>
                  <a:srgbClr val="000000"/>
                </a:solidFill>
                <a:latin typeface="Arial (Body)"/>
              </a:rPr>
              <a:t>Types of m-commerce software</a:t>
            </a:r>
          </a:p>
          <a:p>
            <a:pPr lvl="1" indent="-285750">
              <a:buSzPts val="2400"/>
              <a:buFont typeface="Arial" panose="020B0604020202020204" pitchFamily="34" charset="0"/>
              <a:buChar char="–"/>
            </a:pPr>
            <a:r>
              <a:rPr lang="en-US" kern="1200" dirty="0">
                <a:solidFill>
                  <a:srgbClr val="000000"/>
                </a:solidFill>
                <a:latin typeface="Arial (Body)"/>
              </a:rPr>
              <a:t>Mobile website</a:t>
            </a:r>
          </a:p>
          <a:p>
            <a:pPr lvl="2" indent="-285750">
              <a:buSzPts val="2400"/>
              <a:buFont typeface="Arial" panose="020B0604020202020204" pitchFamily="34" charset="0"/>
              <a:buChar char="–"/>
            </a:pPr>
            <a:r>
              <a:rPr lang="en-US" sz="2000" kern="1200" dirty="0">
                <a:solidFill>
                  <a:srgbClr val="000000"/>
                </a:solidFill>
                <a:latin typeface="Arial (Body)"/>
              </a:rPr>
              <a:t>Version of a regular desktop website that is scaled down in content and navigation</a:t>
            </a:r>
          </a:p>
          <a:p>
            <a:pPr lvl="2" indent="-285750">
              <a:buSzPts val="2400"/>
              <a:buFont typeface="Arial" panose="020B0604020202020204" pitchFamily="34" charset="0"/>
              <a:buChar char="–"/>
            </a:pPr>
            <a:r>
              <a:rPr lang="en-US" sz="2000" kern="1200" dirty="0">
                <a:solidFill>
                  <a:srgbClr val="000000"/>
                </a:solidFill>
                <a:latin typeface="Arial (Body)"/>
              </a:rPr>
              <a:t>Responsive Web design</a:t>
            </a:r>
          </a:p>
          <a:p>
            <a:pPr lvl="1" indent="-285750">
              <a:buSzPts val="2400"/>
              <a:buFont typeface="Arial" panose="020B0604020202020204" pitchFamily="34" charset="0"/>
              <a:buChar char="–"/>
            </a:pPr>
            <a:r>
              <a:rPr lang="en-US" kern="1200" dirty="0">
                <a:solidFill>
                  <a:srgbClr val="000000"/>
                </a:solidFill>
                <a:latin typeface="Arial (Body)"/>
              </a:rPr>
              <a:t>Mobile Web app</a:t>
            </a:r>
          </a:p>
          <a:p>
            <a:pPr lvl="2" indent="-285750">
              <a:buSzPts val="2400"/>
              <a:buFont typeface="Arial" panose="020B0604020202020204" pitchFamily="34" charset="0"/>
              <a:buChar char="–"/>
            </a:pPr>
            <a:r>
              <a:rPr lang="en-US" sz="2000" kern="1200" dirty="0">
                <a:solidFill>
                  <a:srgbClr val="000000"/>
                </a:solidFill>
                <a:latin typeface="Arial (Body)"/>
              </a:rPr>
              <a:t>built to run on the mobile web browser built into a smartphone or tablet computer, based on HTML5, CSS, JavaScript</a:t>
            </a:r>
          </a:p>
          <a:p>
            <a:pPr lvl="1" indent="-285750">
              <a:buSzPts val="2400"/>
              <a:buFont typeface="Arial" panose="020B0604020202020204" pitchFamily="34" charset="0"/>
              <a:buChar char="–"/>
            </a:pPr>
            <a:r>
              <a:rPr lang="en-US" kern="1200" dirty="0">
                <a:solidFill>
                  <a:srgbClr val="000000"/>
                </a:solidFill>
                <a:latin typeface="Arial (Body)"/>
              </a:rPr>
              <a:t>Native app</a:t>
            </a:r>
          </a:p>
          <a:p>
            <a:pPr lvl="2" indent="-285750">
              <a:buSzPts val="2400"/>
              <a:buFont typeface="Arial" panose="020B0604020202020204" pitchFamily="34" charset="0"/>
              <a:buChar char="–"/>
            </a:pPr>
            <a:r>
              <a:rPr lang="en-US" sz="2000" kern="1200" dirty="0">
                <a:solidFill>
                  <a:srgbClr val="000000"/>
                </a:solidFill>
                <a:latin typeface="Arial (Body)"/>
              </a:rPr>
              <a:t>Designed specifically to operate using the mobile device’s hardware and OS, based on their own language</a:t>
            </a:r>
          </a:p>
          <a:p>
            <a:pPr lvl="1" indent="-285750">
              <a:buSzPts val="2400"/>
              <a:buFont typeface="Arial" panose="020B0604020202020204" pitchFamily="34" charset="0"/>
              <a:buChar char="–"/>
            </a:pPr>
            <a:r>
              <a:rPr lang="en-US" kern="1200" dirty="0">
                <a:solidFill>
                  <a:srgbClr val="000000"/>
                </a:solidFill>
                <a:latin typeface="Arial (Body)"/>
              </a:rPr>
              <a:t>Hybrid app</a:t>
            </a:r>
          </a:p>
          <a:p>
            <a:pPr marL="1200150" lvl="2" indent="-342900">
              <a:buSzPts val="2400"/>
            </a:pPr>
            <a:r>
              <a:rPr lang="en-US" sz="2000" kern="1200" dirty="0">
                <a:solidFill>
                  <a:srgbClr val="000000"/>
                </a:solidFill>
                <a:latin typeface="Arial (Body)"/>
              </a:rPr>
              <a:t>Combination of mobile web app and native app, based on HTML5, CSS, JavaScript</a:t>
            </a:r>
          </a:p>
          <a:p>
            <a:pPr lvl="2">
              <a:buSzPts val="2400"/>
              <a:buFontTx/>
              <a:buChar char="▪"/>
            </a:pPr>
            <a:r>
              <a:rPr lang="en-US" sz="2000" kern="1200" dirty="0">
                <a:solidFill>
                  <a:srgbClr val="000000"/>
                </a:solidFill>
                <a:latin typeface="Arial (Body)"/>
              </a:rPr>
              <a:t>Runs inside native container</a:t>
            </a:r>
          </a:p>
          <a:p>
            <a:pPr lvl="2">
              <a:buSzPts val="2400"/>
              <a:buFontTx/>
              <a:buChar char="▪"/>
            </a:pPr>
            <a:r>
              <a:rPr lang="en-US" sz="2000" kern="1200" dirty="0">
                <a:solidFill>
                  <a:srgbClr val="000000"/>
                </a:solidFill>
                <a:latin typeface="Arial (Body)"/>
              </a:rPr>
              <a:t>App distribution</a:t>
            </a:r>
          </a:p>
        </p:txBody>
      </p:sp>
    </p:spTree>
    <p:extLst>
      <p:ext uri="{BB962C8B-B14F-4D97-AF65-F5344CB8AC3E}">
        <p14:creationId xmlns:p14="http://schemas.microsoft.com/office/powerpoint/2010/main" val="3325192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and Building a Mobile Presence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Identify business objectives, system functionality, and information requirements</a:t>
            </a:r>
          </a:p>
          <a:p>
            <a:pPr lvl="0" indent="-256032">
              <a:buSzPts val="2400"/>
            </a:pPr>
            <a:r>
              <a:rPr lang="en-US" kern="1200" dirty="0">
                <a:solidFill>
                  <a:srgbClr val="000000"/>
                </a:solidFill>
                <a:latin typeface="Arial (Body)"/>
              </a:rPr>
              <a:t>Choice:</a:t>
            </a:r>
          </a:p>
          <a:p>
            <a:pPr lvl="1" indent="-285750">
              <a:buSzPts val="2400"/>
              <a:buFont typeface="Arial" panose="020B0604020202020204" pitchFamily="34" charset="0"/>
              <a:buChar char="–"/>
            </a:pPr>
            <a:r>
              <a:rPr lang="en-US" kern="1200" dirty="0">
                <a:solidFill>
                  <a:srgbClr val="000000"/>
                </a:solidFill>
                <a:latin typeface="Arial (Body)"/>
              </a:rPr>
              <a:t>Mobile website or mobile Web app</a:t>
            </a:r>
          </a:p>
          <a:p>
            <a:pPr lvl="2">
              <a:buSzPts val="2400"/>
              <a:buFontTx/>
              <a:buChar char="▪"/>
            </a:pPr>
            <a:r>
              <a:rPr lang="en-US" kern="1200" dirty="0">
                <a:solidFill>
                  <a:srgbClr val="000000"/>
                </a:solidFill>
                <a:latin typeface="Arial (Body)"/>
              </a:rPr>
              <a:t>Less expensive</a:t>
            </a:r>
          </a:p>
          <a:p>
            <a:pPr lvl="1" indent="-285750">
              <a:buSzPts val="2400"/>
              <a:buFont typeface="Arial" panose="020B0604020202020204" pitchFamily="34" charset="0"/>
              <a:buChar char="–"/>
            </a:pPr>
            <a:r>
              <a:rPr lang="en-US" kern="1200" dirty="0">
                <a:solidFill>
                  <a:srgbClr val="000000"/>
                </a:solidFill>
                <a:latin typeface="Arial (Body)"/>
              </a:rPr>
              <a:t>Native app</a:t>
            </a:r>
          </a:p>
          <a:p>
            <a:pPr lvl="2">
              <a:buSzPts val="2400"/>
              <a:buFontTx/>
              <a:buChar char="▪"/>
            </a:pPr>
            <a:r>
              <a:rPr lang="en-US" kern="1200" dirty="0">
                <a:solidFill>
                  <a:srgbClr val="000000"/>
                </a:solidFill>
                <a:latin typeface="Arial (Body)"/>
              </a:rPr>
              <a:t>Can use device hardware, available offline</a:t>
            </a:r>
          </a:p>
        </p:txBody>
      </p:sp>
    </p:spTree>
    <p:extLst>
      <p:ext uri="{BB962C8B-B14F-4D97-AF65-F5344CB8AC3E}">
        <p14:creationId xmlns:p14="http://schemas.microsoft.com/office/powerpoint/2010/main" val="420984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kern="1200" dirty="0">
                <a:cs typeface="Times New Roman" panose="02020603050405020304" pitchFamily="18" charset="0"/>
              </a:rPr>
              <a:t>Table 3.13 Unique Features That Must be Taken into Account When Designing a Mobile Presence</a:t>
            </a:r>
            <a:endParaRPr lang="en-AU" sz="2600" dirty="0"/>
          </a:p>
        </p:txBody>
      </p:sp>
      <p:graphicFrame>
        <p:nvGraphicFramePr>
          <p:cNvPr id="4" name="Table 7"/>
          <p:cNvGraphicFramePr>
            <a:graphicFrameLocks/>
          </p:cNvGraphicFramePr>
          <p:nvPr>
            <p:extLst>
              <p:ext uri="{D42A27DB-BD31-4B8C-83A1-F6EECF244321}">
                <p14:modId xmlns:p14="http://schemas.microsoft.com/office/powerpoint/2010/main" val="236819874"/>
              </p:ext>
            </p:extLst>
          </p:nvPr>
        </p:nvGraphicFramePr>
        <p:xfrm>
          <a:off x="457200" y="1658390"/>
          <a:ext cx="8229600" cy="31750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r>
                        <a:rPr lang="en-US" sz="1600" dirty="0">
                          <a:solidFill>
                            <a:schemeClr val="tx1"/>
                          </a:solidFill>
                        </a:rPr>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Implications</a:t>
                      </a:r>
                      <a:r>
                        <a:rPr lang="en-US" sz="1600" baseline="0" dirty="0">
                          <a:solidFill>
                            <a:schemeClr val="tx1"/>
                          </a:solidFill>
                        </a:rPr>
                        <a:t> For Mobile Platform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600" dirty="0">
                          <a:solidFill>
                            <a:schemeClr val="tx1"/>
                          </a:solidFill>
                        </a:rPr>
                        <a:t>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hardware is smaller, and there are more resource</a:t>
                      </a:r>
                    </a:p>
                    <a:p>
                      <a:r>
                        <a:rPr lang="en-US" sz="1600" b="0" i="0" u="none" strike="noStrike" kern="1200" baseline="0" dirty="0">
                          <a:solidFill>
                            <a:schemeClr val="tx1"/>
                          </a:solidFill>
                          <a:latin typeface="+mn-lt"/>
                          <a:ea typeface="+mn-ea"/>
                          <a:cs typeface="+mn-cs"/>
                        </a:rPr>
                        <a:t>constraints in data storage and processing power.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chemeClr val="tx1"/>
                          </a:solidFill>
                          <a:latin typeface="+mn-lt"/>
                          <a:ea typeface="+mn-ea"/>
                          <a:cs typeface="+mn-cs"/>
                        </a:rPr>
                        <a:t>Connectivity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The mobile platform is constrained by slower connection</a:t>
                      </a:r>
                    </a:p>
                    <a:p>
                      <a:r>
                        <a:rPr lang="en-US" sz="1600" b="0" i="0" u="none" strike="noStrike" kern="1200" baseline="0" dirty="0">
                          <a:solidFill>
                            <a:schemeClr val="tx1"/>
                          </a:solidFill>
                          <a:latin typeface="+mn-lt"/>
                          <a:ea typeface="+mn-ea"/>
                          <a:cs typeface="+mn-cs"/>
                        </a:rPr>
                        <a:t>speeds than desktop websites.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chemeClr val="tx1"/>
                          </a:solidFill>
                          <a:latin typeface="+mn-lt"/>
                          <a:ea typeface="+mn-ea"/>
                          <a:cs typeface="+mn-cs"/>
                        </a:rPr>
                        <a:t>Displays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displays are much smaller and require simplification. Some screens are not good in sunlight.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chemeClr val="tx1"/>
                          </a:solidFill>
                          <a:latin typeface="+mn-lt"/>
                          <a:ea typeface="+mn-ea"/>
                          <a:cs typeface="+mn-cs"/>
                        </a:rPr>
                        <a:t>Interface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Touch-screen technology introduces new interaction</a:t>
                      </a:r>
                    </a:p>
                    <a:p>
                      <a:r>
                        <a:rPr lang="en-US" sz="1600" b="0" i="0" u="none" strike="noStrike" kern="1200" baseline="0" dirty="0">
                          <a:solidFill>
                            <a:schemeClr val="tx1"/>
                          </a:solidFill>
                          <a:latin typeface="+mn-lt"/>
                          <a:ea typeface="+mn-ea"/>
                          <a:cs typeface="+mn-cs"/>
                        </a:rPr>
                        <a:t>routines different from the traditional mouse and keyboard.</a:t>
                      </a:r>
                    </a:p>
                    <a:p>
                      <a:r>
                        <a:rPr lang="en-US" sz="1600" b="0" i="0" u="none" strike="noStrike" kern="1200" baseline="0" dirty="0">
                          <a:solidFill>
                            <a:schemeClr val="tx1"/>
                          </a:solidFill>
                          <a:latin typeface="+mn-lt"/>
                          <a:ea typeface="+mn-ea"/>
                          <a:cs typeface="+mn-cs"/>
                        </a:rPr>
                        <a:t>The mobile platform is not a good data entry tool but can</a:t>
                      </a:r>
                    </a:p>
                    <a:p>
                      <a:r>
                        <a:rPr lang="en-US" sz="1600" b="0" i="0" u="none" strike="noStrike" kern="1200" baseline="0" dirty="0">
                          <a:solidFill>
                            <a:schemeClr val="tx1"/>
                          </a:solidFill>
                          <a:latin typeface="+mn-lt"/>
                          <a:ea typeface="+mn-ea"/>
                          <a:cs typeface="+mn-cs"/>
                        </a:rPr>
                        <a:t>be a good navigational tool.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773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dirty="0">
                <a:cs typeface="Times New Roman" panose="02020603050405020304" pitchFamily="18" charset="0"/>
              </a:rPr>
              <a:t>Mobile Presence Design Considerations</a:t>
            </a:r>
            <a:endParaRPr lang="en-AU" sz="32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Platform constraints</a:t>
            </a:r>
          </a:p>
          <a:p>
            <a:pPr lvl="1" indent="-285750">
              <a:buFont typeface="Arial" panose="020B0604020202020204" pitchFamily="34" charset="0"/>
              <a:buChar char="–"/>
            </a:pPr>
            <a:r>
              <a:rPr lang="en-US" sz="2200" kern="1200" dirty="0">
                <a:solidFill>
                  <a:srgbClr val="000000"/>
                </a:solidFill>
                <a:latin typeface="Arial (Body)"/>
              </a:rPr>
              <a:t>Graphics, file sizes</a:t>
            </a:r>
          </a:p>
          <a:p>
            <a:pPr lvl="0" indent="-256032"/>
            <a:r>
              <a:rPr lang="en-US" sz="2200" kern="1200" dirty="0">
                <a:solidFill>
                  <a:srgbClr val="000000"/>
                </a:solidFill>
                <a:latin typeface="Arial (Body)"/>
              </a:rPr>
              <a:t>Mobile first design</a:t>
            </a:r>
          </a:p>
          <a:p>
            <a:pPr lvl="1" indent="-285750">
              <a:buFont typeface="Arial" panose="020B0604020202020204" pitchFamily="34" charset="0"/>
              <a:buChar char="–"/>
            </a:pPr>
            <a:r>
              <a:rPr lang="en-US" sz="2200" kern="1200" dirty="0">
                <a:solidFill>
                  <a:srgbClr val="000000"/>
                </a:solidFill>
                <a:latin typeface="Arial (Body)"/>
              </a:rPr>
              <a:t>Desktop website design after mobile design</a:t>
            </a:r>
          </a:p>
          <a:p>
            <a:pPr lvl="0" indent="-256032"/>
            <a:r>
              <a:rPr lang="en-US" sz="2200" kern="1200" dirty="0">
                <a:solidFill>
                  <a:srgbClr val="000000"/>
                </a:solidFill>
                <a:latin typeface="Arial (Body)"/>
              </a:rPr>
              <a:t>Responsive web design (R</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C</a:t>
            </a:r>
            <a:r>
              <a:rPr lang="en-US" sz="100" kern="1200" dirty="0">
                <a:solidFill>
                  <a:srgbClr val="000000"/>
                </a:solidFill>
                <a:latin typeface="Arial (Body)"/>
              </a:rPr>
              <a:t> </a:t>
            </a:r>
            <a:r>
              <a:rPr lang="en-US" sz="2200" kern="1200" dirty="0">
                <a:solidFill>
                  <a:srgbClr val="000000"/>
                </a:solidFill>
                <a:latin typeface="Arial (Body)"/>
              </a:rPr>
              <a:t>S</a:t>
            </a:r>
            <a:r>
              <a:rPr lang="en-US" sz="100" kern="1200" dirty="0">
                <a:solidFill>
                  <a:srgbClr val="000000"/>
                </a:solidFill>
                <a:latin typeface="Arial (Body)"/>
              </a:rPr>
              <a:t> </a:t>
            </a:r>
            <a:r>
              <a:rPr lang="en-US" sz="2200" kern="1200" dirty="0">
                <a:solidFill>
                  <a:srgbClr val="000000"/>
                </a:solidFill>
                <a:latin typeface="Arial (Body)"/>
              </a:rPr>
              <a:t>S site adjusts layout of site according to device screen resolutions</a:t>
            </a:r>
          </a:p>
          <a:p>
            <a:pPr lvl="0" indent="-256032"/>
            <a:r>
              <a:rPr lang="en-US" sz="2200" kern="1200" dirty="0">
                <a:solidFill>
                  <a:srgbClr val="000000"/>
                </a:solidFill>
                <a:latin typeface="Arial (Body)"/>
              </a:rPr>
              <a:t>Adaptive web design (A</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Server delivers different templates or versions of site optimized for device</a:t>
            </a:r>
          </a:p>
        </p:txBody>
      </p:sp>
    </p:spTree>
    <p:extLst>
      <p:ext uri="{BB962C8B-B14F-4D97-AF65-F5344CB8AC3E}">
        <p14:creationId xmlns:p14="http://schemas.microsoft.com/office/powerpoint/2010/main" val="3416045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Cross-Platform Mobile App Development Tools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Objective C, Java</a:t>
            </a:r>
          </a:p>
          <a:p>
            <a:pPr lvl="0" indent="-256032">
              <a:buSzPts val="2400"/>
            </a:pPr>
            <a:r>
              <a:rPr lang="en-US" kern="1200" dirty="0">
                <a:solidFill>
                  <a:srgbClr val="000000"/>
                </a:solidFill>
                <a:latin typeface="Arial (Body)"/>
              </a:rPr>
              <a:t>Low cost, open-source alternatives</a:t>
            </a:r>
          </a:p>
          <a:p>
            <a:pPr lvl="1" indent="-285750">
              <a:buSzPts val="2400"/>
              <a:buFont typeface="Arial" panose="020B0604020202020204" pitchFamily="34" charset="0"/>
              <a:buChar char="–"/>
            </a:pPr>
            <a:r>
              <a:rPr lang="en-US" kern="1200" dirty="0">
                <a:solidFill>
                  <a:srgbClr val="000000"/>
                </a:solidFill>
                <a:latin typeface="Arial (Body)"/>
              </a:rPr>
              <a:t>Appery.io</a:t>
            </a:r>
          </a:p>
          <a:p>
            <a:pPr lvl="1" indent="-285750">
              <a:buSzPts val="2400"/>
              <a:buFont typeface="Arial" panose="020B0604020202020204" pitchFamily="34" charset="0"/>
              <a:buChar char="–"/>
            </a:pPr>
            <a:r>
              <a:rPr lang="en-US" kern="1200" dirty="0">
                <a:solidFill>
                  <a:srgbClr val="000000"/>
                </a:solidFill>
                <a:latin typeface="Arial (Body)"/>
              </a:rPr>
              <a:t>Codiqa</a:t>
            </a:r>
          </a:p>
          <a:p>
            <a:pPr lvl="1" indent="-285750">
              <a:buSzPts val="2400"/>
              <a:buFont typeface="Arial" panose="020B0604020202020204" pitchFamily="34" charset="0"/>
              <a:buChar char="–"/>
            </a:pPr>
            <a:r>
              <a:rPr lang="en-US" dirty="0"/>
              <a:t>Swiftic</a:t>
            </a:r>
            <a:endParaRPr lang="en-US" kern="1200" dirty="0">
              <a:solidFill>
                <a:srgbClr val="000000"/>
              </a:solidFill>
              <a:latin typeface="Arial (Body)"/>
            </a:endParaRPr>
          </a:p>
          <a:p>
            <a:pPr lvl="1" indent="-285750">
              <a:buSzPts val="2400"/>
              <a:buFont typeface="Arial" panose="020B0604020202020204" pitchFamily="34" charset="0"/>
              <a:buChar char="–"/>
            </a:pPr>
            <a:r>
              <a:rPr lang="en-US" kern="1200" dirty="0">
                <a:solidFill>
                  <a:srgbClr val="000000"/>
                </a:solidFill>
                <a:latin typeface="Arial (Body)"/>
              </a:rPr>
              <a:t>PhoneGap</a:t>
            </a:r>
          </a:p>
          <a:p>
            <a:pPr lvl="1" indent="-285750">
              <a:buSzPts val="2400"/>
              <a:buFont typeface="Arial" panose="020B0604020202020204" pitchFamily="34" charset="0"/>
              <a:buChar char="–"/>
            </a:pPr>
            <a:r>
              <a:rPr lang="en-US" dirty="0"/>
              <a:t>Axway </a:t>
            </a:r>
            <a:r>
              <a:rPr lang="en-US" kern="1200" dirty="0">
                <a:solidFill>
                  <a:srgbClr val="000000"/>
                </a:solidFill>
                <a:latin typeface="Arial (Body)"/>
              </a:rPr>
              <a:t>Appcelerator</a:t>
            </a:r>
          </a:p>
        </p:txBody>
      </p:sp>
    </p:spTree>
    <p:extLst>
      <p:ext uri="{BB962C8B-B14F-4D97-AF65-F5344CB8AC3E}">
        <p14:creationId xmlns:p14="http://schemas.microsoft.com/office/powerpoint/2010/main" val="75103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Mobile Presence: Performance and Cost Considerations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Mobile first design</a:t>
            </a:r>
          </a:p>
          <a:p>
            <a:pPr marL="743382" lvl="1">
              <a:buSzPts val="2400"/>
            </a:pPr>
            <a:r>
              <a:rPr lang="en-US" kern="1200" dirty="0">
                <a:solidFill>
                  <a:srgbClr val="000000"/>
                </a:solidFill>
                <a:latin typeface="Arial (Body)"/>
              </a:rPr>
              <a:t>Most efficient</a:t>
            </a:r>
          </a:p>
          <a:p>
            <a:pPr lvl="0" indent="-256032">
              <a:buSzPts val="2400"/>
            </a:pPr>
            <a:r>
              <a:rPr lang="en-US" kern="1200" dirty="0">
                <a:solidFill>
                  <a:srgbClr val="000000"/>
                </a:solidFill>
                <a:latin typeface="Arial (Body)"/>
              </a:rPr>
              <a:t>Mobile website</a:t>
            </a:r>
          </a:p>
          <a:p>
            <a:pPr lvl="1">
              <a:buSzPts val="2400"/>
              <a:buFont typeface="Arial" panose="020B0604020202020204" pitchFamily="34" charset="0"/>
              <a:buChar char="–"/>
            </a:pPr>
            <a:r>
              <a:rPr lang="en-US" kern="1200" dirty="0">
                <a:solidFill>
                  <a:srgbClr val="000000"/>
                </a:solidFill>
                <a:latin typeface="Arial (Body)"/>
              </a:rPr>
              <a:t>Resizing existing website for mobile access is least expensive</a:t>
            </a:r>
          </a:p>
          <a:p>
            <a:pPr lvl="0" indent="-256032">
              <a:buSzPts val="2400"/>
            </a:pPr>
            <a:r>
              <a:rPr lang="en-US" kern="1200" dirty="0">
                <a:solidFill>
                  <a:srgbClr val="000000"/>
                </a:solidFill>
                <a:latin typeface="Arial (Body)"/>
              </a:rPr>
              <a:t>Mobile web app</a:t>
            </a:r>
          </a:p>
          <a:p>
            <a:pPr lvl="1">
              <a:buSzPts val="2400"/>
              <a:buFont typeface="Arial" panose="020B0604020202020204" pitchFamily="34" charset="0"/>
              <a:buChar char="–"/>
            </a:pPr>
            <a:r>
              <a:rPr lang="en-US" kern="1200" dirty="0">
                <a:solidFill>
                  <a:srgbClr val="000000"/>
                </a:solidFill>
                <a:latin typeface="Arial (Body)"/>
              </a:rPr>
              <a:t>Can utilize browser A</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I</a:t>
            </a:r>
          </a:p>
          <a:p>
            <a:pPr lvl="0" indent="-256032">
              <a:buSzPts val="2400"/>
            </a:pPr>
            <a:r>
              <a:rPr lang="en-US" kern="1200" dirty="0">
                <a:solidFill>
                  <a:srgbClr val="000000"/>
                </a:solidFill>
                <a:latin typeface="Arial (Body)"/>
              </a:rPr>
              <a:t>Native app</a:t>
            </a:r>
          </a:p>
          <a:p>
            <a:pPr lvl="1" indent="-285750">
              <a:buSzPts val="2400"/>
              <a:buFont typeface="Arial" panose="020B0604020202020204" pitchFamily="34" charset="0"/>
              <a:buChar char="–"/>
            </a:pPr>
            <a:r>
              <a:rPr lang="en-US" kern="1200" dirty="0">
                <a:solidFill>
                  <a:srgbClr val="000000"/>
                </a:solidFill>
                <a:latin typeface="Arial (Body)"/>
              </a:rPr>
              <a:t>Most expensive; requires more programming</a:t>
            </a:r>
          </a:p>
        </p:txBody>
      </p:sp>
    </p:spTree>
    <p:extLst>
      <p:ext uri="{BB962C8B-B14F-4D97-AF65-F5344CB8AC3E}">
        <p14:creationId xmlns:p14="http://schemas.microsoft.com/office/powerpoint/2010/main" val="286495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05149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Site Management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Basic tools included in all web servers</a:t>
            </a:r>
          </a:p>
          <a:p>
            <a:pPr lvl="1" indent="-285750">
              <a:buSzPts val="2400"/>
              <a:buFont typeface="Arial" panose="020B0604020202020204" pitchFamily="34" charset="0"/>
              <a:buChar char="–"/>
            </a:pPr>
            <a:r>
              <a:rPr lang="en-US" kern="1200" dirty="0">
                <a:solidFill>
                  <a:srgbClr val="000000"/>
                </a:solidFill>
                <a:latin typeface="Arial (Body)"/>
              </a:rPr>
              <a:t>Verify that links on pages are still valid</a:t>
            </a:r>
          </a:p>
          <a:p>
            <a:pPr lvl="1" indent="-285750">
              <a:buSzPts val="2400"/>
              <a:buFont typeface="Arial" panose="020B0604020202020204" pitchFamily="34" charset="0"/>
              <a:buChar char="–"/>
            </a:pPr>
            <a:r>
              <a:rPr lang="en-US" kern="1200" dirty="0">
                <a:solidFill>
                  <a:srgbClr val="000000"/>
                </a:solidFill>
                <a:latin typeface="Arial (Body)"/>
              </a:rPr>
              <a:t>Identify orphan files</a:t>
            </a:r>
          </a:p>
          <a:p>
            <a:pPr lvl="0" indent="-256032">
              <a:buSzPts val="2400"/>
            </a:pPr>
            <a:r>
              <a:rPr lang="en-US" kern="1200" dirty="0">
                <a:solidFill>
                  <a:srgbClr val="000000"/>
                </a:solidFill>
                <a:latin typeface="Arial (Body)"/>
              </a:rPr>
              <a:t>Third-party software for advanced management</a:t>
            </a:r>
          </a:p>
          <a:p>
            <a:pPr lvl="1" indent="-285750">
              <a:buSzPts val="2400"/>
              <a:buFont typeface="Arial" panose="020B0604020202020204" pitchFamily="34" charset="0"/>
              <a:buChar char="–"/>
            </a:pPr>
            <a:r>
              <a:rPr lang="en-US" kern="1200" dirty="0">
                <a:solidFill>
                  <a:srgbClr val="000000"/>
                </a:solidFill>
                <a:latin typeface="Arial (Body)"/>
              </a:rPr>
              <a:t>Monitor customer purchases</a:t>
            </a:r>
          </a:p>
          <a:p>
            <a:pPr lvl="1" indent="-285750">
              <a:buSzPts val="2400"/>
              <a:buFont typeface="Arial" panose="020B0604020202020204" pitchFamily="34" charset="0"/>
              <a:buChar char="–"/>
            </a:pPr>
            <a:r>
              <a:rPr lang="en-US" kern="1200" dirty="0">
                <a:solidFill>
                  <a:srgbClr val="000000"/>
                </a:solidFill>
                <a:latin typeface="Arial (Body)"/>
              </a:rPr>
              <a:t>Marketing campaign effectiveness</a:t>
            </a:r>
          </a:p>
          <a:p>
            <a:pPr lvl="1" indent="-285750">
              <a:buSzPts val="2400"/>
              <a:buFont typeface="Arial" panose="020B0604020202020204" pitchFamily="34" charset="0"/>
              <a:buChar char="–"/>
            </a:pPr>
            <a:r>
              <a:rPr lang="en-US" kern="1200" dirty="0">
                <a:solidFill>
                  <a:srgbClr val="000000"/>
                </a:solidFill>
                <a:latin typeface="Arial (Body)"/>
              </a:rPr>
              <a:t>Keep track of hit counts and other statistics</a:t>
            </a:r>
          </a:p>
          <a:p>
            <a:pPr lvl="1" indent="-285750">
              <a:buSzPts val="2400"/>
              <a:buFont typeface="Arial" panose="020B0604020202020204" pitchFamily="34" charset="0"/>
              <a:buChar char="–"/>
            </a:pPr>
            <a:r>
              <a:rPr lang="en-US" kern="1200" dirty="0">
                <a:solidFill>
                  <a:srgbClr val="000000"/>
                </a:solidFill>
                <a:latin typeface="Arial (Body)"/>
              </a:rPr>
              <a:t>Example: Webtrends Analytics 10</a:t>
            </a:r>
          </a:p>
        </p:txBody>
      </p:sp>
    </p:spTree>
    <p:extLst>
      <p:ext uri="{BB962C8B-B14F-4D97-AF65-F5344CB8AC3E}">
        <p14:creationId xmlns:p14="http://schemas.microsoft.com/office/powerpoint/2010/main" val="233029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Dynamic Page Generation Tools</a:t>
            </a:r>
            <a:endParaRPr lang="en-AU" dirty="0"/>
          </a:p>
        </p:txBody>
      </p:sp>
      <p:sp>
        <p:nvSpPr>
          <p:cNvPr id="3" name="Content Placeholder 2"/>
          <p:cNvSpPr>
            <a:spLocks noGrp="1"/>
          </p:cNvSpPr>
          <p:nvPr>
            <p:ph sz="quarter" idx="13"/>
          </p:nvPr>
        </p:nvSpPr>
        <p:spPr>
          <a:xfrm>
            <a:off x="457200" y="1556326"/>
            <a:ext cx="8113222" cy="4694845"/>
          </a:xfrm>
        </p:spPr>
        <p:txBody>
          <a:bodyPr/>
          <a:lstStyle/>
          <a:p>
            <a:pPr lvl="0" indent="-256032">
              <a:buSzPts val="2400"/>
            </a:pPr>
            <a:r>
              <a:rPr lang="en-US" kern="1200" dirty="0">
                <a:solidFill>
                  <a:srgbClr val="000000"/>
                </a:solidFill>
                <a:latin typeface="Arial (Body)"/>
              </a:rPr>
              <a:t>Dynamic page generation:</a:t>
            </a:r>
          </a:p>
          <a:p>
            <a:pPr lvl="1" indent="-285750">
              <a:buSzPts val="2400"/>
              <a:buFont typeface="Arial" panose="020B0604020202020204" pitchFamily="34" charset="0"/>
              <a:buChar char="–"/>
            </a:pPr>
            <a:r>
              <a:rPr lang="en-US" kern="1200" dirty="0">
                <a:solidFill>
                  <a:srgbClr val="000000"/>
                </a:solidFill>
                <a:latin typeface="Arial (Body)"/>
              </a:rPr>
              <a:t>Contents stored in database and fetched when needed</a:t>
            </a:r>
          </a:p>
          <a:p>
            <a:pPr lvl="0" indent="-256032">
              <a:buSzPts val="2400"/>
            </a:pPr>
            <a:r>
              <a:rPr lang="en-US" kern="1200" dirty="0">
                <a:solidFill>
                  <a:srgbClr val="000000"/>
                </a:solidFill>
                <a:latin typeface="Arial (Body)"/>
              </a:rPr>
              <a:t>Common tools:</a:t>
            </a:r>
          </a:p>
          <a:p>
            <a:pPr lvl="1" indent="-285750">
              <a:buSzPts val="2400"/>
              <a:buFont typeface="Arial" panose="020B0604020202020204" pitchFamily="34" charset="0"/>
              <a:buChar char="–"/>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G</a:t>
            </a:r>
            <a:r>
              <a:rPr lang="en-US" sz="100" kern="1200" dirty="0">
                <a:solidFill>
                  <a:srgbClr val="000000"/>
                </a:solidFill>
                <a:latin typeface="Arial (Body)"/>
              </a:rPr>
              <a:t> </a:t>
            </a:r>
            <a:r>
              <a:rPr lang="en-US" kern="1200" dirty="0">
                <a:solidFill>
                  <a:srgbClr val="000000"/>
                </a:solidFill>
                <a:latin typeface="Arial (Body)"/>
              </a:rPr>
              <a:t>I, A</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J</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O</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 J</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a:t>
            </a:r>
          </a:p>
          <a:p>
            <a:pPr lvl="0" indent="-256032">
              <a:buSzPts val="2400"/>
            </a:pPr>
            <a:r>
              <a:rPr lang="en-US" kern="1200" dirty="0">
                <a:solidFill>
                  <a:srgbClr val="000000"/>
                </a:solidFill>
                <a:latin typeface="Arial (Body)"/>
              </a:rPr>
              <a:t>Advantages</a:t>
            </a:r>
          </a:p>
          <a:p>
            <a:pPr lvl="1" indent="-285750">
              <a:buSzPts val="2400"/>
              <a:buFont typeface="Arial" panose="020B0604020202020204" pitchFamily="34" charset="0"/>
              <a:buChar char="–"/>
            </a:pPr>
            <a:r>
              <a:rPr lang="en-US" kern="1200" dirty="0">
                <a:solidFill>
                  <a:srgbClr val="000000"/>
                </a:solidFill>
                <a:latin typeface="Arial (Body)"/>
              </a:rPr>
              <a:t>Lowers menu costs</a:t>
            </a:r>
          </a:p>
          <a:p>
            <a:pPr lvl="1" indent="-285750">
              <a:buSzPts val="2400"/>
              <a:buFont typeface="Arial" panose="020B0604020202020204" pitchFamily="34" charset="0"/>
              <a:buChar char="–"/>
            </a:pPr>
            <a:r>
              <a:rPr lang="en-US" kern="1200" dirty="0">
                <a:solidFill>
                  <a:srgbClr val="000000"/>
                </a:solidFill>
                <a:latin typeface="Arial (Body)"/>
              </a:rPr>
              <a:t>Permits easy online market segmentation</a:t>
            </a:r>
          </a:p>
          <a:p>
            <a:pPr lvl="1" indent="-285750">
              <a:buSzPts val="2400"/>
              <a:buFont typeface="Arial" panose="020B0604020202020204" pitchFamily="34" charset="0"/>
              <a:buChar char="–"/>
            </a:pPr>
            <a:r>
              <a:rPr lang="en-US" kern="1200" dirty="0">
                <a:solidFill>
                  <a:srgbClr val="000000"/>
                </a:solidFill>
                <a:latin typeface="Arial (Body)"/>
              </a:rPr>
              <a:t>Enables cost-free price discrimination</a:t>
            </a:r>
          </a:p>
          <a:p>
            <a:pPr lvl="1" indent="-285750">
              <a:buSzPts val="2400"/>
              <a:buFont typeface="Arial" panose="020B0604020202020204" pitchFamily="34" charset="0"/>
              <a:buChar char="–"/>
            </a:pPr>
            <a:r>
              <a:rPr lang="en-US" kern="1200" dirty="0">
                <a:solidFill>
                  <a:srgbClr val="000000"/>
                </a:solidFill>
                <a:latin typeface="Arial (Body)"/>
              </a:rPr>
              <a:t>Enables content management system (C</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a:t>
            </a:r>
          </a:p>
        </p:txBody>
      </p:sp>
    </p:spTree>
    <p:extLst>
      <p:ext uri="{BB962C8B-B14F-4D97-AF65-F5344CB8AC3E}">
        <p14:creationId xmlns:p14="http://schemas.microsoft.com/office/powerpoint/2010/main" val="116161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Application Servers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Provide specific business functionality required for a website</a:t>
            </a:r>
          </a:p>
          <a:p>
            <a:pPr lvl="1" indent="-285750">
              <a:buSzPts val="2400"/>
              <a:buFont typeface="Arial" panose="020B0604020202020204" pitchFamily="34" charset="0"/>
              <a:buChar char="–"/>
            </a:pPr>
            <a:r>
              <a:rPr lang="en-US" kern="1200" dirty="0">
                <a:solidFill>
                  <a:srgbClr val="000000"/>
                </a:solidFill>
                <a:latin typeface="Arial (Body)"/>
              </a:rPr>
              <a:t>Type of middleware</a:t>
            </a:r>
          </a:p>
          <a:p>
            <a:pPr lvl="2">
              <a:buSzPts val="2400"/>
              <a:buFontTx/>
              <a:buChar char="▪"/>
            </a:pPr>
            <a:r>
              <a:rPr lang="en-US" kern="1200" dirty="0">
                <a:solidFill>
                  <a:srgbClr val="000000"/>
                </a:solidFill>
                <a:latin typeface="Arial (Body)"/>
              </a:rPr>
              <a:t>Isolate business applications from Web servers and databases</a:t>
            </a:r>
          </a:p>
          <a:p>
            <a:pPr lvl="1" indent="-285750">
              <a:buSzPts val="2400"/>
              <a:buFont typeface="Arial" panose="020B0604020202020204" pitchFamily="34" charset="0"/>
              <a:buChar char="–"/>
            </a:pPr>
            <a:r>
              <a:rPr lang="en-US" kern="1200" dirty="0">
                <a:solidFill>
                  <a:srgbClr val="000000"/>
                </a:solidFill>
                <a:latin typeface="Arial (Body)"/>
              </a:rPr>
              <a:t>Single-function applications being replaced by integrated software tools that combine all functionality needed for e-commerce site</a:t>
            </a:r>
          </a:p>
        </p:txBody>
      </p:sp>
    </p:spTree>
    <p:extLst>
      <p:ext uri="{BB962C8B-B14F-4D97-AF65-F5344CB8AC3E}">
        <p14:creationId xmlns:p14="http://schemas.microsoft.com/office/powerpoint/2010/main" val="178744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400" kern="1200" dirty="0">
                <a:cs typeface="Times New Roman" panose="02020603050405020304" pitchFamily="18" charset="0"/>
              </a:rPr>
              <a:t>E-commerce </a:t>
            </a:r>
            <a:r>
              <a:rPr lang="en-US" sz="3400" kern="1200" dirty="0">
                <a:cs typeface="Times New Roman" panose="02020603050405020304" pitchFamily="18" charset="0"/>
              </a:rPr>
              <a:t>Merchant Server Software</a:t>
            </a:r>
            <a:endParaRPr lang="en-AU" sz="3400" dirty="0"/>
          </a:p>
        </p:txBody>
      </p:sp>
      <p:sp>
        <p:nvSpPr>
          <p:cNvPr id="3" name="Content Placeholder 2"/>
          <p:cNvSpPr>
            <a:spLocks noGrp="1"/>
          </p:cNvSpPr>
          <p:nvPr>
            <p:ph sz="quarter" idx="13"/>
          </p:nvPr>
        </p:nvSpPr>
        <p:spPr>
          <a:xfrm>
            <a:off x="457199" y="1556326"/>
            <a:ext cx="8420793" cy="4434275"/>
          </a:xfrm>
        </p:spPr>
        <p:txBody>
          <a:bodyPr/>
          <a:lstStyle/>
          <a:p>
            <a:pPr lvl="0" indent="-256032">
              <a:buSzPts val="2400"/>
            </a:pPr>
            <a:r>
              <a:rPr lang="en-US" altLang="en-US" kern="1200" dirty="0">
                <a:solidFill>
                  <a:srgbClr val="000000"/>
                </a:solidFill>
              </a:rPr>
              <a:t>Provides basic functionality for online sales including:</a:t>
            </a:r>
          </a:p>
          <a:p>
            <a:pPr lvl="1" indent="-285750">
              <a:buSzPts val="2400"/>
              <a:buFont typeface="Arial" panose="020B0604020202020204" pitchFamily="34" charset="0"/>
              <a:buChar char="–"/>
            </a:pPr>
            <a:r>
              <a:rPr lang="en-US" altLang="en-US" kern="1200" dirty="0">
                <a:solidFill>
                  <a:srgbClr val="000000"/>
                </a:solidFill>
              </a:rPr>
              <a:t>Online catalog</a:t>
            </a:r>
          </a:p>
          <a:p>
            <a:pPr lvl="2">
              <a:buSzPts val="2400"/>
              <a:buFontTx/>
              <a:buChar char="▪"/>
            </a:pPr>
            <a:r>
              <a:rPr lang="en-US" altLang="en-US" kern="1200" dirty="0">
                <a:solidFill>
                  <a:srgbClr val="000000"/>
                </a:solidFill>
              </a:rPr>
              <a:t>List of products available on website</a:t>
            </a:r>
          </a:p>
          <a:p>
            <a:pPr lvl="1" indent="-285750">
              <a:buSzPts val="2400"/>
              <a:buFont typeface="Arial" panose="020B0604020202020204" pitchFamily="34" charset="0"/>
              <a:buChar char="–"/>
            </a:pPr>
            <a:r>
              <a:rPr lang="en-US" altLang="en-US" kern="1200" dirty="0">
                <a:solidFill>
                  <a:srgbClr val="000000"/>
                </a:solidFill>
              </a:rPr>
              <a:t>Shopping cart</a:t>
            </a:r>
          </a:p>
          <a:p>
            <a:pPr lvl="2">
              <a:buSzPts val="2400"/>
              <a:buFontTx/>
              <a:buChar char="▪"/>
            </a:pPr>
            <a:r>
              <a:rPr lang="en-US" altLang="en-US" kern="1200" dirty="0">
                <a:solidFill>
                  <a:srgbClr val="000000"/>
                </a:solidFill>
              </a:rPr>
              <a:t>Allows shoppers to set aside, review, edit selections, and then make purchase</a:t>
            </a:r>
          </a:p>
          <a:p>
            <a:pPr lvl="1" indent="-285750">
              <a:buSzPts val="2400"/>
              <a:buFont typeface="Arial" panose="020B0604020202020204" pitchFamily="34" charset="0"/>
              <a:buChar char="–"/>
            </a:pPr>
            <a:r>
              <a:rPr lang="en-US" altLang="en-US" kern="1200" dirty="0">
                <a:solidFill>
                  <a:srgbClr val="000000"/>
                </a:solidFill>
              </a:rPr>
              <a:t>Credit card processing</a:t>
            </a:r>
          </a:p>
          <a:p>
            <a:pPr lvl="2">
              <a:buSzPts val="2400"/>
              <a:buFontTx/>
              <a:buChar char="▪"/>
            </a:pPr>
            <a:r>
              <a:rPr lang="en-US" altLang="en-US" kern="1200" dirty="0">
                <a:solidFill>
                  <a:srgbClr val="000000"/>
                </a:solidFill>
              </a:rPr>
              <a:t>Typically works in conjunction with shopping cart</a:t>
            </a:r>
          </a:p>
          <a:p>
            <a:pPr lvl="2">
              <a:buSzPts val="2400"/>
              <a:buFontTx/>
              <a:buChar char="▪"/>
            </a:pPr>
            <a:r>
              <a:rPr lang="en-US" altLang="en-US" kern="1200" dirty="0">
                <a:solidFill>
                  <a:srgbClr val="000000"/>
                </a:solidFill>
              </a:rPr>
              <a:t>Verifies card and puts through credit to company</a:t>
            </a:r>
            <a:r>
              <a:rPr lang="en-IN" altLang="ja-JP" kern="1200" dirty="0">
                <a:solidFill>
                  <a:srgbClr val="000000"/>
                </a:solidFill>
              </a:rPr>
              <a:t>’</a:t>
            </a:r>
            <a:r>
              <a:rPr lang="en-US" altLang="ja-JP" kern="1200" dirty="0">
                <a:solidFill>
                  <a:srgbClr val="000000"/>
                </a:solidFill>
              </a:rPr>
              <a:t>s account at checkout</a:t>
            </a:r>
            <a:endParaRPr lang="en-US" altLang="en-US" kern="1200" dirty="0">
              <a:solidFill>
                <a:srgbClr val="000000"/>
              </a:solidFill>
            </a:endParaRPr>
          </a:p>
        </p:txBody>
      </p:sp>
    </p:spTree>
    <p:extLst>
      <p:ext uri="{BB962C8B-B14F-4D97-AF65-F5344CB8AC3E}">
        <p14:creationId xmlns:p14="http://schemas.microsoft.com/office/powerpoint/2010/main" val="85804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(1 of 3)</a:t>
            </a:r>
            <a:endParaRPr lang="en-AU" sz="20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Integrated environment that includes most of functionality needed</a:t>
            </a:r>
          </a:p>
          <a:p>
            <a:pPr lvl="1" indent="-285750">
              <a:buSzPts val="2400"/>
              <a:buFont typeface="Arial" panose="020B0604020202020204" pitchFamily="34" charset="0"/>
              <a:buChar char="–"/>
            </a:pPr>
            <a:r>
              <a:rPr lang="en-US" kern="1200" dirty="0">
                <a:solidFill>
                  <a:srgbClr val="000000"/>
                </a:solidFill>
                <a:latin typeface="Arial (Body)"/>
              </a:rPr>
              <a:t>Shopping cart</a:t>
            </a:r>
          </a:p>
          <a:p>
            <a:pPr lvl="1" indent="-285750">
              <a:buSzPts val="2400"/>
              <a:buFont typeface="Arial" panose="020B0604020202020204" pitchFamily="34" charset="0"/>
              <a:buChar char="–"/>
            </a:pPr>
            <a:r>
              <a:rPr lang="en-US" kern="1200" dirty="0">
                <a:solidFill>
                  <a:srgbClr val="000000"/>
                </a:solidFill>
                <a:latin typeface="Arial (Body)"/>
              </a:rPr>
              <a:t>Merchandise display</a:t>
            </a:r>
          </a:p>
          <a:p>
            <a:pPr lvl="1" indent="-285750">
              <a:buSzPts val="2400"/>
              <a:buFont typeface="Arial" panose="020B0604020202020204" pitchFamily="34" charset="0"/>
              <a:buChar char="–"/>
            </a:pPr>
            <a:r>
              <a:rPr lang="en-US" kern="1200" dirty="0">
                <a:solidFill>
                  <a:srgbClr val="000000"/>
                </a:solidFill>
                <a:latin typeface="Arial (Body)"/>
              </a:rPr>
              <a:t>Order management</a:t>
            </a:r>
          </a:p>
        </p:txBody>
      </p:sp>
    </p:spTree>
    <p:extLst>
      <p:ext uri="{BB962C8B-B14F-4D97-AF65-F5344CB8AC3E}">
        <p14:creationId xmlns:p14="http://schemas.microsoft.com/office/powerpoint/2010/main" val="172251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dirty="0"/>
              <a:t>Merchant Server Software Packages </a:t>
            </a:r>
            <a:r>
              <a:rPr lang="en-IN" sz="2000" b="0" dirty="0"/>
              <a:t>(2 of 3)</a:t>
            </a:r>
            <a:br>
              <a:rPr lang="en-IN" sz="2000" b="0" dirty="0"/>
            </a:br>
            <a:r>
              <a:rPr lang="en-IN" sz="3200" b="0" dirty="0"/>
              <a:t>(</a:t>
            </a:r>
            <a:r>
              <a:rPr lang="en-IN" sz="3200" dirty="0"/>
              <a:t>or E-Commerce Software Platforms</a:t>
            </a:r>
            <a:r>
              <a:rPr lang="en-IN" sz="3200" b="0" dirty="0"/>
              <a:t>)</a:t>
            </a:r>
            <a:endParaRPr lang="en-AU" sz="2000" dirty="0"/>
          </a:p>
        </p:txBody>
      </p:sp>
      <p:sp>
        <p:nvSpPr>
          <p:cNvPr id="3" name="Content Placeholder 2"/>
          <p:cNvSpPr>
            <a:spLocks noGrp="1"/>
          </p:cNvSpPr>
          <p:nvPr>
            <p:ph sz="quarter" idx="13"/>
          </p:nvPr>
        </p:nvSpPr>
        <p:spPr>
          <a:xfrm>
            <a:off x="443345" y="1681016"/>
            <a:ext cx="8311415" cy="4434275"/>
          </a:xfrm>
        </p:spPr>
        <p:txBody>
          <a:bodyPr/>
          <a:lstStyle/>
          <a:p>
            <a:pPr lvl="0"/>
            <a:r>
              <a:rPr lang="en-US" dirty="0"/>
              <a:t>Different options for different-sized businesses</a:t>
            </a:r>
          </a:p>
          <a:p>
            <a:pPr lvl="1"/>
            <a:r>
              <a:rPr lang="en-US" dirty="0"/>
              <a:t>Small and medium-sized businesses: Yahoo Small Business; open-source solutions</a:t>
            </a:r>
          </a:p>
          <a:p>
            <a:pPr lvl="1"/>
            <a:r>
              <a:rPr lang="en-US" dirty="0"/>
              <a:t>Mid-range: I</a:t>
            </a:r>
            <a:r>
              <a:rPr lang="en-US" sz="100" dirty="0"/>
              <a:t> </a:t>
            </a:r>
            <a:r>
              <a:rPr lang="en-US" dirty="0"/>
              <a:t>B</a:t>
            </a:r>
            <a:r>
              <a:rPr lang="en-US" sz="100" dirty="0"/>
              <a:t> </a:t>
            </a:r>
            <a:r>
              <a:rPr lang="en-US" dirty="0"/>
              <a:t>M WebSphere Commerce Express; Sitecore Experience Commerce</a:t>
            </a:r>
          </a:p>
          <a:p>
            <a:pPr lvl="1"/>
            <a:r>
              <a:rPr lang="en-US" dirty="0"/>
              <a:t>High-end: I</a:t>
            </a:r>
            <a:r>
              <a:rPr lang="en-US" sz="100" dirty="0"/>
              <a:t> </a:t>
            </a:r>
            <a:r>
              <a:rPr lang="en-US" dirty="0"/>
              <a:t>B</a:t>
            </a:r>
            <a:r>
              <a:rPr lang="en-US" sz="100" dirty="0"/>
              <a:t> </a:t>
            </a:r>
            <a:r>
              <a:rPr lang="en-US" dirty="0"/>
              <a:t>M WebSphere Professional/Enterprise; SAP Hybris, Oracle A</a:t>
            </a:r>
            <a:r>
              <a:rPr lang="en-US" sz="100" dirty="0"/>
              <a:t> </a:t>
            </a:r>
            <a:r>
              <a:rPr lang="en-US" dirty="0"/>
              <a:t>T</a:t>
            </a:r>
            <a:r>
              <a:rPr lang="en-US" sz="100" dirty="0"/>
              <a:t> </a:t>
            </a:r>
            <a:r>
              <a:rPr lang="en-US" dirty="0"/>
              <a:t>G Web Commerce, etc.</a:t>
            </a:r>
          </a:p>
          <a:p>
            <a:r>
              <a:rPr lang="en-US" dirty="0"/>
              <a:t>Many now also available as cloud-based SaaS solutions.</a:t>
            </a:r>
          </a:p>
        </p:txBody>
      </p:sp>
    </p:spTree>
    <p:extLst>
      <p:ext uri="{BB962C8B-B14F-4D97-AF65-F5344CB8AC3E}">
        <p14:creationId xmlns:p14="http://schemas.microsoft.com/office/powerpoint/2010/main" val="10416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(3 of 3)</a:t>
            </a:r>
            <a:endParaRPr lang="en-AU" sz="20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Key factors in selecting a package</a:t>
            </a:r>
          </a:p>
          <a:p>
            <a:pPr lvl="1" indent="-285750">
              <a:buFont typeface="Arial" panose="020B0604020202020204" pitchFamily="34" charset="0"/>
              <a:buChar char="–"/>
            </a:pPr>
            <a:r>
              <a:rPr lang="en-US" sz="2200" kern="1200" dirty="0">
                <a:solidFill>
                  <a:srgbClr val="000000"/>
                </a:solidFill>
                <a:latin typeface="Arial (Body)"/>
              </a:rPr>
              <a:t>Functionality</a:t>
            </a:r>
          </a:p>
          <a:p>
            <a:pPr lvl="1" indent="-285750">
              <a:buFont typeface="Arial" panose="020B0604020202020204" pitchFamily="34" charset="0"/>
              <a:buChar char="–"/>
            </a:pPr>
            <a:r>
              <a:rPr lang="en-US" sz="2200" kern="1200" dirty="0">
                <a:solidFill>
                  <a:srgbClr val="000000"/>
                </a:solidFill>
                <a:latin typeface="Arial (Body)"/>
              </a:rPr>
              <a:t>Support for different business models, including m-commerce</a:t>
            </a:r>
          </a:p>
          <a:p>
            <a:pPr lvl="1" indent="-285750">
              <a:buFont typeface="Arial" panose="020B0604020202020204" pitchFamily="34" charset="0"/>
              <a:buChar char="–"/>
            </a:pPr>
            <a:r>
              <a:rPr lang="en-US" sz="2200" kern="1200" dirty="0">
                <a:solidFill>
                  <a:srgbClr val="000000"/>
                </a:solidFill>
                <a:latin typeface="Arial (Body)"/>
              </a:rPr>
              <a:t>Business process modeling tools</a:t>
            </a:r>
          </a:p>
          <a:p>
            <a:pPr lvl="1" indent="-285750">
              <a:buFont typeface="Arial" panose="020B0604020202020204" pitchFamily="34" charset="0"/>
              <a:buChar char="–"/>
            </a:pPr>
            <a:r>
              <a:rPr lang="en-US" sz="2200" kern="1200" dirty="0">
                <a:solidFill>
                  <a:srgbClr val="000000"/>
                </a:solidFill>
                <a:latin typeface="Arial (Body)"/>
              </a:rPr>
              <a:t>Visual site management and reporting</a:t>
            </a:r>
          </a:p>
          <a:p>
            <a:pPr lvl="1" indent="-285750">
              <a:buFont typeface="Arial" panose="020B0604020202020204" pitchFamily="34" charset="0"/>
              <a:buChar char="–"/>
            </a:pPr>
            <a:r>
              <a:rPr lang="en-US" sz="2200" kern="1200" dirty="0">
                <a:solidFill>
                  <a:srgbClr val="000000"/>
                </a:solidFill>
                <a:latin typeface="Arial (Body)"/>
              </a:rPr>
              <a:t>Performance and scalability</a:t>
            </a:r>
          </a:p>
          <a:p>
            <a:pPr lvl="1" indent="-285750">
              <a:buFont typeface="Arial" panose="020B0604020202020204" pitchFamily="34" charset="0"/>
              <a:buChar char="–"/>
            </a:pPr>
            <a:r>
              <a:rPr lang="en-US" sz="2200" kern="1200" dirty="0">
                <a:solidFill>
                  <a:srgbClr val="000000"/>
                </a:solidFill>
                <a:latin typeface="Arial (Body)"/>
              </a:rPr>
              <a:t>Connectivity to existing business systems</a:t>
            </a:r>
          </a:p>
          <a:p>
            <a:pPr lvl="1" indent="-285750">
              <a:buFont typeface="Arial" panose="020B0604020202020204" pitchFamily="34" charset="0"/>
              <a:buChar char="–"/>
            </a:pPr>
            <a:r>
              <a:rPr lang="en-US" sz="2200" kern="1200" dirty="0">
                <a:solidFill>
                  <a:srgbClr val="000000"/>
                </a:solidFill>
                <a:latin typeface="Arial (Body)"/>
              </a:rPr>
              <a:t>Compliance with standards</a:t>
            </a:r>
          </a:p>
          <a:p>
            <a:pPr lvl="1" indent="-285750">
              <a:buFont typeface="Arial" panose="020B0604020202020204" pitchFamily="34" charset="0"/>
              <a:buChar char="–"/>
            </a:pPr>
            <a:r>
              <a:rPr lang="en-US" sz="2200" kern="1200" dirty="0">
                <a:solidFill>
                  <a:srgbClr val="000000"/>
                </a:solidFill>
                <a:latin typeface="Arial (Body)"/>
              </a:rPr>
              <a:t>Global and multicultural capability</a:t>
            </a:r>
          </a:p>
          <a:p>
            <a:pPr lvl="1" indent="-285750">
              <a:buFont typeface="Arial" panose="020B0604020202020204" pitchFamily="34" charset="0"/>
              <a:buChar char="–"/>
            </a:pPr>
            <a:r>
              <a:rPr lang="en-US" sz="2200" kern="1200" dirty="0">
                <a:solidFill>
                  <a:srgbClr val="000000"/>
                </a:solidFill>
                <a:latin typeface="Arial (Body)"/>
              </a:rPr>
              <a:t>Local sales tax and shipping rules</a:t>
            </a:r>
          </a:p>
        </p:txBody>
      </p:sp>
    </p:spTree>
    <p:extLst>
      <p:ext uri="{BB962C8B-B14F-4D97-AF65-F5344CB8AC3E}">
        <p14:creationId xmlns:p14="http://schemas.microsoft.com/office/powerpoint/2010/main" val="226040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11905</TotalTime>
  <Words>1886</Words>
  <Application>Microsoft Macintosh PowerPoint</Application>
  <PresentationFormat>On-screen Show (4:3)</PresentationFormat>
  <Paragraphs>310</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(Body)</vt:lpstr>
      <vt:lpstr>Noto Sans Symbols</vt:lpstr>
      <vt:lpstr>Times New Roman</vt:lpstr>
      <vt:lpstr>Verdana</vt:lpstr>
      <vt:lpstr>508 Lecture</vt:lpstr>
      <vt:lpstr>E-commerce 2020-2021: Business. Technology. Society.</vt:lpstr>
      <vt:lpstr>Learning Objectives</vt:lpstr>
      <vt:lpstr>Site Management Tools</vt:lpstr>
      <vt:lpstr>Dynamic Page Generation Tools</vt:lpstr>
      <vt:lpstr>Application Servers</vt:lpstr>
      <vt:lpstr>E-commerce Merchant Server Software</vt:lpstr>
      <vt:lpstr>Merchant Server Software Packages (1 of 3)</vt:lpstr>
      <vt:lpstr>Merchant Server Software Packages (2 of 3) (or E-Commerce Software Platforms)</vt:lpstr>
      <vt:lpstr>Merchant Server Software Packages (3 of 3)</vt:lpstr>
      <vt:lpstr>Choosing Hardware</vt:lpstr>
      <vt:lpstr>Right-Sizing Your Hardware Platform: the Demand Side</vt:lpstr>
      <vt:lpstr>Right-Sizing Your Hardware Platform: the Supply Side</vt:lpstr>
      <vt:lpstr>Table 3.8 Vertical and Horizontal Scaling Techniques</vt:lpstr>
      <vt:lpstr>Table 3.9 Improving the Processing Architecture of Your Site</vt:lpstr>
      <vt:lpstr>Other E-commerce Site Tools</vt:lpstr>
      <vt:lpstr>Table 3.10 E-commerce Website Features That Annoy Customers (1 of 2)</vt:lpstr>
      <vt:lpstr>Table 3.10 E-commerce Website Features That Annoy Customers (2 of 2)</vt:lpstr>
      <vt:lpstr>Table 3.11 The Eight Most Important Factors in Successful E-commerce Site Design</vt:lpstr>
      <vt:lpstr>Tools for Interactivity and Active Content</vt:lpstr>
      <vt:lpstr>Personalization Tools</vt:lpstr>
      <vt:lpstr>The Information Policy Set</vt:lpstr>
      <vt:lpstr>Developing a Mobile Website and Mobile Applications</vt:lpstr>
      <vt:lpstr>Planning and Building a Mobile Presence</vt:lpstr>
      <vt:lpstr>Table 3.13 Unique Features That Must be Taken into Account When Designing a Mobile Presence</vt:lpstr>
      <vt:lpstr>Mobile Presence Design Considerations</vt:lpstr>
      <vt:lpstr>Cross-Platform Mobile App Development Tools</vt:lpstr>
      <vt:lpstr>Mobile Presence: Performance and Cost Considerations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4, Building an E-commerce Presence: Websites, Mobile Sites, and Apps</dc:title>
  <dc:subject>Business</dc:subject>
  <dc:creator>Laudon/Traver</dc:creator>
  <cp:keywords>E-commerce 2019</cp:keywords>
  <cp:lastModifiedBy>Chandranna Rayadurg</cp:lastModifiedBy>
  <cp:revision>1477</cp:revision>
  <dcterms:modified xsi:type="dcterms:W3CDTF">2022-11-17T16:23:35Z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