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353" r:id="rId2"/>
    <p:sldId id="358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401" r:id="rId13"/>
    <p:sldId id="383" r:id="rId14"/>
    <p:sldId id="384" r:id="rId15"/>
    <p:sldId id="385" r:id="rId16"/>
    <p:sldId id="386" r:id="rId17"/>
    <p:sldId id="387" r:id="rId18"/>
    <p:sldId id="388" r:id="rId19"/>
    <p:sldId id="402" r:id="rId20"/>
  </p:sldIdLst>
  <p:sldSz cx="9144000" cy="6858000" type="screen4x3"/>
  <p:notesSz cx="6858000" cy="9144000"/>
  <p:custDataLst>
    <p:tags r:id="rId2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2449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  <p:cmAuthor id="6" name="Windows User" initials="WU" lastIdx="8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9" autoAdjust="0"/>
    <p:restoredTop sz="76723" autoAdjust="0"/>
  </p:normalViewPr>
  <p:slideViewPr>
    <p:cSldViewPr snapToGrid="0" snapToObjects="1">
      <p:cViewPr varScale="1">
        <p:scale>
          <a:sx n="85" d="100"/>
          <a:sy n="85" d="100"/>
        </p:scale>
        <p:origin x="1880" y="168"/>
      </p:cViewPr>
      <p:guideLst>
        <p:guide orient="horz" pos="4156"/>
        <p:guide pos="2449"/>
        <p:guide orient="horz" pos="3974"/>
      </p:guideLst>
    </p:cSldViewPr>
  </p:slideViewPr>
  <p:outlineViewPr>
    <p:cViewPr>
      <p:scale>
        <a:sx n="33" d="100"/>
        <a:sy n="33" d="100"/>
      </p:scale>
      <p:origin x="0" y="-10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0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pPr/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MathType Plugin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Math Player (free versions available)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NVDA Reader (free versions available)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65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consortia are industry-owned vertical marketplaces that serve specific industries, such as the automobile, aerospace, chemical, floral or logging industries.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777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private industrial network ( sometimes referred to as a private trading exchange or PTX)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403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35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Slide 2 is list of textbook LO numbers and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82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 syndication</a:t>
            </a:r>
            <a:r>
              <a:rPr lang="en-GB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republishing of owned </a:t>
            </a:r>
            <a:r>
              <a:rPr lang="en-GB" sz="1200" b="1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-GB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 other sites. </a:t>
            </a:r>
            <a:r>
              <a:rPr lang="en-GB" sz="1200" b="1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 syndication</a:t>
            </a:r>
            <a:r>
              <a:rPr lang="en-GB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increases the reach of </a:t>
            </a:r>
            <a:r>
              <a:rPr lang="en-GB" sz="1200" b="1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-GB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by introducing it to new audiences.</a:t>
            </a:r>
          </a:p>
          <a:p>
            <a:endParaRPr lang="en-GB" sz="1200" b="0" i="0" u="none" strike="noStrike" kern="1200" cap="none" dirty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GB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 content aggregator is an entity that pulls together web or media content, applications or both from online sources for reuse or resale. It’s a means of curating content. </a:t>
            </a:r>
          </a:p>
          <a:p>
            <a:endParaRPr lang="en-GB" sz="1200" b="0" i="0" u="none" strike="noStrike" kern="1200" cap="none" dirty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GB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LexisNexis has been aggregating content for more than four decades.</a:t>
            </a:r>
          </a:p>
          <a:p>
            <a:endParaRPr lang="en-GB" sz="1200" b="0" i="0" u="none" strike="noStrike" kern="1200" cap="none" dirty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GB" sz="1200" b="0" i="0" u="none" strike="noStrike" kern="1200" cap="none" dirty="0" err="1">
                <a:solidFill>
                  <a:schemeClr val="dk1"/>
                </a:solidFill>
                <a:effectLst/>
                <a:latin typeface="Arial"/>
                <a:cs typeface="Arial"/>
                <a:sym typeface="Arial"/>
              </a:rPr>
              <a:t>Confused.com</a:t>
            </a:r>
            <a:r>
              <a:rPr lang="en-GB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cs typeface="Arial"/>
                <a:sym typeface="Arial"/>
              </a:rPr>
              <a:t> is an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12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15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5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e-commerce is estimated to be $27 trillion in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16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Maintenance, Repair and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2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11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Exchange is an independent digital marketplace where hundreds of suppliers meet a smaller number of very large commercial purchasers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55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470"/>
            <a:ext cx="8229600" cy="4525963"/>
          </a:xfrm>
        </p:spPr>
        <p:txBody>
          <a:bodyPr lIns="0" tIns="0" rIns="0"/>
          <a:lstStyle>
            <a:lvl1pPr marL="255600" indent="-255600"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 marL="741600" indent="-284400">
              <a:buClr>
                <a:srgbClr val="007FA3"/>
              </a:buClr>
              <a:defRPr sz="2400">
                <a:latin typeface="+mn-lt"/>
              </a:defRPr>
            </a:lvl2pPr>
            <a:lvl3pPr indent="-230400">
              <a:buClr>
                <a:srgbClr val="007FA3"/>
              </a:buClr>
              <a:defRPr sz="2400">
                <a:latin typeface="+mn-lt"/>
              </a:defRPr>
            </a:lvl3pPr>
            <a:lvl4pPr indent="-230400">
              <a:buClr>
                <a:srgbClr val="007FA3"/>
              </a:buClr>
              <a:defRPr sz="2400">
                <a:latin typeface="+mn-lt"/>
              </a:defRPr>
            </a:lvl4pPr>
            <a:lvl5pPr indent="-230400">
              <a:buClr>
                <a:srgbClr val="007FA3"/>
              </a:buClr>
              <a:defRPr sz="2400">
                <a:latin typeface="+mn-lt"/>
              </a:defRPr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6728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263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4573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14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n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43427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78147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1836354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3632200"/>
            <a:ext cx="8229600" cy="179387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4865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126378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3063790"/>
            <a:ext cx="8229600" cy="118347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4490938"/>
            <a:ext cx="8229600" cy="126057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66143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89505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760292"/>
            <a:ext cx="8229600" cy="107677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4016772"/>
            <a:ext cx="8229600" cy="1016701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5155500"/>
            <a:ext cx="8232775" cy="91192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62941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v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70830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451377"/>
            <a:ext cx="8229600" cy="735437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486685"/>
            <a:ext cx="8229600" cy="71683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503386"/>
            <a:ext cx="8232775" cy="716828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57200" y="5494338"/>
            <a:ext cx="8229600" cy="55562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5060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59517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273743"/>
            <a:ext cx="8229600" cy="55491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2950895"/>
            <a:ext cx="8229600" cy="535791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3639492"/>
            <a:ext cx="8232775" cy="677152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57200" y="4469451"/>
            <a:ext cx="8229600" cy="598206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57200" y="5221288"/>
            <a:ext cx="8232775" cy="641350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44271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even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407853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116988"/>
            <a:ext cx="8229600" cy="41256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2734849"/>
            <a:ext cx="8229600" cy="433357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3365732"/>
            <a:ext cx="8232775" cy="465069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57200" y="3938594"/>
            <a:ext cx="8229600" cy="443837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57200" y="4569758"/>
            <a:ext cx="8232775" cy="464206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457200" y="5221288"/>
            <a:ext cx="8229600" cy="551633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77977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Eight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407853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116988"/>
            <a:ext cx="8229600" cy="41256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2734849"/>
            <a:ext cx="8229600" cy="433357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3365732"/>
            <a:ext cx="8232775" cy="38553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57200" y="3938595"/>
            <a:ext cx="8229600" cy="378050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57200" y="4503969"/>
            <a:ext cx="8232775" cy="38422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457200" y="5069348"/>
            <a:ext cx="8229600" cy="451321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457200" y="5614988"/>
            <a:ext cx="8232775" cy="444500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5"/>
          <p:cNvSpPr txBox="1">
            <a:spLocks/>
          </p:cNvSpPr>
          <p:nvPr userDrawn="1"/>
        </p:nvSpPr>
        <p:spPr>
          <a:xfrm>
            <a:off x="2703443" y="6490310"/>
            <a:ext cx="6051986" cy="36829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2864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666" r:id="rId10"/>
    <p:sldLayoutId id="2147483665" r:id="rId11"/>
    <p:sldLayoutId id="2147483651" r:id="rId12"/>
    <p:sldLayoutId id="2147483654" r:id="rId13"/>
    <p:sldLayoutId id="2147483655" r:id="rId14"/>
    <p:sldLayoutId id="2147483656" r:id="rId15"/>
    <p:sldLayoutId id="214748370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0"/>
            <a:ext cx="8063346" cy="1004400"/>
          </a:xfrm>
        </p:spPr>
        <p:txBody>
          <a:bodyPr lIns="90000" tIns="90000" rIns="90000" bIns="90000" anchor="ctr"/>
          <a:lstStyle/>
          <a:p>
            <a:r>
              <a:rPr lang="en-US" altLang="en-US" sz="3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E-commerce 2020-2021: Business. Technology. Society.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000"/>
            <a:ext cx="8063346" cy="3779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/>
              <a:t>Sixteenth</a:t>
            </a:r>
            <a:r>
              <a:rPr lang="en-US" altLang="en-US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+mn-lt"/>
              </a:rPr>
              <a:t>Edition, Global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95455" y="2048400"/>
            <a:ext cx="3325091" cy="799200"/>
          </a:xfrm>
        </p:spPr>
        <p:txBody>
          <a:bodyPr/>
          <a:lstStyle/>
          <a:p>
            <a:pPr algn="ctr"/>
            <a:r>
              <a:rPr lang="en-US" altLang="en-US" b="1" dirty="0">
                <a:latin typeface="+mn-lt"/>
                <a:ea typeface="Segoe UI Symbol" panose="020B0502040204020203" pitchFamily="34" charset="0"/>
              </a:rPr>
              <a:t>Chapter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5195455" y="3254244"/>
            <a:ext cx="3325091" cy="1076875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E-commerce Business Strategies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>
          <a:xfrm>
            <a:off x="2703443" y="6490310"/>
            <a:ext cx="6051986" cy="368298"/>
          </a:xfrm>
        </p:spPr>
        <p:txBody>
          <a:bodyPr anchor="ctr"/>
          <a:lstStyle/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 Pearson Education Ltd. All Rights Reserved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3825" y="1743078"/>
            <a:ext cx="3601949" cy="45364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81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B2C Models: Market Creator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Create digital environment where buyers and sellers can meet and transact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Examples: Priceline, eBay, Etsy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Revenue model: Transaction fees, fees to merchants for access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On-demand service companies (sharing economy): platforms that allow people to sell services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Examples: Uber, Airbnb</a:t>
            </a:r>
          </a:p>
        </p:txBody>
      </p:sp>
    </p:spTree>
    <p:extLst>
      <p:ext uri="{BB962C8B-B14F-4D97-AF65-F5344CB8AC3E}">
        <p14:creationId xmlns:p14="http://schemas.microsoft.com/office/powerpoint/2010/main" val="385175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B2C Models: Service Provider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7955280" cy="4434275"/>
          </a:xfrm>
        </p:spPr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Online services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Example: Google-Google Maps, Gmail, and so on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Value proposition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Valuable, convenient, time-saving, low-cost alternatives to traditional service providers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Revenue models: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Sales of services, subscription fees, advertising, sales of marketing data</a:t>
            </a:r>
          </a:p>
        </p:txBody>
      </p:sp>
    </p:spTree>
    <p:extLst>
      <p:ext uri="{BB962C8B-B14F-4D97-AF65-F5344CB8AC3E}">
        <p14:creationId xmlns:p14="http://schemas.microsoft.com/office/powerpoint/2010/main" val="264195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545"/>
            <a:ext cx="8229600" cy="571671"/>
          </a:xfrm>
        </p:spPr>
        <p:txBody>
          <a:bodyPr anchor="b">
            <a:normAutofit/>
          </a:bodyPr>
          <a:lstStyle/>
          <a:p>
            <a:r>
              <a:rPr lang="pt-BR" kern="1200" dirty="0"/>
              <a:t>E-commerce </a:t>
            </a:r>
            <a:r>
              <a:rPr lang="en-GB" kern="1200" dirty="0"/>
              <a:t>Models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3D414C-9FAA-7DAA-A635-FFBAD8B57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84892"/>
              </p:ext>
            </p:extLst>
          </p:nvPr>
        </p:nvGraphicFramePr>
        <p:xfrm>
          <a:off x="483296" y="914401"/>
          <a:ext cx="8177409" cy="5580991"/>
        </p:xfrm>
        <a:graphic>
          <a:graphicData uri="http://schemas.openxmlformats.org/drawingml/2006/table">
            <a:tbl>
              <a:tblPr firstRow="1" firstCol="1" bandRow="1">
                <a:tableStyleId>{40F9630F-82C1-40B7-BC3A-925EFCFF5E92}</a:tableStyleId>
              </a:tblPr>
              <a:tblGrid>
                <a:gridCol w="1383630">
                  <a:extLst>
                    <a:ext uri="{9D8B030D-6E8A-4147-A177-3AD203B41FA5}">
                      <a16:colId xmlns:a16="http://schemas.microsoft.com/office/drawing/2014/main" val="2266370084"/>
                    </a:ext>
                  </a:extLst>
                </a:gridCol>
                <a:gridCol w="1053699">
                  <a:extLst>
                    <a:ext uri="{9D8B030D-6E8A-4147-A177-3AD203B41FA5}">
                      <a16:colId xmlns:a16="http://schemas.microsoft.com/office/drawing/2014/main" val="977670693"/>
                    </a:ext>
                  </a:extLst>
                </a:gridCol>
                <a:gridCol w="1117427">
                  <a:extLst>
                    <a:ext uri="{9D8B030D-6E8A-4147-A177-3AD203B41FA5}">
                      <a16:colId xmlns:a16="http://schemas.microsoft.com/office/drawing/2014/main" val="972404096"/>
                    </a:ext>
                  </a:extLst>
                </a:gridCol>
                <a:gridCol w="3028268">
                  <a:extLst>
                    <a:ext uri="{9D8B030D-6E8A-4147-A177-3AD203B41FA5}">
                      <a16:colId xmlns:a16="http://schemas.microsoft.com/office/drawing/2014/main" val="807525526"/>
                    </a:ext>
                  </a:extLst>
                </a:gridCol>
                <a:gridCol w="1594385">
                  <a:extLst>
                    <a:ext uri="{9D8B030D-6E8A-4147-A177-3AD203B41FA5}">
                      <a16:colId xmlns:a16="http://schemas.microsoft.com/office/drawing/2014/main" val="3347284637"/>
                    </a:ext>
                  </a:extLst>
                </a:gridCol>
              </a:tblGrid>
              <a:tr h="192202"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</a:rPr>
                        <a:t>B2C BUSINESS MODELS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22959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</a:rPr>
                        <a:t>BUSINESS MODEL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</a:rPr>
                        <a:t>VARIATIONS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</a:rPr>
                        <a:t>EXAMPLES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</a:rPr>
                        <a:t>DESCRIPTION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effectLst/>
                        </a:rPr>
                        <a:t>REVENUE MODELS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2415472263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E-tailer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Virtual Merchant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Amazon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Blue Nile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Bluefly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9370" indent="3175" algn="just">
                        <a:lnSpc>
                          <a:spcPct val="98000"/>
                        </a:lnSpc>
                        <a:spcAft>
                          <a:spcPts val="575"/>
                        </a:spcAft>
                      </a:pPr>
                      <a:r>
                        <a:rPr lang="en-GB" sz="700">
                          <a:effectLst/>
                        </a:rPr>
                        <a:t>Online version of retail store, where customers can shop at any hour of the day or night without leaving their home or office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Sale of Goods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73119905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20"/>
                        </a:spcAft>
                      </a:pPr>
                      <a:r>
                        <a:rPr lang="en-GB" sz="700">
                          <a:effectLst/>
                        </a:rPr>
                        <a:t>Bricks-and-Clicks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Walmart</a:t>
                      </a:r>
                      <a:endParaRPr lang="en-GB" sz="900">
                        <a:effectLst/>
                      </a:endParaRPr>
                    </a:p>
                    <a:p>
                      <a:pPr marL="45720">
                        <a:spcAft>
                          <a:spcPts val="445"/>
                        </a:spcAft>
                      </a:pPr>
                      <a:r>
                        <a:rPr lang="en-GB" sz="700">
                          <a:effectLst/>
                        </a:rPr>
                        <a:t>Target</a:t>
                      </a:r>
                      <a:endParaRPr lang="en-GB" sz="900">
                        <a:effectLst/>
                      </a:endParaRPr>
                    </a:p>
                    <a:p>
                      <a:pPr algn="ctr"/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 indent="3175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Online distribution channel for a company that also has physical stores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Sale of Goods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889026543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Catalogue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Merchant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L.L. Bean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 indent="3175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Online version of direct mail catalogue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sale of goods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4131396528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ManufacturerDirect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Dell 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Mettel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Nike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 indent="3175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Manufacturer uses online channel to sell direct to customer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sale of goods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3929481610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Community Provider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Facebook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LinkedIn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Twitter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Pinterest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 indent="3175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Sites where individuals with particular interests, hobbies, common experiences, or social networks can come together and “meet’” online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advertising subscription,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affiliate referral fees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2533810033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Content Provider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Wall Street Journal 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Apple music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Netflix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 indent="3175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Offers customers newspapers, magazines, books, film, television, music, games, and other forms of online content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Advertising,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subscription fees, sale of digital goods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3914953597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Portal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Horizontal/General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Yahoo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AOL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MSN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Facebook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 indent="3175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Offers an integrated package of content, search, and social network services: news, e-mail, chat, music downloads, video streaming, calendars, etc. seeks to be a user’s homebase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Advertising,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subscription fees,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transaction fees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1543837520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Vertical/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Specialised(Vortal)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Sailnet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 indent="3175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Focuses on a particular subject matter or market segment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Advertising,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subscription fees,</a:t>
                      </a:r>
                      <a:endParaRPr lang="en-GB" sz="900">
                        <a:effectLst/>
                      </a:endParaRPr>
                    </a:p>
                    <a:p>
                      <a:r>
                        <a:rPr lang="en-GB" sz="700">
                          <a:effectLst/>
                        </a:rPr>
                        <a:t>transaction fees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2442242081"/>
                  </a:ext>
                </a:extLst>
              </a:tr>
              <a:tr h="279567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Search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Google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Bing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 indent="3175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Focuses primarily on offering such services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Advertising, affiliate reference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890945963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Transaction Broker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E*Trade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Expedia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Monster Travelocity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Orbitz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Pprocesses of online transactions, such as stockbrokers and travel agents, that increases customers productivity by helping them get things done faster and more cheaply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Transaction fees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731677218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Market Creator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EBay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Etsy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Uber 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Airbnb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Businesses that use Internet technology to create markets that bring buyers and sellers together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Transaction fees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4081076936"/>
                  </a:ext>
                </a:extLst>
              </a:tr>
              <a:tr h="404375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Service Provider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GB" sz="700">
                          <a:effectLst/>
                        </a:rPr>
                        <a:t>Envoy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Wave</a:t>
                      </a:r>
                      <a:endParaRPr lang="en-GB" sz="900">
                        <a:effectLst/>
                      </a:endParaRPr>
                    </a:p>
                    <a:p>
                      <a:pPr marL="45720"/>
                      <a:r>
                        <a:rPr lang="en-GB" sz="700">
                          <a:effectLst/>
                        </a:rPr>
                        <a:t>RocketLawyer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pPr marL="36830" marR="60960">
                        <a:lnSpc>
                          <a:spcPct val="94000"/>
                        </a:lnSpc>
                        <a:spcAft>
                          <a:spcPts val="565"/>
                        </a:spcAft>
                      </a:pPr>
                      <a:r>
                        <a:rPr lang="en-GB" sz="700">
                          <a:effectLst/>
                        </a:rPr>
                        <a:t>Companies that make money by selling users a service rather than a product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effectLst/>
                        </a:rPr>
                        <a:t>Sales of services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84" marR="28684" marT="0" marB="0"/>
                </a:tc>
                <a:extLst>
                  <a:ext uri="{0D108BD9-81ED-4DB2-BD59-A6C34878D82A}">
                    <a16:rowId xmlns:a16="http://schemas.microsoft.com/office/drawing/2014/main" val="235115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92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B2B Business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It is more than six times the size of B2C e-commerce in 2019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Net marketplaces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pt-BR" kern="1200" dirty="0">
                <a:solidFill>
                  <a:srgbClr val="000000"/>
                </a:solidFill>
                <a:latin typeface="Arial (Body)"/>
              </a:rPr>
              <a:t>E-distributor</a:t>
            </a:r>
            <a:endParaRPr lang="en-US" kern="1200" dirty="0">
              <a:solidFill>
                <a:srgbClr val="000000"/>
              </a:solidFill>
              <a:latin typeface="Arial (Body)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pt-BR" kern="1200" dirty="0">
                <a:solidFill>
                  <a:srgbClr val="000000"/>
                </a:solidFill>
                <a:latin typeface="Arial (Body)"/>
              </a:rPr>
              <a:t>E-procurement</a:t>
            </a:r>
            <a:endParaRPr lang="en-US" kern="1200" dirty="0">
              <a:solidFill>
                <a:srgbClr val="000000"/>
              </a:solidFill>
              <a:latin typeface="Arial (Body)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Exchange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Industry consortium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Private industrial network</a:t>
            </a:r>
          </a:p>
        </p:txBody>
      </p:sp>
    </p:spTree>
    <p:extLst>
      <p:ext uri="{BB962C8B-B14F-4D97-AF65-F5344CB8AC3E}">
        <p14:creationId xmlns:p14="http://schemas.microsoft.com/office/powerpoint/2010/main" val="29052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B2B Models: E-Distributor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7946967" cy="4434275"/>
          </a:xfrm>
        </p:spPr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Version of retail and wholesale store, M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R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O goods, and indirect goods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Owned by one company seeking to serve many customers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Revenue model: Sales of goods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Example: Grainger</a:t>
            </a:r>
          </a:p>
        </p:txBody>
      </p:sp>
    </p:spTree>
    <p:extLst>
      <p:ext uri="{BB962C8B-B14F-4D97-AF65-F5344CB8AC3E}">
        <p14:creationId xmlns:p14="http://schemas.microsoft.com/office/powerpoint/2010/main" val="303766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B2B Models: E-Procurement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Creates digital markets where participants transact for indirect goods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B2B service providers, S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a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a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S and P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a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a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S providers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Scale economies (efficiencies that arise from increasing the size of a business)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Revenue model: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Service fees, supply-chain management, fulfillment services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Example: Ariba</a:t>
            </a:r>
          </a:p>
        </p:txBody>
      </p:sp>
    </p:spTree>
    <p:extLst>
      <p:ext uri="{BB962C8B-B14F-4D97-AF65-F5344CB8AC3E}">
        <p14:creationId xmlns:p14="http://schemas.microsoft.com/office/powerpoint/2010/main" val="362085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788970"/>
          </a:xfrm>
        </p:spPr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B2B Models: Exchanges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199" y="1256522"/>
            <a:ext cx="8551889" cy="5144277"/>
          </a:xfrm>
        </p:spPr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Independent digital marketplace where hundreds of suppliers meet a smaller number of very large commercial purchasers and conduct transactions.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Exchanges make it significantly less expensive and time-consuming to identify potential suppliers, customers, and partners and to do business with each other.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Revenue model: Transaction, commission fees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Create powerful competition between suppliers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Tend to force suppliers into powerful price competition; number of exchanges has dropped dramatically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Example: Go2Paper</a:t>
            </a:r>
          </a:p>
        </p:txBody>
      </p:sp>
    </p:spTree>
    <p:extLst>
      <p:ext uri="{BB962C8B-B14F-4D97-AF65-F5344CB8AC3E}">
        <p14:creationId xmlns:p14="http://schemas.microsoft.com/office/powerpoint/2010/main" val="272717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B2B Models: Industry Consortia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919425"/>
          </a:xfrm>
        </p:spPr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Industry-owned </a:t>
            </a:r>
            <a:r>
              <a:rPr lang="en-US" i="1" kern="1200" dirty="0">
                <a:solidFill>
                  <a:srgbClr val="000000"/>
                </a:solidFill>
                <a:latin typeface="Arial (Body)"/>
              </a:rPr>
              <a:t>vertical digital marketplaces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 that serve </a:t>
            </a:r>
            <a:r>
              <a:rPr lang="en-US" b="1" kern="1200" dirty="0">
                <a:solidFill>
                  <a:srgbClr val="000000"/>
                </a:solidFill>
                <a:latin typeface="Arial (Body)"/>
              </a:rPr>
              <a:t>specific industries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, such as the automobile, aerospace, chemical, floral, or logging industries open to select suppliers. 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Horizontal marketplaces sell specific products and services to a wide range of companies.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More successful than exchanges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Sponsored by powerful industry players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Strengthen traditional purchasing behavior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Revenue model: Transaction, commission fees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Example: SupplyOn</a:t>
            </a:r>
          </a:p>
        </p:txBody>
      </p:sp>
    </p:spTree>
    <p:extLst>
      <p:ext uri="{BB962C8B-B14F-4D97-AF65-F5344CB8AC3E}">
        <p14:creationId xmlns:p14="http://schemas.microsoft.com/office/powerpoint/2010/main" val="57651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Private Industrial Networks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046720" cy="4434275"/>
          </a:xfrm>
        </p:spPr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Digital network used to coordinate the flow of communications among firms engaged in business together.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Typically evolve out of large company</a:t>
            </a:r>
            <a:r>
              <a:rPr lang="en-IN" altLang="ja-JP" kern="1200" dirty="0">
                <a:solidFill>
                  <a:srgbClr val="000000"/>
                </a:solidFill>
                <a:latin typeface="Arial (Body)"/>
              </a:rPr>
              <a:t>’</a:t>
            </a:r>
            <a:r>
              <a:rPr lang="en-US" altLang="ja-JP" kern="1200" dirty="0">
                <a:solidFill>
                  <a:srgbClr val="000000"/>
                </a:solidFill>
                <a:latin typeface="Arial (Body)"/>
              </a:rPr>
              <a:t>s internal enterprise system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ja-JP" kern="1200" dirty="0">
                <a:solidFill>
                  <a:srgbClr val="000000"/>
                </a:solidFill>
                <a:latin typeface="Arial (Body)"/>
              </a:rPr>
              <a:t>Key, trusted, long-term suppliers invited to network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Example: Walmart</a:t>
            </a:r>
            <a:r>
              <a:rPr lang="en-IN" altLang="ja-JP" kern="1200" dirty="0">
                <a:solidFill>
                  <a:srgbClr val="000000"/>
                </a:solidFill>
                <a:latin typeface="Arial (Body)"/>
              </a:rPr>
              <a:t>’</a:t>
            </a:r>
            <a:r>
              <a:rPr lang="en-US" altLang="ja-JP" kern="1200" dirty="0">
                <a:solidFill>
                  <a:srgbClr val="000000"/>
                </a:solidFill>
                <a:latin typeface="Arial (Body)"/>
              </a:rPr>
              <a:t>s network for suppliers</a:t>
            </a:r>
          </a:p>
        </p:txBody>
      </p:sp>
    </p:spTree>
    <p:extLst>
      <p:ext uri="{BB962C8B-B14F-4D97-AF65-F5344CB8AC3E}">
        <p14:creationId xmlns:p14="http://schemas.microsoft.com/office/powerpoint/2010/main" val="20417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730560"/>
          </a:xfrm>
        </p:spPr>
        <p:txBody>
          <a:bodyPr anchor="b">
            <a:normAutofit/>
          </a:bodyPr>
          <a:lstStyle/>
          <a:p>
            <a:r>
              <a:rPr lang="pt-BR" kern="1200" dirty="0"/>
              <a:t>E-commerce </a:t>
            </a:r>
            <a:r>
              <a:rPr lang="en-GB" kern="1200" dirty="0"/>
              <a:t>Models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EA7CFD-9800-D7CD-EA6B-FFD3B5465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3288"/>
              </p:ext>
            </p:extLst>
          </p:nvPr>
        </p:nvGraphicFramePr>
        <p:xfrm>
          <a:off x="457200" y="1560786"/>
          <a:ext cx="8229601" cy="4295672"/>
        </p:xfrm>
        <a:graphic>
          <a:graphicData uri="http://schemas.openxmlformats.org/drawingml/2006/table">
            <a:tbl>
              <a:tblPr firstRow="1" firstCol="1" bandRow="1">
                <a:tableStyleId>{40F9630F-82C1-40B7-BC3A-925EFCFF5E92}</a:tableStyleId>
              </a:tblPr>
              <a:tblGrid>
                <a:gridCol w="2089106">
                  <a:extLst>
                    <a:ext uri="{9D8B030D-6E8A-4147-A177-3AD203B41FA5}">
                      <a16:colId xmlns:a16="http://schemas.microsoft.com/office/drawing/2014/main" val="2568002289"/>
                    </a:ext>
                  </a:extLst>
                </a:gridCol>
                <a:gridCol w="1113268">
                  <a:extLst>
                    <a:ext uri="{9D8B030D-6E8A-4147-A177-3AD203B41FA5}">
                      <a16:colId xmlns:a16="http://schemas.microsoft.com/office/drawing/2014/main" val="2561744763"/>
                    </a:ext>
                  </a:extLst>
                </a:gridCol>
                <a:gridCol w="2695042">
                  <a:extLst>
                    <a:ext uri="{9D8B030D-6E8A-4147-A177-3AD203B41FA5}">
                      <a16:colId xmlns:a16="http://schemas.microsoft.com/office/drawing/2014/main" val="4122817261"/>
                    </a:ext>
                  </a:extLst>
                </a:gridCol>
                <a:gridCol w="2332185">
                  <a:extLst>
                    <a:ext uri="{9D8B030D-6E8A-4147-A177-3AD203B41FA5}">
                      <a16:colId xmlns:a16="http://schemas.microsoft.com/office/drawing/2014/main" val="599945621"/>
                    </a:ext>
                  </a:extLst>
                </a:gridCol>
              </a:tblGrid>
              <a:tr h="270547">
                <a:tc gridSpan="4"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B2B BUSINESS MODELS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89554"/>
                  </a:ext>
                </a:extLst>
              </a:tr>
              <a:tr h="270547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Business Model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Examples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Description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Revenue Model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extLst>
                  <a:ext uri="{0D108BD9-81ED-4DB2-BD59-A6C34878D82A}">
                    <a16:rowId xmlns:a16="http://schemas.microsoft.com/office/drawing/2014/main" val="387997736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Both"/>
                      </a:pPr>
                      <a:r>
                        <a:rPr lang="en-GB" sz="1100" dirty="0">
                          <a:effectLst/>
                        </a:rPr>
                        <a:t>NET MARKETPLACE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55246"/>
                  </a:ext>
                </a:extLst>
              </a:tr>
              <a:tr h="706915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E-distributor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Grainger</a:t>
                      </a:r>
                    </a:p>
                    <a:p>
                      <a:r>
                        <a:rPr lang="en-GB" sz="1100">
                          <a:effectLst/>
                        </a:rPr>
                        <a:t>Amazon business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Single-firm online version of retail and also store; supply maintenance, repair, operation goods; indirect inputs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Sale of goods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extLst>
                  <a:ext uri="{0D108BD9-81ED-4DB2-BD59-A6C34878D82A}">
                    <a16:rowId xmlns:a16="http://schemas.microsoft.com/office/drawing/2014/main" val="57418242"/>
                  </a:ext>
                </a:extLst>
              </a:tr>
              <a:tr h="706915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E-procurement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Ariba Supplier Network</a:t>
                      </a:r>
                    </a:p>
                    <a:p>
                      <a:r>
                        <a:rPr lang="en-GB" sz="1100">
                          <a:effectLst/>
                        </a:rPr>
                        <a:t>Proactis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Single firm creating digital markets where sellers and buyers transact for indirect inputs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Fee for market-making services, supply chain management, and fulfilment services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extLst>
                  <a:ext uri="{0D108BD9-81ED-4DB2-BD59-A6C34878D82A}">
                    <a16:rowId xmlns:a16="http://schemas.microsoft.com/office/drawing/2014/main" val="1302728277"/>
                  </a:ext>
                </a:extLst>
              </a:tr>
              <a:tr h="488731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Exchange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Go2Paper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Independently owned vertical digital marketplace for direct inputs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Fees and commissions on transactions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extLst>
                  <a:ext uri="{0D108BD9-81ED-4DB2-BD59-A6C34878D82A}">
                    <a16:rowId xmlns:a16="http://schemas.microsoft.com/office/drawing/2014/main" val="3382046900"/>
                  </a:ext>
                </a:extLst>
              </a:tr>
              <a:tr h="488731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Industry Consortium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The Seam </a:t>
                      </a:r>
                    </a:p>
                    <a:p>
                      <a:r>
                        <a:rPr lang="en-GB" sz="1100">
                          <a:effectLst/>
                        </a:rPr>
                        <a:t>SupplyOn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Industry-owned vertical digital market open to select suppliers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Fees and commissions on transactions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extLst>
                  <a:ext uri="{0D108BD9-81ED-4DB2-BD59-A6C34878D82A}">
                    <a16:rowId xmlns:a16="http://schemas.microsoft.com/office/drawing/2014/main" val="4010314689"/>
                  </a:ext>
                </a:extLst>
              </a:tr>
              <a:tr h="488731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Both"/>
                      </a:pPr>
                      <a:r>
                        <a:rPr lang="en-GB" sz="1100">
                          <a:effectLst/>
                        </a:rPr>
                        <a:t>PRIVATE INDUSTRIAL NETWORK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extLst>
                  <a:ext uri="{0D108BD9-81ED-4DB2-BD59-A6C34878D82A}">
                    <a16:rowId xmlns:a16="http://schemas.microsoft.com/office/drawing/2014/main" val="1537199496"/>
                  </a:ext>
                </a:extLst>
              </a:tr>
              <a:tr h="706915">
                <a:tc>
                  <a:txBody>
                    <a:bodyPr/>
                    <a:lstStyle/>
                    <a:p>
                      <a:pPr marL="457200"/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Walmart</a:t>
                      </a:r>
                    </a:p>
                    <a:p>
                      <a:r>
                        <a:rPr lang="en-GB" sz="1100">
                          <a:effectLst/>
                        </a:rPr>
                        <a:t>Procter and gamble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Company-owned network that coordinates supply chains with a limited set of partners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Cost absorbed by network owner and recovered through production and distribution efficiencies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50" marR="58850" marT="0" marB="0"/>
                </a:tc>
                <a:extLst>
                  <a:ext uri="{0D108BD9-81ED-4DB2-BD59-A6C34878D82A}">
                    <a16:rowId xmlns:a16="http://schemas.microsoft.com/office/drawing/2014/main" val="94219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54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Learning Objectives</a:t>
            </a:r>
            <a:endParaRPr lang="en-IN" dirty="0"/>
          </a:p>
        </p:txBody>
      </p:sp>
      <p:sp>
        <p:nvSpPr>
          <p:cNvPr id="101" name="Content Placeholder 100"/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611718"/>
          </a:xfrm>
        </p:spPr>
        <p:txBody>
          <a:bodyPr/>
          <a:lstStyle/>
          <a:p>
            <a:pPr marL="342900" indent="-342900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Describe the major B2C business models.</a:t>
            </a:r>
          </a:p>
          <a:p>
            <a:pPr marL="342900" indent="-342900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Describe the major B2B business models.</a:t>
            </a:r>
          </a:p>
        </p:txBody>
      </p:sp>
    </p:spTree>
    <p:extLst>
      <p:ext uri="{BB962C8B-B14F-4D97-AF65-F5344CB8AC3E}">
        <p14:creationId xmlns:p14="http://schemas.microsoft.com/office/powerpoint/2010/main" val="14376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B2C Business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pt-BR" kern="12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pt-BR" kern="1200" dirty="0" err="1">
                <a:solidFill>
                  <a:srgbClr val="000000"/>
                </a:solidFill>
                <a:latin typeface="Arial (Body)"/>
              </a:rPr>
              <a:t>size</a:t>
            </a:r>
            <a:r>
              <a:rPr lang="pt-BR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pt-BR" kern="1200" dirty="0" err="1">
                <a:solidFill>
                  <a:srgbClr val="000000"/>
                </a:solidFill>
                <a:latin typeface="Arial (Body)"/>
              </a:rPr>
              <a:t>is</a:t>
            </a:r>
            <a:r>
              <a:rPr lang="pt-BR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pt-BR" kern="1200" dirty="0" err="1">
                <a:solidFill>
                  <a:srgbClr val="000000"/>
                </a:solidFill>
                <a:latin typeface="Arial (Body)"/>
              </a:rPr>
              <a:t>of</a:t>
            </a:r>
            <a:r>
              <a:rPr lang="pt-BR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pt-BR" kern="1200" dirty="0" err="1">
                <a:solidFill>
                  <a:srgbClr val="000000"/>
                </a:solidFill>
                <a:latin typeface="Arial (Body)"/>
              </a:rPr>
              <a:t>approximately</a:t>
            </a:r>
            <a:r>
              <a:rPr lang="pt-BR" kern="1200" dirty="0">
                <a:solidFill>
                  <a:srgbClr val="000000"/>
                </a:solidFill>
                <a:latin typeface="Arial (Body)"/>
              </a:rPr>
              <a:t> $4.3 </a:t>
            </a:r>
            <a:r>
              <a:rPr lang="pt-BR" kern="1200" dirty="0" err="1">
                <a:solidFill>
                  <a:srgbClr val="000000"/>
                </a:solidFill>
                <a:latin typeface="Arial (Body)"/>
              </a:rPr>
              <a:t>trillion</a:t>
            </a:r>
            <a:r>
              <a:rPr lang="pt-BR" kern="1200" dirty="0">
                <a:solidFill>
                  <a:srgbClr val="000000"/>
                </a:solidFill>
                <a:latin typeface="Arial (Body)"/>
              </a:rPr>
              <a:t> in 2019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pt-BR" kern="1200" dirty="0">
                <a:solidFill>
                  <a:srgbClr val="000000"/>
                </a:solidFill>
                <a:latin typeface="Arial (Body)"/>
              </a:rPr>
              <a:t>E-</a:t>
            </a:r>
            <a:r>
              <a:rPr lang="pt-BR" kern="1200" dirty="0" err="1">
                <a:solidFill>
                  <a:srgbClr val="000000"/>
                </a:solidFill>
                <a:latin typeface="Arial (Body)"/>
              </a:rPr>
              <a:t>tailer</a:t>
            </a:r>
            <a:endParaRPr lang="en-US" kern="1200" dirty="0">
              <a:solidFill>
                <a:srgbClr val="000000"/>
              </a:solidFill>
              <a:latin typeface="Arial (Body)"/>
            </a:endParaRP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Community provider (social network)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Content provider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Portal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Transaction broker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Market creator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3033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B2C Models: E-Tailer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Online version of traditional retailer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Revenue model: Sales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Variations: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Virtual merchant - Amazon, Blue Nile, </a:t>
            </a:r>
            <a:r>
              <a:rPr lang="en-US" kern="1200" dirty="0" err="1">
                <a:solidFill>
                  <a:srgbClr val="000000"/>
                </a:solidFill>
                <a:latin typeface="Arial (Body)"/>
              </a:rPr>
              <a:t>Bluefly</a:t>
            </a:r>
            <a:endParaRPr lang="en-US" kern="1200" dirty="0">
              <a:solidFill>
                <a:srgbClr val="000000"/>
              </a:solidFill>
              <a:latin typeface="Arial (Body)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Bricks-and-clicks – Walmart, Target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Catalog merchant – L.L.Bean, </a:t>
            </a:r>
            <a:r>
              <a:rPr lang="en-US" kern="1200" dirty="0" err="1">
                <a:solidFill>
                  <a:srgbClr val="000000"/>
                </a:solidFill>
                <a:latin typeface="Arial (Body)"/>
              </a:rPr>
              <a:t>LilianVernon</a:t>
            </a:r>
            <a:endParaRPr lang="en-US" kern="1200" dirty="0">
              <a:solidFill>
                <a:srgbClr val="000000"/>
              </a:solidFill>
              <a:latin typeface="Arial (Body)"/>
            </a:endParaRP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Manufacturer-direct – Dell, </a:t>
            </a:r>
            <a:r>
              <a:rPr lang="en-US" kern="1200" dirty="0" err="1">
                <a:solidFill>
                  <a:srgbClr val="000000"/>
                </a:solidFill>
                <a:latin typeface="Arial (Body)"/>
              </a:rPr>
              <a:t>Mattel,Nike</a:t>
            </a:r>
            <a:endParaRPr lang="en-US" kern="1200" dirty="0">
              <a:solidFill>
                <a:srgbClr val="000000"/>
              </a:solidFill>
              <a:latin typeface="Arial (Body)"/>
            </a:endParaRP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Low barriers to entry</a:t>
            </a:r>
          </a:p>
        </p:txBody>
      </p:sp>
    </p:spTree>
    <p:extLst>
      <p:ext uri="{BB962C8B-B14F-4D97-AF65-F5344CB8AC3E}">
        <p14:creationId xmlns:p14="http://schemas.microsoft.com/office/powerpoint/2010/main" val="142156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B2C Models: Community Provider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Provide online environment (social network) where people with similar interests can transact, share content, and communicate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Examples: Facebook, LinkedIn, Twitter, Pinterest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Revenue models: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Typically, hybrid, combining advertising, subscriptions, sales, transaction fees, and so on</a:t>
            </a:r>
          </a:p>
        </p:txBody>
      </p:sp>
    </p:spTree>
    <p:extLst>
      <p:ext uri="{BB962C8B-B14F-4D97-AF65-F5344CB8AC3E}">
        <p14:creationId xmlns:p14="http://schemas.microsoft.com/office/powerpoint/2010/main" val="86671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39068"/>
          </a:xfrm>
        </p:spPr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B2C Models: Content Provider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84277"/>
            <a:ext cx="8229600" cy="5356561"/>
          </a:xfrm>
        </p:spPr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Digital content on the Web: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News, music, video, text, artwork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Revenue models: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Use variety of models, including advertising, subscription; sales of digital goods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Key to success is typically owning the content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Wall Street Journal, Netflix, Apple Music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Variations: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Syndication, collect and distribute content produced by others.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Aggregators, collect, add their own content and then distribute.</a:t>
            </a:r>
          </a:p>
        </p:txBody>
      </p:sp>
    </p:spTree>
    <p:extLst>
      <p:ext uri="{BB962C8B-B14F-4D97-AF65-F5344CB8AC3E}">
        <p14:creationId xmlns:p14="http://schemas.microsoft.com/office/powerpoint/2010/main" val="194308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kern="1200" dirty="0">
                <a:cs typeface="Times New Roman" panose="02020603050405020304" pitchFamily="18" charset="0"/>
              </a:rPr>
              <a:t>Insight on Technology: Connected Cars </a:t>
            </a:r>
            <a:r>
              <a:rPr lang="en-US" sz="3200" dirty="0"/>
              <a:t>and the Future of E-commerce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Class Discussion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What is the Internet of Things (I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o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T)?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What value does the I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o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T have for businesses?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What impact does the I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o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T have on the content industry?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What impact does the I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o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T have on vehicles?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Are there any disadvantages to “connected” cars?</a:t>
            </a:r>
          </a:p>
        </p:txBody>
      </p:sp>
    </p:spTree>
    <p:extLst>
      <p:ext uri="{BB962C8B-B14F-4D97-AF65-F5344CB8AC3E}">
        <p14:creationId xmlns:p14="http://schemas.microsoft.com/office/powerpoint/2010/main" val="271608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B2C Business Models: Portal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096596" cy="4434275"/>
          </a:xfrm>
        </p:spPr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Search plus an integrated package of content and services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Revenue models: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Advertising, referral fees, transaction fees, subscriptions for premium services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Variations: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Horizontal/general (example: Yahoo, A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O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L, M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S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kern="1200" dirty="0" err="1">
                <a:solidFill>
                  <a:srgbClr val="000000"/>
                </a:solidFill>
                <a:latin typeface="Arial (Body)"/>
              </a:rPr>
              <a:t>N,Facebook</a:t>
            </a:r>
            <a:r>
              <a:rPr lang="en-US" kern="1200" dirty="0">
                <a:solidFill>
                  <a:srgbClr val="000000"/>
                </a:solidFill>
                <a:latin typeface="Arial (Body)"/>
              </a:rPr>
              <a:t>)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Vertical/specialized (vortal) (example: Sailnet)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kern="1200" dirty="0">
                <a:solidFill>
                  <a:srgbClr val="000000"/>
                </a:solidFill>
                <a:latin typeface="Arial (Body)"/>
              </a:rPr>
              <a:t>Search (example: Google, Bing)</a:t>
            </a:r>
          </a:p>
        </p:txBody>
      </p:sp>
    </p:spTree>
    <p:extLst>
      <p:ext uri="{BB962C8B-B14F-4D97-AF65-F5344CB8AC3E}">
        <p14:creationId xmlns:p14="http://schemas.microsoft.com/office/powerpoint/2010/main" val="381625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cs typeface="Times New Roman" panose="02020603050405020304" pitchFamily="18" charset="0"/>
              </a:rPr>
              <a:t>B2C Models: Transaction Broker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Process online transactions for consumers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Primary value proposition-saving time and money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Revenue model: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Transaction fees</a:t>
            </a:r>
          </a:p>
          <a:p>
            <a:pPr marL="255651" lvl="0" indent="-255651">
              <a:spcAft>
                <a:spcPct val="0"/>
              </a:spcAft>
              <a:buSzPts val="2400"/>
              <a:tabLst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Industries using this model: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Financial services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Travel services</a:t>
            </a:r>
          </a:p>
          <a:p>
            <a:pPr marL="741553" lvl="1" indent="-284353">
              <a:spcAft>
                <a:spcPct val="0"/>
              </a:spcAft>
              <a:buSzPts val="2400"/>
            </a:pPr>
            <a:r>
              <a:rPr lang="en-US" altLang="en-US" kern="1200" dirty="0">
                <a:solidFill>
                  <a:srgbClr val="000000"/>
                </a:solidFill>
                <a:latin typeface="Arial (Body)"/>
              </a:rPr>
              <a:t>Job placement services</a:t>
            </a:r>
          </a:p>
        </p:txBody>
      </p:sp>
    </p:spTree>
    <p:extLst>
      <p:ext uri="{BB962C8B-B14F-4D97-AF65-F5344CB8AC3E}">
        <p14:creationId xmlns:p14="http://schemas.microsoft.com/office/powerpoint/2010/main" val="2474449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14143</TotalTime>
  <Words>1541</Words>
  <Application>Microsoft Macintosh PowerPoint</Application>
  <PresentationFormat>On-screen Show (4:3)</PresentationFormat>
  <Paragraphs>281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(Body)</vt:lpstr>
      <vt:lpstr>Calibri</vt:lpstr>
      <vt:lpstr>Noto Sans Symbols</vt:lpstr>
      <vt:lpstr>Times New Roman</vt:lpstr>
      <vt:lpstr>Verdana</vt:lpstr>
      <vt:lpstr>508 Lecture</vt:lpstr>
      <vt:lpstr>E-commerce 2020-2021: Business. Technology. Society.</vt:lpstr>
      <vt:lpstr>Learning Objectives</vt:lpstr>
      <vt:lpstr>B2C Business Models</vt:lpstr>
      <vt:lpstr>B2C Models: E-Tailer</vt:lpstr>
      <vt:lpstr>B2C Models: Community Provider</vt:lpstr>
      <vt:lpstr>B2C Models: Content Provider</vt:lpstr>
      <vt:lpstr>Insight on Technology: Connected Cars and the Future of E-commerce</vt:lpstr>
      <vt:lpstr>B2C Business Models: Portal</vt:lpstr>
      <vt:lpstr>B2C Models: Transaction Broker</vt:lpstr>
      <vt:lpstr>B2C Models: Market Creator</vt:lpstr>
      <vt:lpstr>B2C Models: Service Provider</vt:lpstr>
      <vt:lpstr>E-commerce Models</vt:lpstr>
      <vt:lpstr>B2B Business Models</vt:lpstr>
      <vt:lpstr>B2B Models: E-Distributor</vt:lpstr>
      <vt:lpstr>B2B Models: E-Procurement</vt:lpstr>
      <vt:lpstr>B2B Models: Exchanges</vt:lpstr>
      <vt:lpstr>B2B Models: Industry Consortia</vt:lpstr>
      <vt:lpstr>Private Industrial Networks</vt:lpstr>
      <vt:lpstr>E-commerce Models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2019: Business. Technology. Society. Fifteenth Edition, Chapter 2, E-commerce Business Models and Concepts</dc:title>
  <dc:subject>Business</dc:subject>
  <dc:creator>Laudon/Traver</dc:creator>
  <cp:keywords>E-commerce 2019</cp:keywords>
  <cp:lastModifiedBy>Chandranna Rayadurg</cp:lastModifiedBy>
  <cp:revision>1377</cp:revision>
  <dcterms:modified xsi:type="dcterms:W3CDTF">2022-11-15T15:23:00Z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