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0"/>
  </p:notesMasterIdLst>
  <p:handoutMasterIdLst>
    <p:handoutMasterId r:id="rId51"/>
  </p:handoutMasterIdLst>
  <p:sldIdLst>
    <p:sldId id="353" r:id="rId2"/>
    <p:sldId id="352" r:id="rId3"/>
    <p:sldId id="357" r:id="rId4"/>
    <p:sldId id="358" r:id="rId5"/>
    <p:sldId id="359" r:id="rId6"/>
    <p:sldId id="360" r:id="rId7"/>
    <p:sldId id="361" r:id="rId8"/>
    <p:sldId id="362" r:id="rId9"/>
    <p:sldId id="364" r:id="rId10"/>
    <p:sldId id="363" r:id="rId11"/>
    <p:sldId id="365" r:id="rId12"/>
    <p:sldId id="366" r:id="rId13"/>
    <p:sldId id="367" r:id="rId14"/>
    <p:sldId id="368" r:id="rId15"/>
    <p:sldId id="369" r:id="rId16"/>
    <p:sldId id="370" r:id="rId17"/>
    <p:sldId id="372" r:id="rId18"/>
    <p:sldId id="373" r:id="rId19"/>
    <p:sldId id="374" r:id="rId20"/>
    <p:sldId id="375" r:id="rId21"/>
    <p:sldId id="377" r:id="rId22"/>
    <p:sldId id="376" r:id="rId23"/>
    <p:sldId id="378" r:id="rId24"/>
    <p:sldId id="379" r:id="rId25"/>
    <p:sldId id="380" r:id="rId26"/>
    <p:sldId id="381" r:id="rId27"/>
    <p:sldId id="382" r:id="rId28"/>
    <p:sldId id="383" r:id="rId29"/>
    <p:sldId id="384" r:id="rId30"/>
    <p:sldId id="386" r:id="rId31"/>
    <p:sldId id="387" r:id="rId32"/>
    <p:sldId id="388" r:id="rId33"/>
    <p:sldId id="389" r:id="rId34"/>
    <p:sldId id="391" r:id="rId35"/>
    <p:sldId id="392" r:id="rId36"/>
    <p:sldId id="393" r:id="rId37"/>
    <p:sldId id="395" r:id="rId38"/>
    <p:sldId id="396" r:id="rId39"/>
    <p:sldId id="397" r:id="rId40"/>
    <p:sldId id="398" r:id="rId41"/>
    <p:sldId id="399" r:id="rId42"/>
    <p:sldId id="400" r:id="rId43"/>
    <p:sldId id="401" r:id="rId44"/>
    <p:sldId id="402" r:id="rId45"/>
    <p:sldId id="403" r:id="rId46"/>
    <p:sldId id="404" r:id="rId47"/>
    <p:sldId id="405" r:id="rId48"/>
    <p:sldId id="407" r:id="rId49"/>
  </p:sldIdLst>
  <p:sldSz cx="9144000" cy="6858000" type="screen4x3"/>
  <p:notesSz cx="6858000" cy="9144000"/>
  <p:custDataLst>
    <p:tags r:id="rId5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5420"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6" autoAdjust="0"/>
    <p:restoredTop sz="79096" autoAdjust="0"/>
  </p:normalViewPr>
  <p:slideViewPr>
    <p:cSldViewPr snapToGrid="0" snapToObjects="1">
      <p:cViewPr>
        <p:scale>
          <a:sx n="91" d="100"/>
          <a:sy n="91" d="100"/>
        </p:scale>
        <p:origin x="2136" y="88"/>
      </p:cViewPr>
      <p:guideLst>
        <p:guide orient="horz" pos="4156"/>
        <p:guide pos="5420"/>
        <p:guide orient="horz" pos="39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uk.practicallaw.thomsonreuters.com/9-503-7937?originationContext=document&amp;transitionType=DocumentItem&amp;contextData=(sc.Default)&amp;ppcid=096e0687aa4c4738aa6e0fc1b2545ca3"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ec.europa.eu/competition-policy/sectors/ict/dma_en"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6.3, Page 352. </a:t>
            </a:r>
          </a:p>
          <a:p>
            <a:pPr lvl="0" defTabSz="914400"/>
            <a:r>
              <a:rPr lang="en-US" sz="1200" b="0" i="0" u="none" strike="noStrike" kern="1200" cap="none" dirty="0">
                <a:solidFill>
                  <a:prstClr val="black"/>
                </a:solidFill>
                <a:latin typeface="Arial"/>
                <a:ea typeface="Arial"/>
                <a:cs typeface="Arial"/>
                <a:sym typeface="Arial"/>
              </a:rPr>
              <a:t>In this general model of online consumer behavior, the decision to purchase is shaped by background demographic factors, several intervening factors, and, finally, influenced greatly by clickstream behavior very near to the precise moment of purchase.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figure depicts a model of online consumer behavior. The user characteristics that influence </a:t>
            </a:r>
            <a:r>
              <a:rPr lang="en-US" dirty="0">
                <a:sym typeface="Arial"/>
              </a:rPr>
              <a:t>online c</a:t>
            </a:r>
            <a:r>
              <a:rPr lang="en-US" sz="1200" b="0" i="0" u="none" strike="noStrike" kern="1200" cap="none" dirty="0">
                <a:solidFill>
                  <a:prstClr val="black"/>
                </a:solidFill>
                <a:latin typeface="Arial"/>
                <a:ea typeface="Arial"/>
                <a:cs typeface="Arial"/>
                <a:sym typeface="Arial"/>
              </a:rPr>
              <a:t>onsumer behavior are as follows. Culture, Social Norms, Psychological Factors, and Background Demographic Factors. The intervening factors that influence </a:t>
            </a:r>
            <a:r>
              <a:rPr lang="en-US" dirty="0">
                <a:sym typeface="Arial"/>
              </a:rPr>
              <a:t>online </a:t>
            </a:r>
            <a:r>
              <a:rPr lang="en-US" sz="1200" b="0" i="0" u="none" strike="noStrike" kern="1200" cap="none" dirty="0">
                <a:solidFill>
                  <a:prstClr val="black"/>
                </a:solidFill>
                <a:latin typeface="Arial"/>
                <a:ea typeface="Arial"/>
                <a:cs typeface="Arial"/>
                <a:sym typeface="Arial"/>
              </a:rPr>
              <a:t>consumer behavior are as follows. Brand, Marketing Communications Stimuli, Firm Capabilities, Website and Mobile Platform Features, Consumer Skills, Product Characteristics, Purchasing Attitudes, Perceived Behavioral Control, and Social Networks. The decision to purchase is influenced greatly by clickstream Behavior very near to the purchase.</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85157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08066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11985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8114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28733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04191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7764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28771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engine marketing: involves the use of search engines to build and sustain brands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Search engine advertising: involves the use of search engines to support direct sales online.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Organic search: inclusion and ranking of sites depends on a more or less unbiased application of a set of rules imposed by the search engine</a:t>
            </a:r>
          </a:p>
          <a:p>
            <a:endParaRPr lang="en-US" dirty="0"/>
          </a:p>
          <a:p>
            <a:r>
              <a:rPr lang="en-GB" dirty="0"/>
              <a:t>Affiliate marketing is </a:t>
            </a:r>
            <a:r>
              <a:rPr lang="en-GB" b="1" dirty="0"/>
              <a:t>the process by which an affiliate earns a commission for marketing another person's or company's products</a:t>
            </a:r>
            <a:r>
              <a:rPr lang="en-GB" dirty="0"/>
              <a:t>. The affiliate simply searches for a product they enjoy, then promotes that product and earns a piece of the profit from each sale they make.</a:t>
            </a:r>
          </a:p>
          <a:p>
            <a:endParaRPr lang="en-GB" dirty="0"/>
          </a:p>
          <a:p>
            <a:r>
              <a:rPr lang="en-GB" dirty="0"/>
              <a:t>Viral marketing is </a:t>
            </a:r>
            <a:r>
              <a:rPr lang="en-GB" b="1" dirty="0"/>
              <a:t>a style of promotion that relies on an audience to generate the message of a product or service</a:t>
            </a:r>
            <a:r>
              <a:rPr lang="en-GB" dirty="0"/>
              <a:t>. Marketing is considered “viral” when it reaches the point where it's being shared by the public at large rather than just its target audience.</a:t>
            </a:r>
          </a:p>
          <a:p>
            <a:endParaRPr lang="en-GB" dirty="0"/>
          </a:p>
          <a:p>
            <a:r>
              <a:rPr lang="en-GB" dirty="0"/>
              <a:t>Lead generation, </a:t>
            </a:r>
            <a:r>
              <a:rPr lang="en-GB" b="1" dirty="0"/>
              <a:t>the marketing process of stimulating and capturing interest in a product or service for the purpose of developing a sales pipeline</a:t>
            </a:r>
            <a:r>
              <a:rPr lang="en-GB" dirty="0"/>
              <a:t>, allows companies to nurture targets until they're ready to buy.</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7705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Keyword advertising</a:t>
            </a:r>
            <a:r>
              <a:rPr lang="en-US" dirty="0"/>
              <a:t>: Merchants purchase keywords through a bidding process at search sites, and whenever a consumer searches for that word, their advertisement shows up somewhere on the page. </a:t>
            </a:r>
          </a:p>
          <a:p>
            <a:endParaRPr lang="en-US" dirty="0"/>
          </a:p>
          <a:p>
            <a:r>
              <a:rPr lang="en-US" b="1" dirty="0"/>
              <a:t>Network keyword advertising: </a:t>
            </a:r>
            <a:r>
              <a:rPr lang="en-US" b="0" dirty="0"/>
              <a:t>introduced by Google as its AdSense product in 2002. Publishers join these networks and allow the search engine to place “relevant” ads on their sites </a:t>
            </a:r>
            <a:r>
              <a:rPr lang="en-US" b="1" dirty="0"/>
              <a:t>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819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SEO – techniques to improve the ranking of web pages generated by search engine algorithms.</a:t>
            </a:r>
          </a:p>
          <a:p>
            <a:endParaRPr lang="en-US" dirty="0"/>
          </a:p>
          <a:p>
            <a:r>
              <a:rPr lang="en-GB" dirty="0"/>
              <a:t>A link farm is a group of websites that all link to the other websites in the group to increase rankings in the search results (SERPs). This technique is a black-hat technique, which means that it is considered a manipulative technique. It is also considered a form of spam and sites which search engines like Google determine to be involved in link farms are penalised for it. </a:t>
            </a:r>
          </a:p>
          <a:p>
            <a:endParaRPr lang="en-GB" dirty="0"/>
          </a:p>
          <a:p>
            <a:r>
              <a:rPr lang="en-GB" b="1" dirty="0">
                <a:effectLst/>
              </a:rPr>
              <a:t>A content farm is a website that produces a large amount of low-quality articles on many different topics, then uses keywords so that they are placed highly on Google or other search engine results.</a:t>
            </a:r>
          </a:p>
          <a:p>
            <a:endParaRPr lang="en-GB" b="1" dirty="0">
              <a:effectLst/>
            </a:endParaRPr>
          </a:p>
          <a:p>
            <a:r>
              <a:rPr lang="en-GB" b="1" dirty="0">
                <a:effectLst/>
              </a:rPr>
              <a:t>Click fraud is the act of clicking on a paid link, such as display ad or sponsored search result, with malicious or vindictive intent</a:t>
            </a:r>
            <a:r>
              <a:rPr lang="en-GB" dirty="0"/>
              <a: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84301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Interstitial ads are </a:t>
            </a:r>
            <a:r>
              <a:rPr lang="en-GB" b="1" dirty="0"/>
              <a:t>full-screen ads that cover the interface of their host app</a:t>
            </a:r>
            <a:r>
              <a:rPr lang="en-GB" dirty="0"/>
              <a:t>. They're typically displayed at natural transition points in the flow of an app, such as between activities or during the pause between levels in a game.</a:t>
            </a:r>
          </a:p>
          <a:p>
            <a:endParaRPr lang="en-GB" dirty="0"/>
          </a:p>
          <a:p>
            <a:r>
              <a:rPr lang="en-GB" dirty="0"/>
              <a:t>Native advertising is the use of paid ads that fit seamlessly into the media where they appear. They blend in to match the content so that they don’t disrupt the viewer’s experience. In this way, advertisers can post content that hooks viewers’ attention by not being an obvious ad.</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28521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Content marketing is </a:t>
            </a:r>
            <a:r>
              <a:rPr lang="en-GB" b="1" dirty="0"/>
              <a:t>a marketing strategy used to attract, engage, and retain an audience by creating and sharing relevant articles, videos, podcasts, and other media</a:t>
            </a:r>
            <a:r>
              <a:rPr lang="en-GB" dirty="0"/>
              <a:t>. This approach establishes expertise, promotes brand awareness, and keeps your business top of mind when it's time to buy what you sell.</a:t>
            </a:r>
          </a:p>
          <a:p>
            <a:endParaRPr lang="en-GB" dirty="0"/>
          </a:p>
          <a:p>
            <a:r>
              <a:rPr lang="en-GB" dirty="0"/>
              <a:t>An online </a:t>
            </a:r>
            <a:r>
              <a:rPr lang="en-GB" i="1" dirty="0"/>
              <a:t>advertising network</a:t>
            </a:r>
            <a:r>
              <a:rPr lang="en-GB" dirty="0"/>
              <a:t> or </a:t>
            </a:r>
            <a:r>
              <a:rPr lang="en-GB" i="1" dirty="0"/>
              <a:t>ad network</a:t>
            </a:r>
            <a:r>
              <a:rPr lang="en-GB" dirty="0"/>
              <a:t> is a company that connects advertisers to websites that want to host advertisements.</a:t>
            </a:r>
          </a:p>
          <a:p>
            <a:endParaRPr lang="en-US" dirty="0"/>
          </a:p>
          <a:p>
            <a:r>
              <a:rPr lang="en-GB" dirty="0"/>
              <a:t>Ad fraud is </a:t>
            </a:r>
            <a:r>
              <a:rPr lang="en-GB" b="1" dirty="0"/>
              <a:t>a type of scam in which the perpetrator fools advertisers into paying for something that is worthless to them</a:t>
            </a:r>
            <a:r>
              <a:rPr lang="en-GB" dirty="0"/>
              <a:t>, such as fake traffic, fake leads or misrepresented and ineffective ad placement.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10682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6.6, Page 369. </a:t>
            </a:r>
          </a:p>
          <a:p>
            <a:pPr lvl="0" defTabSz="914400"/>
            <a:r>
              <a:rPr lang="en-US" sz="1200" b="0" i="0" u="none" strike="noStrike" kern="1200" cap="none" dirty="0">
                <a:solidFill>
                  <a:prstClr val="black"/>
                </a:solidFill>
                <a:latin typeface="Arial"/>
                <a:ea typeface="Arial"/>
                <a:cs typeface="Arial"/>
                <a:sym typeface="Arial"/>
              </a:rPr>
              <a:t>Millions of publishers have audiences to sell, and pages to fill with ads. Thousands of advertisers are looking for audiences. Ad networks are intermediaries that connect publishers with marketers.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model illustrates how an advertising network works</a:t>
            </a:r>
            <a:r>
              <a:rPr lang="en-US" dirty="0">
                <a:sym typeface="Arial"/>
              </a:rPr>
              <a:t>. 1. Consumer requests web page from ad network member merchant site. 2. Merchant site’s </a:t>
            </a:r>
            <a:r>
              <a:rPr lang="en-US" dirty="0"/>
              <a:t>m</a:t>
            </a:r>
            <a:r>
              <a:rPr lang="en-US" dirty="0">
                <a:sym typeface="Arial"/>
              </a:rPr>
              <a:t>erchant server connects to the ad network ad server. The ad network’s ad server connects with its user profile database. 3. Ad server reads cookie and checks database for the consumer’s user profile. 4. Ad server selects and serves user an appropriate </a:t>
            </a:r>
            <a:r>
              <a:rPr lang="en-US" dirty="0"/>
              <a:t>display</a:t>
            </a:r>
            <a:r>
              <a:rPr lang="en-US" dirty="0">
                <a:sym typeface="Arial"/>
              </a:rPr>
              <a:t> ad based on the consumer’s user profile. 5. The ad network follows consumer from site to site through use of tracking files.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30985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95083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Controlling the Assault of Non-Solicited Pornography and Marketing Act (CAN-SPAM Act</a:t>
            </a:r>
            <a:r>
              <a:rPr lang="en-GB" dirty="0"/>
              <a:t>)</a:t>
            </a:r>
          </a:p>
          <a:p>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hlinkClick r:id="rId4"/>
              </a:rPr>
              <a:t>Digital Markets Act (DMA) - European Union</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27684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8896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Hyperlocal marketing </a:t>
            </a:r>
            <a:r>
              <a:rPr lang="en-GB" b="1" dirty="0"/>
              <a:t>focuses on targeting prospective customers within a restricted local area</a:t>
            </a:r>
            <a:r>
              <a:rPr lang="en-GB" dirty="0"/>
              <a:t>. This “local area” is usually a few blocks or streets around your business. The main goal is to increase foot traffic to a store's physical location by targeting people who conduct “near me” searches on their mobile devices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23340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4608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04231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483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Marginal cost refers to </a:t>
            </a:r>
            <a:r>
              <a:rPr lang="en-GB" b="1" dirty="0">
                <a:effectLst/>
              </a:rPr>
              <a:t>the increase or decrease in the cost of producing one more unit or serving one more customer</a:t>
            </a:r>
            <a:r>
              <a:rPr lang="en-GB" dirty="0">
                <a:effectLst/>
              </a:rPr>
              <a:t>. It is also known as incremental cost.</a:t>
            </a:r>
          </a:p>
          <a:p>
            <a:endParaRPr lang="en-US" dirty="0"/>
          </a:p>
          <a:p>
            <a:r>
              <a:rPr lang="en-GB" dirty="0"/>
              <a:t>Piggyback marketing is a marketing strategy where </a:t>
            </a:r>
            <a:r>
              <a:rPr lang="en-GB" b="1" dirty="0"/>
              <a:t>two firms collaborate and represent each other's complementary products in a competitive market rather than competing with each other</a:t>
            </a:r>
            <a:r>
              <a:rPr lang="en-GB" dirty="0"/>
              <a:t>. Piggyback is a cost-effective strategy as both partners represent each other in their respective markets.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3975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Versioning means </a:t>
            </a:r>
            <a:r>
              <a:rPr lang="en-GB" b="1" dirty="0"/>
              <a:t>you develop a lowest-cost base price model that captures your most price sensitive customers while ensuring tolerable margins</a:t>
            </a:r>
            <a:r>
              <a:rPr lang="en-GB" dirty="0"/>
              <a:t>. The twist is you then offer better-featured versions of your product at higher prices (and margins) for less price sensitive customers.</a:t>
            </a:r>
          </a:p>
          <a:p>
            <a:endParaRPr lang="en-US" dirty="0"/>
          </a:p>
          <a:p>
            <a:r>
              <a:rPr lang="en-GB" dirty="0"/>
              <a:t>Yield management is </a:t>
            </a:r>
            <a:r>
              <a:rPr lang="en-GB" b="1" dirty="0"/>
              <a:t>a dynamic hotel pricing strategy designed to produce the maximum revenue, or yield, from a set inventory of rooms</a:t>
            </a:r>
            <a:r>
              <a:rPr lang="en-GB" dirty="0"/>
              <a:t>. It's about understanding and influencing </a:t>
            </a:r>
            <a:r>
              <a:rPr lang="en-GB" dirty="0" err="1"/>
              <a:t>traveler</a:t>
            </a:r>
            <a:r>
              <a:rPr lang="en-GB" dirty="0"/>
              <a:t> booking </a:t>
            </a:r>
            <a:r>
              <a:rPr lang="en-GB" dirty="0" err="1"/>
              <a:t>behavior</a:t>
            </a:r>
            <a:r>
              <a:rPr lang="en-GB" dirty="0"/>
              <a:t> and finding the optimal balance between occupancy and rate</a:t>
            </a:r>
            <a:endParaRPr lang="en-US" dirty="0"/>
          </a:p>
          <a:p>
            <a:endParaRPr lang="en-US" dirty="0"/>
          </a:p>
          <a:p>
            <a:r>
              <a:rPr lang="en-GB" dirty="0"/>
              <a:t>Dynamic pricing, also referred to as surge pricing, demand pricing, or time-based pricing, is </a:t>
            </a:r>
            <a:r>
              <a:rPr lang="en-GB" b="1" dirty="0"/>
              <a:t>a pricing strategy in which businesses set flexible prices for products or services based on current market demands</a:t>
            </a:r>
            <a:r>
              <a:rPr lang="en-GB" dirty="0"/>
              <a:t>.</a:t>
            </a:r>
            <a:endParaRPr lang="en-US" dirty="0"/>
          </a:p>
          <a:p>
            <a:endParaRPr lang="en-US" dirty="0"/>
          </a:p>
          <a:p>
            <a:r>
              <a:rPr lang="en-GB" dirty="0"/>
              <a:t>A flash sale also called a deal of the day, is </a:t>
            </a:r>
            <a:r>
              <a:rPr lang="en-GB" b="1" dirty="0"/>
              <a:t>a sale with a big discount that can reach up to 80% on particular items and is only valid for a short period, usually for 24-36 hours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53889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long tail marketing? Long tail marketing is </a:t>
            </a:r>
            <a:r>
              <a:rPr lang="en-GB" b="1" dirty="0"/>
              <a:t>the strategy of selling large amounts of popular products in addition to low amounts of niche products or services in niche markets</a:t>
            </a:r>
            <a:r>
              <a:rPr lang="en-GB" dirty="0"/>
              <a:t>. 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4305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4965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99053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platform or publisher that collects email addresses or requires users to sign in on their devices can use </a:t>
            </a:r>
            <a:r>
              <a:rPr lang="en-GB" b="1" dirty="0"/>
              <a:t>deterministic tracking for ad targeting</a:t>
            </a:r>
            <a:r>
              <a:rPr lang="en-GB" dirty="0"/>
              <a:t>. Probabilistic tracking relies on identifiers that use models and algorithms to match a user's devices.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238093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8608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90899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7860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Social emulation is </a:t>
            </a:r>
            <a:r>
              <a:rPr lang="en-GB" b="1" dirty="0"/>
              <a:t>the idea where whenever individuals buy cultural products conspicuously, they do it in order to emulate or 'imitate' their superiors or those in the higher-class sections of the social hierarchy</a:t>
            </a:r>
            <a:r>
              <a:rPr lang="en-GB" dirty="0"/>
              <a:t>.</a:t>
            </a:r>
          </a:p>
          <a:p>
            <a:r>
              <a:rPr lang="en-GB" dirty="0"/>
              <a:t>Amazon’s recommender systems  (Customer who bought this item also bought …) create co-purchase networks where people do not know one another personally, but nevertheless triple the influence of complementary products.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46879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306124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6.9, Page 403. </a:t>
            </a:r>
          </a:p>
          <a:p>
            <a:pPr lvl="0" defTabSz="914400"/>
            <a:r>
              <a:rPr lang="en-US" sz="1200" b="0" i="0" u="none" strike="noStrike" kern="1200" cap="none" dirty="0">
                <a:solidFill>
                  <a:prstClr val="black"/>
                </a:solidFill>
                <a:latin typeface="Arial"/>
                <a:ea typeface="Arial"/>
                <a:cs typeface="Arial"/>
                <a:sym typeface="Arial"/>
              </a:rPr>
              <a:t>This is an example of a CRM system. The system captures customer information from all customer touchpoints as well as other data sources, merges the data, and aggregates it into a single customer data repository or data warehouse where it can be used to provide better service, as well as to construct customer profiles for marketing purposes. Online analytical processing (OLAP) allows managers to dynamically analyze customer activities to spot trends or problems involving customers. Other analytical software programs analyze aggregate customer behavior to identify profitable and unprofitable customers as well as customer activities.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depicts a customer relationship management system. In the lower part of the image, customer touch points are shown as follows. Telephone, Sales force, Website, In-store, Social networks, and Mail. These customer touch points direct toward the </a:t>
            </a:r>
            <a:r>
              <a:rPr lang="en-US" dirty="0">
                <a:sym typeface="Arial"/>
              </a:rPr>
              <a:t>following </a:t>
            </a:r>
            <a:r>
              <a:rPr lang="en-US" dirty="0"/>
              <a:t>functions:</a:t>
            </a:r>
            <a:r>
              <a:rPr lang="en-US" dirty="0">
                <a:sym typeface="Arial"/>
              </a:rPr>
              <a:t> </a:t>
            </a:r>
            <a:r>
              <a:rPr lang="en-US" sz="1200" b="0" i="0" u="none" strike="noStrike" kern="1200" cap="none" dirty="0">
                <a:solidFill>
                  <a:prstClr val="black"/>
                </a:solidFill>
                <a:latin typeface="Arial"/>
                <a:ea typeface="Arial"/>
                <a:cs typeface="Arial"/>
                <a:sym typeface="Arial"/>
              </a:rPr>
              <a:t>1. Transaction processing and operational data collection. 2. Data aggregation, data cleaning, customer database, and data warehouse. 3. Business intelligence, data mining, analysis and reporting, and modeling. 4. Marketing campaign management, advertising campaign management, and behavioral targeting.</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96088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17462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6.10, Page 407. </a:t>
            </a:r>
          </a:p>
          <a:p>
            <a:pPr lvl="0" defTabSz="914400"/>
            <a:r>
              <a:rPr lang="en-US" sz="1200" b="0" i="0" u="none" strike="noStrike" kern="1200" cap="none" dirty="0">
                <a:solidFill>
                  <a:prstClr val="black"/>
                </a:solidFill>
                <a:latin typeface="Arial"/>
                <a:ea typeface="Arial"/>
                <a:cs typeface="Arial"/>
                <a:sym typeface="Arial"/>
              </a:rPr>
              <a:t>The conversion of visitors into customers, and then loyal customers, is a complex and long-term process that may take several months.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The figure shows an online consumer purchasing model. Starting from the left is the following. Awareness-need recognition, which involves Market Communications. Examples</a:t>
            </a:r>
            <a:r>
              <a:rPr lang="en-US" sz="1200" b="0" i="0" u="none" strike="noStrike" kern="1200" cap="none" baseline="0" dirty="0">
                <a:solidFill>
                  <a:prstClr val="black"/>
                </a:solidFill>
                <a:latin typeface="Arial"/>
                <a:ea typeface="Arial"/>
                <a:cs typeface="Arial"/>
                <a:sym typeface="Arial"/>
              </a:rPr>
              <a:t> of market communications include</a:t>
            </a:r>
            <a:r>
              <a:rPr lang="en-US" sz="1200" b="0" i="0" u="none" strike="noStrike" kern="1200" cap="none" dirty="0">
                <a:solidFill>
                  <a:prstClr val="black"/>
                </a:solidFill>
                <a:latin typeface="Arial"/>
                <a:ea typeface="Arial"/>
                <a:cs typeface="Arial"/>
                <a:sym typeface="Arial"/>
              </a:rPr>
              <a:t> Search engine, Display ads, E-mail, Affiliates, Social networks, Blogs, Mobile ads, and Apps. The </a:t>
            </a:r>
            <a:r>
              <a:rPr lang="en-US" dirty="0">
                <a:sym typeface="Arial"/>
              </a:rPr>
              <a:t>example assumes </a:t>
            </a:r>
            <a:r>
              <a:rPr lang="en-US" sz="1200" b="0" i="0" u="none" strike="noStrike" kern="1200" cap="none" dirty="0">
                <a:solidFill>
                  <a:prstClr val="black"/>
                </a:solidFill>
                <a:latin typeface="Arial"/>
                <a:ea typeface="Arial"/>
                <a:cs typeface="Arial"/>
                <a:sym typeface="Arial"/>
              </a:rPr>
              <a:t>100,000 Impressions, 10,000 Search clicks, and 1,500 Likes. Next is Search, which involves Website hits. This generates 1,000 Unique visitors, or 1 percent of the impressions. Next is Evaluation of Alternatives, which involves Page views, Stickiness, and Site design. Next is Purchase, which involves Acquisition and Conversion. This </a:t>
            </a:r>
            <a:r>
              <a:rPr lang="en-US" dirty="0">
                <a:sym typeface="Arial"/>
              </a:rPr>
              <a:t>generates</a:t>
            </a:r>
            <a:r>
              <a:rPr lang="en-US" sz="1200" b="0" i="0" u="none" strike="noStrike" kern="1200" cap="none" dirty="0">
                <a:solidFill>
                  <a:prstClr val="black"/>
                </a:solidFill>
                <a:latin typeface="Arial"/>
                <a:ea typeface="Arial"/>
                <a:cs typeface="Arial"/>
                <a:sym typeface="Arial"/>
              </a:rPr>
              <a:t> 50 Purchases, or 5 percent rate. Lastly is Post-purchase behavior or loyalty, which generates 12 loyal customers, or 25 percent retention.</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479531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277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43910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22254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6.11, Page 412. </a:t>
            </a:r>
          </a:p>
          <a:p>
            <a:pPr lvl="0" defTabSz="914400">
              <a:defRPr/>
            </a:pPr>
            <a:r>
              <a:rPr lang="en-US" sz="1200" b="0" i="0" u="none" strike="noStrike" kern="1200" cap="none" dirty="0">
                <a:solidFill>
                  <a:prstClr val="black"/>
                </a:solidFill>
                <a:latin typeface="Arial"/>
                <a:ea typeface="Arial"/>
                <a:cs typeface="Arial"/>
                <a:sym typeface="Arial"/>
              </a:rPr>
              <a:t>Marketing analytics help e-commerce firms to better understand consumer behavior at each stage of the online purchasing process.</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a:t>
            </a:r>
            <a:r>
              <a:rPr lang="en-US" sz="1200" b="0" i="0" u="none" strike="noStrike" kern="1200" cap="none" baseline="0" dirty="0">
                <a:solidFill>
                  <a:prstClr val="black"/>
                </a:solidFill>
                <a:latin typeface="Arial"/>
                <a:ea typeface="Arial"/>
                <a:cs typeface="Arial"/>
                <a:sym typeface="Arial"/>
              </a:rPr>
              <a:t> description: An image depicts marketing analytics and the online purchasing process model. The figure, from left to right, shows the following process. Awareness </a:t>
            </a:r>
            <a:r>
              <a:rPr lang="en-US" dirty="0">
                <a:sym typeface="Arial"/>
              </a:rPr>
              <a:t>In-bound involves </a:t>
            </a:r>
            <a:r>
              <a:rPr lang="en-US" sz="1200" b="0" i="0" u="none" strike="noStrike" kern="1200" cap="none" baseline="0" dirty="0">
                <a:solidFill>
                  <a:prstClr val="black"/>
                </a:solidFill>
                <a:latin typeface="Arial"/>
                <a:ea typeface="Arial"/>
                <a:cs typeface="Arial"/>
                <a:sym typeface="Arial"/>
              </a:rPr>
              <a:t>Unique visitors. Engagement </a:t>
            </a:r>
            <a:r>
              <a:rPr lang="en-US" dirty="0">
                <a:sym typeface="Arial"/>
              </a:rPr>
              <a:t>involves </a:t>
            </a:r>
            <a:r>
              <a:rPr lang="en-US" sz="1200" b="0" i="0" u="none" strike="noStrike" kern="1200" cap="none" baseline="0" dirty="0">
                <a:solidFill>
                  <a:prstClr val="black"/>
                </a:solidFill>
                <a:latin typeface="Arial"/>
                <a:ea typeface="Arial"/>
                <a:cs typeface="Arial"/>
                <a:sym typeface="Arial"/>
              </a:rPr>
              <a:t>Page views, Duration, and Content views. </a:t>
            </a:r>
            <a:r>
              <a:rPr lang="en-US" dirty="0">
                <a:sym typeface="Arial"/>
              </a:rPr>
              <a:t>Interaction </a:t>
            </a:r>
            <a:r>
              <a:rPr lang="en-US" dirty="0"/>
              <a:t>involves</a:t>
            </a:r>
            <a:r>
              <a:rPr lang="en-US" dirty="0">
                <a:sym typeface="Arial"/>
              </a:rPr>
              <a:t> </a:t>
            </a:r>
            <a:r>
              <a:rPr lang="en-US" sz="1200" b="0" i="0" u="none" strike="noStrike" kern="1200" cap="none" baseline="0" dirty="0">
                <a:solidFill>
                  <a:prstClr val="black"/>
                </a:solidFill>
                <a:latin typeface="Arial"/>
                <a:ea typeface="Arial"/>
                <a:cs typeface="Arial"/>
                <a:sym typeface="Arial"/>
              </a:rPr>
              <a:t>Posts, Likes, Pins and tweets, and Comments. </a:t>
            </a:r>
            <a:r>
              <a:rPr lang="en-US" dirty="0">
                <a:sym typeface="Arial"/>
              </a:rPr>
              <a:t>Purchase </a:t>
            </a:r>
            <a:r>
              <a:rPr lang="en-US" dirty="0"/>
              <a:t>involves</a:t>
            </a:r>
            <a:r>
              <a:rPr lang="en-US" dirty="0">
                <a:sym typeface="Arial"/>
              </a:rPr>
              <a:t> </a:t>
            </a:r>
            <a:r>
              <a:rPr lang="en-US" sz="1200" b="0" i="0" u="none" strike="noStrike" kern="1200" cap="none" baseline="0" dirty="0">
                <a:solidFill>
                  <a:prstClr val="black"/>
                </a:solidFill>
                <a:latin typeface="Arial"/>
                <a:ea typeface="Arial"/>
                <a:cs typeface="Arial"/>
                <a:sym typeface="Arial"/>
              </a:rPr>
              <a:t>Enter cart page, Register, Purchase, Abandon. Post-purchase service </a:t>
            </a:r>
            <a:r>
              <a:rPr lang="en-US" dirty="0">
                <a:sym typeface="Arial"/>
              </a:rPr>
              <a:t>loyalty involves Repeat </a:t>
            </a:r>
            <a:r>
              <a:rPr lang="en-US" sz="1200" b="0" i="0" u="none" strike="noStrike" kern="1200" cap="none" baseline="0" dirty="0">
                <a:solidFill>
                  <a:prstClr val="black"/>
                </a:solidFill>
                <a:latin typeface="Arial"/>
                <a:ea typeface="Arial"/>
                <a:cs typeface="Arial"/>
                <a:sym typeface="Arial"/>
              </a:rPr>
              <a:t>customers, Social site buzz, and Service requests.</a:t>
            </a:r>
            <a:endParaRPr lang="en-US" sz="1200" b="0" i="0" u="none" strike="noStrike" kern="1200" cap="none" dirty="0">
              <a:solidFill>
                <a:prstClr val="black"/>
              </a:solidFill>
              <a:latin typeface="Arial"/>
              <a:ea typeface="Arial"/>
              <a:cs typeface="Arial"/>
              <a:sym typeface="Arial"/>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9124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4246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135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6.1, Page 350. </a:t>
            </a:r>
          </a:p>
          <a:p>
            <a:pPr lvl="0" defTabSz="914400"/>
            <a:r>
              <a:rPr lang="en-US" sz="1200" b="0" i="0" u="none" strike="noStrike" kern="1200" cap="none" dirty="0">
                <a:solidFill>
                  <a:prstClr val="black"/>
                </a:solidFill>
                <a:latin typeface="Arial"/>
                <a:ea typeface="Arial"/>
                <a:cs typeface="Arial"/>
                <a:sym typeface="Arial"/>
              </a:rPr>
              <a:t>Consumer behavior models try to predict the decisions that consumers make in the marketplace.</a:t>
            </a:r>
          </a:p>
          <a:p>
            <a:r>
              <a:rPr lang="en-US" sz="1200" b="0" i="0" u="none" strike="noStrike" kern="1200" cap="none" dirty="0">
                <a:solidFill>
                  <a:prstClr val="black"/>
                </a:solidFill>
                <a:latin typeface="Arial"/>
                <a:ea typeface="Arial"/>
                <a:cs typeface="Arial"/>
                <a:sym typeface="Arial"/>
              </a:rPr>
              <a:t>SOURCE: </a:t>
            </a:r>
            <a:r>
              <a:rPr lang="en-US" sz="1200" b="0" i="0" u="none" strike="noStrike" kern="1200" cap="none" baseline="0" dirty="0">
                <a:solidFill>
                  <a:schemeClr val="dk1"/>
                </a:solidFill>
                <a:latin typeface="Arial"/>
                <a:ea typeface="Arial"/>
                <a:cs typeface="Arial"/>
                <a:sym typeface="Arial"/>
              </a:rPr>
              <a:t>Adapted from Kotler and Armstrong, Principles of Marketing, 13e, 2009, reprinted by permission of Pearson Education, Inc.</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Full description: </a:t>
            </a:r>
            <a:r>
              <a:rPr lang="en-US" sz="1200" b="0" i="0" u="none" strike="noStrike" kern="1200" cap="none" dirty="0">
                <a:solidFill>
                  <a:prstClr val="black"/>
                </a:solidFill>
                <a:latin typeface="Arial"/>
                <a:ea typeface="Arial"/>
                <a:cs typeface="Arial"/>
                <a:sym typeface="Arial"/>
              </a:rPr>
              <a:t>An image depicts a general model of consumer behavior. Text illustrations from left to right depict a general model of consumer behavior that influences a consumer’s marketplace decisions. The image shows that independent demographic variables lead to intervening variables, which in turn lead to dependent variables. Independent demographic variables, </a:t>
            </a:r>
            <a:r>
              <a:rPr lang="en-US" dirty="0">
                <a:sym typeface="Arial"/>
              </a:rPr>
              <a:t>also known as </a:t>
            </a:r>
            <a:r>
              <a:rPr lang="en-US" sz="1200" b="0" i="0" u="none" strike="noStrike" kern="1200" cap="none" dirty="0">
                <a:solidFill>
                  <a:prstClr val="black"/>
                </a:solidFill>
                <a:latin typeface="Arial"/>
                <a:ea typeface="Arial"/>
                <a:cs typeface="Arial"/>
                <a:sym typeface="Arial"/>
              </a:rPr>
              <a:t>background factors, </a:t>
            </a:r>
            <a:r>
              <a:rPr lang="en-US" dirty="0">
                <a:sym typeface="Arial"/>
              </a:rPr>
              <a:t>include </a:t>
            </a:r>
            <a:r>
              <a:rPr lang="en-US" sz="1200" b="0" i="0" u="none" strike="noStrike" kern="1200" cap="none" dirty="0">
                <a:solidFill>
                  <a:prstClr val="black"/>
                </a:solidFill>
                <a:latin typeface="Arial"/>
                <a:ea typeface="Arial"/>
                <a:cs typeface="Arial"/>
                <a:sym typeface="Arial"/>
              </a:rPr>
              <a:t>Cultural, Social, and Psychological factors. Intervening variables, such as market stimuli, social networks, and communities, include Brand, Marketing Communications Stimuli, and Firm Capabilities. Dependent variables consist of In-store</a:t>
            </a:r>
            <a:r>
              <a:rPr lang="en-US" sz="1200" b="0" i="0" u="none" strike="noStrike" kern="1200" cap="none" baseline="0" dirty="0">
                <a:solidFill>
                  <a:prstClr val="black"/>
                </a:solidFill>
                <a:latin typeface="Arial"/>
                <a:ea typeface="Arial"/>
                <a:cs typeface="Arial"/>
                <a:sym typeface="Arial"/>
              </a:rPr>
              <a:t> Behavior and B</a:t>
            </a:r>
            <a:r>
              <a:rPr lang="en-US" sz="1200" b="0" i="0" u="none" strike="noStrike" kern="1200" cap="none" dirty="0">
                <a:solidFill>
                  <a:prstClr val="black"/>
                </a:solidFill>
                <a:latin typeface="Arial"/>
                <a:ea typeface="Arial"/>
                <a:cs typeface="Arial"/>
                <a:sym typeface="Arial"/>
              </a:rPr>
              <a:t>uyer Decisions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7877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7715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6.2, Page 351. </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a:t>
            </a:r>
            <a:r>
              <a:rPr lang="en-US" sz="1200" b="0" i="0" u="none" strike="noStrike" kern="1200" cap="none" baseline="0" dirty="0">
                <a:solidFill>
                  <a:prstClr val="black"/>
                </a:solidFill>
                <a:latin typeface="Arial"/>
                <a:ea typeface="Arial"/>
                <a:cs typeface="Arial"/>
                <a:sym typeface="Arial"/>
              </a:rPr>
              <a:t> description: A figure depicts the consumer decision process and supporting communications. The consumer decision process and the types of offline and online marketing communications that support this process are shown as follows. The first step in the consumer decision process is awareness—need recognition. Online marketing communications that support awareness—need recognition include targeted display ads, targeted e-mail ads, and social media. Offline marketing communications that support awareness—need recognition include mass media, </a:t>
            </a:r>
            <a:r>
              <a:rPr lang="en-US" dirty="0">
                <a:sym typeface="Arial"/>
              </a:rPr>
              <a:t>T V,</a:t>
            </a:r>
            <a:r>
              <a:rPr lang="en-US" sz="1200" b="0" i="0" u="none" strike="noStrike" kern="1200" cap="none" baseline="0" dirty="0">
                <a:solidFill>
                  <a:prstClr val="black"/>
                </a:solidFill>
                <a:latin typeface="Arial"/>
                <a:ea typeface="Arial"/>
                <a:cs typeface="Arial"/>
                <a:sym typeface="Arial"/>
              </a:rPr>
              <a:t> radio, print media, </a:t>
            </a:r>
            <a:r>
              <a:rPr lang="en-US" dirty="0">
                <a:sym typeface="Arial"/>
              </a:rPr>
              <a:t>and</a:t>
            </a:r>
            <a:r>
              <a:rPr lang="en-US" sz="1200" b="0" i="0" u="none" strike="noStrike" kern="1200" cap="none" baseline="0" dirty="0">
                <a:solidFill>
                  <a:prstClr val="black"/>
                </a:solidFill>
                <a:latin typeface="Arial"/>
                <a:ea typeface="Arial"/>
                <a:cs typeface="Arial"/>
                <a:sym typeface="Arial"/>
              </a:rPr>
              <a:t>  social networks. The second step in the consumer decision process is search. Online marketing communications that support search include search engines, online catalogs, site visits, targeted e-mail, and social networks. Offline marketing communications that support search include catalogs, print ads, mass media, salespeople, product raters, store visits and social networks. The third step in the consumer decision process is  evaluation of alternatives. Online marketing communications that </a:t>
            </a:r>
            <a:r>
              <a:rPr lang="en-US" dirty="0">
                <a:sym typeface="Arial"/>
              </a:rPr>
              <a:t>support </a:t>
            </a:r>
            <a:r>
              <a:rPr lang="en-US" sz="1200" b="0" i="0" u="none" strike="noStrike" kern="1200" cap="none" baseline="0" dirty="0">
                <a:solidFill>
                  <a:prstClr val="black"/>
                </a:solidFill>
                <a:latin typeface="Arial"/>
                <a:ea typeface="Arial"/>
                <a:cs typeface="Arial"/>
                <a:sym typeface="Arial"/>
              </a:rPr>
              <a:t>evaluation of alternatives include search engines, online catalogs, site visits, product reviews, user evaluation, and social networks. Offline marketing communications that support evaluation of alternatives includes reference groups, opinion leaders, mass media, product raters, store visits, and social networks. The fourth step in the consumer decision process is purchase. Online marketing communications that support purchases include online promotions, discounts, targeted e-mail, and flash sales. Offline marketing communications that support purchases include promotions, direct mail, mass media, and print media. The fifth step in the consumer decision process is post-purchase behavior—loyalty. Online marketing communications that supports post-purchase behavior—loyalty include communities of consumption, newsletters, customer e-mail, online updates, and social networks. Offline marketing communications that supports post-purchase behavior—loyalty include warranties, service calls, parts and repair, consumer groups, and social networks.</a:t>
            </a:r>
            <a:endParaRPr lang="en-US" sz="1200" b="0" i="0" u="none" strike="noStrike" kern="1200" cap="none" dirty="0">
              <a:solidFill>
                <a:prstClr val="black"/>
              </a:solidFill>
              <a:latin typeface="Arial"/>
              <a:ea typeface="Arial"/>
              <a:cs typeface="Arial"/>
              <a:sym typeface="Arial"/>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4932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6975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a:solidFill>
                  <a:schemeClr val="tx2"/>
                </a:solidFill>
                <a:latin typeface="+mj-lt"/>
                <a:cs typeface="Times New Roman" panose="02020603050405020304" pitchFamily="18" charset="0"/>
              </a:rPr>
              <a:t>E-commerce 2020-2021: </a:t>
            </a:r>
            <a:r>
              <a:rPr lang="en-US" altLang="en-US" sz="3000" dirty="0">
                <a:solidFill>
                  <a:schemeClr val="tx2"/>
                </a:solidFill>
                <a:latin typeface="+mj-lt"/>
                <a:cs typeface="Times New Roman" panose="02020603050405020304" pitchFamily="18" charset="0"/>
              </a:rPr>
              <a:t>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6</a:t>
            </a:r>
          </a:p>
        </p:txBody>
      </p:sp>
      <p:sp>
        <p:nvSpPr>
          <p:cNvPr id="5" name="Text Placeholder 4"/>
          <p:cNvSpPr>
            <a:spLocks noGrp="1"/>
          </p:cNvSpPr>
          <p:nvPr>
            <p:ph type="body" idx="3"/>
          </p:nvPr>
        </p:nvSpPr>
        <p:spPr>
          <a:xfrm>
            <a:off x="5195455" y="3254244"/>
            <a:ext cx="3408795" cy="1076875"/>
          </a:xfrm>
        </p:spPr>
        <p:txBody>
          <a:bodyPr/>
          <a:lstStyle/>
          <a:p>
            <a:pPr algn="ctr">
              <a:defRPr/>
            </a:pPr>
            <a:r>
              <a:rPr lang="en-US" altLang="en-US" dirty="0">
                <a:latin typeface="+mn-lt"/>
              </a:rPr>
              <a:t>E-commerce Marketing and Advertising</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pic>
        <p:nvPicPr>
          <p:cNvPr id="9" name="Picture 8"/>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C2020G_Fig_06-03_ModelofOnlineConsumerBehavior.tif"/>
          <p:cNvPicPr>
            <a:picLocks noChangeAspect="1"/>
          </p:cNvPicPr>
          <p:nvPr/>
        </p:nvPicPr>
        <p:blipFill>
          <a:blip r:embed="rId3"/>
          <a:stretch>
            <a:fillRect/>
          </a:stretch>
        </p:blipFill>
        <p:spPr>
          <a:xfrm>
            <a:off x="1398494" y="1097174"/>
            <a:ext cx="6347012" cy="4950516"/>
          </a:xfrm>
          <a:prstGeom prst="rect">
            <a:avLst/>
          </a:prstGeom>
        </p:spPr>
      </p:pic>
      <p:sp>
        <p:nvSpPr>
          <p:cNvPr id="2" name="Title 1"/>
          <p:cNvSpPr>
            <a:spLocks noGrp="1"/>
          </p:cNvSpPr>
          <p:nvPr>
            <p:ph type="title"/>
          </p:nvPr>
        </p:nvSpPr>
        <p:spPr/>
        <p:txBody>
          <a:bodyPr/>
          <a:lstStyle/>
          <a:p>
            <a:r>
              <a:rPr lang="en-US" sz="3400" kern="1200" dirty="0">
                <a:cs typeface="Times New Roman" panose="02020603050405020304" pitchFamily="18" charset="0"/>
              </a:rPr>
              <a:t>Figure 6.3 A Model of Online Consumer Behavior</a:t>
            </a:r>
            <a:endParaRPr lang="en-IN" sz="3400" dirty="0"/>
          </a:p>
        </p:txBody>
      </p:sp>
    </p:spTree>
    <p:extLst>
      <p:ext uri="{BB962C8B-B14F-4D97-AF65-F5344CB8AC3E}">
        <p14:creationId xmlns:p14="http://schemas.microsoft.com/office/powerpoint/2010/main" val="346562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Shoppers: Browsers and Buyers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Shoppers: Over 90% of Internet users</a:t>
            </a:r>
          </a:p>
          <a:p>
            <a:pPr marL="741553" lvl="1" indent="-284353">
              <a:spcAft>
                <a:spcPct val="0"/>
              </a:spcAft>
              <a:buSzPts val="2400"/>
            </a:pPr>
            <a:r>
              <a:rPr lang="en-US" kern="1200" dirty="0">
                <a:solidFill>
                  <a:srgbClr val="000000"/>
                </a:solidFill>
                <a:latin typeface="Arial (Body)"/>
              </a:rPr>
              <a:t>Around 80% are buyers</a:t>
            </a:r>
          </a:p>
          <a:p>
            <a:pPr marL="741553" lvl="1" indent="-284353">
              <a:spcAft>
                <a:spcPct val="0"/>
              </a:spcAft>
              <a:buSzPts val="2400"/>
            </a:pPr>
            <a:r>
              <a:rPr lang="en-US" dirty="0"/>
              <a:t>Around 13% </a:t>
            </a:r>
            <a:r>
              <a:rPr lang="en-US" kern="1200" dirty="0">
                <a:solidFill>
                  <a:srgbClr val="000000"/>
                </a:solidFill>
                <a:latin typeface="Arial (Body)"/>
              </a:rPr>
              <a:t>are browsers (purchase offline)</a:t>
            </a:r>
          </a:p>
          <a:p>
            <a:pPr marL="255651" lvl="0" indent="-255651">
              <a:spcAft>
                <a:spcPct val="0"/>
              </a:spcAft>
              <a:buSzPts val="2400"/>
              <a:tabLst/>
            </a:pPr>
            <a:r>
              <a:rPr lang="en-US" kern="1200" dirty="0">
                <a:solidFill>
                  <a:srgbClr val="000000"/>
                </a:solidFill>
                <a:latin typeface="Arial (Body)"/>
              </a:rPr>
              <a:t>Online research influenced </a:t>
            </a:r>
            <a:r>
              <a:rPr lang="en-US" dirty="0"/>
              <a:t>about $2.6 </a:t>
            </a:r>
            <a:r>
              <a:rPr lang="en-US" kern="1200" dirty="0">
                <a:solidFill>
                  <a:srgbClr val="000000"/>
                </a:solidFill>
                <a:latin typeface="Arial (Body)"/>
              </a:rPr>
              <a:t>trillion of retail purchases in 2018</a:t>
            </a:r>
          </a:p>
          <a:p>
            <a:pPr marL="255651" lvl="0" indent="-255651">
              <a:spcAft>
                <a:spcPct val="0"/>
              </a:spcAft>
              <a:buSzPts val="2400"/>
              <a:tabLst/>
            </a:pPr>
            <a:r>
              <a:rPr lang="en-US" kern="1200" dirty="0">
                <a:solidFill>
                  <a:srgbClr val="000000"/>
                </a:solidFill>
                <a:latin typeface="Arial (Body)"/>
              </a:rPr>
              <a:t>Online traffic also influenced by offline brands and shopping</a:t>
            </a:r>
          </a:p>
          <a:p>
            <a:pPr marL="255651" lvl="0" indent="-255651">
              <a:spcAft>
                <a:spcPct val="0"/>
              </a:spcAft>
              <a:buSzPts val="2400"/>
              <a:tabLst/>
            </a:pPr>
            <a:r>
              <a:rPr lang="pt-BR" kern="1200" dirty="0">
                <a:solidFill>
                  <a:srgbClr val="000000"/>
                </a:solidFill>
                <a:latin typeface="Arial (Body)"/>
              </a:rPr>
              <a:t>E-commerce </a:t>
            </a:r>
            <a:r>
              <a:rPr lang="en-US" kern="1200" dirty="0">
                <a:solidFill>
                  <a:srgbClr val="000000"/>
                </a:solidFill>
                <a:latin typeface="Arial (Body)"/>
              </a:rPr>
              <a:t>and traditional commerce are coupled: Part of a continuum of consuming behavior</a:t>
            </a:r>
          </a:p>
        </p:txBody>
      </p:sp>
    </p:spTree>
    <p:extLst>
      <p:ext uri="{BB962C8B-B14F-4D97-AF65-F5344CB8AC3E}">
        <p14:creationId xmlns:p14="http://schemas.microsoft.com/office/powerpoint/2010/main" val="3277992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What Consumers Shop for and Buy Online</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Big ticket items ($1000 or more)</a:t>
            </a:r>
          </a:p>
          <a:p>
            <a:pPr marL="741553" lvl="1" indent="-284353">
              <a:spcAft>
                <a:spcPct val="0"/>
              </a:spcAft>
              <a:buSzPts val="2400"/>
            </a:pPr>
            <a:r>
              <a:rPr lang="en-US" kern="1200" dirty="0">
                <a:solidFill>
                  <a:srgbClr val="000000"/>
                </a:solidFill>
                <a:latin typeface="Arial (Body)"/>
              </a:rPr>
              <a:t>Travel, computer hardware, electronics</a:t>
            </a:r>
          </a:p>
          <a:p>
            <a:pPr marL="741553" lvl="1" indent="-284353">
              <a:spcAft>
                <a:spcPct val="0"/>
              </a:spcAft>
              <a:buSzPts val="2400"/>
            </a:pPr>
            <a:r>
              <a:rPr lang="en-US" kern="1200" dirty="0">
                <a:solidFill>
                  <a:srgbClr val="000000"/>
                </a:solidFill>
                <a:latin typeface="Arial (Body)"/>
              </a:rPr>
              <a:t>Consumers now more confident in purchasing costlier items</a:t>
            </a:r>
          </a:p>
          <a:p>
            <a:pPr marL="255651" lvl="0" indent="-255651">
              <a:spcAft>
                <a:spcPct val="0"/>
              </a:spcAft>
              <a:buSzPts val="2400"/>
              <a:tabLst/>
            </a:pPr>
            <a:r>
              <a:rPr lang="en-US" kern="1200" dirty="0">
                <a:solidFill>
                  <a:srgbClr val="000000"/>
                </a:solidFill>
                <a:latin typeface="Arial (Body)"/>
              </a:rPr>
              <a:t>Small ticket items ($100 or less)</a:t>
            </a:r>
          </a:p>
          <a:p>
            <a:pPr marL="741553" lvl="1" indent="-284353">
              <a:spcAft>
                <a:spcPct val="0"/>
              </a:spcAft>
              <a:buSzPts val="2400"/>
            </a:pPr>
            <a:r>
              <a:rPr lang="en-US" kern="1200" dirty="0">
                <a:solidFill>
                  <a:srgbClr val="000000"/>
                </a:solidFill>
                <a:latin typeface="Arial (Body)"/>
              </a:rPr>
              <a:t>Apparel, books, office supplies, software, etc.</a:t>
            </a:r>
          </a:p>
          <a:p>
            <a:pPr marL="255651" lvl="0" indent="-255651">
              <a:spcAft>
                <a:spcPct val="0"/>
              </a:spcAft>
              <a:buSzPts val="2400"/>
              <a:tabLst/>
            </a:pPr>
            <a:r>
              <a:rPr lang="en-US" kern="1200" dirty="0">
                <a:solidFill>
                  <a:srgbClr val="000000"/>
                </a:solidFill>
                <a:latin typeface="Arial (Body)"/>
              </a:rPr>
              <a:t>Sales of bulky goods, furniture and large appliances, rapidly expanding</a:t>
            </a:r>
          </a:p>
        </p:txBody>
      </p:sp>
    </p:spTree>
    <p:extLst>
      <p:ext uri="{BB962C8B-B14F-4D97-AF65-F5344CB8AC3E}">
        <p14:creationId xmlns:p14="http://schemas.microsoft.com/office/powerpoint/2010/main" val="78062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How Consumers Shop</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How shoppers find online vendors</a:t>
            </a:r>
          </a:p>
          <a:p>
            <a:pPr marL="741553" lvl="1" indent="-284353">
              <a:spcAft>
                <a:spcPct val="0"/>
              </a:spcAft>
              <a:buSzPts val="2400"/>
            </a:pPr>
            <a:r>
              <a:rPr lang="en-US" altLang="en-US" kern="1200" dirty="0">
                <a:solidFill>
                  <a:srgbClr val="000000"/>
                </a:solidFill>
              </a:rPr>
              <a:t>Search engines</a:t>
            </a:r>
          </a:p>
          <a:p>
            <a:pPr marL="741553" lvl="1" indent="-284353">
              <a:spcAft>
                <a:spcPct val="0"/>
              </a:spcAft>
              <a:buSzPts val="2400"/>
            </a:pPr>
            <a:r>
              <a:rPr lang="en-US" altLang="en-US" kern="1200" dirty="0">
                <a:solidFill>
                  <a:srgbClr val="000000"/>
                </a:solidFill>
              </a:rPr>
              <a:t>Marketplaces (Amazon, e</a:t>
            </a:r>
            <a:r>
              <a:rPr lang="en-US" altLang="en-US" sz="100" kern="1200" dirty="0">
                <a:solidFill>
                  <a:srgbClr val="000000"/>
                </a:solidFill>
              </a:rPr>
              <a:t> </a:t>
            </a:r>
            <a:r>
              <a:rPr lang="en-US" altLang="en-US" kern="1200" dirty="0">
                <a:solidFill>
                  <a:srgbClr val="000000"/>
                </a:solidFill>
              </a:rPr>
              <a:t>Bay)</a:t>
            </a:r>
          </a:p>
          <a:p>
            <a:pPr marL="741553" lvl="1" indent="-284353">
              <a:spcAft>
                <a:spcPct val="0"/>
              </a:spcAft>
              <a:buSzPts val="2400"/>
            </a:pPr>
            <a:r>
              <a:rPr lang="en-US" altLang="en-US" kern="1200" dirty="0">
                <a:solidFill>
                  <a:srgbClr val="000000"/>
                </a:solidFill>
              </a:rPr>
              <a:t>Specific retail site</a:t>
            </a:r>
          </a:p>
          <a:p>
            <a:pPr marL="255651" lvl="0" indent="-255651">
              <a:spcAft>
                <a:spcPct val="0"/>
              </a:spcAft>
              <a:buSzPts val="2400"/>
              <a:tabLst/>
            </a:pPr>
            <a:r>
              <a:rPr lang="en-US" altLang="en-US" kern="1200" dirty="0">
                <a:solidFill>
                  <a:srgbClr val="000000"/>
                </a:solidFill>
              </a:rPr>
              <a:t>About 8% of Internet users don</a:t>
            </a:r>
            <a:r>
              <a:rPr lang="en-US" altLang="ja-JP" kern="1200" dirty="0">
                <a:solidFill>
                  <a:srgbClr val="000000"/>
                </a:solidFill>
              </a:rPr>
              <a:t>’t shop online</a:t>
            </a:r>
          </a:p>
          <a:p>
            <a:pPr marL="741553" lvl="1" indent="-284353">
              <a:spcAft>
                <a:spcPct val="0"/>
              </a:spcAft>
              <a:buSzPts val="2400"/>
            </a:pPr>
            <a:r>
              <a:rPr lang="en-US" altLang="en-US" kern="1200" dirty="0">
                <a:solidFill>
                  <a:srgbClr val="000000"/>
                </a:solidFill>
              </a:rPr>
              <a:t>Trust factor</a:t>
            </a:r>
          </a:p>
          <a:p>
            <a:pPr marL="741553" lvl="1" indent="-284353">
              <a:spcAft>
                <a:spcPct val="0"/>
              </a:spcAft>
              <a:buSzPts val="2400"/>
            </a:pPr>
            <a:r>
              <a:rPr lang="en-US" altLang="en-US" kern="1200" dirty="0">
                <a:solidFill>
                  <a:srgbClr val="000000"/>
                </a:solidFill>
              </a:rPr>
              <a:t>Hassle factors (shipping costs, returns, etc.)</a:t>
            </a:r>
          </a:p>
        </p:txBody>
      </p:sp>
    </p:spTree>
    <p:extLst>
      <p:ext uri="{BB962C8B-B14F-4D97-AF65-F5344CB8AC3E}">
        <p14:creationId xmlns:p14="http://schemas.microsoft.com/office/powerpoint/2010/main" val="24148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Trust, Utility, and Opportunism in Online Markets</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Two most important factors shaping decision to purchase online:</a:t>
            </a:r>
          </a:p>
          <a:p>
            <a:pPr marL="741553" lvl="1" indent="-284353">
              <a:spcAft>
                <a:spcPct val="0"/>
              </a:spcAft>
              <a:buSzPts val="2400"/>
            </a:pPr>
            <a:r>
              <a:rPr lang="en-US" kern="1200" dirty="0">
                <a:solidFill>
                  <a:srgbClr val="000000"/>
                </a:solidFill>
                <a:latin typeface="Arial (Body)"/>
              </a:rPr>
              <a:t>Utility:</a:t>
            </a:r>
          </a:p>
          <a:p>
            <a:pPr marL="1144778" lvl="2" indent="-230378">
              <a:spcAft>
                <a:spcPct val="0"/>
              </a:spcAft>
              <a:buSzPts val="2400"/>
            </a:pPr>
            <a:r>
              <a:rPr lang="en-US" kern="1200" dirty="0">
                <a:solidFill>
                  <a:srgbClr val="000000"/>
                </a:solidFill>
                <a:latin typeface="Arial (Body)"/>
              </a:rPr>
              <a:t>Better prices, convenience, speed</a:t>
            </a:r>
          </a:p>
          <a:p>
            <a:pPr marL="741553" lvl="1" indent="-284353">
              <a:spcAft>
                <a:spcPct val="0"/>
              </a:spcAft>
              <a:buSzPts val="2400"/>
            </a:pPr>
            <a:r>
              <a:rPr lang="en-US" kern="1200" dirty="0">
                <a:solidFill>
                  <a:srgbClr val="000000"/>
                </a:solidFill>
                <a:latin typeface="Arial (Body)"/>
              </a:rPr>
              <a:t>Trust:</a:t>
            </a:r>
          </a:p>
          <a:p>
            <a:pPr marL="1144778" lvl="2" indent="-230378">
              <a:spcAft>
                <a:spcPct val="0"/>
              </a:spcAft>
              <a:buSzPts val="2400"/>
            </a:pPr>
            <a:r>
              <a:rPr lang="en-US" kern="1200" dirty="0">
                <a:solidFill>
                  <a:srgbClr val="000000"/>
                </a:solidFill>
                <a:latin typeface="Arial (Body)"/>
              </a:rPr>
              <a:t>Perception of credibility, ease of use, perceived risk</a:t>
            </a:r>
          </a:p>
          <a:p>
            <a:pPr marL="1144778" lvl="2" indent="-230378">
              <a:spcAft>
                <a:spcPct val="0"/>
              </a:spcAft>
              <a:buSzPts val="2400"/>
            </a:pPr>
            <a:r>
              <a:rPr lang="en-US" kern="1200" dirty="0">
                <a:solidFill>
                  <a:srgbClr val="000000"/>
                </a:solidFill>
                <a:latin typeface="Arial (Body)"/>
              </a:rPr>
              <a:t>Sellers develop trust by building strong reputations for honesty, fairness, delivery</a:t>
            </a:r>
          </a:p>
        </p:txBody>
      </p:sp>
    </p:spTree>
    <p:extLst>
      <p:ext uri="{BB962C8B-B14F-4D97-AF65-F5344CB8AC3E}">
        <p14:creationId xmlns:p14="http://schemas.microsoft.com/office/powerpoint/2010/main" val="87159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Digital Commerce Marketing and Advertising: Strategies and Tools</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Features of Internet marketing (v</a:t>
            </a:r>
            <a:r>
              <a:rPr lang="en-US" sz="100" kern="1200" dirty="0">
                <a:solidFill>
                  <a:schemeClr val="bg1"/>
                </a:solidFill>
                <a:latin typeface="Arial (Body)"/>
              </a:rPr>
              <a:t>ersu</a:t>
            </a:r>
            <a:r>
              <a:rPr lang="en-US" kern="1200" dirty="0">
                <a:solidFill>
                  <a:srgbClr val="000000"/>
                </a:solidFill>
                <a:latin typeface="Arial (Body)"/>
              </a:rPr>
              <a:t>s traditional)</a:t>
            </a:r>
          </a:p>
          <a:p>
            <a:pPr marL="741553" lvl="1" indent="-284353">
              <a:spcAft>
                <a:spcPct val="0"/>
              </a:spcAft>
              <a:buSzPts val="2400"/>
            </a:pPr>
            <a:r>
              <a:rPr lang="en-US" kern="1200" dirty="0">
                <a:solidFill>
                  <a:srgbClr val="000000"/>
                </a:solidFill>
                <a:latin typeface="Arial (Body)"/>
              </a:rPr>
              <a:t>More personalized</a:t>
            </a:r>
          </a:p>
          <a:p>
            <a:pPr marL="741553" lvl="1" indent="-284353">
              <a:spcAft>
                <a:spcPct val="0"/>
              </a:spcAft>
              <a:buSzPts val="2400"/>
            </a:pPr>
            <a:r>
              <a:rPr lang="en-US" kern="1200" dirty="0">
                <a:solidFill>
                  <a:srgbClr val="000000"/>
                </a:solidFill>
                <a:latin typeface="Arial (Body)"/>
              </a:rPr>
              <a:t>More participatory</a:t>
            </a:r>
          </a:p>
          <a:p>
            <a:pPr marL="741553" lvl="1" indent="-284353">
              <a:spcAft>
                <a:spcPct val="0"/>
              </a:spcAft>
              <a:buSzPts val="2400"/>
            </a:pPr>
            <a:r>
              <a:rPr lang="en-US" kern="1200" dirty="0">
                <a:solidFill>
                  <a:srgbClr val="000000"/>
                </a:solidFill>
                <a:latin typeface="Arial (Body)"/>
              </a:rPr>
              <a:t>More peer-to-peer</a:t>
            </a:r>
          </a:p>
          <a:p>
            <a:pPr marL="741553" lvl="1" indent="-284353">
              <a:spcAft>
                <a:spcPct val="0"/>
              </a:spcAft>
              <a:buSzPts val="2400"/>
            </a:pPr>
            <a:r>
              <a:rPr lang="en-US" kern="1200" dirty="0">
                <a:solidFill>
                  <a:srgbClr val="000000"/>
                </a:solidFill>
                <a:latin typeface="Arial (Body)"/>
              </a:rPr>
              <a:t>More communal</a:t>
            </a:r>
          </a:p>
          <a:p>
            <a:pPr marL="255651" lvl="0" indent="-255651">
              <a:spcAft>
                <a:spcPct val="0"/>
              </a:spcAft>
              <a:buSzPts val="2400"/>
              <a:tabLst/>
            </a:pPr>
            <a:r>
              <a:rPr lang="en-US" kern="1200" dirty="0">
                <a:solidFill>
                  <a:srgbClr val="000000"/>
                </a:solidFill>
                <a:latin typeface="Arial (Body)"/>
              </a:rPr>
              <a:t>The most effective Internet marketing has all four features</a:t>
            </a:r>
          </a:p>
        </p:txBody>
      </p:sp>
    </p:spTree>
    <p:extLst>
      <p:ext uri="{BB962C8B-B14F-4D97-AF65-F5344CB8AC3E}">
        <p14:creationId xmlns:p14="http://schemas.microsoft.com/office/powerpoint/2010/main" val="328947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769367"/>
          </a:xfrm>
        </p:spPr>
        <p:txBody>
          <a:bodyPr/>
          <a:lstStyle/>
          <a:p>
            <a:r>
              <a:rPr lang="en-US" kern="1200" dirty="0">
                <a:cs typeface="Times New Roman" panose="02020603050405020304" pitchFamily="18" charset="0"/>
              </a:rPr>
              <a:t>Multi-Channel Marketing Plan</a:t>
            </a:r>
            <a:endParaRPr lang="en-IN" dirty="0"/>
          </a:p>
        </p:txBody>
      </p:sp>
      <p:sp>
        <p:nvSpPr>
          <p:cNvPr id="3" name="Content Placeholder 2"/>
          <p:cNvSpPr>
            <a:spLocks noGrp="1"/>
          </p:cNvSpPr>
          <p:nvPr>
            <p:ph sz="quarter" idx="13"/>
          </p:nvPr>
        </p:nvSpPr>
        <p:spPr>
          <a:xfrm>
            <a:off x="457200" y="1211862"/>
            <a:ext cx="8229600" cy="4434275"/>
          </a:xfrm>
        </p:spPr>
        <p:txBody>
          <a:bodyPr/>
          <a:lstStyle/>
          <a:p>
            <a:pPr marL="255651" lvl="0" indent="-255651">
              <a:spcAft>
                <a:spcPct val="0"/>
              </a:spcAft>
              <a:buSzPts val="2400"/>
              <a:tabLst/>
            </a:pPr>
            <a:r>
              <a:rPr lang="en-US" kern="1200" dirty="0">
                <a:solidFill>
                  <a:srgbClr val="000000"/>
                </a:solidFill>
                <a:latin typeface="Arial (Body)"/>
              </a:rPr>
              <a:t>Website</a:t>
            </a:r>
          </a:p>
          <a:p>
            <a:pPr marL="255651" lvl="0" indent="-255651">
              <a:spcAft>
                <a:spcPct val="0"/>
              </a:spcAft>
              <a:buSzPts val="2400"/>
              <a:tabLst/>
            </a:pPr>
            <a:r>
              <a:rPr lang="en-US" kern="1200" dirty="0">
                <a:solidFill>
                  <a:srgbClr val="000000"/>
                </a:solidFill>
                <a:latin typeface="Arial (Body)"/>
              </a:rPr>
              <a:t>Traditional online marketing</a:t>
            </a:r>
          </a:p>
          <a:p>
            <a:pPr marL="741553" lvl="1" indent="-284353">
              <a:spcAft>
                <a:spcPct val="0"/>
              </a:spcAft>
              <a:buSzPts val="2400"/>
            </a:pPr>
            <a:r>
              <a:rPr lang="en-US" kern="1200" dirty="0">
                <a:solidFill>
                  <a:srgbClr val="000000"/>
                </a:solidFill>
                <a:latin typeface="Arial (Body)"/>
              </a:rPr>
              <a:t>Search engine, display, e-mail, affiliate</a:t>
            </a:r>
          </a:p>
          <a:p>
            <a:pPr marL="255651" lvl="0" indent="-255651">
              <a:spcAft>
                <a:spcPct val="0"/>
              </a:spcAft>
              <a:buSzPts val="2400"/>
              <a:tabLst/>
            </a:pPr>
            <a:r>
              <a:rPr lang="en-US" kern="1200" dirty="0">
                <a:solidFill>
                  <a:srgbClr val="000000"/>
                </a:solidFill>
                <a:latin typeface="Arial (Body)"/>
              </a:rPr>
              <a:t>Social marketing</a:t>
            </a:r>
          </a:p>
          <a:p>
            <a:pPr marL="741553" lvl="1" indent="-284353">
              <a:spcAft>
                <a:spcPct val="0"/>
              </a:spcAft>
              <a:buSzPts val="2400"/>
            </a:pPr>
            <a:r>
              <a:rPr lang="en-US" kern="1200" dirty="0">
                <a:solidFill>
                  <a:srgbClr val="000000"/>
                </a:solidFill>
                <a:latin typeface="Arial (Body)"/>
              </a:rPr>
              <a:t>Social networks, blogs, video, game</a:t>
            </a:r>
          </a:p>
          <a:p>
            <a:pPr marL="255651" lvl="0" indent="-255651">
              <a:spcAft>
                <a:spcPct val="0"/>
              </a:spcAft>
              <a:buSzPts val="2400"/>
              <a:tabLst/>
            </a:pPr>
            <a:r>
              <a:rPr lang="en-US" kern="1200" dirty="0">
                <a:solidFill>
                  <a:srgbClr val="000000"/>
                </a:solidFill>
                <a:latin typeface="Arial (Body)"/>
              </a:rPr>
              <a:t>Mobile marketing</a:t>
            </a:r>
          </a:p>
          <a:p>
            <a:pPr marL="741553" lvl="1" indent="-284353">
              <a:spcAft>
                <a:spcPct val="0"/>
              </a:spcAft>
              <a:buSzPts val="2400"/>
            </a:pPr>
            <a:r>
              <a:rPr lang="en-US" kern="1200" dirty="0">
                <a:solidFill>
                  <a:srgbClr val="000000"/>
                </a:solidFill>
                <a:latin typeface="Arial (Body)"/>
              </a:rPr>
              <a:t>Mobile/tablet sites, apps</a:t>
            </a:r>
          </a:p>
          <a:p>
            <a:pPr marL="255651" lvl="0" indent="-255651">
              <a:spcAft>
                <a:spcPct val="0"/>
              </a:spcAft>
              <a:buSzPts val="2400"/>
              <a:tabLst/>
            </a:pPr>
            <a:r>
              <a:rPr lang="en-US" kern="1200" dirty="0">
                <a:solidFill>
                  <a:srgbClr val="000000"/>
                </a:solidFill>
                <a:latin typeface="Arial (Body)"/>
              </a:rPr>
              <a:t>Offline marketing</a:t>
            </a:r>
          </a:p>
          <a:p>
            <a:pPr marL="741553" lvl="1" indent="-284353">
              <a:spcAft>
                <a:spcPct val="0"/>
              </a:spcAft>
              <a:buSzPts val="2400"/>
            </a:pPr>
            <a:r>
              <a:rPr lang="en-US" kern="1200" dirty="0">
                <a:solidFill>
                  <a:srgbClr val="000000"/>
                </a:solidFill>
                <a:latin typeface="Arial (Body)"/>
              </a:rPr>
              <a:t>Television, radio, newspapers</a:t>
            </a:r>
          </a:p>
        </p:txBody>
      </p:sp>
    </p:spTree>
    <p:extLst>
      <p:ext uri="{BB962C8B-B14F-4D97-AF65-F5344CB8AC3E}">
        <p14:creationId xmlns:p14="http://schemas.microsoft.com/office/powerpoint/2010/main" val="3051316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88626" cy="1097279"/>
          </a:xfrm>
        </p:spPr>
        <p:txBody>
          <a:bodyPr/>
          <a:lstStyle/>
          <a:p>
            <a:r>
              <a:rPr lang="en-US" sz="3400" kern="1200" dirty="0">
                <a:cs typeface="Times New Roman" panose="02020603050405020304" pitchFamily="18" charset="0"/>
              </a:rPr>
              <a:t>Establishing the Customer Relationship</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Website functions to:</a:t>
            </a:r>
          </a:p>
          <a:p>
            <a:pPr marL="741553" lvl="1" indent="-284353">
              <a:spcAft>
                <a:spcPct val="0"/>
              </a:spcAft>
              <a:buSzPts val="2400"/>
            </a:pPr>
            <a:r>
              <a:rPr lang="en-US" kern="1200" dirty="0">
                <a:solidFill>
                  <a:srgbClr val="000000"/>
                </a:solidFill>
                <a:latin typeface="Arial (Body)"/>
              </a:rPr>
              <a:t>Establish brand identity and customer expectations</a:t>
            </a:r>
          </a:p>
          <a:p>
            <a:pPr marL="1144778" lvl="2" indent="-230378">
              <a:spcAft>
                <a:spcPct val="0"/>
              </a:spcAft>
              <a:buSzPts val="2400"/>
            </a:pPr>
            <a:r>
              <a:rPr lang="en-US" kern="1200" dirty="0">
                <a:solidFill>
                  <a:srgbClr val="000000"/>
                </a:solidFill>
                <a:latin typeface="Arial (Body)"/>
              </a:rPr>
              <a:t>Differentiating product</a:t>
            </a:r>
          </a:p>
          <a:p>
            <a:pPr marL="741553" lvl="1" indent="-284353">
              <a:spcAft>
                <a:spcPct val="0"/>
              </a:spcAft>
              <a:buSzPts val="2400"/>
            </a:pPr>
            <a:r>
              <a:rPr lang="en-US" kern="1200" dirty="0">
                <a:solidFill>
                  <a:srgbClr val="000000"/>
                </a:solidFill>
                <a:latin typeface="Arial (Body)"/>
              </a:rPr>
              <a:t>Anchor the brand online</a:t>
            </a:r>
          </a:p>
          <a:p>
            <a:pPr marL="1144778" lvl="2" indent="-230378">
              <a:spcAft>
                <a:spcPct val="0"/>
              </a:spcAft>
              <a:buSzPts val="2400"/>
            </a:pPr>
            <a:r>
              <a:rPr lang="en-US" kern="1200" dirty="0">
                <a:solidFill>
                  <a:srgbClr val="000000"/>
                </a:solidFill>
                <a:latin typeface="Arial (Body)"/>
              </a:rPr>
              <a:t>Central point for all marketing messages</a:t>
            </a:r>
          </a:p>
          <a:p>
            <a:pPr marL="741553" lvl="1" indent="-284353">
              <a:spcAft>
                <a:spcPct val="0"/>
              </a:spcAft>
              <a:buSzPts val="2400"/>
            </a:pPr>
            <a:r>
              <a:rPr lang="en-US" kern="1200" dirty="0">
                <a:solidFill>
                  <a:srgbClr val="000000"/>
                </a:solidFill>
                <a:latin typeface="Arial (Body)"/>
              </a:rPr>
              <a:t>Inform and educate customer</a:t>
            </a:r>
          </a:p>
          <a:p>
            <a:pPr marL="741553" lvl="1" indent="-284353">
              <a:spcAft>
                <a:spcPct val="0"/>
              </a:spcAft>
              <a:buSzPts val="2400"/>
            </a:pPr>
            <a:r>
              <a:rPr lang="en-US" kern="1200" dirty="0">
                <a:solidFill>
                  <a:srgbClr val="000000"/>
                </a:solidFill>
                <a:latin typeface="Arial (Body)"/>
              </a:rPr>
              <a:t>Shape customer experience</a:t>
            </a:r>
          </a:p>
        </p:txBody>
      </p:sp>
    </p:spTree>
    <p:extLst>
      <p:ext uri="{BB962C8B-B14F-4D97-AF65-F5344CB8AC3E}">
        <p14:creationId xmlns:p14="http://schemas.microsoft.com/office/powerpoint/2010/main" val="39129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Online Marketing and Advertising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Online advertising</a:t>
            </a:r>
          </a:p>
          <a:p>
            <a:pPr marL="741553" lvl="1" indent="-284353">
              <a:spcAft>
                <a:spcPct val="0"/>
              </a:spcAft>
              <a:buSzPts val="2400"/>
            </a:pPr>
            <a:r>
              <a:rPr lang="en-US" altLang="en-US" kern="1200" dirty="0">
                <a:solidFill>
                  <a:srgbClr val="000000"/>
                </a:solidFill>
                <a:latin typeface="Arial (Body)"/>
              </a:rPr>
              <a:t>Display, search, mobile messaging, sponsorships, classifieds, lead generation, e-mail</a:t>
            </a:r>
          </a:p>
          <a:p>
            <a:pPr marL="741553" lvl="1" indent="-284353">
              <a:spcAft>
                <a:spcPct val="0"/>
              </a:spcAft>
              <a:buSzPts val="2400"/>
            </a:pPr>
            <a:r>
              <a:rPr lang="en-US" altLang="en-US" kern="1200" dirty="0">
                <a:solidFill>
                  <a:srgbClr val="000000"/>
                </a:solidFill>
                <a:latin typeface="Arial (Body)"/>
              </a:rPr>
              <a:t>Advantages:</a:t>
            </a:r>
          </a:p>
          <a:p>
            <a:pPr marL="1144778" lvl="2" indent="-230378">
              <a:spcAft>
                <a:spcPct val="0"/>
              </a:spcAft>
              <a:buSzPts val="2400"/>
            </a:pPr>
            <a:r>
              <a:rPr lang="en-US" altLang="en-US" kern="1200" dirty="0">
                <a:solidFill>
                  <a:srgbClr val="000000"/>
                </a:solidFill>
                <a:latin typeface="Arial (Body)"/>
              </a:rPr>
              <a:t>18-34 audience is online</a:t>
            </a:r>
          </a:p>
          <a:p>
            <a:pPr marL="1144778" lvl="2" indent="-230378">
              <a:spcAft>
                <a:spcPct val="0"/>
              </a:spcAft>
              <a:buSzPts val="2400"/>
            </a:pPr>
            <a:r>
              <a:rPr lang="en-US" altLang="en-US" kern="1200" dirty="0">
                <a:solidFill>
                  <a:srgbClr val="000000"/>
                </a:solidFill>
                <a:latin typeface="Arial (Body)"/>
              </a:rPr>
              <a:t>Ad targeting to individuals</a:t>
            </a:r>
          </a:p>
          <a:p>
            <a:pPr marL="1144778" lvl="2" indent="-230378">
              <a:spcAft>
                <a:spcPct val="0"/>
              </a:spcAft>
              <a:buSzPts val="2400"/>
            </a:pPr>
            <a:r>
              <a:rPr lang="en-US" altLang="en-US" kern="1200" dirty="0">
                <a:solidFill>
                  <a:srgbClr val="000000"/>
                </a:solidFill>
                <a:latin typeface="Arial (Body)"/>
              </a:rPr>
              <a:t>Price discrimination</a:t>
            </a:r>
          </a:p>
          <a:p>
            <a:pPr marL="1144778" lvl="2" indent="-230378">
              <a:spcAft>
                <a:spcPct val="0"/>
              </a:spcAft>
              <a:buSzPts val="2400"/>
            </a:pPr>
            <a:r>
              <a:rPr lang="en-US" altLang="en-US" kern="1200" dirty="0">
                <a:solidFill>
                  <a:srgbClr val="000000"/>
                </a:solidFill>
                <a:latin typeface="Arial (Body)"/>
              </a:rPr>
              <a:t>Personalization</a:t>
            </a:r>
          </a:p>
        </p:txBody>
      </p:sp>
    </p:spTree>
    <p:extLst>
      <p:ext uri="{BB962C8B-B14F-4D97-AF65-F5344CB8AC3E}">
        <p14:creationId xmlns:p14="http://schemas.microsoft.com/office/powerpoint/2010/main" val="3784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Traditional Online Marketing and Advertising Tools</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rPr>
              <a:t>Search engine marketing and advertising</a:t>
            </a:r>
          </a:p>
          <a:p>
            <a:pPr marL="255651" lvl="0" indent="-255651">
              <a:spcAft>
                <a:spcPct val="0"/>
              </a:spcAft>
              <a:buSzPts val="2400"/>
              <a:tabLst/>
            </a:pPr>
            <a:r>
              <a:rPr lang="en-US" kern="1200" dirty="0">
                <a:solidFill>
                  <a:srgbClr val="000000"/>
                </a:solidFill>
              </a:rPr>
              <a:t>Display ad marketing</a:t>
            </a:r>
          </a:p>
          <a:p>
            <a:pPr marL="255651" lvl="0" indent="-255651">
              <a:spcAft>
                <a:spcPct val="0"/>
              </a:spcAft>
              <a:buSzPts val="2400"/>
              <a:tabLst/>
            </a:pPr>
            <a:r>
              <a:rPr lang="en-US" kern="1200" dirty="0">
                <a:solidFill>
                  <a:srgbClr val="000000"/>
                </a:solidFill>
              </a:rPr>
              <a:t>E</a:t>
            </a:r>
            <a:r>
              <a:rPr lang="en-US" dirty="0"/>
              <a:t>-</a:t>
            </a:r>
            <a:r>
              <a:rPr lang="en-US" kern="1200" dirty="0">
                <a:solidFill>
                  <a:srgbClr val="000000"/>
                </a:solidFill>
              </a:rPr>
              <a:t>mail marketing</a:t>
            </a:r>
          </a:p>
          <a:p>
            <a:pPr marL="255651" lvl="0" indent="-255651">
              <a:spcAft>
                <a:spcPct val="0"/>
              </a:spcAft>
              <a:buSzPts val="2400"/>
              <a:tabLst/>
            </a:pPr>
            <a:r>
              <a:rPr lang="en-US" kern="1200" dirty="0">
                <a:solidFill>
                  <a:srgbClr val="000000"/>
                </a:solidFill>
              </a:rPr>
              <a:t>Affiliate marketing</a:t>
            </a:r>
          </a:p>
          <a:p>
            <a:pPr marL="255651" lvl="0" indent="-255651">
              <a:spcAft>
                <a:spcPct val="0"/>
              </a:spcAft>
              <a:buSzPts val="2400"/>
              <a:tabLst/>
            </a:pPr>
            <a:r>
              <a:rPr lang="en-US" kern="1200" dirty="0">
                <a:solidFill>
                  <a:srgbClr val="000000"/>
                </a:solidFill>
              </a:rPr>
              <a:t>Viral marketing</a:t>
            </a:r>
          </a:p>
          <a:p>
            <a:pPr marL="255651" lvl="0" indent="-255651">
              <a:spcAft>
                <a:spcPct val="0"/>
              </a:spcAft>
              <a:buSzPts val="2400"/>
              <a:tabLst/>
            </a:pPr>
            <a:r>
              <a:rPr lang="en-US" kern="1200" dirty="0">
                <a:solidFill>
                  <a:srgbClr val="000000"/>
                </a:solidFill>
              </a:rPr>
              <a:t>Lead generation marketing</a:t>
            </a:r>
          </a:p>
        </p:txBody>
      </p:sp>
    </p:spTree>
    <p:extLst>
      <p:ext uri="{BB962C8B-B14F-4D97-AF65-F5344CB8AC3E}">
        <p14:creationId xmlns:p14="http://schemas.microsoft.com/office/powerpoint/2010/main" val="345736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IN"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p:txBody>
          <a:bodyPr/>
          <a:lstStyle/>
          <a:p>
            <a:pPr marL="0" lvl="0" indent="0">
              <a:spcAft>
                <a:spcPct val="0"/>
              </a:spcAft>
              <a:buSzPts val="2400"/>
              <a:buNone/>
            </a:pPr>
            <a:r>
              <a:rPr lang="en-US" sz="2000" b="1" kern="1200" dirty="0">
                <a:solidFill>
                  <a:schemeClr val="tx2"/>
                </a:solidFill>
                <a:latin typeface="Arial (Body)"/>
              </a:rPr>
              <a:t>6.1</a:t>
            </a:r>
            <a:r>
              <a:rPr lang="en-US" sz="2000" b="1" kern="1200" dirty="0">
                <a:solidFill>
                  <a:srgbClr val="000000"/>
                </a:solidFill>
                <a:latin typeface="Arial (Body)"/>
              </a:rPr>
              <a:t> </a:t>
            </a:r>
            <a:r>
              <a:rPr lang="en-US" sz="2000" kern="1200" dirty="0">
                <a:solidFill>
                  <a:srgbClr val="000000"/>
                </a:solidFill>
                <a:latin typeface="Arial (Body)"/>
              </a:rPr>
              <a:t>Understand the key features of the Internet audience, the basic concepts of consumer behavior and purchasing, and how consumers behave online.</a:t>
            </a:r>
          </a:p>
          <a:p>
            <a:pPr marL="0" lvl="0" indent="0">
              <a:spcAft>
                <a:spcPct val="0"/>
              </a:spcAft>
              <a:buSzPts val="2400"/>
              <a:buNone/>
            </a:pPr>
            <a:r>
              <a:rPr lang="en-US" sz="2000" b="1" kern="1200" dirty="0">
                <a:solidFill>
                  <a:schemeClr val="tx2"/>
                </a:solidFill>
                <a:latin typeface="Arial (Body)"/>
              </a:rPr>
              <a:t>6.2</a:t>
            </a:r>
            <a:r>
              <a:rPr lang="en-US" sz="2000" b="1" kern="1200" dirty="0">
                <a:solidFill>
                  <a:srgbClr val="000000"/>
                </a:solidFill>
                <a:latin typeface="Arial (Body)"/>
              </a:rPr>
              <a:t> </a:t>
            </a:r>
            <a:r>
              <a:rPr lang="en-US" sz="2000" kern="1200" dirty="0">
                <a:solidFill>
                  <a:srgbClr val="000000"/>
                </a:solidFill>
                <a:latin typeface="Arial (Body)"/>
              </a:rPr>
              <a:t>Identify and describe the basic digital commerce marketing and advertising strategies and tools.</a:t>
            </a:r>
          </a:p>
          <a:p>
            <a:pPr marL="0" lvl="0" indent="0">
              <a:spcAft>
                <a:spcPct val="0"/>
              </a:spcAft>
              <a:buSzPts val="2400"/>
              <a:buNone/>
            </a:pPr>
            <a:r>
              <a:rPr lang="en-US" sz="2000" b="1" kern="1200" dirty="0">
                <a:solidFill>
                  <a:schemeClr val="tx2"/>
                </a:solidFill>
                <a:latin typeface="Arial (Body)"/>
              </a:rPr>
              <a:t>6.3</a:t>
            </a:r>
            <a:r>
              <a:rPr lang="en-US" sz="2000" b="1" kern="1200" dirty="0">
                <a:solidFill>
                  <a:srgbClr val="000000"/>
                </a:solidFill>
                <a:latin typeface="Arial (Body)"/>
              </a:rPr>
              <a:t> </a:t>
            </a:r>
            <a:r>
              <a:rPr lang="en-US" sz="2000" kern="1200" dirty="0">
                <a:solidFill>
                  <a:srgbClr val="000000"/>
                </a:solidFill>
                <a:latin typeface="Arial (Body)"/>
              </a:rPr>
              <a:t>Identify and describe the main technologies that support online marketing.</a:t>
            </a:r>
          </a:p>
          <a:p>
            <a:pPr marL="0" lvl="0" indent="0">
              <a:spcAft>
                <a:spcPct val="0"/>
              </a:spcAft>
              <a:buSzPts val="2400"/>
              <a:buNone/>
            </a:pPr>
            <a:r>
              <a:rPr lang="en-US" sz="2000" b="1" kern="1200" dirty="0">
                <a:solidFill>
                  <a:schemeClr val="tx2"/>
                </a:solidFill>
                <a:latin typeface="Arial (Body)"/>
              </a:rPr>
              <a:t>6.4</a:t>
            </a:r>
            <a:r>
              <a:rPr lang="en-US" sz="2000" b="1" kern="1200" dirty="0">
                <a:solidFill>
                  <a:srgbClr val="000000"/>
                </a:solidFill>
                <a:latin typeface="Arial (Body)"/>
              </a:rPr>
              <a:t> </a:t>
            </a:r>
            <a:r>
              <a:rPr lang="en-US" sz="2000" kern="1200" dirty="0">
                <a:solidFill>
                  <a:srgbClr val="000000"/>
                </a:solidFill>
                <a:latin typeface="Arial (Body)"/>
              </a:rPr>
              <a:t>Understand the costs and benefits of online marketing communications.</a:t>
            </a:r>
          </a:p>
        </p:txBody>
      </p:sp>
    </p:spTree>
    <p:extLst>
      <p:ext uri="{BB962C8B-B14F-4D97-AF65-F5344CB8AC3E}">
        <p14:creationId xmlns:p14="http://schemas.microsoft.com/office/powerpoint/2010/main" val="302543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Search Engine Marketing and Advertising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Search engine marketing (S</a:t>
            </a:r>
            <a:r>
              <a:rPr lang="en-US" sz="100" kern="1200" dirty="0">
                <a:solidFill>
                  <a:srgbClr val="000000"/>
                </a:solidFill>
                <a:latin typeface="Arial (Body)"/>
              </a:rPr>
              <a:t> </a:t>
            </a:r>
            <a:r>
              <a:rPr lang="en-US" kern="1200" dirty="0">
                <a:solidFill>
                  <a:srgbClr val="000000"/>
                </a:solidFill>
                <a:latin typeface="Arial (Body)"/>
              </a:rPr>
              <a:t>E</a:t>
            </a:r>
            <a:r>
              <a:rPr lang="en-US" sz="100" kern="1200" dirty="0">
                <a:solidFill>
                  <a:srgbClr val="000000"/>
                </a:solidFill>
                <a:latin typeface="Arial (Body)"/>
              </a:rPr>
              <a:t> </a:t>
            </a:r>
            <a:r>
              <a:rPr lang="en-US" kern="1200" dirty="0">
                <a:solidFill>
                  <a:srgbClr val="000000"/>
                </a:solidFill>
                <a:latin typeface="Arial (Body)"/>
              </a:rPr>
              <a:t>M)</a:t>
            </a:r>
          </a:p>
          <a:p>
            <a:pPr marL="741553" lvl="1" indent="-284353">
              <a:spcAft>
                <a:spcPct val="0"/>
              </a:spcAft>
              <a:buSzPts val="2400"/>
            </a:pPr>
            <a:r>
              <a:rPr lang="en-US" kern="1200" dirty="0">
                <a:solidFill>
                  <a:srgbClr val="000000"/>
                </a:solidFill>
                <a:latin typeface="Arial (Body)"/>
              </a:rPr>
              <a:t>Use of search engines for branding</a:t>
            </a:r>
          </a:p>
          <a:p>
            <a:pPr marL="255651" lvl="0" indent="-255651">
              <a:spcAft>
                <a:spcPct val="0"/>
              </a:spcAft>
              <a:buSzPts val="2400"/>
              <a:tabLst/>
            </a:pPr>
            <a:r>
              <a:rPr lang="en-US" kern="1200" dirty="0">
                <a:solidFill>
                  <a:srgbClr val="000000"/>
                </a:solidFill>
                <a:latin typeface="Arial (Body)"/>
              </a:rPr>
              <a:t>Search engine advertising</a:t>
            </a:r>
          </a:p>
          <a:p>
            <a:pPr marL="741553" lvl="1" indent="-284353">
              <a:spcAft>
                <a:spcPct val="0"/>
              </a:spcAft>
              <a:buSzPts val="2400"/>
            </a:pPr>
            <a:r>
              <a:rPr lang="en-US" kern="1200" dirty="0">
                <a:solidFill>
                  <a:srgbClr val="000000"/>
                </a:solidFill>
                <a:latin typeface="Arial (Body)"/>
              </a:rPr>
              <a:t>Use of search engines to support direct sales</a:t>
            </a:r>
          </a:p>
          <a:p>
            <a:pPr marL="255651" lvl="0" indent="-255651">
              <a:spcAft>
                <a:spcPct val="0"/>
              </a:spcAft>
              <a:buSzPts val="2400"/>
              <a:tabLst/>
            </a:pPr>
            <a:r>
              <a:rPr lang="en-US" kern="1200" dirty="0">
                <a:solidFill>
                  <a:srgbClr val="000000"/>
                </a:solidFill>
                <a:latin typeface="Arial (Body)"/>
              </a:rPr>
              <a:t>Types of search engine advertising</a:t>
            </a:r>
          </a:p>
          <a:p>
            <a:pPr marL="741553" lvl="1" indent="-284353">
              <a:spcAft>
                <a:spcPct val="0"/>
              </a:spcAft>
              <a:buSzPts val="2400"/>
            </a:pPr>
            <a:r>
              <a:rPr lang="en-US" kern="1200" dirty="0">
                <a:solidFill>
                  <a:srgbClr val="000000"/>
                </a:solidFill>
                <a:latin typeface="Arial (Body)"/>
              </a:rPr>
              <a:t>Paid inclusion</a:t>
            </a:r>
          </a:p>
          <a:p>
            <a:pPr marL="741553" lvl="1" indent="-284353">
              <a:spcAft>
                <a:spcPct val="0"/>
              </a:spcAft>
              <a:buSzPts val="2400"/>
            </a:pPr>
            <a:r>
              <a:rPr lang="en-US" kern="1200" dirty="0">
                <a:solidFill>
                  <a:srgbClr val="000000"/>
                </a:solidFill>
                <a:latin typeface="Arial (Body)"/>
              </a:rPr>
              <a:t>Pay-per-click (P</a:t>
            </a:r>
            <a:r>
              <a:rPr lang="en-US" sz="100" kern="1200" dirty="0">
                <a:solidFill>
                  <a:srgbClr val="000000"/>
                </a:solidFill>
                <a:latin typeface="Arial (Body)"/>
              </a:rPr>
              <a:t> </a:t>
            </a:r>
            <a:r>
              <a:rPr lang="en-US" kern="1200" dirty="0" err="1">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C) search ads</a:t>
            </a:r>
          </a:p>
          <a:p>
            <a:pPr marL="1144778" lvl="2" indent="-230378">
              <a:spcAft>
                <a:spcPct val="0"/>
              </a:spcAft>
              <a:buSzPts val="2400"/>
            </a:pPr>
            <a:r>
              <a:rPr lang="en-US" kern="1200" dirty="0">
                <a:solidFill>
                  <a:srgbClr val="000000"/>
                </a:solidFill>
                <a:latin typeface="Arial (Body)"/>
              </a:rPr>
              <a:t>Keyword advertising</a:t>
            </a:r>
          </a:p>
          <a:p>
            <a:pPr marL="1144778" lvl="2" indent="-230378">
              <a:spcAft>
                <a:spcPct val="0"/>
              </a:spcAft>
              <a:buSzPts val="2400"/>
            </a:pPr>
            <a:r>
              <a:rPr lang="en-US" kern="1200" dirty="0">
                <a:solidFill>
                  <a:srgbClr val="000000"/>
                </a:solidFill>
                <a:latin typeface="Arial (Body)"/>
              </a:rPr>
              <a:t>Network keyword advertising (context advertising)</a:t>
            </a:r>
          </a:p>
        </p:txBody>
      </p:sp>
    </p:spTree>
    <p:extLst>
      <p:ext uri="{BB962C8B-B14F-4D97-AF65-F5344CB8AC3E}">
        <p14:creationId xmlns:p14="http://schemas.microsoft.com/office/powerpoint/2010/main" val="2694787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Search Engine Marketing and Advertising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Search engine optimization (S</a:t>
            </a:r>
            <a:r>
              <a:rPr lang="en-US" altLang="en-US" sz="100" kern="1200" dirty="0">
                <a:solidFill>
                  <a:srgbClr val="000000"/>
                </a:solidFill>
                <a:latin typeface="Arial (Body)"/>
              </a:rPr>
              <a:t> </a:t>
            </a:r>
            <a:r>
              <a:rPr lang="en-US" altLang="en-US" kern="1200" dirty="0">
                <a:solidFill>
                  <a:srgbClr val="000000"/>
                </a:solidFill>
                <a:latin typeface="Arial (Body)"/>
              </a:rPr>
              <a:t>E</a:t>
            </a:r>
            <a:r>
              <a:rPr lang="en-US" altLang="en-US" sz="100" kern="1200" dirty="0">
                <a:solidFill>
                  <a:srgbClr val="000000"/>
                </a:solidFill>
                <a:latin typeface="Arial (Body)"/>
              </a:rPr>
              <a:t> </a:t>
            </a:r>
            <a:r>
              <a:rPr lang="en-US" altLang="en-US" kern="1200" dirty="0">
                <a:solidFill>
                  <a:srgbClr val="000000"/>
                </a:solidFill>
                <a:latin typeface="Arial (Body)"/>
              </a:rPr>
              <a:t>O)</a:t>
            </a:r>
          </a:p>
          <a:p>
            <a:pPr marL="255651" lvl="0" indent="-255651">
              <a:spcAft>
                <a:spcPct val="0"/>
              </a:spcAft>
              <a:buSzPts val="2400"/>
              <a:tabLst/>
            </a:pPr>
            <a:r>
              <a:rPr lang="en-US" altLang="en-US" kern="1200" dirty="0">
                <a:solidFill>
                  <a:srgbClr val="000000"/>
                </a:solidFill>
                <a:latin typeface="Arial (Body)"/>
              </a:rPr>
              <a:t>Google search engine algorithms</a:t>
            </a:r>
          </a:p>
          <a:p>
            <a:pPr marL="255651" lvl="0" indent="-255651">
              <a:spcAft>
                <a:spcPct val="0"/>
              </a:spcAft>
              <a:buSzPts val="2400"/>
              <a:tabLst/>
            </a:pPr>
            <a:r>
              <a:rPr lang="en-US" altLang="en-US" kern="1200" dirty="0">
                <a:solidFill>
                  <a:srgbClr val="000000"/>
                </a:solidFill>
                <a:latin typeface="Arial (Body)"/>
              </a:rPr>
              <a:t>Social search</a:t>
            </a:r>
          </a:p>
          <a:p>
            <a:pPr marL="741553" lvl="1" indent="-284353">
              <a:spcAft>
                <a:spcPct val="0"/>
              </a:spcAft>
              <a:buSzPts val="2400"/>
            </a:pPr>
            <a:r>
              <a:rPr lang="en-US" altLang="en-US" kern="1200" dirty="0">
                <a:solidFill>
                  <a:srgbClr val="000000"/>
                </a:solidFill>
                <a:latin typeface="Arial (Body)"/>
              </a:rPr>
              <a:t>Utilizes social contacts and social graph </a:t>
            </a:r>
            <a:r>
              <a:rPr lang="en-US" altLang="ja-JP" kern="1200" dirty="0">
                <a:solidFill>
                  <a:srgbClr val="000000"/>
                </a:solidFill>
                <a:latin typeface="Arial (Body)"/>
              </a:rPr>
              <a:t>to provide fewer and more relevant results</a:t>
            </a:r>
          </a:p>
          <a:p>
            <a:pPr marL="255651" lvl="0" indent="-255651">
              <a:spcAft>
                <a:spcPct val="0"/>
              </a:spcAft>
              <a:buSzPts val="2400"/>
              <a:tabLst/>
            </a:pPr>
            <a:r>
              <a:rPr lang="en-US" altLang="en-US" kern="1200" dirty="0">
                <a:solidFill>
                  <a:srgbClr val="000000"/>
                </a:solidFill>
                <a:latin typeface="Arial (Body)"/>
              </a:rPr>
              <a:t>Search engine issues</a:t>
            </a:r>
          </a:p>
          <a:p>
            <a:pPr marL="741553" lvl="1" indent="-284353">
              <a:spcAft>
                <a:spcPct val="0"/>
              </a:spcAft>
              <a:buSzPts val="2400"/>
            </a:pPr>
            <a:r>
              <a:rPr lang="en-US" altLang="en-US" kern="1200" dirty="0">
                <a:solidFill>
                  <a:srgbClr val="000000"/>
                </a:solidFill>
                <a:latin typeface="Arial (Body)"/>
              </a:rPr>
              <a:t>Paid inclusion and placement practices</a:t>
            </a:r>
          </a:p>
          <a:p>
            <a:pPr marL="741553" lvl="1" indent="-284353">
              <a:spcAft>
                <a:spcPct val="0"/>
              </a:spcAft>
              <a:buSzPts val="2400"/>
            </a:pPr>
            <a:r>
              <a:rPr lang="en-US" altLang="en-US" kern="1200" dirty="0">
                <a:solidFill>
                  <a:srgbClr val="000000"/>
                </a:solidFill>
                <a:latin typeface="Arial (Body)"/>
              </a:rPr>
              <a:t>Link farms, content farms</a:t>
            </a:r>
          </a:p>
          <a:p>
            <a:pPr marL="741553" lvl="1" indent="-284353">
              <a:spcAft>
                <a:spcPct val="0"/>
              </a:spcAft>
              <a:buSzPts val="2400"/>
            </a:pPr>
            <a:r>
              <a:rPr lang="en-US" altLang="en-US" kern="1200" dirty="0">
                <a:solidFill>
                  <a:srgbClr val="000000"/>
                </a:solidFill>
                <a:latin typeface="Arial (Body)"/>
              </a:rPr>
              <a:t>Click fraud</a:t>
            </a:r>
          </a:p>
        </p:txBody>
      </p:sp>
    </p:spTree>
    <p:extLst>
      <p:ext uri="{BB962C8B-B14F-4D97-AF65-F5344CB8AC3E}">
        <p14:creationId xmlns:p14="http://schemas.microsoft.com/office/powerpoint/2010/main" val="2554062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Display Ad Marketing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Banner ads</a:t>
            </a:r>
          </a:p>
          <a:p>
            <a:pPr marL="255651" lvl="0" indent="-255651">
              <a:spcAft>
                <a:spcPct val="0"/>
              </a:spcAft>
              <a:buSzPts val="2400"/>
              <a:tabLst/>
            </a:pPr>
            <a:r>
              <a:rPr lang="en-US" kern="1200" dirty="0">
                <a:solidFill>
                  <a:srgbClr val="000000"/>
                </a:solidFill>
                <a:latin typeface="Arial (Body)"/>
              </a:rPr>
              <a:t>Rich media ads</a:t>
            </a:r>
          </a:p>
          <a:p>
            <a:pPr marL="741553" lvl="1" indent="-284353">
              <a:spcAft>
                <a:spcPct val="0"/>
              </a:spcAft>
              <a:buSzPts val="2400"/>
            </a:pPr>
            <a:r>
              <a:rPr lang="en-US" kern="1200" dirty="0">
                <a:solidFill>
                  <a:srgbClr val="000000"/>
                </a:solidFill>
                <a:latin typeface="Arial (Body)"/>
              </a:rPr>
              <a:t>Interstitial ads</a:t>
            </a:r>
          </a:p>
          <a:p>
            <a:pPr marL="255651" lvl="0" indent="-255651">
              <a:spcAft>
                <a:spcPct val="0"/>
              </a:spcAft>
              <a:buSzPts val="2400"/>
              <a:tabLst/>
            </a:pPr>
            <a:r>
              <a:rPr lang="en-US" kern="1200" dirty="0">
                <a:solidFill>
                  <a:srgbClr val="000000"/>
                </a:solidFill>
                <a:latin typeface="Arial (Body)"/>
              </a:rPr>
              <a:t>Video ads</a:t>
            </a:r>
          </a:p>
          <a:p>
            <a:pPr marL="741553" lvl="1" indent="-284353">
              <a:spcAft>
                <a:spcPct val="0"/>
              </a:spcAft>
              <a:buSzPts val="2400"/>
            </a:pPr>
            <a:r>
              <a:rPr lang="en-US" kern="1200" dirty="0">
                <a:solidFill>
                  <a:srgbClr val="000000"/>
                </a:solidFill>
                <a:latin typeface="Arial (Body)"/>
              </a:rPr>
              <a:t>Far more effective than other display formats</a:t>
            </a:r>
          </a:p>
          <a:p>
            <a:pPr marL="255651" lvl="0" indent="-255651">
              <a:spcAft>
                <a:spcPct val="0"/>
              </a:spcAft>
              <a:buSzPts val="2400"/>
              <a:tabLst/>
            </a:pPr>
            <a:r>
              <a:rPr lang="en-US" kern="1200" dirty="0">
                <a:solidFill>
                  <a:srgbClr val="000000"/>
                </a:solidFill>
                <a:latin typeface="Arial (Body)"/>
              </a:rPr>
              <a:t>Sponsorships</a:t>
            </a:r>
          </a:p>
          <a:p>
            <a:pPr marL="255651" lvl="0" indent="-255651">
              <a:spcAft>
                <a:spcPct val="0"/>
              </a:spcAft>
              <a:buSzPts val="2400"/>
              <a:tabLst/>
            </a:pPr>
            <a:r>
              <a:rPr lang="en-US" kern="1200" dirty="0">
                <a:solidFill>
                  <a:srgbClr val="000000"/>
                </a:solidFill>
                <a:latin typeface="Arial (Body)"/>
              </a:rPr>
              <a:t>Native advertising</a:t>
            </a:r>
          </a:p>
        </p:txBody>
      </p:sp>
    </p:spTree>
    <p:extLst>
      <p:ext uri="{BB962C8B-B14F-4D97-AF65-F5344CB8AC3E}">
        <p14:creationId xmlns:p14="http://schemas.microsoft.com/office/powerpoint/2010/main" val="356220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Display Ad Marketing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Content marketing</a:t>
            </a:r>
          </a:p>
          <a:p>
            <a:pPr marL="255651" lvl="0" indent="-255651">
              <a:spcAft>
                <a:spcPct val="0"/>
              </a:spcAft>
              <a:buSzPts val="2400"/>
              <a:tabLst/>
            </a:pPr>
            <a:r>
              <a:rPr lang="en-US" kern="1200" dirty="0">
                <a:solidFill>
                  <a:srgbClr val="000000"/>
                </a:solidFill>
                <a:latin typeface="Arial (Body)"/>
              </a:rPr>
              <a:t>Advertising networks</a:t>
            </a:r>
          </a:p>
          <a:p>
            <a:pPr marL="255651" lvl="0" indent="-255651">
              <a:spcAft>
                <a:spcPct val="0"/>
              </a:spcAft>
              <a:buSzPts val="2400"/>
              <a:tabLst/>
            </a:pPr>
            <a:r>
              <a:rPr lang="en-US" kern="1200" dirty="0">
                <a:solidFill>
                  <a:srgbClr val="000000"/>
                </a:solidFill>
                <a:latin typeface="Arial (Body)"/>
              </a:rPr>
              <a:t>Ad exchanges, programmatic advertising, and real-time bidding (R</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B)</a:t>
            </a:r>
          </a:p>
          <a:p>
            <a:pPr marL="255651" lvl="0" indent="-255651">
              <a:spcAft>
                <a:spcPct val="0"/>
              </a:spcAft>
              <a:buSzPts val="2400"/>
              <a:tabLst/>
            </a:pPr>
            <a:r>
              <a:rPr lang="en-US" kern="1200" dirty="0">
                <a:solidFill>
                  <a:srgbClr val="000000"/>
                </a:solidFill>
                <a:latin typeface="Arial (Body)"/>
              </a:rPr>
              <a:t>Display advertising issues</a:t>
            </a:r>
          </a:p>
          <a:p>
            <a:pPr marL="741553" lvl="1" indent="-284353">
              <a:spcAft>
                <a:spcPct val="0"/>
              </a:spcAft>
              <a:buSzPts val="2400"/>
            </a:pPr>
            <a:r>
              <a:rPr lang="en-US" kern="1200" dirty="0">
                <a:solidFill>
                  <a:srgbClr val="000000"/>
                </a:solidFill>
                <a:latin typeface="Arial (Body)"/>
              </a:rPr>
              <a:t>Ad fraud</a:t>
            </a:r>
          </a:p>
          <a:p>
            <a:pPr marL="741553" lvl="1" indent="-284353">
              <a:spcAft>
                <a:spcPct val="0"/>
              </a:spcAft>
              <a:buSzPts val="2400"/>
            </a:pPr>
            <a:r>
              <a:rPr lang="en-US" kern="1200" dirty="0" err="1">
                <a:solidFill>
                  <a:srgbClr val="000000"/>
                </a:solidFill>
                <a:latin typeface="Arial (Body)"/>
              </a:rPr>
              <a:t>Viewability</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Ad blocking</a:t>
            </a:r>
          </a:p>
        </p:txBody>
      </p:sp>
    </p:spTree>
    <p:extLst>
      <p:ext uri="{BB962C8B-B14F-4D97-AF65-F5344CB8AC3E}">
        <p14:creationId xmlns:p14="http://schemas.microsoft.com/office/powerpoint/2010/main" val="2660033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6.6 How an Advertising Network Works</a:t>
            </a:r>
            <a:endParaRPr lang="en-IN" sz="3400" dirty="0"/>
          </a:p>
        </p:txBody>
      </p:sp>
      <p:pic>
        <p:nvPicPr>
          <p:cNvPr id="5" name="Picture 4" descr="EC2020G_Fig_06-06_HowAnAdvertisingNetwork.tif"/>
          <p:cNvPicPr>
            <a:picLocks noChangeAspect="1"/>
          </p:cNvPicPr>
          <p:nvPr/>
        </p:nvPicPr>
        <p:blipFill>
          <a:blip r:embed="rId3"/>
          <a:stretch>
            <a:fillRect/>
          </a:stretch>
        </p:blipFill>
        <p:spPr>
          <a:xfrm>
            <a:off x="1291080" y="1461241"/>
            <a:ext cx="6561840" cy="4437530"/>
          </a:xfrm>
          <a:prstGeom prst="rect">
            <a:avLst/>
          </a:prstGeom>
        </p:spPr>
      </p:pic>
    </p:spTree>
    <p:extLst>
      <p:ext uri="{BB962C8B-B14F-4D97-AF65-F5344CB8AC3E}">
        <p14:creationId xmlns:p14="http://schemas.microsoft.com/office/powerpoint/2010/main" val="2597447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E-mail Marketing</a:t>
            </a:r>
            <a:endParaRPr lang="en-IN" dirty="0"/>
          </a:p>
        </p:txBody>
      </p:sp>
      <p:sp>
        <p:nvSpPr>
          <p:cNvPr id="3" name="Content Placeholder 2"/>
          <p:cNvSpPr>
            <a:spLocks noGrp="1"/>
          </p:cNvSpPr>
          <p:nvPr>
            <p:ph sz="quarter" idx="13"/>
          </p:nvPr>
        </p:nvSpPr>
        <p:spPr>
          <a:xfrm>
            <a:off x="457200" y="1556326"/>
            <a:ext cx="8229600" cy="4635752"/>
          </a:xfrm>
        </p:spPr>
        <p:txBody>
          <a:bodyPr/>
          <a:lstStyle/>
          <a:p>
            <a:pPr marL="255651" lvl="0" indent="-255651">
              <a:spcAft>
                <a:spcPct val="0"/>
              </a:spcAft>
              <a:buSzPts val="2400"/>
              <a:tabLst/>
            </a:pPr>
            <a:r>
              <a:rPr lang="en-US" sz="2200" kern="1200" dirty="0">
                <a:solidFill>
                  <a:srgbClr val="000000"/>
                </a:solidFill>
                <a:latin typeface="Arial (Body)"/>
              </a:rPr>
              <a:t>Direct e-mail marketing</a:t>
            </a:r>
          </a:p>
          <a:p>
            <a:pPr marL="741553" lvl="1" indent="-284353">
              <a:spcAft>
                <a:spcPct val="0"/>
              </a:spcAft>
              <a:buSzPts val="2400"/>
            </a:pPr>
            <a:r>
              <a:rPr lang="en-US" sz="2200" kern="1200" dirty="0">
                <a:solidFill>
                  <a:srgbClr val="000000"/>
                </a:solidFill>
                <a:latin typeface="Arial (Body)"/>
              </a:rPr>
              <a:t>Messages sent directly to interested users</a:t>
            </a:r>
          </a:p>
          <a:p>
            <a:pPr marL="741553" lvl="1" indent="-284353">
              <a:spcAft>
                <a:spcPct val="0"/>
              </a:spcAft>
              <a:buSzPts val="2400"/>
            </a:pPr>
            <a:r>
              <a:rPr lang="en-US" sz="2200" kern="1200" dirty="0">
                <a:solidFill>
                  <a:srgbClr val="000000"/>
                </a:solidFill>
                <a:latin typeface="Arial (Body)"/>
              </a:rPr>
              <a:t>Benefits include</a:t>
            </a:r>
          </a:p>
          <a:p>
            <a:pPr marL="1144778" lvl="2" indent="-230378">
              <a:spcAft>
                <a:spcPct val="0"/>
              </a:spcAft>
              <a:buSzPts val="2400"/>
            </a:pPr>
            <a:r>
              <a:rPr lang="en-US" sz="2200" kern="1200" dirty="0">
                <a:solidFill>
                  <a:srgbClr val="000000"/>
                </a:solidFill>
                <a:latin typeface="Arial (Body)"/>
              </a:rPr>
              <a:t>Inexpensive</a:t>
            </a:r>
          </a:p>
          <a:p>
            <a:pPr marL="1144778" lvl="2" indent="-230378">
              <a:spcAft>
                <a:spcPct val="0"/>
              </a:spcAft>
              <a:buSzPts val="2400"/>
            </a:pPr>
            <a:r>
              <a:rPr lang="en-US" sz="2200" kern="1200" dirty="0">
                <a:solidFill>
                  <a:srgbClr val="000000"/>
                </a:solidFill>
                <a:latin typeface="Arial (Body)"/>
              </a:rPr>
              <a:t>Average around 3% to 4% click-</a:t>
            </a:r>
            <a:r>
              <a:rPr lang="en-US" sz="2200" kern="1200" dirty="0" err="1">
                <a:solidFill>
                  <a:srgbClr val="000000"/>
                </a:solidFill>
                <a:latin typeface="Arial (Body)"/>
              </a:rPr>
              <a:t>throughs</a:t>
            </a:r>
            <a:endParaRPr lang="en-US" sz="2200" kern="1200" dirty="0">
              <a:solidFill>
                <a:srgbClr val="000000"/>
              </a:solidFill>
              <a:latin typeface="Arial (Body)"/>
            </a:endParaRPr>
          </a:p>
          <a:p>
            <a:pPr marL="1144778" lvl="2" indent="-230378">
              <a:spcAft>
                <a:spcPct val="0"/>
              </a:spcAft>
              <a:buSzPts val="2400"/>
            </a:pPr>
            <a:r>
              <a:rPr lang="en-US" sz="2200" kern="1200" dirty="0">
                <a:solidFill>
                  <a:srgbClr val="000000"/>
                </a:solidFill>
                <a:latin typeface="Arial (Body)"/>
              </a:rPr>
              <a:t>Measuring and tracking responses</a:t>
            </a:r>
          </a:p>
          <a:p>
            <a:pPr marL="1144778" lvl="2" indent="-230378">
              <a:spcAft>
                <a:spcPct val="0"/>
              </a:spcAft>
              <a:buSzPts val="2400"/>
            </a:pPr>
            <a:r>
              <a:rPr lang="en-US" sz="2200" kern="1200" dirty="0">
                <a:solidFill>
                  <a:srgbClr val="000000"/>
                </a:solidFill>
                <a:latin typeface="Arial (Body)"/>
              </a:rPr>
              <a:t>Personalization and targeting</a:t>
            </a:r>
          </a:p>
          <a:p>
            <a:pPr marL="255651" lvl="0" indent="-255651">
              <a:spcAft>
                <a:spcPct val="0"/>
              </a:spcAft>
              <a:buSzPts val="2400"/>
              <a:tabLst/>
            </a:pPr>
            <a:r>
              <a:rPr lang="en-US" sz="2200" kern="1200" dirty="0">
                <a:solidFill>
                  <a:srgbClr val="000000"/>
                </a:solidFill>
                <a:latin typeface="Arial (Body)"/>
              </a:rPr>
              <a:t>Three main challenges</a:t>
            </a:r>
          </a:p>
          <a:p>
            <a:pPr marL="741553" lvl="1" indent="-284353">
              <a:spcAft>
                <a:spcPct val="0"/>
              </a:spcAft>
              <a:buSzPts val="2400"/>
            </a:pPr>
            <a:r>
              <a:rPr lang="en-US" sz="2200" kern="1200" dirty="0">
                <a:solidFill>
                  <a:srgbClr val="000000"/>
                </a:solidFill>
                <a:latin typeface="Arial (Body)"/>
              </a:rPr>
              <a:t>Spam</a:t>
            </a:r>
          </a:p>
          <a:p>
            <a:pPr marL="741553" lvl="1" indent="-284353">
              <a:spcAft>
                <a:spcPct val="0"/>
              </a:spcAft>
              <a:buSzPts val="2400"/>
            </a:pPr>
            <a:r>
              <a:rPr lang="en-US" sz="2200" kern="1200" dirty="0">
                <a:solidFill>
                  <a:srgbClr val="000000"/>
                </a:solidFill>
                <a:latin typeface="Arial (Body)"/>
              </a:rPr>
              <a:t>Anti-spam software</a:t>
            </a:r>
          </a:p>
          <a:p>
            <a:pPr marL="741553" lvl="1" indent="-284353">
              <a:spcAft>
                <a:spcPct val="0"/>
              </a:spcAft>
              <a:buSzPts val="2400"/>
            </a:pPr>
            <a:r>
              <a:rPr lang="en-US" sz="2200" kern="1200" dirty="0">
                <a:solidFill>
                  <a:srgbClr val="000000"/>
                </a:solidFill>
                <a:latin typeface="Arial (Body)"/>
              </a:rPr>
              <a:t>Poorly targeted purchased e-mail lists</a:t>
            </a:r>
          </a:p>
        </p:txBody>
      </p:sp>
    </p:spTree>
    <p:extLst>
      <p:ext uri="{BB962C8B-B14F-4D97-AF65-F5344CB8AC3E}">
        <p14:creationId xmlns:p14="http://schemas.microsoft.com/office/powerpoint/2010/main" val="461396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Spam</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Unsolicited commercial e-mail</a:t>
            </a:r>
          </a:p>
          <a:p>
            <a:pPr marL="255651" lvl="0" indent="-255651">
              <a:spcAft>
                <a:spcPct val="0"/>
              </a:spcAft>
              <a:buSzPts val="2400"/>
              <a:tabLst/>
            </a:pPr>
            <a:r>
              <a:rPr lang="en-US" altLang="en-US" kern="1200" dirty="0">
                <a:solidFill>
                  <a:srgbClr val="000000"/>
                </a:solidFill>
                <a:latin typeface="Arial (Body)"/>
              </a:rPr>
              <a:t>Around 55% of all e-mail in 2018</a:t>
            </a:r>
          </a:p>
          <a:p>
            <a:pPr marL="255651" lvl="0" indent="-255651">
              <a:spcAft>
                <a:spcPct val="0"/>
              </a:spcAft>
              <a:buSzPts val="2400"/>
              <a:tabLst/>
            </a:pPr>
            <a:r>
              <a:rPr lang="en-US" altLang="en-US" kern="1200" dirty="0">
                <a:solidFill>
                  <a:srgbClr val="000000"/>
                </a:solidFill>
                <a:latin typeface="Arial (Body)"/>
              </a:rPr>
              <a:t>Most originates from bot networks</a:t>
            </a:r>
          </a:p>
          <a:p>
            <a:pPr marL="255651" lvl="0" indent="-255651">
              <a:spcAft>
                <a:spcPct val="0"/>
              </a:spcAft>
              <a:buSzPts val="2400"/>
              <a:tabLst/>
            </a:pPr>
            <a:r>
              <a:rPr lang="en-US" altLang="en-US" kern="1200" dirty="0">
                <a:solidFill>
                  <a:srgbClr val="000000"/>
                </a:solidFill>
                <a:latin typeface="Arial (Body)"/>
              </a:rPr>
              <a:t>Efforts to control spam have largely failed:</a:t>
            </a:r>
          </a:p>
          <a:p>
            <a:pPr marL="741553" lvl="1" indent="-284353">
              <a:spcAft>
                <a:spcPct val="0"/>
              </a:spcAft>
              <a:buSzPts val="2400"/>
            </a:pPr>
            <a:r>
              <a:rPr lang="en-US" altLang="en-US" kern="1200" dirty="0">
                <a:solidFill>
                  <a:srgbClr val="000000"/>
                </a:solidFill>
                <a:latin typeface="Arial (Body)"/>
              </a:rPr>
              <a:t>Government regulation (</a:t>
            </a:r>
            <a:r>
              <a:rPr lang="pt-BR" altLang="en-US" kern="1200" dirty="0">
                <a:solidFill>
                  <a:srgbClr val="000000"/>
                </a:solidFill>
                <a:latin typeface="Arial (Body)"/>
              </a:rPr>
              <a:t>C</a:t>
            </a:r>
            <a:r>
              <a:rPr lang="pt-BR" altLang="en-US" sz="100" kern="1200" dirty="0">
                <a:solidFill>
                  <a:srgbClr val="000000"/>
                </a:solidFill>
                <a:latin typeface="Arial (Body)"/>
              </a:rPr>
              <a:t> </a:t>
            </a:r>
            <a:r>
              <a:rPr lang="pt-BR" altLang="en-US" kern="1200" dirty="0">
                <a:solidFill>
                  <a:srgbClr val="000000"/>
                </a:solidFill>
                <a:latin typeface="Arial (Body)"/>
              </a:rPr>
              <a:t>A</a:t>
            </a:r>
            <a:r>
              <a:rPr lang="pt-BR" altLang="en-US" sz="100" kern="1200" dirty="0">
                <a:solidFill>
                  <a:srgbClr val="000000"/>
                </a:solidFill>
                <a:latin typeface="Arial (Body)"/>
              </a:rPr>
              <a:t> </a:t>
            </a:r>
            <a:r>
              <a:rPr lang="pt-BR" altLang="en-US" kern="1200" dirty="0">
                <a:solidFill>
                  <a:srgbClr val="000000"/>
                </a:solidFill>
                <a:latin typeface="Arial (Body)"/>
              </a:rPr>
              <a:t>N - S</a:t>
            </a:r>
            <a:r>
              <a:rPr lang="pt-BR" altLang="en-US" sz="100" kern="1200" dirty="0">
                <a:solidFill>
                  <a:srgbClr val="000000"/>
                </a:solidFill>
                <a:latin typeface="Arial (Body)"/>
              </a:rPr>
              <a:t> </a:t>
            </a:r>
            <a:r>
              <a:rPr lang="pt-BR" altLang="en-US" kern="1200" dirty="0">
                <a:solidFill>
                  <a:srgbClr val="000000"/>
                </a:solidFill>
                <a:latin typeface="Arial (Body)"/>
              </a:rPr>
              <a:t>P</a:t>
            </a:r>
            <a:r>
              <a:rPr lang="pt-BR" altLang="en-US" sz="100" kern="1200" dirty="0">
                <a:solidFill>
                  <a:srgbClr val="000000"/>
                </a:solidFill>
                <a:latin typeface="Arial (Body)"/>
              </a:rPr>
              <a:t> </a:t>
            </a:r>
            <a:r>
              <a:rPr lang="pt-BR" altLang="en-US" kern="1200" dirty="0">
                <a:solidFill>
                  <a:srgbClr val="000000"/>
                </a:solidFill>
                <a:latin typeface="Arial (Body)"/>
              </a:rPr>
              <a:t>A</a:t>
            </a:r>
            <a:r>
              <a:rPr lang="pt-BR" altLang="en-US" sz="100" kern="1200" dirty="0">
                <a:solidFill>
                  <a:srgbClr val="000000"/>
                </a:solidFill>
                <a:latin typeface="Arial (Body)"/>
              </a:rPr>
              <a:t> </a:t>
            </a:r>
            <a:r>
              <a:rPr lang="pt-BR" altLang="en-US" kern="1200" dirty="0">
                <a:solidFill>
                  <a:srgbClr val="000000"/>
                </a:solidFill>
                <a:latin typeface="Arial (Body)"/>
              </a:rPr>
              <a:t>M</a:t>
            </a:r>
            <a:r>
              <a:rPr lang="en-US" altLang="en-US" kern="1200" dirty="0">
                <a:solidFill>
                  <a:srgbClr val="000000"/>
                </a:solidFill>
                <a:latin typeface="Arial (Body)"/>
              </a:rPr>
              <a:t>)</a:t>
            </a:r>
          </a:p>
          <a:p>
            <a:pPr marL="741553" lvl="1" indent="-284353">
              <a:spcAft>
                <a:spcPct val="0"/>
              </a:spcAft>
              <a:buSzPts val="2400"/>
            </a:pPr>
            <a:r>
              <a:rPr lang="en-US" altLang="en-US" kern="1200" dirty="0">
                <a:solidFill>
                  <a:srgbClr val="000000"/>
                </a:solidFill>
                <a:latin typeface="Arial (Body)"/>
              </a:rPr>
              <a:t>State laws</a:t>
            </a:r>
          </a:p>
          <a:p>
            <a:pPr marL="741553" lvl="1" indent="-284353">
              <a:spcAft>
                <a:spcPct val="0"/>
              </a:spcAft>
              <a:buSzPts val="2400"/>
            </a:pPr>
            <a:r>
              <a:rPr lang="en-US" altLang="en-US" kern="1200" dirty="0">
                <a:solidFill>
                  <a:srgbClr val="000000"/>
                </a:solidFill>
                <a:latin typeface="Arial (Body)"/>
              </a:rPr>
              <a:t>Voluntary self-regulation by industries (D</a:t>
            </a:r>
            <a:r>
              <a:rPr lang="en-US" altLang="en-US" sz="100" kern="1200" dirty="0">
                <a:solidFill>
                  <a:srgbClr val="000000"/>
                </a:solidFill>
                <a:latin typeface="Arial (Body)"/>
              </a:rPr>
              <a:t> </a:t>
            </a:r>
            <a:r>
              <a:rPr lang="en-US" altLang="en-US" kern="1200" dirty="0">
                <a:solidFill>
                  <a:srgbClr val="000000"/>
                </a:solidFill>
                <a:latin typeface="Arial (Body)"/>
              </a:rPr>
              <a:t>M</a:t>
            </a:r>
            <a:r>
              <a:rPr lang="en-US" altLang="en-US" sz="100" kern="1200" dirty="0">
                <a:solidFill>
                  <a:srgbClr val="000000"/>
                </a:solidFill>
                <a:latin typeface="Arial (Body)"/>
              </a:rPr>
              <a:t> </a:t>
            </a:r>
            <a:r>
              <a:rPr lang="en-US" altLang="en-US" kern="1200" dirty="0">
                <a:solidFill>
                  <a:srgbClr val="000000"/>
                </a:solidFill>
                <a:latin typeface="Arial (Body)"/>
              </a:rPr>
              <a:t>A)</a:t>
            </a:r>
          </a:p>
          <a:p>
            <a:pPr marL="741553" lvl="1" indent="-284353">
              <a:spcAft>
                <a:spcPct val="0"/>
              </a:spcAft>
              <a:buSzPts val="2400"/>
            </a:pPr>
            <a:r>
              <a:rPr lang="en-US" altLang="en-US" kern="1200" dirty="0">
                <a:solidFill>
                  <a:srgbClr val="000000"/>
                </a:solidFill>
                <a:latin typeface="Arial (Body)"/>
              </a:rPr>
              <a:t>Canada’s stringent anti-spam laws</a:t>
            </a:r>
          </a:p>
        </p:txBody>
      </p:sp>
    </p:spTree>
    <p:extLst>
      <p:ext uri="{BB962C8B-B14F-4D97-AF65-F5344CB8AC3E}">
        <p14:creationId xmlns:p14="http://schemas.microsoft.com/office/powerpoint/2010/main" val="3995401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Other Types of Traditional Online Marketing</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Affiliate marketing</a:t>
            </a:r>
          </a:p>
          <a:p>
            <a:pPr marL="741553" lvl="1" indent="-284353">
              <a:spcAft>
                <a:spcPct val="0"/>
              </a:spcAft>
              <a:buSzPts val="2400"/>
            </a:pPr>
            <a:r>
              <a:rPr lang="en-US" kern="1200" dirty="0">
                <a:solidFill>
                  <a:srgbClr val="000000"/>
                </a:solidFill>
                <a:latin typeface="Arial (Body)"/>
              </a:rPr>
              <a:t>Commission fee paid to other websites for sending customers to their website</a:t>
            </a:r>
          </a:p>
          <a:p>
            <a:pPr marL="255651" lvl="0" indent="-255651">
              <a:spcAft>
                <a:spcPct val="0"/>
              </a:spcAft>
              <a:buSzPts val="2400"/>
              <a:tabLst/>
            </a:pPr>
            <a:r>
              <a:rPr lang="en-US" kern="1200" dirty="0">
                <a:solidFill>
                  <a:srgbClr val="000000"/>
                </a:solidFill>
                <a:latin typeface="Arial (Body)"/>
              </a:rPr>
              <a:t>Viral marketing</a:t>
            </a:r>
          </a:p>
          <a:p>
            <a:pPr marL="741553" lvl="1" indent="-284353">
              <a:spcAft>
                <a:spcPct val="0"/>
              </a:spcAft>
              <a:buSzPts val="2400"/>
            </a:pPr>
            <a:r>
              <a:rPr lang="en-US" kern="1200" dirty="0">
                <a:solidFill>
                  <a:srgbClr val="000000"/>
                </a:solidFill>
                <a:latin typeface="Arial (Body)"/>
              </a:rPr>
              <a:t>Marketing designed to inspire customers to pass message to others</a:t>
            </a:r>
          </a:p>
          <a:p>
            <a:pPr marL="255651" lvl="0" indent="-255651">
              <a:spcAft>
                <a:spcPct val="0"/>
              </a:spcAft>
              <a:buSzPts val="2400"/>
              <a:tabLst/>
            </a:pPr>
            <a:r>
              <a:rPr lang="en-US" kern="1200" dirty="0">
                <a:solidFill>
                  <a:srgbClr val="000000"/>
                </a:solidFill>
                <a:latin typeface="Arial (Body)"/>
              </a:rPr>
              <a:t>Lead generation marketing</a:t>
            </a:r>
          </a:p>
          <a:p>
            <a:pPr marL="741553" lvl="1" indent="-284353">
              <a:spcAft>
                <a:spcPct val="0"/>
              </a:spcAft>
              <a:buSzPts val="2400"/>
            </a:pPr>
            <a:r>
              <a:rPr lang="en-US" kern="1200" dirty="0">
                <a:solidFill>
                  <a:srgbClr val="000000"/>
                </a:solidFill>
                <a:latin typeface="Arial (Body)"/>
              </a:rPr>
              <a:t>Services and tools for collecting, managing, and converting leads</a:t>
            </a:r>
          </a:p>
        </p:txBody>
      </p:sp>
    </p:spTree>
    <p:extLst>
      <p:ext uri="{BB962C8B-B14F-4D97-AF65-F5344CB8AC3E}">
        <p14:creationId xmlns:p14="http://schemas.microsoft.com/office/powerpoint/2010/main" val="354793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60635" cy="1097279"/>
          </a:xfrm>
        </p:spPr>
        <p:txBody>
          <a:bodyPr/>
          <a:lstStyle/>
          <a:p>
            <a:r>
              <a:rPr lang="en-US" sz="3400" kern="1200" dirty="0">
                <a:cs typeface="Times New Roman" panose="02020603050405020304" pitchFamily="18" charset="0"/>
              </a:rPr>
              <a:t>Social, Mobile, and Local Marketing and Advertising</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Social marketing and advertising</a:t>
            </a:r>
          </a:p>
          <a:p>
            <a:pPr marL="741553" lvl="1" indent="-284353">
              <a:spcAft>
                <a:spcPct val="0"/>
              </a:spcAft>
              <a:buSzPts val="2400"/>
            </a:pPr>
            <a:r>
              <a:rPr lang="en-US" kern="1200" dirty="0">
                <a:solidFill>
                  <a:srgbClr val="000000"/>
                </a:solidFill>
                <a:latin typeface="Arial (Body)"/>
              </a:rPr>
              <a:t>Use of online social networks and communities</a:t>
            </a:r>
          </a:p>
          <a:p>
            <a:pPr marL="255651" lvl="0" indent="-255651">
              <a:spcAft>
                <a:spcPct val="0"/>
              </a:spcAft>
              <a:buSzPts val="2400"/>
              <a:tabLst/>
            </a:pPr>
            <a:r>
              <a:rPr lang="en-US" kern="1200" dirty="0">
                <a:solidFill>
                  <a:srgbClr val="000000"/>
                </a:solidFill>
                <a:latin typeface="Arial (Body)"/>
              </a:rPr>
              <a:t>Mobile marketing and advertising</a:t>
            </a:r>
          </a:p>
          <a:p>
            <a:pPr marL="741553" lvl="1" indent="-284353">
              <a:spcAft>
                <a:spcPct val="0"/>
              </a:spcAft>
              <a:buSzPts val="2400"/>
            </a:pPr>
            <a:r>
              <a:rPr lang="en-US" kern="1200" dirty="0">
                <a:solidFill>
                  <a:srgbClr val="000000"/>
                </a:solidFill>
                <a:latin typeface="Arial (Body)"/>
              </a:rPr>
              <a:t>Use of mobile platform</a:t>
            </a:r>
          </a:p>
          <a:p>
            <a:pPr marL="741553" lvl="1" indent="-284353">
              <a:spcAft>
                <a:spcPct val="0"/>
              </a:spcAft>
              <a:buSzPts val="2400"/>
            </a:pPr>
            <a:r>
              <a:rPr lang="en-US" kern="1200" dirty="0">
                <a:solidFill>
                  <a:srgbClr val="000000"/>
                </a:solidFill>
                <a:latin typeface="Arial (Body)"/>
              </a:rPr>
              <a:t>Influence of mobile apps</a:t>
            </a:r>
          </a:p>
          <a:p>
            <a:pPr marL="255651" lvl="0" indent="-255651">
              <a:spcAft>
                <a:spcPct val="0"/>
              </a:spcAft>
              <a:buSzPts val="2400"/>
              <a:tabLst/>
            </a:pPr>
            <a:r>
              <a:rPr lang="en-US" kern="1200" dirty="0">
                <a:solidFill>
                  <a:srgbClr val="000000"/>
                </a:solidFill>
                <a:latin typeface="Arial (Body)"/>
              </a:rPr>
              <a:t>Local marketing</a:t>
            </a:r>
          </a:p>
          <a:p>
            <a:pPr marL="741553" lvl="1" indent="-284353">
              <a:spcAft>
                <a:spcPct val="0"/>
              </a:spcAft>
              <a:buSzPts val="2400"/>
            </a:pPr>
            <a:r>
              <a:rPr lang="en-US" kern="1200" dirty="0" err="1">
                <a:solidFill>
                  <a:srgbClr val="000000"/>
                </a:solidFill>
                <a:latin typeface="Arial (Body)"/>
              </a:rPr>
              <a:t>Geotargeting</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Display ads in hyperlocal publications</a:t>
            </a:r>
          </a:p>
          <a:p>
            <a:pPr marL="741553" lvl="1" indent="-284353">
              <a:spcAft>
                <a:spcPct val="0"/>
              </a:spcAft>
              <a:buSzPts val="2400"/>
            </a:pPr>
            <a:r>
              <a:rPr lang="en-US" kern="1200" dirty="0">
                <a:solidFill>
                  <a:srgbClr val="000000"/>
                </a:solidFill>
                <a:latin typeface="Arial (Body)"/>
              </a:rPr>
              <a:t>Coupons</a:t>
            </a:r>
          </a:p>
        </p:txBody>
      </p:sp>
    </p:spTree>
    <p:extLst>
      <p:ext uri="{BB962C8B-B14F-4D97-AF65-F5344CB8AC3E}">
        <p14:creationId xmlns:p14="http://schemas.microsoft.com/office/powerpoint/2010/main" val="356936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Multi-Channel Marketing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Integration of online and offline marketing</a:t>
            </a:r>
          </a:p>
          <a:p>
            <a:pPr marL="255651" lvl="0" indent="-255651">
              <a:spcAft>
                <a:spcPct val="0"/>
              </a:spcAft>
              <a:buSzPts val="2400"/>
              <a:tabLst/>
            </a:pPr>
            <a:r>
              <a:rPr lang="en-US" kern="1200" dirty="0">
                <a:solidFill>
                  <a:srgbClr val="000000"/>
                </a:solidFill>
                <a:latin typeface="Arial (Body)"/>
              </a:rPr>
              <a:t>Increasing percentage of American media consumers use several media at once</a:t>
            </a:r>
          </a:p>
          <a:p>
            <a:pPr marL="255651" lvl="0" indent="-255651">
              <a:spcAft>
                <a:spcPct val="0"/>
              </a:spcAft>
              <a:buSzPts val="2400"/>
              <a:tabLst/>
            </a:pPr>
            <a:r>
              <a:rPr lang="en-US" kern="1200" dirty="0">
                <a:solidFill>
                  <a:srgbClr val="000000"/>
                </a:solidFill>
                <a:latin typeface="Arial (Body)"/>
              </a:rPr>
              <a:t>Reinforce branding messages across media</a:t>
            </a:r>
          </a:p>
          <a:p>
            <a:pPr marL="255651" lvl="0" indent="-255651">
              <a:spcAft>
                <a:spcPct val="0"/>
              </a:spcAft>
              <a:buSzPts val="2400"/>
              <a:tabLst/>
            </a:pPr>
            <a:r>
              <a:rPr lang="en-US" kern="1200" dirty="0">
                <a:solidFill>
                  <a:srgbClr val="000000"/>
                </a:solidFill>
                <a:latin typeface="Arial (Body)"/>
              </a:rPr>
              <a:t>Most effective multi-channel campaigns use consistent imagery across media</a:t>
            </a:r>
          </a:p>
        </p:txBody>
      </p:sp>
    </p:spTree>
    <p:extLst>
      <p:ext uri="{BB962C8B-B14F-4D97-AF65-F5344CB8AC3E}">
        <p14:creationId xmlns:p14="http://schemas.microsoft.com/office/powerpoint/2010/main" val="182581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Consumers Online: The Internet Audience and Consumer Behavior </a:t>
            </a:r>
            <a:r>
              <a:rPr lang="en-US" sz="2000" b="0" kern="1200" dirty="0">
                <a:cs typeface="Times New Roman" panose="02020603050405020304" pitchFamily="18" charset="0"/>
              </a:rPr>
              <a:t>(1 of 3)</a:t>
            </a:r>
            <a:endParaRPr lang="en-IN" sz="2000" dirty="0"/>
          </a:p>
        </p:txBody>
      </p:sp>
      <p:sp>
        <p:nvSpPr>
          <p:cNvPr id="3" name="Content Placeholder 2"/>
          <p:cNvSpPr>
            <a:spLocks noGrp="1"/>
          </p:cNvSpPr>
          <p:nvPr>
            <p:ph sz="quarter" idx="13"/>
          </p:nvPr>
        </p:nvSpPr>
        <p:spPr>
          <a:xfrm>
            <a:off x="457200" y="1556326"/>
            <a:ext cx="8147050" cy="4434275"/>
          </a:xfrm>
        </p:spPr>
        <p:txBody>
          <a:bodyPr/>
          <a:lstStyle/>
          <a:p>
            <a:pPr marL="255651" lvl="0" indent="-255651">
              <a:spcAft>
                <a:spcPct val="0"/>
              </a:spcAft>
              <a:buSzPts val="2400"/>
              <a:tabLst/>
              <a:defRPr/>
            </a:pPr>
            <a:r>
              <a:rPr lang="en-US" dirty="0"/>
              <a:t>Around 280 million in the U.S. have</a:t>
            </a:r>
            <a:r>
              <a:rPr lang="en-US" kern="1200" dirty="0">
                <a:solidFill>
                  <a:srgbClr val="000000"/>
                </a:solidFill>
                <a:latin typeface="Arial (Body)"/>
              </a:rPr>
              <a:t> Internet access in 2018</a:t>
            </a:r>
          </a:p>
          <a:p>
            <a:pPr marL="255651" lvl="0" indent="-255651">
              <a:spcAft>
                <a:spcPct val="0"/>
              </a:spcAft>
              <a:buSzPts val="2400"/>
              <a:tabLst/>
              <a:defRPr/>
            </a:pPr>
            <a:r>
              <a:rPr lang="en-US" kern="1200" dirty="0">
                <a:solidFill>
                  <a:srgbClr val="000000"/>
                </a:solidFill>
                <a:latin typeface="Arial (Body)"/>
              </a:rPr>
              <a:t>In 2019, over 3.8 billion people of all ages had access to the Internet</a:t>
            </a:r>
          </a:p>
          <a:p>
            <a:pPr marL="255651" lvl="0" indent="-255651">
              <a:spcAft>
                <a:spcPct val="0"/>
              </a:spcAft>
              <a:buSzPts val="2400"/>
              <a:tabLst/>
              <a:defRPr/>
            </a:pPr>
            <a:r>
              <a:rPr lang="en-US" kern="1200" dirty="0">
                <a:solidFill>
                  <a:srgbClr val="000000"/>
                </a:solidFill>
                <a:latin typeface="Arial (Body)"/>
              </a:rPr>
              <a:t>Growth rate has slowed, especially in the U.S</a:t>
            </a:r>
          </a:p>
          <a:p>
            <a:pPr marL="255651" lvl="0" indent="-255651">
              <a:spcAft>
                <a:spcPct val="0"/>
              </a:spcAft>
              <a:buSzPts val="2400"/>
              <a:tabLst/>
              <a:defRPr/>
            </a:pPr>
            <a:r>
              <a:rPr lang="en-US" kern="1200" dirty="0">
                <a:solidFill>
                  <a:srgbClr val="000000"/>
                </a:solidFill>
                <a:latin typeface="Arial (Body)"/>
              </a:rPr>
              <a:t>Intensity and scope of use both increasing</a:t>
            </a:r>
          </a:p>
          <a:p>
            <a:pPr marL="255651" lvl="0" indent="-255651">
              <a:spcAft>
                <a:spcPct val="0"/>
              </a:spcAft>
              <a:buSzPts val="2400"/>
              <a:tabLst/>
              <a:defRPr/>
            </a:pPr>
            <a:r>
              <a:rPr lang="en-US" kern="1200" dirty="0">
                <a:solidFill>
                  <a:srgbClr val="000000"/>
                </a:solidFill>
                <a:latin typeface="Arial (Body)"/>
              </a:rPr>
              <a:t>Some demographic groups have much higher percentages of online usage</a:t>
            </a:r>
          </a:p>
          <a:p>
            <a:pPr marL="741553" lvl="1" indent="-284353">
              <a:spcAft>
                <a:spcPct val="0"/>
              </a:spcAft>
              <a:buSzPts val="2400"/>
              <a:defRPr/>
            </a:pPr>
            <a:r>
              <a:rPr lang="en-US" kern="1200" dirty="0">
                <a:solidFill>
                  <a:srgbClr val="000000"/>
                </a:solidFill>
                <a:latin typeface="Arial (Body)"/>
                <a:ea typeface="ＭＳ Ｐゴシック" charset="0"/>
              </a:rPr>
              <a:t>Income, education, age, ethnic dimensions</a:t>
            </a:r>
          </a:p>
        </p:txBody>
      </p:sp>
    </p:spTree>
    <p:extLst>
      <p:ext uri="{BB962C8B-B14F-4D97-AF65-F5344CB8AC3E}">
        <p14:creationId xmlns:p14="http://schemas.microsoft.com/office/powerpoint/2010/main" val="150481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Other Online Marketing Strategies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Customer retention strategies</a:t>
            </a:r>
          </a:p>
          <a:p>
            <a:pPr marL="741553" lvl="1" indent="-284353">
              <a:spcAft>
                <a:spcPct val="0"/>
              </a:spcAft>
              <a:buSzPts val="2400"/>
            </a:pPr>
            <a:r>
              <a:rPr lang="en-US" kern="1200" dirty="0">
                <a:solidFill>
                  <a:srgbClr val="000000"/>
                </a:solidFill>
                <a:latin typeface="Arial (Body)"/>
              </a:rPr>
              <a:t>One-to-one marketing (personalization)</a:t>
            </a:r>
          </a:p>
          <a:p>
            <a:pPr marL="741553" lvl="1" indent="-284353">
              <a:spcAft>
                <a:spcPct val="0"/>
              </a:spcAft>
              <a:buSzPts val="2400"/>
            </a:pPr>
            <a:r>
              <a:rPr lang="en-US" kern="1200" dirty="0">
                <a:solidFill>
                  <a:srgbClr val="000000"/>
                </a:solidFill>
                <a:latin typeface="Arial (Body)"/>
              </a:rPr>
              <a:t>Behavioral targeting (interest-based advertising)</a:t>
            </a:r>
          </a:p>
          <a:p>
            <a:pPr marL="741553" lvl="1" indent="-284353">
              <a:spcAft>
                <a:spcPct val="0"/>
              </a:spcAft>
              <a:buSzPts val="2400"/>
            </a:pPr>
            <a:r>
              <a:rPr lang="en-US" kern="1200" dirty="0">
                <a:solidFill>
                  <a:srgbClr val="000000"/>
                </a:solidFill>
                <a:latin typeface="Arial (Body)"/>
              </a:rPr>
              <a:t>Retargeting</a:t>
            </a:r>
          </a:p>
          <a:p>
            <a:pPr marL="255651" lvl="0" indent="-255651">
              <a:spcAft>
                <a:spcPct val="0"/>
              </a:spcAft>
              <a:buSzPts val="2400"/>
              <a:tabLst/>
            </a:pPr>
            <a:r>
              <a:rPr lang="en-US" kern="1200" dirty="0">
                <a:solidFill>
                  <a:srgbClr val="000000"/>
                </a:solidFill>
                <a:latin typeface="Arial (Body)"/>
              </a:rPr>
              <a:t>Customization and customer co-production</a:t>
            </a:r>
          </a:p>
          <a:p>
            <a:pPr marL="255651" lvl="0" indent="-255651">
              <a:spcAft>
                <a:spcPct val="0"/>
              </a:spcAft>
              <a:buSzPts val="2400"/>
              <a:tabLst/>
            </a:pPr>
            <a:r>
              <a:rPr lang="en-US" kern="1200" dirty="0">
                <a:solidFill>
                  <a:srgbClr val="000000"/>
                </a:solidFill>
                <a:latin typeface="Arial (Body)"/>
              </a:rPr>
              <a:t>Customer service</a:t>
            </a:r>
          </a:p>
          <a:p>
            <a:pPr marL="741553" lvl="1" indent="-284353">
              <a:spcAft>
                <a:spcPct val="0"/>
              </a:spcAft>
              <a:buSzPts val="2400"/>
            </a:pPr>
            <a:r>
              <a:rPr lang="en-US" kern="1200" dirty="0">
                <a:solidFill>
                  <a:srgbClr val="000000"/>
                </a:solidFill>
                <a:latin typeface="Arial (Body)"/>
              </a:rPr>
              <a:t>F</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Qs</a:t>
            </a:r>
          </a:p>
          <a:p>
            <a:pPr marL="741553" lvl="1" indent="-284353">
              <a:spcAft>
                <a:spcPct val="0"/>
              </a:spcAft>
              <a:buSzPts val="2400"/>
            </a:pPr>
            <a:r>
              <a:rPr lang="en-US" kern="1200" dirty="0">
                <a:solidFill>
                  <a:srgbClr val="000000"/>
                </a:solidFill>
                <a:latin typeface="Arial (Body)"/>
              </a:rPr>
              <a:t>Real-time customer service chat systems</a:t>
            </a:r>
          </a:p>
          <a:p>
            <a:pPr marL="741553" lvl="1" indent="-284353">
              <a:spcAft>
                <a:spcPct val="0"/>
              </a:spcAft>
              <a:buSzPts val="2400"/>
            </a:pPr>
            <a:r>
              <a:rPr lang="en-US" kern="1200" dirty="0">
                <a:solidFill>
                  <a:srgbClr val="000000"/>
                </a:solidFill>
                <a:latin typeface="Arial (Body)"/>
              </a:rPr>
              <a:t>Automated response systems</a:t>
            </a:r>
          </a:p>
        </p:txBody>
      </p:sp>
    </p:spTree>
    <p:extLst>
      <p:ext uri="{BB962C8B-B14F-4D97-AF65-F5344CB8AC3E}">
        <p14:creationId xmlns:p14="http://schemas.microsoft.com/office/powerpoint/2010/main" val="125041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Pricing Strategies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Pricing: integral part of marketing strategy</a:t>
            </a:r>
          </a:p>
          <a:p>
            <a:pPr marL="255651" lvl="0" indent="-255651">
              <a:spcAft>
                <a:spcPct val="0"/>
              </a:spcAft>
              <a:buSzPts val="2400"/>
              <a:tabLst/>
            </a:pPr>
            <a:r>
              <a:rPr lang="en-US" kern="1200" dirty="0">
                <a:solidFill>
                  <a:srgbClr val="000000"/>
                </a:solidFill>
                <a:latin typeface="Arial (Body)"/>
              </a:rPr>
              <a:t>Traditional pricing based on fixed costs, variable costs, demand curve</a:t>
            </a:r>
          </a:p>
          <a:p>
            <a:pPr marL="741553" lvl="1" indent="-284353">
              <a:spcAft>
                <a:spcPct val="0"/>
              </a:spcAft>
              <a:buSzPts val="2400"/>
            </a:pPr>
            <a:r>
              <a:rPr lang="en-US" kern="1200" dirty="0">
                <a:solidFill>
                  <a:srgbClr val="000000"/>
                </a:solidFill>
                <a:latin typeface="Arial (Body)"/>
              </a:rPr>
              <a:t>Marginal costs</a:t>
            </a:r>
          </a:p>
          <a:p>
            <a:pPr marL="741553" lvl="1" indent="-284353">
              <a:spcAft>
                <a:spcPct val="0"/>
              </a:spcAft>
              <a:buSzPts val="2400"/>
            </a:pPr>
            <a:r>
              <a:rPr lang="en-US" kern="1200" dirty="0">
                <a:solidFill>
                  <a:srgbClr val="000000"/>
                </a:solidFill>
                <a:latin typeface="Arial (Body)"/>
              </a:rPr>
              <a:t>Marginal revenue</a:t>
            </a:r>
          </a:p>
          <a:p>
            <a:pPr marL="255651" lvl="0" indent="-255651">
              <a:spcAft>
                <a:spcPct val="0"/>
              </a:spcAft>
              <a:buSzPts val="2400"/>
              <a:tabLst/>
            </a:pPr>
            <a:r>
              <a:rPr lang="en-US" kern="1200" dirty="0">
                <a:solidFill>
                  <a:srgbClr val="000000"/>
                </a:solidFill>
                <a:latin typeface="Arial (Body)"/>
              </a:rPr>
              <a:t>Piggyback strategy</a:t>
            </a:r>
          </a:p>
          <a:p>
            <a:pPr marL="255651" lvl="0" indent="-255651">
              <a:spcAft>
                <a:spcPct val="0"/>
              </a:spcAft>
              <a:buSzPts val="2400"/>
              <a:tabLst/>
            </a:pPr>
            <a:r>
              <a:rPr lang="en-US" kern="1200" dirty="0">
                <a:solidFill>
                  <a:srgbClr val="000000"/>
                </a:solidFill>
                <a:latin typeface="Arial (Body)"/>
              </a:rPr>
              <a:t>Price discrimination</a:t>
            </a:r>
          </a:p>
        </p:txBody>
      </p:sp>
    </p:spTree>
    <p:extLst>
      <p:ext uri="{BB962C8B-B14F-4D97-AF65-F5344CB8AC3E}">
        <p14:creationId xmlns:p14="http://schemas.microsoft.com/office/powerpoint/2010/main" val="1020006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Pricing Strategies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Free and freemium</a:t>
            </a:r>
          </a:p>
          <a:p>
            <a:pPr marL="255651" lvl="0" indent="-255651">
              <a:spcAft>
                <a:spcPct val="0"/>
              </a:spcAft>
              <a:buSzPts val="2400"/>
              <a:tabLst/>
            </a:pPr>
            <a:r>
              <a:rPr lang="en-US" kern="1200" dirty="0">
                <a:solidFill>
                  <a:srgbClr val="000000"/>
                </a:solidFill>
                <a:latin typeface="Arial (Body)"/>
              </a:rPr>
              <a:t>Versioning</a:t>
            </a:r>
          </a:p>
          <a:p>
            <a:pPr marL="255651" lvl="0" indent="-255651">
              <a:spcAft>
                <a:spcPct val="0"/>
              </a:spcAft>
              <a:buSzPts val="2400"/>
              <a:tabLst/>
            </a:pPr>
            <a:r>
              <a:rPr lang="en-US" kern="1200" dirty="0">
                <a:solidFill>
                  <a:srgbClr val="000000"/>
                </a:solidFill>
                <a:latin typeface="Arial (Body)"/>
              </a:rPr>
              <a:t>Bundling</a:t>
            </a:r>
          </a:p>
          <a:p>
            <a:pPr marL="255651" lvl="0" indent="-255651">
              <a:spcAft>
                <a:spcPct val="0"/>
              </a:spcAft>
              <a:buSzPts val="2400"/>
              <a:tabLst/>
            </a:pPr>
            <a:r>
              <a:rPr lang="en-US" kern="1200" dirty="0">
                <a:solidFill>
                  <a:srgbClr val="000000"/>
                </a:solidFill>
                <a:latin typeface="Arial (Body)"/>
              </a:rPr>
              <a:t>Dynamic pricing</a:t>
            </a:r>
          </a:p>
          <a:p>
            <a:pPr marL="741553" lvl="1" indent="-284353">
              <a:spcAft>
                <a:spcPct val="0"/>
              </a:spcAft>
              <a:buSzPts val="2400"/>
            </a:pPr>
            <a:r>
              <a:rPr lang="en-US" kern="1200" dirty="0">
                <a:solidFill>
                  <a:srgbClr val="000000"/>
                </a:solidFill>
                <a:latin typeface="Arial (Body)"/>
              </a:rPr>
              <a:t>Auctions</a:t>
            </a:r>
          </a:p>
          <a:p>
            <a:pPr marL="741553" lvl="1" indent="-284353">
              <a:spcAft>
                <a:spcPct val="0"/>
              </a:spcAft>
              <a:buSzPts val="2400"/>
            </a:pPr>
            <a:r>
              <a:rPr lang="en-US" kern="1200" dirty="0">
                <a:solidFill>
                  <a:srgbClr val="000000"/>
                </a:solidFill>
                <a:latin typeface="Arial (Body)"/>
              </a:rPr>
              <a:t>Yield management</a:t>
            </a:r>
          </a:p>
          <a:p>
            <a:pPr marL="741553" lvl="1" indent="-284353">
              <a:spcAft>
                <a:spcPct val="0"/>
              </a:spcAft>
              <a:buSzPts val="2400"/>
            </a:pPr>
            <a:r>
              <a:rPr lang="en-US" kern="1200" dirty="0">
                <a:solidFill>
                  <a:srgbClr val="000000"/>
                </a:solidFill>
                <a:latin typeface="Arial (Body)"/>
              </a:rPr>
              <a:t>Surge pricing</a:t>
            </a:r>
          </a:p>
          <a:p>
            <a:pPr marL="741553" lvl="1" indent="-284353">
              <a:spcAft>
                <a:spcPct val="0"/>
              </a:spcAft>
              <a:buSzPts val="2400"/>
            </a:pPr>
            <a:r>
              <a:rPr lang="en-US" kern="1200" dirty="0">
                <a:solidFill>
                  <a:srgbClr val="000000"/>
                </a:solidFill>
                <a:latin typeface="Arial (Body)"/>
              </a:rPr>
              <a:t>Flash marketing</a:t>
            </a:r>
          </a:p>
        </p:txBody>
      </p:sp>
    </p:spTree>
    <p:extLst>
      <p:ext uri="{BB962C8B-B14F-4D97-AF65-F5344CB8AC3E}">
        <p14:creationId xmlns:p14="http://schemas.microsoft.com/office/powerpoint/2010/main" val="715119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Long Tail Marketing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Internet allows for sales of obscure products with little demand</a:t>
            </a:r>
          </a:p>
          <a:p>
            <a:pPr marL="255651" lvl="0" indent="-255651">
              <a:spcAft>
                <a:spcPct val="0"/>
              </a:spcAft>
              <a:buSzPts val="2400"/>
              <a:tabLst/>
            </a:pPr>
            <a:r>
              <a:rPr lang="en-US" kern="1200" dirty="0">
                <a:solidFill>
                  <a:srgbClr val="000000"/>
                </a:solidFill>
                <a:latin typeface="Arial (Body)"/>
              </a:rPr>
              <a:t>Substantial revenue because</a:t>
            </a:r>
          </a:p>
          <a:p>
            <a:pPr marL="741553" lvl="1" indent="-284353">
              <a:spcAft>
                <a:spcPct val="0"/>
              </a:spcAft>
              <a:buSzPts val="2400"/>
            </a:pPr>
            <a:r>
              <a:rPr lang="en-US" kern="1200" dirty="0">
                <a:solidFill>
                  <a:srgbClr val="000000"/>
                </a:solidFill>
                <a:latin typeface="Arial (Body)"/>
              </a:rPr>
              <a:t>Near zero inventory costs</a:t>
            </a:r>
          </a:p>
          <a:p>
            <a:pPr marL="741553" lvl="1" indent="-284353">
              <a:spcAft>
                <a:spcPct val="0"/>
              </a:spcAft>
              <a:buSzPts val="2400"/>
            </a:pPr>
            <a:r>
              <a:rPr lang="en-US" kern="1200" dirty="0">
                <a:solidFill>
                  <a:srgbClr val="000000"/>
                </a:solidFill>
                <a:latin typeface="Arial (Body)"/>
              </a:rPr>
              <a:t>Little marketing costs</a:t>
            </a:r>
          </a:p>
          <a:p>
            <a:pPr marL="741553" lvl="1" indent="-284353">
              <a:spcAft>
                <a:spcPct val="0"/>
              </a:spcAft>
              <a:buSzPts val="2400"/>
            </a:pPr>
            <a:r>
              <a:rPr lang="en-US" kern="1200" dirty="0">
                <a:solidFill>
                  <a:srgbClr val="000000"/>
                </a:solidFill>
                <a:latin typeface="Arial (Body)"/>
              </a:rPr>
              <a:t>Search and recommendation engines</a:t>
            </a:r>
          </a:p>
        </p:txBody>
      </p:sp>
    </p:spTree>
    <p:extLst>
      <p:ext uri="{BB962C8B-B14F-4D97-AF65-F5344CB8AC3E}">
        <p14:creationId xmlns:p14="http://schemas.microsoft.com/office/powerpoint/2010/main" val="67550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Marketing Technologies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Internet’</a:t>
            </a:r>
            <a:r>
              <a:rPr lang="en-US" altLang="ja-JP" kern="1200" dirty="0">
                <a:solidFill>
                  <a:srgbClr val="000000"/>
                </a:solidFill>
                <a:latin typeface="Arial (Body)"/>
              </a:rPr>
              <a:t>s main impacts on marketing:</a:t>
            </a:r>
          </a:p>
          <a:p>
            <a:pPr marL="741553" lvl="1" indent="-284353">
              <a:spcAft>
                <a:spcPct val="0"/>
              </a:spcAft>
              <a:buSzPts val="2400"/>
            </a:pPr>
            <a:r>
              <a:rPr lang="en-US" altLang="en-US" kern="1200" dirty="0">
                <a:solidFill>
                  <a:srgbClr val="000000"/>
                </a:solidFill>
                <a:latin typeface="Arial (Body)"/>
              </a:rPr>
              <a:t>Scope of marketing communications broadened</a:t>
            </a:r>
          </a:p>
          <a:p>
            <a:pPr marL="741553" lvl="1" indent="-284353">
              <a:spcAft>
                <a:spcPct val="0"/>
              </a:spcAft>
              <a:buSzPts val="2400"/>
            </a:pPr>
            <a:r>
              <a:rPr lang="en-US" altLang="en-US" kern="1200" dirty="0">
                <a:solidFill>
                  <a:srgbClr val="000000"/>
                </a:solidFill>
                <a:latin typeface="Arial (Body)"/>
              </a:rPr>
              <a:t>Richness of marketing communications increased</a:t>
            </a:r>
          </a:p>
          <a:p>
            <a:pPr marL="741553" lvl="1" indent="-284353">
              <a:spcAft>
                <a:spcPct val="0"/>
              </a:spcAft>
              <a:buSzPts val="2400"/>
            </a:pPr>
            <a:r>
              <a:rPr lang="en-US" altLang="en-US" kern="1200" dirty="0">
                <a:solidFill>
                  <a:srgbClr val="000000"/>
                </a:solidFill>
                <a:latin typeface="Arial (Body)"/>
              </a:rPr>
              <a:t>Information intensity of marketplace expanded</a:t>
            </a:r>
          </a:p>
          <a:p>
            <a:pPr marL="741553" lvl="1" indent="-284353">
              <a:spcAft>
                <a:spcPct val="0"/>
              </a:spcAft>
              <a:buSzPts val="2400"/>
            </a:pPr>
            <a:r>
              <a:rPr lang="en-US" altLang="en-US" kern="1200" dirty="0">
                <a:solidFill>
                  <a:srgbClr val="000000"/>
                </a:solidFill>
                <a:latin typeface="Arial (Body)"/>
              </a:rPr>
              <a:t>Always-on mobile environment expands marketing opportunities</a:t>
            </a:r>
          </a:p>
        </p:txBody>
      </p:sp>
    </p:spTree>
    <p:extLst>
      <p:ext uri="{BB962C8B-B14F-4D97-AF65-F5344CB8AC3E}">
        <p14:creationId xmlns:p14="http://schemas.microsoft.com/office/powerpoint/2010/main" val="202274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Transaction Logs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Built into web server software</a:t>
            </a:r>
          </a:p>
          <a:p>
            <a:pPr marL="255651" lvl="0" indent="-255651">
              <a:spcAft>
                <a:spcPct val="0"/>
              </a:spcAft>
              <a:buSzPts val="2400"/>
              <a:tabLst/>
            </a:pPr>
            <a:r>
              <a:rPr lang="en-US" kern="1200" dirty="0">
                <a:solidFill>
                  <a:srgbClr val="000000"/>
                </a:solidFill>
                <a:latin typeface="Arial (Body)"/>
              </a:rPr>
              <a:t>Record user activity at website</a:t>
            </a:r>
          </a:p>
          <a:p>
            <a:pPr marL="255651" lvl="0" indent="-255651">
              <a:spcAft>
                <a:spcPct val="0"/>
              </a:spcAft>
              <a:buSzPts val="2400"/>
              <a:tabLst/>
            </a:pPr>
            <a:r>
              <a:rPr lang="en-US" kern="1200" dirty="0">
                <a:solidFill>
                  <a:srgbClr val="000000"/>
                </a:solidFill>
                <a:latin typeface="Arial (Body)"/>
              </a:rPr>
              <a:t>Provides much marketing data, especially combined with:</a:t>
            </a:r>
          </a:p>
          <a:p>
            <a:pPr marL="741553" lvl="1" indent="-284353">
              <a:spcAft>
                <a:spcPct val="0"/>
              </a:spcAft>
              <a:buSzPts val="2400"/>
            </a:pPr>
            <a:r>
              <a:rPr lang="en-US" kern="1200" dirty="0">
                <a:solidFill>
                  <a:srgbClr val="000000"/>
                </a:solidFill>
                <a:latin typeface="Arial (Body)"/>
              </a:rPr>
              <a:t>Registration forms</a:t>
            </a:r>
          </a:p>
          <a:p>
            <a:pPr marL="741553" lvl="1" indent="-284353">
              <a:spcAft>
                <a:spcPct val="0"/>
              </a:spcAft>
              <a:buSzPts val="2400"/>
            </a:pPr>
            <a:r>
              <a:rPr lang="en-US" kern="1200" dirty="0">
                <a:solidFill>
                  <a:srgbClr val="000000"/>
                </a:solidFill>
                <a:latin typeface="Arial (Body)"/>
              </a:rPr>
              <a:t>Shopping cart database</a:t>
            </a:r>
          </a:p>
          <a:p>
            <a:pPr marL="255651" lvl="0" indent="-255651">
              <a:spcAft>
                <a:spcPct val="0"/>
              </a:spcAft>
              <a:buSzPts val="2400"/>
              <a:tabLst/>
            </a:pPr>
            <a:r>
              <a:rPr lang="en-US" kern="1200" dirty="0">
                <a:solidFill>
                  <a:srgbClr val="000000"/>
                </a:solidFill>
                <a:latin typeface="Arial (Body)"/>
              </a:rPr>
              <a:t>Answers questions such as:</a:t>
            </a:r>
          </a:p>
          <a:p>
            <a:pPr marL="741553" lvl="1" indent="-284353">
              <a:spcAft>
                <a:spcPct val="0"/>
              </a:spcAft>
              <a:buSzPts val="2400"/>
            </a:pPr>
            <a:r>
              <a:rPr lang="en-US" kern="1200" dirty="0">
                <a:solidFill>
                  <a:srgbClr val="000000"/>
                </a:solidFill>
                <a:latin typeface="Arial (Body)"/>
              </a:rPr>
              <a:t>What are major patterns of interest and purchase?</a:t>
            </a:r>
          </a:p>
          <a:p>
            <a:pPr marL="741553" lvl="1" indent="-284353">
              <a:spcAft>
                <a:spcPct val="0"/>
              </a:spcAft>
              <a:buSzPts val="2400"/>
            </a:pPr>
            <a:r>
              <a:rPr lang="en-US" kern="1200" dirty="0">
                <a:solidFill>
                  <a:srgbClr val="000000"/>
                </a:solidFill>
                <a:latin typeface="Arial (Body)"/>
              </a:rPr>
              <a:t>After home page, where do users go first? Second?</a:t>
            </a:r>
          </a:p>
        </p:txBody>
      </p:sp>
    </p:spTree>
    <p:extLst>
      <p:ext uri="{BB962C8B-B14F-4D97-AF65-F5344CB8AC3E}">
        <p14:creationId xmlns:p14="http://schemas.microsoft.com/office/powerpoint/2010/main" val="67491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Cookies and Tracking Files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Types of tracking files</a:t>
            </a:r>
          </a:p>
          <a:p>
            <a:pPr marL="741553" lvl="1" indent="-284353">
              <a:spcAft>
                <a:spcPct val="0"/>
              </a:spcAft>
              <a:buSzPts val="2400"/>
            </a:pPr>
            <a:r>
              <a:rPr lang="en-US" altLang="en-US" kern="1200" dirty="0">
                <a:solidFill>
                  <a:srgbClr val="000000"/>
                </a:solidFill>
                <a:latin typeface="Arial (Body)"/>
              </a:rPr>
              <a:t>Cookies</a:t>
            </a:r>
          </a:p>
          <a:p>
            <a:pPr marL="741553" lvl="1" indent="-284353">
              <a:spcAft>
                <a:spcPct val="0"/>
              </a:spcAft>
              <a:buSzPts val="2400"/>
            </a:pPr>
            <a:r>
              <a:rPr lang="en-US" altLang="en-US" kern="1200" dirty="0">
                <a:solidFill>
                  <a:srgbClr val="000000"/>
                </a:solidFill>
                <a:latin typeface="Arial (Body)"/>
              </a:rPr>
              <a:t>Flash cookies</a:t>
            </a:r>
          </a:p>
          <a:p>
            <a:pPr marL="741553" lvl="1" indent="-284353">
              <a:spcAft>
                <a:spcPct val="0"/>
              </a:spcAft>
              <a:buSzPts val="2400"/>
            </a:pPr>
            <a:r>
              <a:rPr lang="en-US" altLang="en-US" kern="1200" dirty="0">
                <a:solidFill>
                  <a:srgbClr val="000000"/>
                </a:solidFill>
                <a:latin typeface="Arial (Body)"/>
              </a:rPr>
              <a:t>Web beacons (</a:t>
            </a:r>
            <a:r>
              <a:rPr lang="en-US" altLang="ja-JP" kern="1200" dirty="0">
                <a:solidFill>
                  <a:srgbClr val="000000"/>
                </a:solidFill>
                <a:latin typeface="Arial (Body)"/>
              </a:rPr>
              <a:t>“bugs”)</a:t>
            </a:r>
          </a:p>
          <a:p>
            <a:pPr marL="741553" lvl="1" indent="-284353">
              <a:spcAft>
                <a:spcPct val="0"/>
              </a:spcAft>
              <a:buSzPts val="2400"/>
            </a:pPr>
            <a:r>
              <a:rPr lang="en-US" altLang="en-US" kern="1200" dirty="0">
                <a:solidFill>
                  <a:srgbClr val="000000"/>
                </a:solidFill>
                <a:latin typeface="Arial (Body)"/>
              </a:rPr>
              <a:t>Tracking headers (</a:t>
            </a:r>
            <a:r>
              <a:rPr lang="en-US" altLang="en-US" kern="1200" dirty="0" err="1">
                <a:solidFill>
                  <a:srgbClr val="000000"/>
                </a:solidFill>
                <a:latin typeface="Arial (Body)"/>
              </a:rPr>
              <a:t>supercookies</a:t>
            </a:r>
            <a:r>
              <a:rPr lang="en-US" altLang="en-US" kern="1200" dirty="0">
                <a:solidFill>
                  <a:srgbClr val="000000"/>
                </a:solidFill>
                <a:latin typeface="Arial (Body)"/>
              </a:rPr>
              <a:t>)</a:t>
            </a:r>
          </a:p>
          <a:p>
            <a:pPr marL="255651" lvl="0" indent="-255651">
              <a:spcAft>
                <a:spcPct val="0"/>
              </a:spcAft>
              <a:buSzPts val="2400"/>
              <a:tabLst/>
            </a:pPr>
            <a:r>
              <a:rPr lang="en-US" altLang="en-US" kern="1200" dirty="0">
                <a:solidFill>
                  <a:srgbClr val="000000"/>
                </a:solidFill>
                <a:latin typeface="Arial (Body)"/>
              </a:rPr>
              <a:t>Other tracking methods</a:t>
            </a:r>
          </a:p>
          <a:p>
            <a:pPr marL="741553" lvl="1" indent="-284353">
              <a:spcAft>
                <a:spcPct val="0"/>
              </a:spcAft>
              <a:buSzPts val="2400"/>
            </a:pPr>
            <a:r>
              <a:rPr lang="en-US" altLang="en-US" kern="1200" dirty="0">
                <a:solidFill>
                  <a:srgbClr val="000000"/>
                </a:solidFill>
                <a:latin typeface="Arial (Body)"/>
              </a:rPr>
              <a:t>Deterministic cross-device tracking</a:t>
            </a:r>
          </a:p>
          <a:p>
            <a:pPr marL="741553" lvl="1" indent="-284353">
              <a:spcAft>
                <a:spcPct val="0"/>
              </a:spcAft>
              <a:buSzPts val="2400"/>
            </a:pPr>
            <a:r>
              <a:rPr lang="en-US" altLang="en-US" kern="1200" dirty="0">
                <a:solidFill>
                  <a:srgbClr val="000000"/>
                </a:solidFill>
                <a:latin typeface="Arial (Body)"/>
              </a:rPr>
              <a:t>Probabilistic cross-device tracking</a:t>
            </a:r>
          </a:p>
        </p:txBody>
      </p:sp>
    </p:spTree>
    <p:extLst>
      <p:ext uri="{BB962C8B-B14F-4D97-AF65-F5344CB8AC3E}">
        <p14:creationId xmlns:p14="http://schemas.microsoft.com/office/powerpoint/2010/main" val="210729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Databases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Enable profiling</a:t>
            </a:r>
          </a:p>
          <a:p>
            <a:pPr marL="255651" lvl="0" indent="-255651">
              <a:spcAft>
                <a:spcPct val="0"/>
              </a:spcAft>
              <a:buSzPts val="2400"/>
              <a:tabLst/>
            </a:pPr>
            <a:r>
              <a:rPr lang="en-US" kern="1200" dirty="0">
                <a:solidFill>
                  <a:srgbClr val="000000"/>
                </a:solidFill>
                <a:latin typeface="Arial (Body)"/>
              </a:rPr>
              <a:t>Store records and attributes</a:t>
            </a:r>
          </a:p>
          <a:p>
            <a:pPr marL="255651" lvl="0" indent="-255651">
              <a:spcAft>
                <a:spcPct val="0"/>
              </a:spcAft>
              <a:buSzPts val="2400"/>
              <a:tabLst/>
            </a:pPr>
            <a:r>
              <a:rPr lang="en-US" kern="1200" dirty="0">
                <a:solidFill>
                  <a:srgbClr val="000000"/>
                </a:solidFill>
                <a:latin typeface="Arial (Body)"/>
              </a:rPr>
              <a:t>Database management system (D</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Q</a:t>
            </a:r>
            <a:r>
              <a:rPr lang="en-US" sz="100" kern="1200" dirty="0">
                <a:solidFill>
                  <a:srgbClr val="000000"/>
                </a:solidFill>
                <a:latin typeface="Arial (Body)"/>
              </a:rPr>
              <a:t> </a:t>
            </a:r>
            <a:r>
              <a:rPr lang="en-US" kern="1200" dirty="0">
                <a:solidFill>
                  <a:srgbClr val="000000"/>
                </a:solidFill>
                <a:latin typeface="Arial (Body)"/>
              </a:rPr>
              <a:t>L (Structured Query Language):</a:t>
            </a:r>
          </a:p>
          <a:p>
            <a:pPr marL="741553" lvl="1" indent="-284353">
              <a:spcAft>
                <a:spcPct val="0"/>
              </a:spcAft>
              <a:buSzPts val="2400"/>
            </a:pPr>
            <a:r>
              <a:rPr lang="en-US" kern="1200" dirty="0">
                <a:solidFill>
                  <a:srgbClr val="000000"/>
                </a:solidFill>
                <a:latin typeface="Arial (Body)"/>
              </a:rPr>
              <a:t>Industry-standard database query and manipulation language used in a relational database</a:t>
            </a:r>
          </a:p>
          <a:p>
            <a:pPr marL="255651" lvl="0" indent="-255651">
              <a:spcAft>
                <a:spcPct val="0"/>
              </a:spcAft>
              <a:buSzPts val="2400"/>
              <a:tabLst/>
            </a:pPr>
            <a:r>
              <a:rPr lang="en-US" kern="1200" dirty="0">
                <a:solidFill>
                  <a:srgbClr val="000000"/>
                </a:solidFill>
                <a:latin typeface="Arial (Body)"/>
              </a:rPr>
              <a:t>Relational databases</a:t>
            </a:r>
          </a:p>
        </p:txBody>
      </p:sp>
    </p:spTree>
    <p:extLst>
      <p:ext uri="{BB962C8B-B14F-4D97-AF65-F5344CB8AC3E}">
        <p14:creationId xmlns:p14="http://schemas.microsoft.com/office/powerpoint/2010/main" val="1021990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Data Warehouses and Data Mining</a:t>
            </a:r>
            <a:endParaRPr lang="en-IN" sz="3400" dirty="0"/>
          </a:p>
        </p:txBody>
      </p:sp>
      <p:sp>
        <p:nvSpPr>
          <p:cNvPr id="3" name="Content Placeholder 2"/>
          <p:cNvSpPr>
            <a:spLocks noGrp="1"/>
          </p:cNvSpPr>
          <p:nvPr>
            <p:ph sz="quarter" idx="13"/>
          </p:nvPr>
        </p:nvSpPr>
        <p:spPr>
          <a:xfrm>
            <a:off x="457199" y="1556326"/>
            <a:ext cx="8378687" cy="4645691"/>
          </a:xfrm>
        </p:spPr>
        <p:txBody>
          <a:bodyPr/>
          <a:lstStyle/>
          <a:p>
            <a:pPr marL="255651" lvl="0" indent="-255651">
              <a:spcAft>
                <a:spcPct val="0"/>
              </a:spcAft>
              <a:buSzPts val="2400"/>
              <a:tabLst/>
            </a:pPr>
            <a:r>
              <a:rPr lang="en-US" altLang="en-US" kern="1200" dirty="0">
                <a:solidFill>
                  <a:srgbClr val="000000"/>
                </a:solidFill>
              </a:rPr>
              <a:t>Data warehouse:</a:t>
            </a:r>
          </a:p>
          <a:p>
            <a:pPr marL="741553" lvl="1" indent="-284353">
              <a:spcAft>
                <a:spcPct val="0"/>
              </a:spcAft>
              <a:buSzPts val="2400"/>
            </a:pPr>
            <a:r>
              <a:rPr lang="en-US" altLang="en-US" kern="1200" dirty="0">
                <a:solidFill>
                  <a:srgbClr val="000000"/>
                </a:solidFill>
              </a:rPr>
              <a:t>Collects firm</a:t>
            </a:r>
            <a:r>
              <a:rPr lang="en-US" altLang="ja-JP" kern="1200" dirty="0">
                <a:solidFill>
                  <a:srgbClr val="000000"/>
                </a:solidFill>
              </a:rPr>
              <a:t>’s transactional and customer data in single location for offline analysis by marketers and site managers</a:t>
            </a:r>
          </a:p>
          <a:p>
            <a:pPr marL="255651" lvl="0" indent="-255651">
              <a:spcAft>
                <a:spcPct val="0"/>
              </a:spcAft>
              <a:buSzPts val="2400"/>
              <a:tabLst/>
            </a:pPr>
            <a:r>
              <a:rPr lang="en-US" altLang="en-US" kern="1200" dirty="0">
                <a:solidFill>
                  <a:srgbClr val="000000"/>
                </a:solidFill>
              </a:rPr>
              <a:t>Data mining:</a:t>
            </a:r>
          </a:p>
          <a:p>
            <a:pPr marL="741553" lvl="1" indent="-284353">
              <a:spcAft>
                <a:spcPct val="0"/>
              </a:spcAft>
              <a:buSzPts val="2400"/>
            </a:pPr>
            <a:r>
              <a:rPr lang="en-US" altLang="en-US" kern="1200" dirty="0">
                <a:solidFill>
                  <a:srgbClr val="000000"/>
                </a:solidFill>
              </a:rPr>
              <a:t>Analytical techniques to find patterns in data, model behavior of customers, develop customer profiles</a:t>
            </a:r>
          </a:p>
          <a:p>
            <a:pPr marL="255651" lvl="0" indent="-255651">
              <a:spcAft>
                <a:spcPct val="0"/>
              </a:spcAft>
              <a:buSzPts val="2400"/>
              <a:tabLst/>
            </a:pPr>
            <a:r>
              <a:rPr lang="en-US" altLang="en-US" kern="1200" dirty="0">
                <a:solidFill>
                  <a:srgbClr val="000000"/>
                </a:solidFill>
              </a:rPr>
              <a:t>Query-driven data mining</a:t>
            </a:r>
          </a:p>
          <a:p>
            <a:pPr marL="255651" lvl="0" indent="-255651">
              <a:spcAft>
                <a:spcPct val="0"/>
              </a:spcAft>
              <a:buSzPts val="2400"/>
              <a:tabLst/>
            </a:pPr>
            <a:r>
              <a:rPr lang="en-US" altLang="en-US" kern="1200" dirty="0">
                <a:solidFill>
                  <a:srgbClr val="000000"/>
                </a:solidFill>
              </a:rPr>
              <a:t>Model-driven data mining</a:t>
            </a:r>
          </a:p>
          <a:p>
            <a:pPr marL="255651" lvl="0" indent="-255651">
              <a:spcAft>
                <a:spcPct val="0"/>
              </a:spcAft>
              <a:buSzPts val="2400"/>
              <a:tabLst/>
            </a:pPr>
            <a:r>
              <a:rPr lang="en-US" altLang="en-US" kern="1200" dirty="0">
                <a:solidFill>
                  <a:srgbClr val="000000"/>
                </a:solidFill>
              </a:rPr>
              <a:t>Rule-based data mining</a:t>
            </a:r>
          </a:p>
        </p:txBody>
      </p:sp>
    </p:spTree>
    <p:extLst>
      <p:ext uri="{BB962C8B-B14F-4D97-AF65-F5344CB8AC3E}">
        <p14:creationId xmlns:p14="http://schemas.microsoft.com/office/powerpoint/2010/main" val="4249658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Hadoop and the Challenge of Big Data</a:t>
            </a:r>
            <a:endParaRPr lang="en-IN" sz="3400" dirty="0"/>
          </a:p>
        </p:txBody>
      </p:sp>
      <p:sp>
        <p:nvSpPr>
          <p:cNvPr id="3" name="Content Placeholder 2"/>
          <p:cNvSpPr>
            <a:spLocks noGrp="1"/>
          </p:cNvSpPr>
          <p:nvPr>
            <p:ph sz="quarter" idx="13"/>
          </p:nvPr>
        </p:nvSpPr>
        <p:spPr/>
        <p:txBody>
          <a:bodyPr/>
          <a:lstStyle/>
          <a:p>
            <a:pPr marL="255600" lvl="0">
              <a:spcAft>
                <a:spcPct val="0"/>
              </a:spcAft>
              <a:buSzPts val="2400"/>
              <a:tabLst/>
            </a:pPr>
            <a:r>
              <a:rPr lang="en-US" altLang="ja-JP" kern="1200" dirty="0">
                <a:solidFill>
                  <a:srgbClr val="000000"/>
                </a:solidFill>
                <a:latin typeface="Arial (Body)"/>
              </a:rPr>
              <a:t>Big data</a:t>
            </a:r>
          </a:p>
          <a:p>
            <a:pPr marL="741553" lvl="1" indent="-284353">
              <a:spcAft>
                <a:spcPct val="0"/>
              </a:spcAft>
              <a:buSzPts val="2400"/>
            </a:pPr>
            <a:r>
              <a:rPr lang="en-US" altLang="en-US" kern="1200" dirty="0">
                <a:solidFill>
                  <a:srgbClr val="000000"/>
                </a:solidFill>
                <a:latin typeface="Arial (Body)"/>
              </a:rPr>
              <a:t>Petabyte, </a:t>
            </a:r>
            <a:r>
              <a:rPr lang="en-US" altLang="en-US" kern="1200" dirty="0" err="1">
                <a:solidFill>
                  <a:srgbClr val="000000"/>
                </a:solidFill>
                <a:latin typeface="Arial (Body)"/>
              </a:rPr>
              <a:t>exabyte</a:t>
            </a:r>
            <a:r>
              <a:rPr lang="en-US" altLang="en-US" kern="1200" dirty="0">
                <a:solidFill>
                  <a:srgbClr val="000000"/>
                </a:solidFill>
                <a:latin typeface="Arial (Body)"/>
              </a:rPr>
              <a:t> range</a:t>
            </a:r>
          </a:p>
          <a:p>
            <a:pPr marL="741553" lvl="1" indent="-284353">
              <a:spcAft>
                <a:spcPct val="0"/>
              </a:spcAft>
              <a:buSzPts val="2400"/>
            </a:pPr>
            <a:r>
              <a:rPr lang="en-US" altLang="en-US" kern="1200" dirty="0">
                <a:solidFill>
                  <a:srgbClr val="000000"/>
                </a:solidFill>
                <a:latin typeface="Arial (Body)"/>
              </a:rPr>
              <a:t>Web traffic, e-mail, social media, content</a:t>
            </a:r>
          </a:p>
          <a:p>
            <a:pPr marL="741553" lvl="1" indent="-284353">
              <a:spcAft>
                <a:spcPct val="0"/>
              </a:spcAft>
              <a:buSzPts val="2400"/>
            </a:pPr>
            <a:r>
              <a:rPr lang="en-US" altLang="en-US" kern="1200" dirty="0">
                <a:solidFill>
                  <a:srgbClr val="000000"/>
                </a:solidFill>
                <a:latin typeface="Arial (Body)"/>
              </a:rPr>
              <a:t>Traditional D</a:t>
            </a:r>
            <a:r>
              <a:rPr lang="en-US" altLang="en-US" sz="100" kern="1200" dirty="0">
                <a:solidFill>
                  <a:srgbClr val="000000"/>
                </a:solidFill>
                <a:latin typeface="Arial (Body)"/>
              </a:rPr>
              <a:t> </a:t>
            </a:r>
            <a:r>
              <a:rPr lang="en-US" altLang="en-US" kern="1200" dirty="0">
                <a:solidFill>
                  <a:srgbClr val="000000"/>
                </a:solidFill>
                <a:latin typeface="Arial (Body)"/>
              </a:rPr>
              <a:t>B</a:t>
            </a:r>
            <a:r>
              <a:rPr lang="en-US" altLang="en-US" sz="100" kern="1200" dirty="0">
                <a:solidFill>
                  <a:srgbClr val="000000"/>
                </a:solidFill>
                <a:latin typeface="Arial (Body)"/>
              </a:rPr>
              <a:t> </a:t>
            </a:r>
            <a:r>
              <a:rPr lang="en-US" altLang="en-US" kern="1200" dirty="0">
                <a:solidFill>
                  <a:srgbClr val="000000"/>
                </a:solidFill>
                <a:latin typeface="Arial (Body)"/>
              </a:rPr>
              <a:t>M</a:t>
            </a:r>
            <a:r>
              <a:rPr lang="en-US" altLang="en-US" sz="100" kern="1200" dirty="0">
                <a:solidFill>
                  <a:srgbClr val="000000"/>
                </a:solidFill>
                <a:latin typeface="Arial (Body)"/>
              </a:rPr>
              <a:t> </a:t>
            </a:r>
            <a:r>
              <a:rPr lang="en-US" altLang="en-US" kern="1200" dirty="0">
                <a:solidFill>
                  <a:srgbClr val="000000"/>
                </a:solidFill>
                <a:latin typeface="Arial (Body)"/>
              </a:rPr>
              <a:t>S unable to process </a:t>
            </a:r>
            <a:r>
              <a:rPr lang="en-US" dirty="0"/>
              <a:t>the increasing volume of data</a:t>
            </a:r>
          </a:p>
          <a:p>
            <a:pPr marL="255600">
              <a:spcAft>
                <a:spcPct val="0"/>
              </a:spcAft>
              <a:buSzPts val="2400"/>
            </a:pPr>
            <a:r>
              <a:rPr lang="en-US" altLang="en-US" kern="1200" dirty="0">
                <a:solidFill>
                  <a:srgbClr val="000000"/>
                </a:solidFill>
                <a:latin typeface="Arial (Body)"/>
              </a:rPr>
              <a:t>Hadoop</a:t>
            </a:r>
          </a:p>
          <a:p>
            <a:pPr marL="741553" lvl="1" indent="-284353">
              <a:spcAft>
                <a:spcPct val="0"/>
              </a:spcAft>
              <a:buSzPts val="2400"/>
            </a:pPr>
            <a:r>
              <a:rPr lang="en-US" altLang="en-US" kern="1200" dirty="0">
                <a:solidFill>
                  <a:srgbClr val="000000"/>
                </a:solidFill>
                <a:latin typeface="Arial (Body)"/>
              </a:rPr>
              <a:t>Open-source software framework</a:t>
            </a:r>
          </a:p>
          <a:p>
            <a:pPr marL="741553" lvl="1" indent="-284353">
              <a:spcAft>
                <a:spcPct val="0"/>
              </a:spcAft>
              <a:buSzPts val="2400"/>
            </a:pPr>
            <a:r>
              <a:rPr lang="en-US" altLang="en-US" kern="1200" dirty="0">
                <a:solidFill>
                  <a:srgbClr val="000000"/>
                </a:solidFill>
                <a:latin typeface="Arial (Body)"/>
              </a:rPr>
              <a:t>Processes any type of data, even unstructured</a:t>
            </a:r>
          </a:p>
          <a:p>
            <a:pPr marL="741553" lvl="1" indent="-284353">
              <a:spcAft>
                <a:spcPct val="0"/>
              </a:spcAft>
              <a:buSzPts val="2400"/>
            </a:pPr>
            <a:r>
              <a:rPr lang="en-US" altLang="en-US" kern="1200" dirty="0">
                <a:solidFill>
                  <a:srgbClr val="000000"/>
                </a:solidFill>
                <a:latin typeface="Arial (Body)"/>
              </a:rPr>
              <a:t>Distributed processing</a:t>
            </a:r>
          </a:p>
        </p:txBody>
      </p:sp>
    </p:spTree>
    <p:extLst>
      <p:ext uri="{BB962C8B-B14F-4D97-AF65-F5344CB8AC3E}">
        <p14:creationId xmlns:p14="http://schemas.microsoft.com/office/powerpoint/2010/main" val="87049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Consumers Online: The Internet Audience and Consumer Behavior </a:t>
            </a:r>
            <a:r>
              <a:rPr lang="en-US" sz="2000" b="0" kern="1200" dirty="0">
                <a:cs typeface="Times New Roman" panose="02020603050405020304" pitchFamily="18" charset="0"/>
              </a:rPr>
              <a:t>(2 of 3)</a:t>
            </a:r>
            <a:endParaRPr lang="en-IN" sz="2000" dirty="0"/>
          </a:p>
        </p:txBody>
      </p:sp>
      <p:sp>
        <p:nvSpPr>
          <p:cNvPr id="3" name="Content Placeholder 2"/>
          <p:cNvSpPr>
            <a:spLocks noGrp="1"/>
          </p:cNvSpPr>
          <p:nvPr>
            <p:ph sz="quarter" idx="13"/>
          </p:nvPr>
        </p:nvSpPr>
        <p:spPr>
          <a:xfrm>
            <a:off x="431800" y="1416626"/>
            <a:ext cx="8348870" cy="4984174"/>
          </a:xfrm>
        </p:spPr>
        <p:txBody>
          <a:bodyPr/>
          <a:lstStyle/>
          <a:p>
            <a:pPr marL="255651" lvl="0" indent="-255651">
              <a:spcAft>
                <a:spcPct val="0"/>
              </a:spcAft>
              <a:buSzPts val="2400"/>
              <a:tabLst/>
            </a:pPr>
            <a:r>
              <a:rPr lang="en-US" altLang="en-US" sz="2200" kern="1200" dirty="0">
                <a:solidFill>
                  <a:srgbClr val="000000"/>
                </a:solidFill>
              </a:rPr>
              <a:t>Broadband and mobile</a:t>
            </a:r>
          </a:p>
          <a:p>
            <a:pPr marL="741553" lvl="1" indent="-284353">
              <a:spcAft>
                <a:spcPct val="0"/>
              </a:spcAft>
              <a:buSzPts val="2400"/>
            </a:pPr>
            <a:r>
              <a:rPr lang="en-US" altLang="en-US" sz="2200" kern="1200" dirty="0">
                <a:solidFill>
                  <a:srgbClr val="000000"/>
                </a:solidFill>
              </a:rPr>
              <a:t>Significant inequalities in broadband access</a:t>
            </a:r>
          </a:p>
          <a:p>
            <a:pPr marL="741553" lvl="1" indent="-284353">
              <a:spcAft>
                <a:spcPct val="0"/>
              </a:spcAft>
              <a:buSzPts val="2400"/>
            </a:pPr>
            <a:r>
              <a:rPr lang="en-US" altLang="en-US" sz="2200" kern="1200" dirty="0">
                <a:solidFill>
                  <a:srgbClr val="000000"/>
                </a:solidFill>
              </a:rPr>
              <a:t>Older adults, lower income, lower educational levels</a:t>
            </a:r>
          </a:p>
          <a:p>
            <a:pPr marL="741553" lvl="1" indent="-284353">
              <a:spcAft>
                <a:spcPct val="0"/>
              </a:spcAft>
              <a:buSzPts val="2400"/>
            </a:pPr>
            <a:r>
              <a:rPr lang="en-US" altLang="en-US" sz="2200" kern="1200" dirty="0">
                <a:solidFill>
                  <a:srgbClr val="000000"/>
                </a:solidFill>
              </a:rPr>
              <a:t>Non-broadband household still accesses Internet via mobile or other locations</a:t>
            </a:r>
          </a:p>
          <a:p>
            <a:pPr marL="255651" lvl="0" indent="-255651">
              <a:spcAft>
                <a:spcPct val="0"/>
              </a:spcAft>
              <a:buSzPts val="2400"/>
              <a:tabLst/>
            </a:pPr>
            <a:r>
              <a:rPr lang="en-US" altLang="en-US" sz="2200" kern="1200" dirty="0">
                <a:solidFill>
                  <a:srgbClr val="000000"/>
                </a:solidFill>
              </a:rPr>
              <a:t>Community effects</a:t>
            </a:r>
          </a:p>
          <a:p>
            <a:pPr marL="741553" lvl="1" indent="-284353">
              <a:spcAft>
                <a:spcPct val="0"/>
              </a:spcAft>
              <a:buSzPts val="2400"/>
            </a:pPr>
            <a:r>
              <a:rPr lang="en-US" altLang="en-US" sz="2200" kern="1200" dirty="0">
                <a:solidFill>
                  <a:srgbClr val="000000"/>
                </a:solidFill>
              </a:rPr>
              <a:t>Role of social emulation in consumption decisions</a:t>
            </a:r>
          </a:p>
          <a:p>
            <a:pPr marL="741553" lvl="1" indent="-284353">
              <a:spcAft>
                <a:spcPct val="0"/>
              </a:spcAft>
              <a:buSzPts val="2400"/>
            </a:pPr>
            <a:r>
              <a:rPr lang="en-US" altLang="ja-JP" sz="2200" kern="1200" dirty="0">
                <a:solidFill>
                  <a:srgbClr val="000000"/>
                </a:solidFill>
              </a:rPr>
              <a:t>“Connectedness”</a:t>
            </a:r>
          </a:p>
          <a:p>
            <a:pPr marL="1144778" lvl="2" indent="-230378">
              <a:spcAft>
                <a:spcPct val="0"/>
              </a:spcAft>
              <a:buSzPts val="2400"/>
            </a:pPr>
            <a:r>
              <a:rPr lang="en-US" altLang="en-US" sz="2200" kern="1200" dirty="0">
                <a:solidFill>
                  <a:srgbClr val="000000"/>
                </a:solidFill>
              </a:rPr>
              <a:t>Top 10-15% are more independent and do not share purchases - iconoclasts</a:t>
            </a:r>
          </a:p>
          <a:p>
            <a:pPr marL="1144778" lvl="2" indent="-230378">
              <a:spcAft>
                <a:spcPct val="0"/>
              </a:spcAft>
              <a:buSzPts val="2400"/>
            </a:pPr>
            <a:r>
              <a:rPr lang="en-US" altLang="en-US" sz="2200" kern="1200" dirty="0">
                <a:solidFill>
                  <a:srgbClr val="000000"/>
                </a:solidFill>
              </a:rPr>
              <a:t>Middle 50% share more purchase patterns of friends – keeping with the Joneses</a:t>
            </a:r>
          </a:p>
          <a:p>
            <a:pPr marL="741553" lvl="1" indent="-284353">
              <a:spcAft>
                <a:spcPct val="0"/>
              </a:spcAft>
              <a:buSzPts val="2400"/>
            </a:pPr>
            <a:r>
              <a:rPr lang="en-US" altLang="en-US" sz="2200" kern="1200" dirty="0">
                <a:solidFill>
                  <a:srgbClr val="000000"/>
                </a:solidFill>
              </a:rPr>
              <a:t>Recommender systems - co-purchase networks</a:t>
            </a:r>
          </a:p>
        </p:txBody>
      </p:sp>
    </p:spTree>
    <p:extLst>
      <p:ext uri="{BB962C8B-B14F-4D97-AF65-F5344CB8AC3E}">
        <p14:creationId xmlns:p14="http://schemas.microsoft.com/office/powerpoint/2010/main" val="3596157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kern="1200" dirty="0">
                <a:cs typeface="Times New Roman" panose="02020603050405020304" pitchFamily="18" charset="0"/>
              </a:rPr>
              <a:t>Marketing Automation and Customer Relationship Management (C</a:t>
            </a:r>
            <a:r>
              <a:rPr lang="en-US" sz="100" kern="1200" dirty="0">
                <a:cs typeface="Times New Roman" panose="02020603050405020304" pitchFamily="18" charset="0"/>
              </a:rPr>
              <a:t> </a:t>
            </a:r>
            <a:r>
              <a:rPr lang="en-US" sz="3000" kern="1200" dirty="0">
                <a:cs typeface="Times New Roman" panose="02020603050405020304" pitchFamily="18" charset="0"/>
              </a:rPr>
              <a:t>R</a:t>
            </a:r>
            <a:r>
              <a:rPr lang="en-US" sz="100" kern="1200" dirty="0">
                <a:cs typeface="Times New Roman" panose="02020603050405020304" pitchFamily="18" charset="0"/>
              </a:rPr>
              <a:t> </a:t>
            </a:r>
            <a:r>
              <a:rPr lang="en-US" sz="3000" kern="1200" dirty="0">
                <a:cs typeface="Times New Roman" panose="02020603050405020304" pitchFamily="18" charset="0"/>
              </a:rPr>
              <a:t>M) Systems</a:t>
            </a:r>
            <a:endParaRPr lang="en-IN" sz="3000" dirty="0"/>
          </a:p>
        </p:txBody>
      </p:sp>
      <p:sp>
        <p:nvSpPr>
          <p:cNvPr id="3" name="Content Placeholder 2"/>
          <p:cNvSpPr>
            <a:spLocks noGrp="1"/>
          </p:cNvSpPr>
          <p:nvPr>
            <p:ph sz="quarter" idx="13"/>
          </p:nvPr>
        </p:nvSpPr>
        <p:spPr>
          <a:xfrm>
            <a:off x="457200" y="1556326"/>
            <a:ext cx="8229600" cy="4752399"/>
          </a:xfrm>
        </p:spPr>
        <p:txBody>
          <a:bodyPr/>
          <a:lstStyle/>
          <a:p>
            <a:pPr marL="255651" lvl="0" indent="-255651">
              <a:spcAft>
                <a:spcPct val="0"/>
              </a:spcAft>
              <a:buSzPts val="2400"/>
              <a:tabLst/>
            </a:pPr>
            <a:r>
              <a:rPr lang="en-US" kern="1200" dirty="0">
                <a:solidFill>
                  <a:srgbClr val="000000"/>
                </a:solidFill>
                <a:latin typeface="Arial (Body)"/>
              </a:rPr>
              <a:t>Marketing automation systems</a:t>
            </a:r>
          </a:p>
          <a:p>
            <a:pPr marL="741553" lvl="1" indent="-284353">
              <a:spcAft>
                <a:spcPct val="0"/>
              </a:spcAft>
              <a:buSzPts val="2400"/>
            </a:pPr>
            <a:r>
              <a:rPr lang="en-US" kern="1200" dirty="0">
                <a:solidFill>
                  <a:srgbClr val="000000"/>
                </a:solidFill>
                <a:latin typeface="Arial (Body)"/>
              </a:rPr>
              <a:t>Track steps in lead generation</a:t>
            </a:r>
          </a:p>
          <a:p>
            <a:pPr marL="255651" lvl="0" indent="-255651">
              <a:spcAft>
                <a:spcPct val="0"/>
              </a:spcAft>
              <a:buSzPts val="2400"/>
              <a:tabLst/>
            </a:pP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M systems</a:t>
            </a:r>
          </a:p>
          <a:p>
            <a:pPr marL="741553" lvl="1" indent="-284353">
              <a:spcAft>
                <a:spcPct val="0"/>
              </a:spcAft>
              <a:buSzPts val="2400"/>
            </a:pPr>
            <a:r>
              <a:rPr lang="en-US" kern="1200" dirty="0">
                <a:solidFill>
                  <a:srgbClr val="000000"/>
                </a:solidFill>
                <a:latin typeface="Arial (Body)"/>
              </a:rPr>
              <a:t>Manage relationship with customers once purchase is made</a:t>
            </a:r>
          </a:p>
          <a:p>
            <a:pPr marL="741553" lvl="1" indent="-284353">
              <a:spcAft>
                <a:spcPct val="0"/>
              </a:spcAft>
              <a:buSzPts val="2400"/>
            </a:pPr>
            <a:r>
              <a:rPr lang="en-US" kern="1200" dirty="0">
                <a:solidFill>
                  <a:srgbClr val="000000"/>
                </a:solidFill>
                <a:latin typeface="Arial (Body)"/>
              </a:rPr>
              <a:t>Create customer profiles</a:t>
            </a:r>
          </a:p>
          <a:p>
            <a:pPr marL="255651" lvl="0" indent="-255651">
              <a:spcAft>
                <a:spcPct val="0"/>
              </a:spcAft>
              <a:buSzPts val="2400"/>
              <a:tabLst/>
            </a:pPr>
            <a:r>
              <a:rPr lang="en-US" kern="1200" dirty="0">
                <a:solidFill>
                  <a:srgbClr val="000000"/>
                </a:solidFill>
                <a:latin typeface="Arial (Body)"/>
              </a:rPr>
              <a:t>Customer data used to:</a:t>
            </a:r>
          </a:p>
          <a:p>
            <a:pPr marL="741553" lvl="1" indent="-284353">
              <a:spcAft>
                <a:spcPct val="0"/>
              </a:spcAft>
              <a:buSzPts val="2400"/>
            </a:pPr>
            <a:r>
              <a:rPr lang="en-US" kern="1200" dirty="0">
                <a:solidFill>
                  <a:srgbClr val="000000"/>
                </a:solidFill>
                <a:latin typeface="Arial (Body)"/>
              </a:rPr>
              <a:t>Develop and sell additional products</a:t>
            </a:r>
          </a:p>
          <a:p>
            <a:pPr marL="741553" lvl="1" indent="-284353">
              <a:spcAft>
                <a:spcPct val="0"/>
              </a:spcAft>
              <a:buSzPts val="2400"/>
            </a:pPr>
            <a:r>
              <a:rPr lang="en-US" kern="1200" dirty="0">
                <a:solidFill>
                  <a:srgbClr val="000000"/>
                </a:solidFill>
                <a:latin typeface="Arial (Body)"/>
              </a:rPr>
              <a:t>Identify profitable customers</a:t>
            </a:r>
          </a:p>
          <a:p>
            <a:pPr marL="741553" lvl="1" indent="-284353">
              <a:spcAft>
                <a:spcPct val="0"/>
              </a:spcAft>
              <a:buSzPts val="2400"/>
            </a:pPr>
            <a:r>
              <a:rPr lang="en-US" kern="1200" dirty="0">
                <a:solidFill>
                  <a:srgbClr val="000000"/>
                </a:solidFill>
                <a:latin typeface="Arial (Body)"/>
              </a:rPr>
              <a:t>Optimize service delivery, and so on</a:t>
            </a:r>
          </a:p>
        </p:txBody>
      </p:sp>
    </p:spTree>
    <p:extLst>
      <p:ext uri="{BB962C8B-B14F-4D97-AF65-F5344CB8AC3E}">
        <p14:creationId xmlns:p14="http://schemas.microsoft.com/office/powerpoint/2010/main" val="4242521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solidFill>
                  <a:schemeClr val="tx2"/>
                </a:solidFill>
                <a:cs typeface="Times New Roman" panose="02020603050405020304" pitchFamily="18" charset="0"/>
              </a:rPr>
              <a:t>Figure 6.9 A Customer Relationship Management System</a:t>
            </a:r>
            <a:endParaRPr lang="en-IN" sz="3400" dirty="0"/>
          </a:p>
        </p:txBody>
      </p:sp>
      <p:pic>
        <p:nvPicPr>
          <p:cNvPr id="5" name="Picture 4" descr="EC2020G_Fig_06-09_CRM system.tif"/>
          <p:cNvPicPr>
            <a:picLocks noChangeAspect="1"/>
          </p:cNvPicPr>
          <p:nvPr/>
        </p:nvPicPr>
        <p:blipFill>
          <a:blip r:embed="rId3"/>
          <a:stretch>
            <a:fillRect/>
          </a:stretch>
        </p:blipFill>
        <p:spPr>
          <a:xfrm>
            <a:off x="1577788" y="1631779"/>
            <a:ext cx="5988424" cy="4562608"/>
          </a:xfrm>
          <a:prstGeom prst="rect">
            <a:avLst/>
          </a:prstGeom>
        </p:spPr>
      </p:pic>
    </p:spTree>
    <p:extLst>
      <p:ext uri="{BB962C8B-B14F-4D97-AF65-F5344CB8AC3E}">
        <p14:creationId xmlns:p14="http://schemas.microsoft.com/office/powerpoint/2010/main" val="1427881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Online Marketing Metrics: Lexicon</a:t>
            </a:r>
            <a:endParaRPr lang="en-IN" dirty="0"/>
          </a:p>
        </p:txBody>
      </p:sp>
      <p:sp>
        <p:nvSpPr>
          <p:cNvPr id="3" name="Content Placeholder 2"/>
          <p:cNvSpPr>
            <a:spLocks noGrp="1"/>
          </p:cNvSpPr>
          <p:nvPr>
            <p:ph sz="quarter" idx="13"/>
          </p:nvPr>
        </p:nvSpPr>
        <p:spPr>
          <a:xfrm>
            <a:off x="457200" y="1556326"/>
            <a:ext cx="8229600" cy="4752399"/>
          </a:xfrm>
        </p:spPr>
        <p:txBody>
          <a:bodyPr/>
          <a:lstStyle/>
          <a:p>
            <a:pPr marL="255651" lvl="0" indent="-255651">
              <a:spcAft>
                <a:spcPct val="0"/>
              </a:spcAft>
              <a:buSzPts val="2400"/>
              <a:tabLst/>
            </a:pPr>
            <a:r>
              <a:rPr lang="en-US" sz="2200" kern="1200" dirty="0">
                <a:solidFill>
                  <a:srgbClr val="000000"/>
                </a:solidFill>
                <a:latin typeface="Arial (Body)"/>
              </a:rPr>
              <a:t>Audience size/market share metrics</a:t>
            </a:r>
          </a:p>
          <a:p>
            <a:pPr marL="741553" lvl="1" indent="-284353">
              <a:spcAft>
                <a:spcPct val="0"/>
              </a:spcAft>
              <a:buSzPts val="2400"/>
            </a:pPr>
            <a:r>
              <a:rPr lang="en-US" sz="2200" kern="1200" dirty="0">
                <a:solidFill>
                  <a:srgbClr val="000000"/>
                </a:solidFill>
                <a:latin typeface="Arial (Body)"/>
              </a:rPr>
              <a:t>Impressions, click-through rate (C</a:t>
            </a:r>
            <a:r>
              <a:rPr lang="en-US" sz="100" kern="1200" dirty="0">
                <a:solidFill>
                  <a:srgbClr val="000000"/>
                </a:solidFill>
                <a:latin typeface="Arial (Body)"/>
              </a:rPr>
              <a:t> </a:t>
            </a:r>
            <a:r>
              <a:rPr lang="en-US" sz="2200" kern="1200" dirty="0">
                <a:solidFill>
                  <a:srgbClr val="000000"/>
                </a:solidFill>
                <a:latin typeface="Arial (Body)"/>
              </a:rPr>
              <a:t>T</a:t>
            </a:r>
            <a:r>
              <a:rPr lang="en-US" sz="100" kern="1200" dirty="0">
                <a:solidFill>
                  <a:srgbClr val="000000"/>
                </a:solidFill>
                <a:latin typeface="Arial (Body)"/>
              </a:rPr>
              <a:t> </a:t>
            </a:r>
            <a:r>
              <a:rPr lang="en-US" sz="2200" kern="1200" dirty="0">
                <a:solidFill>
                  <a:srgbClr val="000000"/>
                </a:solidFill>
                <a:latin typeface="Arial (Body)"/>
              </a:rPr>
              <a:t>R), page views, </a:t>
            </a:r>
            <a:r>
              <a:rPr lang="en-US" sz="2200" kern="1200" dirty="0" err="1">
                <a:solidFill>
                  <a:srgbClr val="000000"/>
                </a:solidFill>
                <a:latin typeface="Arial (Body)"/>
              </a:rPr>
              <a:t>viewability</a:t>
            </a:r>
            <a:r>
              <a:rPr lang="en-US" sz="2200" kern="1200" dirty="0">
                <a:solidFill>
                  <a:srgbClr val="000000"/>
                </a:solidFill>
                <a:latin typeface="Arial (Body)"/>
              </a:rPr>
              <a:t> rate, stickiness, loyalty, reach, recency</a:t>
            </a:r>
          </a:p>
          <a:p>
            <a:pPr marL="255651" lvl="0" indent="-255651">
              <a:spcAft>
                <a:spcPct val="0"/>
              </a:spcAft>
              <a:buSzPts val="2400"/>
              <a:tabLst/>
            </a:pPr>
            <a:r>
              <a:rPr lang="en-US" sz="2200" kern="1200" dirty="0">
                <a:solidFill>
                  <a:srgbClr val="000000"/>
                </a:solidFill>
                <a:latin typeface="Arial (Body)"/>
              </a:rPr>
              <a:t>Conversion to customer metrics</a:t>
            </a:r>
          </a:p>
          <a:p>
            <a:pPr marL="741553" lvl="1" indent="-284353">
              <a:spcAft>
                <a:spcPct val="0"/>
              </a:spcAft>
              <a:buSzPts val="2400"/>
            </a:pPr>
            <a:r>
              <a:rPr lang="en-US" sz="2200" kern="1200" dirty="0">
                <a:solidFill>
                  <a:srgbClr val="000000"/>
                </a:solidFill>
                <a:latin typeface="Arial (Body)"/>
              </a:rPr>
              <a:t>Acquisition rate, conversion rate, browse-to-buy ratio, cart conversion rate, abandonment rate</a:t>
            </a:r>
          </a:p>
          <a:p>
            <a:pPr marL="255651" lvl="0" indent="-255651">
              <a:spcAft>
                <a:spcPct val="0"/>
              </a:spcAft>
              <a:buSzPts val="2400"/>
              <a:tabLst/>
            </a:pPr>
            <a:r>
              <a:rPr lang="en-US" sz="2200" kern="1200" dirty="0">
                <a:solidFill>
                  <a:srgbClr val="000000"/>
                </a:solidFill>
                <a:latin typeface="Arial (Body)"/>
              </a:rPr>
              <a:t>Video ad metrics</a:t>
            </a:r>
          </a:p>
          <a:p>
            <a:pPr marL="741553" lvl="1" indent="-284353">
              <a:spcAft>
                <a:spcPct val="0"/>
              </a:spcAft>
              <a:buSzPts val="2400"/>
            </a:pPr>
            <a:r>
              <a:rPr lang="en-US" sz="2200" kern="1200" dirty="0">
                <a:solidFill>
                  <a:srgbClr val="000000"/>
                </a:solidFill>
                <a:latin typeface="Arial (Body)"/>
              </a:rPr>
              <a:t>View time, completion rate</a:t>
            </a:r>
          </a:p>
          <a:p>
            <a:pPr marL="255651" lvl="0" indent="-255651">
              <a:spcAft>
                <a:spcPct val="0"/>
              </a:spcAft>
              <a:buSzPts val="2400"/>
              <a:tabLst/>
            </a:pPr>
            <a:r>
              <a:rPr lang="en-US" sz="2200" kern="1200" dirty="0">
                <a:solidFill>
                  <a:srgbClr val="000000"/>
                </a:solidFill>
                <a:latin typeface="Arial (Body)"/>
              </a:rPr>
              <a:t>E-mail campaign metrics</a:t>
            </a:r>
          </a:p>
          <a:p>
            <a:pPr marL="741553" lvl="1" indent="-284353">
              <a:spcAft>
                <a:spcPct val="0"/>
              </a:spcAft>
              <a:buSzPts val="2400"/>
            </a:pPr>
            <a:r>
              <a:rPr lang="en-US" sz="2200" kern="1200" dirty="0">
                <a:solidFill>
                  <a:srgbClr val="000000"/>
                </a:solidFill>
                <a:latin typeface="Arial (Body)"/>
              </a:rPr>
              <a:t>Open rate, delivery rate, click-through rate, bounce-back rate</a:t>
            </a:r>
          </a:p>
        </p:txBody>
      </p:sp>
    </p:spTree>
    <p:extLst>
      <p:ext uri="{BB962C8B-B14F-4D97-AF65-F5344CB8AC3E}">
        <p14:creationId xmlns:p14="http://schemas.microsoft.com/office/powerpoint/2010/main" val="4059989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6.10 An Online Consumer Purchasing Model</a:t>
            </a:r>
            <a:endParaRPr lang="en-IN" sz="3400" dirty="0"/>
          </a:p>
        </p:txBody>
      </p:sp>
      <p:pic>
        <p:nvPicPr>
          <p:cNvPr id="5" name="Picture 4" descr="EC2020G_Fig_06-10_AnOnlineConsumerPurchasingModel.tif"/>
          <p:cNvPicPr>
            <a:picLocks noChangeAspect="1"/>
          </p:cNvPicPr>
          <p:nvPr/>
        </p:nvPicPr>
        <p:blipFill>
          <a:blip r:embed="rId3"/>
          <a:stretch>
            <a:fillRect/>
          </a:stretch>
        </p:blipFill>
        <p:spPr>
          <a:xfrm>
            <a:off x="1631576" y="1432898"/>
            <a:ext cx="5880848" cy="4709364"/>
          </a:xfrm>
          <a:prstGeom prst="rect">
            <a:avLst/>
          </a:prstGeom>
        </p:spPr>
      </p:pic>
    </p:spTree>
    <p:extLst>
      <p:ext uri="{BB962C8B-B14F-4D97-AF65-F5344CB8AC3E}">
        <p14:creationId xmlns:p14="http://schemas.microsoft.com/office/powerpoint/2010/main" val="21112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How Well Does Online Advertising Work?</a:t>
            </a:r>
            <a:endParaRPr lang="en-IN" sz="3400" dirty="0"/>
          </a:p>
        </p:txBody>
      </p:sp>
      <p:sp>
        <p:nvSpPr>
          <p:cNvPr id="3" name="Content Placeholder 2"/>
          <p:cNvSpPr>
            <a:spLocks noGrp="1"/>
          </p:cNvSpPr>
          <p:nvPr>
            <p:ph sz="quarter" idx="13"/>
          </p:nvPr>
        </p:nvSpPr>
        <p:spPr>
          <a:xfrm>
            <a:off x="457200" y="1556326"/>
            <a:ext cx="8408504" cy="4434275"/>
          </a:xfrm>
        </p:spPr>
        <p:txBody>
          <a:bodyPr/>
          <a:lstStyle/>
          <a:p>
            <a:pPr marL="255651" lvl="0" indent="-255651">
              <a:spcAft>
                <a:spcPct val="0"/>
              </a:spcAft>
              <a:buSzPts val="2400"/>
              <a:tabLst/>
            </a:pPr>
            <a:r>
              <a:rPr lang="en-US" kern="1200" dirty="0">
                <a:solidFill>
                  <a:srgbClr val="000000"/>
                </a:solidFill>
                <a:latin typeface="Arial (Body)"/>
              </a:rPr>
              <a:t>Use R</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I to measure ad campaign</a:t>
            </a:r>
          </a:p>
          <a:p>
            <a:pPr marL="255651" lvl="0" indent="-255651">
              <a:spcAft>
                <a:spcPct val="0"/>
              </a:spcAft>
              <a:buSzPts val="2400"/>
              <a:tabLst/>
            </a:pPr>
            <a:r>
              <a:rPr lang="en-US" kern="1200" dirty="0">
                <a:solidFill>
                  <a:srgbClr val="000000"/>
                </a:solidFill>
                <a:latin typeface="Arial (Body)"/>
              </a:rPr>
              <a:t>Difficulty of cross-platform attribution</a:t>
            </a:r>
          </a:p>
          <a:p>
            <a:pPr marL="255651" lvl="0" indent="-255651">
              <a:spcAft>
                <a:spcPct val="0"/>
              </a:spcAft>
              <a:buSzPts val="2400"/>
              <a:tabLst/>
            </a:pPr>
            <a:r>
              <a:rPr lang="en-US" kern="1200" dirty="0">
                <a:solidFill>
                  <a:srgbClr val="000000"/>
                </a:solidFill>
                <a:latin typeface="Arial (Body)"/>
              </a:rPr>
              <a:t>Highest click-through rates: Search engine ads, permission e-mail campaigns</a:t>
            </a:r>
          </a:p>
          <a:p>
            <a:pPr marL="255651" lvl="0" indent="-255651">
              <a:spcAft>
                <a:spcPct val="0"/>
              </a:spcAft>
              <a:buSzPts val="2400"/>
              <a:tabLst/>
            </a:pPr>
            <a:r>
              <a:rPr lang="en-US" kern="1200" dirty="0">
                <a:solidFill>
                  <a:srgbClr val="000000"/>
                </a:solidFill>
                <a:latin typeface="Arial (Body)"/>
              </a:rPr>
              <a:t>Online channels compare favorably with traditional</a:t>
            </a:r>
          </a:p>
          <a:p>
            <a:pPr marL="255651" lvl="0" indent="-255651">
              <a:spcAft>
                <a:spcPct val="0"/>
              </a:spcAft>
              <a:buSzPts val="2400"/>
              <a:tabLst/>
            </a:pPr>
            <a:r>
              <a:rPr lang="en-US" kern="1200" dirty="0">
                <a:solidFill>
                  <a:srgbClr val="000000"/>
                </a:solidFill>
                <a:latin typeface="Arial (Body)"/>
              </a:rPr>
              <a:t>Most powerful marketing campaigns use multiple channels, including online, catalog, T</a:t>
            </a:r>
            <a:r>
              <a:rPr lang="en-US" sz="100" kern="1200" dirty="0">
                <a:solidFill>
                  <a:srgbClr val="000000"/>
                </a:solidFill>
                <a:latin typeface="Arial (Body)"/>
              </a:rPr>
              <a:t> </a:t>
            </a:r>
            <a:r>
              <a:rPr lang="en-US" kern="1200" dirty="0">
                <a:solidFill>
                  <a:srgbClr val="000000"/>
                </a:solidFill>
                <a:latin typeface="Arial (Body)"/>
              </a:rPr>
              <a:t>V, radio, newspapers, stores</a:t>
            </a:r>
          </a:p>
        </p:txBody>
      </p:sp>
    </p:spTree>
    <p:extLst>
      <p:ext uri="{BB962C8B-B14F-4D97-AF65-F5344CB8AC3E}">
        <p14:creationId xmlns:p14="http://schemas.microsoft.com/office/powerpoint/2010/main" val="595748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Costs of Online Advertising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Pricing models</a:t>
            </a:r>
          </a:p>
          <a:p>
            <a:pPr marL="741553" lvl="1" indent="-284353">
              <a:spcAft>
                <a:spcPct val="0"/>
              </a:spcAft>
              <a:buSzPts val="2400"/>
            </a:pPr>
            <a:r>
              <a:rPr lang="en-US" kern="1200" dirty="0">
                <a:solidFill>
                  <a:srgbClr val="000000"/>
                </a:solidFill>
                <a:latin typeface="Arial (Body)"/>
              </a:rPr>
              <a:t>Barter, cost per thousand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M), cost per click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C), cost per action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A), hybrid, sponsorship</a:t>
            </a:r>
          </a:p>
          <a:p>
            <a:pPr marL="255651" lvl="0" indent="-255651">
              <a:spcAft>
                <a:spcPct val="0"/>
              </a:spcAft>
              <a:buSzPts val="2400"/>
              <a:tabLst/>
            </a:pPr>
            <a:r>
              <a:rPr lang="en-US" kern="1200" dirty="0">
                <a:solidFill>
                  <a:srgbClr val="000000"/>
                </a:solidFill>
                <a:latin typeface="Arial (Body)"/>
              </a:rPr>
              <a:t>Measuring issues</a:t>
            </a:r>
          </a:p>
          <a:p>
            <a:pPr marL="741553" lvl="1" indent="-284353">
              <a:spcAft>
                <a:spcPct val="0"/>
              </a:spcAft>
              <a:buSzPts val="2400"/>
            </a:pPr>
            <a:r>
              <a:rPr lang="en-US" kern="1200" dirty="0">
                <a:solidFill>
                  <a:srgbClr val="000000"/>
                </a:solidFill>
                <a:latin typeface="Arial (Body)"/>
              </a:rPr>
              <a:t>Correlating online marketing to online or offline sales</a:t>
            </a:r>
          </a:p>
          <a:p>
            <a:pPr marL="255651" lvl="0" indent="-255651">
              <a:spcAft>
                <a:spcPct val="0"/>
              </a:spcAft>
              <a:buSzPts val="2400"/>
              <a:tabLst/>
            </a:pPr>
            <a:r>
              <a:rPr lang="en-US" kern="1200" dirty="0">
                <a:solidFill>
                  <a:srgbClr val="000000"/>
                </a:solidFill>
                <a:latin typeface="Arial (Body)"/>
              </a:rPr>
              <a:t>In general, online marketing is more expensive on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M basis, but more efficient in producing sales</a:t>
            </a:r>
          </a:p>
          <a:p>
            <a:pPr marL="255651" lvl="0" indent="-255651">
              <a:spcAft>
                <a:spcPct val="0"/>
              </a:spcAft>
              <a:buSzPts val="2400"/>
              <a:tabLst/>
            </a:pPr>
            <a:r>
              <a:rPr lang="en-US" kern="1200" dirty="0">
                <a:solidFill>
                  <a:srgbClr val="000000"/>
                </a:solidFill>
                <a:latin typeface="Arial (Body)"/>
              </a:rPr>
              <a:t>Effective cost-per-thousand (e</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M)</a:t>
            </a:r>
          </a:p>
        </p:txBody>
      </p:sp>
    </p:spTree>
    <p:extLst>
      <p:ext uri="{BB962C8B-B14F-4D97-AF65-F5344CB8AC3E}">
        <p14:creationId xmlns:p14="http://schemas.microsoft.com/office/powerpoint/2010/main" val="1618172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Marketing Analytics</a:t>
            </a:r>
            <a:endParaRPr lang="en-IN" dirty="0"/>
          </a:p>
        </p:txBody>
      </p:sp>
      <p:sp>
        <p:nvSpPr>
          <p:cNvPr id="3" name="Content Placeholder 2"/>
          <p:cNvSpPr>
            <a:spLocks noGrp="1"/>
          </p:cNvSpPr>
          <p:nvPr>
            <p:ph sz="quarter" idx="13"/>
          </p:nvPr>
        </p:nvSpPr>
        <p:spPr>
          <a:xfrm>
            <a:off x="457200" y="1556326"/>
            <a:ext cx="8229600" cy="4605935"/>
          </a:xfrm>
        </p:spPr>
        <p:txBody>
          <a:bodyPr/>
          <a:lstStyle/>
          <a:p>
            <a:pPr marL="255651" lvl="0" indent="-255651">
              <a:spcAft>
                <a:spcPct val="0"/>
              </a:spcAft>
              <a:buSzPts val="2400"/>
              <a:tabLst/>
            </a:pPr>
            <a:r>
              <a:rPr lang="en-US" sz="2200" kern="1200" dirty="0">
                <a:solidFill>
                  <a:srgbClr val="000000"/>
                </a:solidFill>
                <a:latin typeface="Arial (Body)"/>
              </a:rPr>
              <a:t>Software that analyzes data at each stage of the customer conversion process</a:t>
            </a:r>
          </a:p>
          <a:p>
            <a:pPr marL="741553" lvl="1" indent="-284353">
              <a:spcAft>
                <a:spcPct val="0"/>
              </a:spcAft>
              <a:buSzPts val="2400"/>
            </a:pPr>
            <a:r>
              <a:rPr lang="en-US" sz="2200" kern="1200" dirty="0">
                <a:solidFill>
                  <a:srgbClr val="000000"/>
                </a:solidFill>
                <a:latin typeface="Arial (Body)"/>
              </a:rPr>
              <a:t>Awareness</a:t>
            </a:r>
          </a:p>
          <a:p>
            <a:pPr marL="741553" lvl="1" indent="-284353">
              <a:spcAft>
                <a:spcPct val="0"/>
              </a:spcAft>
              <a:buSzPts val="2400"/>
            </a:pPr>
            <a:r>
              <a:rPr lang="en-US" sz="2200" kern="1200" dirty="0">
                <a:solidFill>
                  <a:srgbClr val="000000"/>
                </a:solidFill>
                <a:latin typeface="Arial (Body)"/>
              </a:rPr>
              <a:t>Engagement</a:t>
            </a:r>
          </a:p>
          <a:p>
            <a:pPr marL="741553" lvl="1" indent="-284353">
              <a:spcAft>
                <a:spcPct val="0"/>
              </a:spcAft>
              <a:buSzPts val="2400"/>
            </a:pPr>
            <a:r>
              <a:rPr lang="en-US" sz="2200" kern="1200" dirty="0">
                <a:solidFill>
                  <a:srgbClr val="000000"/>
                </a:solidFill>
                <a:latin typeface="Arial (Body)"/>
              </a:rPr>
              <a:t>Interaction</a:t>
            </a:r>
          </a:p>
          <a:p>
            <a:pPr marL="741553" lvl="1" indent="-284353">
              <a:spcAft>
                <a:spcPct val="0"/>
              </a:spcAft>
              <a:buSzPts val="2400"/>
            </a:pPr>
            <a:r>
              <a:rPr lang="en-US" sz="2200" kern="1200" dirty="0">
                <a:solidFill>
                  <a:srgbClr val="000000"/>
                </a:solidFill>
                <a:latin typeface="Arial (Body)"/>
              </a:rPr>
              <a:t>Purchase activity</a:t>
            </a:r>
          </a:p>
          <a:p>
            <a:pPr marL="741553" lvl="1" indent="-284353">
              <a:spcAft>
                <a:spcPct val="0"/>
              </a:spcAft>
              <a:buSzPts val="2400"/>
            </a:pPr>
            <a:r>
              <a:rPr lang="en-US" sz="2200" kern="1200" dirty="0">
                <a:solidFill>
                  <a:srgbClr val="000000"/>
                </a:solidFill>
                <a:latin typeface="Arial (Body)"/>
              </a:rPr>
              <a:t>Loyalty and post-purchase</a:t>
            </a:r>
          </a:p>
          <a:p>
            <a:pPr marL="255651" lvl="0" indent="-255651">
              <a:spcAft>
                <a:spcPct val="0"/>
              </a:spcAft>
              <a:buSzPts val="2400"/>
              <a:tabLst/>
            </a:pPr>
            <a:r>
              <a:rPr lang="en-US" sz="2200" kern="1200" dirty="0">
                <a:solidFill>
                  <a:srgbClr val="000000"/>
                </a:solidFill>
                <a:latin typeface="Arial (Body)"/>
              </a:rPr>
              <a:t>Helps managers</a:t>
            </a:r>
          </a:p>
          <a:p>
            <a:pPr marL="741553" lvl="1" indent="-284353">
              <a:spcAft>
                <a:spcPct val="0"/>
              </a:spcAft>
              <a:buSzPts val="2400"/>
            </a:pPr>
            <a:r>
              <a:rPr lang="en-US" sz="2200" kern="1200" dirty="0">
                <a:solidFill>
                  <a:srgbClr val="000000"/>
                </a:solidFill>
                <a:latin typeface="Arial (Body)"/>
              </a:rPr>
              <a:t>Optimize R</a:t>
            </a:r>
            <a:r>
              <a:rPr lang="en-US" sz="100" kern="1200" dirty="0">
                <a:solidFill>
                  <a:srgbClr val="000000"/>
                </a:solidFill>
                <a:latin typeface="Arial (Body)"/>
              </a:rPr>
              <a:t> </a:t>
            </a:r>
            <a:r>
              <a:rPr lang="en-US" sz="2200" kern="1200" dirty="0">
                <a:solidFill>
                  <a:srgbClr val="000000"/>
                </a:solidFill>
                <a:latin typeface="Arial (Body)"/>
              </a:rPr>
              <a:t>O</a:t>
            </a:r>
            <a:r>
              <a:rPr lang="en-US" sz="100" kern="1200" dirty="0">
                <a:solidFill>
                  <a:srgbClr val="000000"/>
                </a:solidFill>
                <a:latin typeface="Arial (Body)"/>
              </a:rPr>
              <a:t> </a:t>
            </a:r>
            <a:r>
              <a:rPr lang="en-US" sz="2200" kern="1200" dirty="0">
                <a:solidFill>
                  <a:srgbClr val="000000"/>
                </a:solidFill>
                <a:latin typeface="Arial (Body)"/>
              </a:rPr>
              <a:t>I on website and marketing efforts</a:t>
            </a:r>
          </a:p>
          <a:p>
            <a:pPr marL="741553" lvl="1" indent="-284353">
              <a:spcAft>
                <a:spcPct val="0"/>
              </a:spcAft>
              <a:buSzPts val="2400"/>
            </a:pPr>
            <a:r>
              <a:rPr lang="en-US" sz="2200" kern="1200" dirty="0">
                <a:solidFill>
                  <a:srgbClr val="000000"/>
                </a:solidFill>
                <a:latin typeface="Arial (Body)"/>
              </a:rPr>
              <a:t>Build detailed customer profiles</a:t>
            </a:r>
          </a:p>
          <a:p>
            <a:pPr marL="741553" lvl="1" indent="-284353">
              <a:spcAft>
                <a:spcPct val="0"/>
              </a:spcAft>
              <a:buSzPts val="2400"/>
            </a:pPr>
            <a:r>
              <a:rPr lang="en-US" sz="2200" kern="1200" dirty="0">
                <a:solidFill>
                  <a:srgbClr val="000000"/>
                </a:solidFill>
                <a:latin typeface="Arial (Body)"/>
              </a:rPr>
              <a:t>Measure impact of marketing campaigns</a:t>
            </a:r>
          </a:p>
        </p:txBody>
      </p:sp>
    </p:spTree>
    <p:extLst>
      <p:ext uri="{BB962C8B-B14F-4D97-AF65-F5344CB8AC3E}">
        <p14:creationId xmlns:p14="http://schemas.microsoft.com/office/powerpoint/2010/main" val="1312189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6.11 </a:t>
            </a:r>
            <a:r>
              <a:rPr lang="en-US" sz="3200" dirty="0"/>
              <a:t>Marketing </a:t>
            </a:r>
            <a:r>
              <a:rPr lang="en-US" sz="3400" kern="1200" dirty="0">
                <a:cs typeface="Times New Roman" panose="02020603050405020304" pitchFamily="18" charset="0"/>
              </a:rPr>
              <a:t> Analytics and the Online Purchasing Process</a:t>
            </a:r>
            <a:endParaRPr lang="en-IN" sz="3400" dirty="0"/>
          </a:p>
        </p:txBody>
      </p:sp>
      <p:pic>
        <p:nvPicPr>
          <p:cNvPr id="5" name="Picture 4" descr="EC2020G_Fig_06-11_WebAnalytics.tif"/>
          <p:cNvPicPr>
            <a:picLocks noChangeAspect="1"/>
          </p:cNvPicPr>
          <p:nvPr/>
        </p:nvPicPr>
        <p:blipFill>
          <a:blip r:embed="rId3"/>
          <a:stretch>
            <a:fillRect/>
          </a:stretch>
        </p:blipFill>
        <p:spPr>
          <a:xfrm>
            <a:off x="735106" y="1600339"/>
            <a:ext cx="7673788" cy="4051760"/>
          </a:xfrm>
          <a:prstGeom prst="rect">
            <a:avLst/>
          </a:prstGeom>
        </p:spPr>
      </p:pic>
    </p:spTree>
    <p:extLst>
      <p:ext uri="{BB962C8B-B14F-4D97-AF65-F5344CB8AC3E}">
        <p14:creationId xmlns:p14="http://schemas.microsoft.com/office/powerpoint/2010/main" val="956436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381685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Consumers Online: The Internet Audience and Consumer Behavior </a:t>
            </a:r>
            <a:r>
              <a:rPr lang="en-US" sz="2000" b="0" kern="1200" dirty="0">
                <a:cs typeface="Times New Roman" panose="02020603050405020304" pitchFamily="18" charset="0"/>
              </a:rPr>
              <a:t>(3 of 3)</a:t>
            </a:r>
            <a:endParaRPr lang="en-IN" sz="2000" dirty="0"/>
          </a:p>
        </p:txBody>
      </p:sp>
      <p:sp>
        <p:nvSpPr>
          <p:cNvPr id="3" name="Content Placeholder 2"/>
          <p:cNvSpPr>
            <a:spLocks noGrp="1"/>
          </p:cNvSpPr>
          <p:nvPr>
            <p:ph sz="quarter" idx="13"/>
          </p:nvPr>
        </p:nvSpPr>
        <p:spPr>
          <a:xfrm>
            <a:off x="457200" y="1556326"/>
            <a:ext cx="8147050" cy="4645691"/>
          </a:xfrm>
        </p:spPr>
        <p:txBody>
          <a:bodyPr/>
          <a:lstStyle/>
          <a:p>
            <a:pPr marL="255651" lvl="0" indent="-255651">
              <a:spcAft>
                <a:spcPct val="0"/>
              </a:spcAft>
              <a:buSzPts val="2400"/>
              <a:tabLst/>
            </a:pPr>
            <a:r>
              <a:rPr lang="en-US" kern="1200" dirty="0">
                <a:solidFill>
                  <a:srgbClr val="000000"/>
                </a:solidFill>
                <a:latin typeface="Arial (Body)"/>
              </a:rPr>
              <a:t>Consumer behavior models</a:t>
            </a:r>
          </a:p>
          <a:p>
            <a:pPr marL="741553" lvl="1" indent="-284353">
              <a:spcAft>
                <a:spcPct val="0"/>
              </a:spcAft>
              <a:buSzPts val="2400"/>
            </a:pPr>
            <a:r>
              <a:rPr lang="en-US" kern="1200" dirty="0">
                <a:solidFill>
                  <a:srgbClr val="000000"/>
                </a:solidFill>
                <a:latin typeface="Arial (Body)"/>
              </a:rPr>
              <a:t>Study of consumer behavior; social science discipline</a:t>
            </a:r>
          </a:p>
          <a:p>
            <a:pPr marL="741553" lvl="1" indent="-284353">
              <a:spcAft>
                <a:spcPct val="0"/>
              </a:spcAft>
              <a:buSzPts val="2400"/>
            </a:pPr>
            <a:r>
              <a:rPr lang="en-US" kern="1200" dirty="0">
                <a:solidFill>
                  <a:srgbClr val="000000"/>
                </a:solidFill>
                <a:latin typeface="Arial (Body)"/>
              </a:rPr>
              <a:t>Attempt to predict or explain wide range of consumer decisions</a:t>
            </a:r>
          </a:p>
          <a:p>
            <a:pPr marL="741553" lvl="1" indent="-284353">
              <a:spcAft>
                <a:spcPct val="0"/>
              </a:spcAft>
              <a:buSzPts val="2400"/>
            </a:pPr>
            <a:r>
              <a:rPr lang="en-US" kern="1200" dirty="0">
                <a:solidFill>
                  <a:srgbClr val="000000"/>
                </a:solidFill>
                <a:latin typeface="Arial (Body)"/>
              </a:rPr>
              <a:t>Based on background demographic factors and other intervening, more immediate variables</a:t>
            </a:r>
          </a:p>
          <a:p>
            <a:pPr marL="255651" lvl="0" indent="-255651">
              <a:spcAft>
                <a:spcPct val="0"/>
              </a:spcAft>
              <a:buSzPts val="2400"/>
              <a:tabLst/>
            </a:pPr>
            <a:r>
              <a:rPr lang="en-US" kern="1200" dirty="0">
                <a:solidFill>
                  <a:srgbClr val="000000"/>
                </a:solidFill>
                <a:latin typeface="Arial (Body)"/>
              </a:rPr>
              <a:t>Profiles of online consumers</a:t>
            </a:r>
          </a:p>
          <a:p>
            <a:pPr marL="741553" lvl="1" indent="-284353">
              <a:spcAft>
                <a:spcPct val="0"/>
              </a:spcAft>
              <a:buSzPts val="2400"/>
            </a:pPr>
            <a:r>
              <a:rPr lang="en-US" kern="1200" dirty="0">
                <a:solidFill>
                  <a:srgbClr val="000000"/>
                </a:solidFill>
                <a:latin typeface="Arial (Body)"/>
              </a:rPr>
              <a:t>Consumers shop online primarily for convenience</a:t>
            </a:r>
          </a:p>
        </p:txBody>
      </p:sp>
    </p:spTree>
    <p:extLst>
      <p:ext uri="{BB962C8B-B14F-4D97-AF65-F5344CB8AC3E}">
        <p14:creationId xmlns:p14="http://schemas.microsoft.com/office/powerpoint/2010/main" val="211476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6.1 A General Model of Consumer Behavior</a:t>
            </a:r>
            <a:endParaRPr lang="en-IN" sz="3400" dirty="0"/>
          </a:p>
        </p:txBody>
      </p:sp>
      <p:sp>
        <p:nvSpPr>
          <p:cNvPr id="6" name="Rectangle 5"/>
          <p:cNvSpPr/>
          <p:nvPr/>
        </p:nvSpPr>
        <p:spPr>
          <a:xfrm>
            <a:off x="700411" y="5693642"/>
            <a:ext cx="6554458" cy="230832"/>
          </a:xfrm>
          <a:prstGeom prst="rect">
            <a:avLst/>
          </a:prstGeom>
        </p:spPr>
        <p:txBody>
          <a:bodyPr wrap="square">
            <a:spAutoFit/>
          </a:bodyPr>
          <a:lstStyle/>
          <a:p>
            <a:r>
              <a:rPr lang="en-US" sz="900" dirty="0"/>
              <a:t>Adapted from </a:t>
            </a:r>
            <a:r>
              <a:rPr lang="en-US" sz="900" dirty="0" err="1"/>
              <a:t>Kotler</a:t>
            </a:r>
            <a:r>
              <a:rPr lang="en-US" sz="900" dirty="0"/>
              <a:t> and Armstrong, </a:t>
            </a:r>
            <a:r>
              <a:rPr lang="en-US" sz="900" i="1" dirty="0"/>
              <a:t>Principles of Marketing, 13e, 2009, reprinted by permission of Pearson Education Ltd</a:t>
            </a:r>
            <a:r>
              <a:rPr lang="en-US" sz="900" dirty="0"/>
              <a:t>.</a:t>
            </a:r>
          </a:p>
        </p:txBody>
      </p:sp>
      <p:pic>
        <p:nvPicPr>
          <p:cNvPr id="5" name="Picture 4" descr="EC2020G_Fig_06-01_GeneralModelConsumerBehavior.tif"/>
          <p:cNvPicPr>
            <a:picLocks noChangeAspect="1"/>
          </p:cNvPicPr>
          <p:nvPr/>
        </p:nvPicPr>
        <p:blipFill rotWithShape="1">
          <a:blip r:embed="rId3"/>
          <a:srcRect r="31226"/>
          <a:stretch/>
        </p:blipFill>
        <p:spPr>
          <a:xfrm>
            <a:off x="1737922" y="1605042"/>
            <a:ext cx="5668156" cy="4007224"/>
          </a:xfrm>
          <a:prstGeom prst="rect">
            <a:avLst/>
          </a:prstGeom>
        </p:spPr>
      </p:pic>
    </p:spTree>
    <p:extLst>
      <p:ext uri="{BB962C8B-B14F-4D97-AF65-F5344CB8AC3E}">
        <p14:creationId xmlns:p14="http://schemas.microsoft.com/office/powerpoint/2010/main" val="1837254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47050" cy="1097279"/>
          </a:xfrm>
        </p:spPr>
        <p:txBody>
          <a:bodyPr/>
          <a:lstStyle/>
          <a:p>
            <a:r>
              <a:rPr lang="en-US" kern="1200" dirty="0">
                <a:cs typeface="Times New Roman" panose="02020603050405020304" pitchFamily="18" charset="0"/>
              </a:rPr>
              <a:t>The Online Purchasing Decision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Five stages in consumer decision process</a:t>
            </a:r>
          </a:p>
          <a:p>
            <a:pPr marL="741553" lvl="1" indent="-284353">
              <a:spcAft>
                <a:spcPct val="0"/>
              </a:spcAft>
              <a:buSzPts val="2400"/>
            </a:pPr>
            <a:r>
              <a:rPr lang="en-US" kern="1200" dirty="0">
                <a:solidFill>
                  <a:srgbClr val="000000"/>
                </a:solidFill>
                <a:latin typeface="Arial (Body)"/>
              </a:rPr>
              <a:t>Awareness of need</a:t>
            </a:r>
          </a:p>
          <a:p>
            <a:pPr marL="741553" lvl="1" indent="-284353">
              <a:spcAft>
                <a:spcPct val="0"/>
              </a:spcAft>
              <a:buSzPts val="2400"/>
            </a:pPr>
            <a:r>
              <a:rPr lang="en-US" kern="1200" dirty="0">
                <a:solidFill>
                  <a:srgbClr val="000000"/>
                </a:solidFill>
                <a:latin typeface="Arial (Body)"/>
              </a:rPr>
              <a:t>Search for more information</a:t>
            </a:r>
          </a:p>
          <a:p>
            <a:pPr marL="741553" lvl="1" indent="-284353">
              <a:spcAft>
                <a:spcPct val="0"/>
              </a:spcAft>
              <a:buSzPts val="2400"/>
            </a:pPr>
            <a:r>
              <a:rPr lang="en-US" kern="1200" dirty="0">
                <a:solidFill>
                  <a:srgbClr val="000000"/>
                </a:solidFill>
                <a:latin typeface="Arial (Body)"/>
              </a:rPr>
              <a:t>Evaluation of alternatives</a:t>
            </a:r>
          </a:p>
          <a:p>
            <a:pPr marL="741553" lvl="1" indent="-284353">
              <a:spcAft>
                <a:spcPct val="0"/>
              </a:spcAft>
              <a:buSzPts val="2400"/>
            </a:pPr>
            <a:r>
              <a:rPr lang="en-US" kern="1200" dirty="0">
                <a:solidFill>
                  <a:srgbClr val="000000"/>
                </a:solidFill>
                <a:latin typeface="Arial (Body)"/>
              </a:rPr>
              <a:t>Actual purchase decision</a:t>
            </a:r>
          </a:p>
          <a:p>
            <a:pPr marL="741553" lvl="1" indent="-284353">
              <a:spcAft>
                <a:spcPct val="0"/>
              </a:spcAft>
              <a:buSzPts val="2400"/>
            </a:pPr>
            <a:r>
              <a:rPr lang="en-US" kern="1200" dirty="0">
                <a:solidFill>
                  <a:srgbClr val="000000"/>
                </a:solidFill>
                <a:latin typeface="Arial (Body)"/>
              </a:rPr>
              <a:t>Post-purchase contact with firm</a:t>
            </a:r>
          </a:p>
        </p:txBody>
      </p:sp>
    </p:spTree>
    <p:extLst>
      <p:ext uri="{BB962C8B-B14F-4D97-AF65-F5344CB8AC3E}">
        <p14:creationId xmlns:p14="http://schemas.microsoft.com/office/powerpoint/2010/main" val="51018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1200" dirty="0">
                <a:cs typeface="Times New Roman" panose="02020603050405020304" pitchFamily="18" charset="0"/>
              </a:rPr>
              <a:t>Figure 6.2 The Consumer Decision Process and Supporting Communications</a:t>
            </a:r>
            <a:endParaRPr lang="en-IN" sz="3200" dirty="0"/>
          </a:p>
        </p:txBody>
      </p:sp>
      <p:pic>
        <p:nvPicPr>
          <p:cNvPr id="5" name="Picture 4" descr="EC2020G_Fig_06-02_ConsumerDesignProcess.tif"/>
          <p:cNvPicPr>
            <a:picLocks noChangeAspect="1"/>
          </p:cNvPicPr>
          <p:nvPr/>
        </p:nvPicPr>
        <p:blipFill>
          <a:blip r:embed="rId3"/>
          <a:stretch>
            <a:fillRect/>
          </a:stretch>
        </p:blipFill>
        <p:spPr>
          <a:xfrm>
            <a:off x="1252232" y="1586747"/>
            <a:ext cx="6639536" cy="4150660"/>
          </a:xfrm>
          <a:prstGeom prst="rect">
            <a:avLst/>
          </a:prstGeom>
        </p:spPr>
      </p:pic>
    </p:spTree>
    <p:extLst>
      <p:ext uri="{BB962C8B-B14F-4D97-AF65-F5344CB8AC3E}">
        <p14:creationId xmlns:p14="http://schemas.microsoft.com/office/powerpoint/2010/main" val="188739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47050" cy="1097279"/>
          </a:xfrm>
        </p:spPr>
        <p:txBody>
          <a:bodyPr/>
          <a:lstStyle/>
          <a:p>
            <a:r>
              <a:rPr lang="en-US" kern="1200" dirty="0">
                <a:cs typeface="Times New Roman" panose="02020603050405020304" pitchFamily="18" charset="0"/>
              </a:rPr>
              <a:t>The Online Purchasing Decision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a:xfrm>
            <a:off x="457200" y="1556326"/>
            <a:ext cx="8229600" cy="4717474"/>
          </a:xfrm>
        </p:spPr>
        <p:txBody>
          <a:bodyPr/>
          <a:lstStyle/>
          <a:p>
            <a:pPr marL="255651" lvl="0" indent="-255651">
              <a:spcAft>
                <a:spcPct val="0"/>
              </a:spcAft>
              <a:buSzPts val="2400"/>
              <a:tabLst/>
            </a:pPr>
            <a:r>
              <a:rPr lang="en-US" kern="1200" dirty="0">
                <a:solidFill>
                  <a:srgbClr val="000000"/>
                </a:solidFill>
                <a:latin typeface="Arial (Body)"/>
              </a:rPr>
              <a:t>Decision process similar for online and offline behavior</a:t>
            </a:r>
          </a:p>
          <a:p>
            <a:pPr marL="255651" lvl="0" indent="-255651">
              <a:spcAft>
                <a:spcPct val="0"/>
              </a:spcAft>
              <a:buSzPts val="2400"/>
              <a:tabLst/>
            </a:pPr>
            <a:r>
              <a:rPr lang="en-US" kern="1200" dirty="0">
                <a:solidFill>
                  <a:srgbClr val="000000"/>
                </a:solidFill>
                <a:latin typeface="Arial (Body)"/>
              </a:rPr>
              <a:t>General online behavior model</a:t>
            </a:r>
          </a:p>
          <a:p>
            <a:pPr marL="741553" lvl="1" indent="-284353">
              <a:spcAft>
                <a:spcPct val="0"/>
              </a:spcAft>
              <a:buSzPts val="2400"/>
            </a:pPr>
            <a:r>
              <a:rPr lang="en-US" kern="1200" dirty="0">
                <a:solidFill>
                  <a:srgbClr val="000000"/>
                </a:solidFill>
                <a:latin typeface="Arial (Body)"/>
              </a:rPr>
              <a:t>User characteristics</a:t>
            </a:r>
          </a:p>
          <a:p>
            <a:pPr marL="741553" lvl="1" indent="-284353">
              <a:spcAft>
                <a:spcPct val="0"/>
              </a:spcAft>
              <a:buSzPts val="2400"/>
            </a:pPr>
            <a:r>
              <a:rPr lang="en-US" kern="1200" dirty="0">
                <a:solidFill>
                  <a:srgbClr val="000000"/>
                </a:solidFill>
                <a:latin typeface="Arial (Body)"/>
              </a:rPr>
              <a:t>Product characteristics</a:t>
            </a:r>
          </a:p>
          <a:p>
            <a:pPr marL="741553" lvl="1" indent="-284353">
              <a:spcAft>
                <a:spcPct val="0"/>
              </a:spcAft>
              <a:buSzPts val="2400"/>
            </a:pPr>
            <a:r>
              <a:rPr lang="en-US" kern="1200" dirty="0">
                <a:solidFill>
                  <a:srgbClr val="000000"/>
                </a:solidFill>
                <a:latin typeface="Arial (Body)"/>
              </a:rPr>
              <a:t>Website features: latency, usability, security</a:t>
            </a:r>
          </a:p>
          <a:p>
            <a:pPr marL="741553" lvl="1" indent="-284353">
              <a:spcAft>
                <a:spcPct val="0"/>
              </a:spcAft>
              <a:buSzPts val="2400"/>
            </a:pPr>
            <a:r>
              <a:rPr lang="en-US" kern="1200" dirty="0">
                <a:solidFill>
                  <a:srgbClr val="000000"/>
                </a:solidFill>
                <a:latin typeface="Arial (Body)"/>
              </a:rPr>
              <a:t>Attitudes toward online purchasing</a:t>
            </a:r>
          </a:p>
          <a:p>
            <a:pPr marL="741553" lvl="1" indent="-284353">
              <a:spcAft>
                <a:spcPct val="0"/>
              </a:spcAft>
              <a:buSzPts val="2400"/>
            </a:pPr>
            <a:r>
              <a:rPr lang="en-US" kern="1200" dirty="0">
                <a:solidFill>
                  <a:srgbClr val="000000"/>
                </a:solidFill>
                <a:latin typeface="Arial (Body)"/>
              </a:rPr>
              <a:t>Perceptions about control over Web environment</a:t>
            </a:r>
          </a:p>
          <a:p>
            <a:pPr marL="255651" lvl="0" indent="-255651">
              <a:spcAft>
                <a:spcPct val="0"/>
              </a:spcAft>
              <a:buSzPts val="2400"/>
              <a:tabLst/>
            </a:pPr>
            <a:r>
              <a:rPr lang="en-US" kern="1200" dirty="0">
                <a:solidFill>
                  <a:srgbClr val="000000"/>
                </a:solidFill>
                <a:latin typeface="Arial (Body)"/>
              </a:rPr>
              <a:t>Clickstream behavior</a:t>
            </a:r>
          </a:p>
          <a:p>
            <a:pPr marL="742569" lvl="1" indent="-255651">
              <a:spcAft>
                <a:spcPct val="0"/>
              </a:spcAft>
              <a:buSzPts val="2400"/>
            </a:pPr>
            <a:r>
              <a:rPr lang="en-US" kern="1200" dirty="0">
                <a:solidFill>
                  <a:srgbClr val="000000"/>
                </a:solidFill>
                <a:latin typeface="Arial (Body)"/>
              </a:rPr>
              <a:t>The transactional log that consumers establish as they move about the Web</a:t>
            </a:r>
          </a:p>
        </p:txBody>
      </p:sp>
    </p:spTree>
    <p:extLst>
      <p:ext uri="{BB962C8B-B14F-4D97-AF65-F5344CB8AC3E}">
        <p14:creationId xmlns:p14="http://schemas.microsoft.com/office/powerpoint/2010/main" val="28914580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11509</TotalTime>
  <Words>4369</Words>
  <Application>Microsoft Macintosh PowerPoint</Application>
  <PresentationFormat>On-screen Show (4:3)</PresentationFormat>
  <Paragraphs>457</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(Body)</vt:lpstr>
      <vt:lpstr>Noto Sans Symbols</vt:lpstr>
      <vt:lpstr>Times New Roman</vt:lpstr>
      <vt:lpstr>Verdana</vt:lpstr>
      <vt:lpstr>508 Lecture</vt:lpstr>
      <vt:lpstr>E-commerce 2020-2021: Business. Technology. Society.</vt:lpstr>
      <vt:lpstr>Learning Objectives</vt:lpstr>
      <vt:lpstr>Consumers Online: The Internet Audience and Consumer Behavior (1 of 3)</vt:lpstr>
      <vt:lpstr>Consumers Online: The Internet Audience and Consumer Behavior (2 of 3)</vt:lpstr>
      <vt:lpstr>Consumers Online: The Internet Audience and Consumer Behavior (3 of 3)</vt:lpstr>
      <vt:lpstr>Figure 6.1 A General Model of Consumer Behavior</vt:lpstr>
      <vt:lpstr>The Online Purchasing Decision (1 of 2)</vt:lpstr>
      <vt:lpstr>Figure 6.2 The Consumer Decision Process and Supporting Communications</vt:lpstr>
      <vt:lpstr>The Online Purchasing Decision (2 of 2)</vt:lpstr>
      <vt:lpstr>Figure 6.3 A Model of Online Consumer Behavior</vt:lpstr>
      <vt:lpstr>Shoppers: Browsers and Buyers</vt:lpstr>
      <vt:lpstr>What Consumers Shop for and Buy Online</vt:lpstr>
      <vt:lpstr>How Consumers Shop</vt:lpstr>
      <vt:lpstr>Trust, Utility, and Opportunism in Online Markets</vt:lpstr>
      <vt:lpstr>Digital Commerce Marketing and Advertising: Strategies and Tools</vt:lpstr>
      <vt:lpstr>Multi-Channel Marketing Plan</vt:lpstr>
      <vt:lpstr>Establishing the Customer Relationship</vt:lpstr>
      <vt:lpstr>Online Marketing and Advertising</vt:lpstr>
      <vt:lpstr>Traditional Online Marketing and Advertising Tools</vt:lpstr>
      <vt:lpstr>Search Engine Marketing and Advertising (1 of 2)</vt:lpstr>
      <vt:lpstr>Search Engine Marketing and Advertising (2 of 2)</vt:lpstr>
      <vt:lpstr>Display Ad Marketing (1 of 2)</vt:lpstr>
      <vt:lpstr>Display Ad Marketing (2 of 2)</vt:lpstr>
      <vt:lpstr>Figure 6.6 How an Advertising Network Works</vt:lpstr>
      <vt:lpstr>E-mail Marketing</vt:lpstr>
      <vt:lpstr>Spam</vt:lpstr>
      <vt:lpstr>Other Types of Traditional Online Marketing</vt:lpstr>
      <vt:lpstr>Social, Mobile, and Local Marketing and Advertising</vt:lpstr>
      <vt:lpstr>Multi-Channel Marketing</vt:lpstr>
      <vt:lpstr>Other Online Marketing Strategies</vt:lpstr>
      <vt:lpstr>Pricing Strategies (1 of 2)</vt:lpstr>
      <vt:lpstr>Pricing Strategies (2 of 2)</vt:lpstr>
      <vt:lpstr>Long Tail Marketing</vt:lpstr>
      <vt:lpstr>Internet Marketing Technologies</vt:lpstr>
      <vt:lpstr>Web Transaction Logs</vt:lpstr>
      <vt:lpstr>Cookies and Tracking Files</vt:lpstr>
      <vt:lpstr>Databases</vt:lpstr>
      <vt:lpstr>Data Warehouses and Data Mining</vt:lpstr>
      <vt:lpstr>Hadoop and the Challenge of Big Data</vt:lpstr>
      <vt:lpstr>Marketing Automation and Customer Relationship Management (C R M) Systems</vt:lpstr>
      <vt:lpstr>Figure 6.9 A Customer Relationship Management System</vt:lpstr>
      <vt:lpstr>Online Marketing Metrics: Lexicon</vt:lpstr>
      <vt:lpstr>Figure 6.10 An Online Consumer Purchasing Model</vt:lpstr>
      <vt:lpstr>How Well Does Online Advertising Work?</vt:lpstr>
      <vt:lpstr>The Costs of Online Advertising</vt:lpstr>
      <vt:lpstr>Marketing Analytics</vt:lpstr>
      <vt:lpstr>Figure 6.11 Marketing  Analytics and the Online Purchasing Process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6, E-commerce Marketing and Advertising Concepts</dc:title>
  <dc:subject>Business</dc:subject>
  <dc:creator>Laudon/Traver</dc:creator>
  <cp:keywords>E-commerce 2019</cp:keywords>
  <cp:lastModifiedBy>Chandranna Rayadurg</cp:lastModifiedBy>
  <cp:revision>1362</cp:revision>
  <dcterms:modified xsi:type="dcterms:W3CDTF">2022-09-20T16:46:23Z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