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0"/>
  </p:notesMasterIdLst>
  <p:handoutMasterIdLst>
    <p:handoutMasterId r:id="rId51"/>
  </p:handoutMasterIdLst>
  <p:sldIdLst>
    <p:sldId id="353" r:id="rId2"/>
    <p:sldId id="358" r:id="rId3"/>
    <p:sldId id="360" r:id="rId4"/>
    <p:sldId id="399" r:id="rId5"/>
    <p:sldId id="400" r:id="rId6"/>
    <p:sldId id="361" r:id="rId7"/>
    <p:sldId id="403" r:id="rId8"/>
    <p:sldId id="362" r:id="rId9"/>
    <p:sldId id="363" r:id="rId10"/>
    <p:sldId id="404"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401" r:id="rId31"/>
    <p:sldId id="383" r:id="rId32"/>
    <p:sldId id="384" r:id="rId33"/>
    <p:sldId id="385" r:id="rId34"/>
    <p:sldId id="386" r:id="rId35"/>
    <p:sldId id="387" r:id="rId36"/>
    <p:sldId id="388" r:id="rId37"/>
    <p:sldId id="402" r:id="rId38"/>
    <p:sldId id="389" r:id="rId39"/>
    <p:sldId id="405" r:id="rId40"/>
    <p:sldId id="390" r:id="rId41"/>
    <p:sldId id="391" r:id="rId42"/>
    <p:sldId id="392" r:id="rId43"/>
    <p:sldId id="393" r:id="rId44"/>
    <p:sldId id="394" r:id="rId45"/>
    <p:sldId id="395" r:id="rId46"/>
    <p:sldId id="396" r:id="rId47"/>
    <p:sldId id="397" r:id="rId48"/>
    <p:sldId id="355" r:id="rId49"/>
  </p:sldIdLst>
  <p:sldSz cx="9144000" cy="6858000" type="screen4x3"/>
  <p:notesSz cx="6858000" cy="9144000"/>
  <p:custDataLst>
    <p:tags r:id="rId5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2449"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Windows User" initials="WU" lastIdx="8"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69" autoAdjust="0"/>
    <p:restoredTop sz="76723" autoAdjust="0"/>
  </p:normalViewPr>
  <p:slideViewPr>
    <p:cSldViewPr snapToGrid="0" snapToObjects="1">
      <p:cViewPr varScale="1">
        <p:scale>
          <a:sx n="85" d="100"/>
          <a:sy n="85" d="100"/>
        </p:scale>
        <p:origin x="1880" y="168"/>
      </p:cViewPr>
      <p:guideLst>
        <p:guide orient="horz" pos="4156"/>
        <p:guide pos="2449"/>
        <p:guide orient="horz" pos="3974"/>
      </p:guideLst>
    </p:cSldViewPr>
  </p:slideViewPr>
  <p:outlineViewPr>
    <p:cViewPr>
      <p:scale>
        <a:sx n="33" d="100"/>
        <a:sy n="33" d="100"/>
      </p:scale>
      <p:origin x="0" y="-107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11/15/22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shopify.co.uk/blog/crowdfunding-sites#fundable" TargetMode="External"/><Relationship Id="rId3" Type="http://schemas.openxmlformats.org/officeDocument/2006/relationships/hyperlink" Target="https://www.shopify.co.uk/blog/crowdfunding-sites#kickstarter" TargetMode="External"/><Relationship Id="rId7" Type="http://schemas.openxmlformats.org/officeDocument/2006/relationships/hyperlink" Target="https://www.shopify.co.uk/blog/crowdfunding-sites#gofundme" TargetMode="External"/><Relationship Id="rId12" Type="http://schemas.openxmlformats.org/officeDocument/2006/relationships/hyperlink" Target="https://www.shopify.co.uk/blog/crowdfunding-sites#startengine"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shopify.co.uk/blog/crowdfunding-sites#crowdfunder" TargetMode="External"/><Relationship Id="rId11" Type="http://schemas.openxmlformats.org/officeDocument/2006/relationships/hyperlink" Target="https://www.shopify.co.uk/blog/crowdfunding-sites#seedinvest" TargetMode="External"/><Relationship Id="rId5" Type="http://schemas.openxmlformats.org/officeDocument/2006/relationships/hyperlink" Target="https://www.shopify.co.uk/blog/crowdfunding-sites#patreon" TargetMode="External"/><Relationship Id="rId10" Type="http://schemas.openxmlformats.org/officeDocument/2006/relationships/hyperlink" Target="https://www.shopify.co.uk/blog/crowdfunding-sites#mightycause" TargetMode="External"/><Relationship Id="rId4" Type="http://schemas.openxmlformats.org/officeDocument/2006/relationships/hyperlink" Target="https://www.shopify.co.uk/blog/crowdfunding-sites#indiegogo" TargetMode="External"/><Relationship Id="rId9" Type="http://schemas.openxmlformats.org/officeDocument/2006/relationships/hyperlink" Target="https://www.shopify.co.uk/blog/crowdfunding-sites#crowdcub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cap="none" dirty="0">
                <a:solidFill>
                  <a:schemeClr val="dk1"/>
                </a:solidFill>
                <a:effectLst/>
                <a:latin typeface="Arial"/>
                <a:ea typeface="Arial"/>
                <a:cs typeface="Arial"/>
                <a:sym typeface="Arial"/>
              </a:rPr>
              <a:t>Content syndication</a:t>
            </a:r>
            <a:r>
              <a:rPr lang="en-GB" sz="1200" b="0" i="0" u="none" strike="noStrike" kern="1200" cap="none" dirty="0">
                <a:solidFill>
                  <a:schemeClr val="dk1"/>
                </a:solidFill>
                <a:effectLst/>
                <a:latin typeface="Arial"/>
                <a:ea typeface="Arial"/>
                <a:cs typeface="Arial"/>
                <a:sym typeface="Arial"/>
              </a:rPr>
              <a:t> is the republishing of owned </a:t>
            </a:r>
            <a:r>
              <a:rPr lang="en-GB" sz="1200" b="1" i="0" u="none" strike="noStrike" kern="1200" cap="none" dirty="0">
                <a:solidFill>
                  <a:schemeClr val="dk1"/>
                </a:solidFill>
                <a:effectLst/>
                <a:latin typeface="Arial"/>
                <a:ea typeface="Arial"/>
                <a:cs typeface="Arial"/>
                <a:sym typeface="Arial"/>
              </a:rPr>
              <a:t>content</a:t>
            </a:r>
            <a:r>
              <a:rPr lang="en-GB" sz="1200" b="0" i="0" u="none" strike="noStrike" kern="1200" cap="none" dirty="0">
                <a:solidFill>
                  <a:schemeClr val="dk1"/>
                </a:solidFill>
                <a:effectLst/>
                <a:latin typeface="Arial"/>
                <a:ea typeface="Arial"/>
                <a:cs typeface="Arial"/>
                <a:sym typeface="Arial"/>
              </a:rPr>
              <a:t> to other sites. </a:t>
            </a:r>
            <a:r>
              <a:rPr lang="en-GB" sz="1200" b="1" i="0" u="none" strike="noStrike" kern="1200" cap="none" dirty="0">
                <a:solidFill>
                  <a:schemeClr val="dk1"/>
                </a:solidFill>
                <a:effectLst/>
                <a:latin typeface="Arial"/>
                <a:ea typeface="Arial"/>
                <a:cs typeface="Arial"/>
                <a:sym typeface="Arial"/>
              </a:rPr>
              <a:t>Content syndication</a:t>
            </a:r>
            <a:r>
              <a:rPr lang="en-GB" sz="1200" b="0" i="0" u="none" strike="noStrike" kern="1200" cap="none" dirty="0">
                <a:solidFill>
                  <a:schemeClr val="dk1"/>
                </a:solidFill>
                <a:effectLst/>
                <a:latin typeface="Arial"/>
                <a:ea typeface="Arial"/>
                <a:cs typeface="Arial"/>
                <a:sym typeface="Arial"/>
              </a:rPr>
              <a:t> increases the reach of </a:t>
            </a:r>
            <a:r>
              <a:rPr lang="en-GB" sz="1200" b="1" i="0" u="none" strike="noStrike" kern="1200" cap="none" dirty="0">
                <a:solidFill>
                  <a:schemeClr val="dk1"/>
                </a:solidFill>
                <a:effectLst/>
                <a:latin typeface="Arial"/>
                <a:ea typeface="Arial"/>
                <a:cs typeface="Arial"/>
                <a:sym typeface="Arial"/>
              </a:rPr>
              <a:t>content</a:t>
            </a:r>
            <a:r>
              <a:rPr lang="en-GB" sz="1200" b="0" i="0" u="none" strike="noStrike" kern="1200" cap="none" dirty="0">
                <a:solidFill>
                  <a:schemeClr val="dk1"/>
                </a:solidFill>
                <a:effectLst/>
                <a:latin typeface="Arial"/>
                <a:ea typeface="Arial"/>
                <a:cs typeface="Arial"/>
                <a:sym typeface="Arial"/>
              </a:rPr>
              <a:t> by introducing it to new audiences.</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a:solidFill>
                  <a:schemeClr val="dk1"/>
                </a:solidFill>
                <a:effectLst/>
                <a:latin typeface="Arial"/>
                <a:ea typeface="Arial"/>
                <a:cs typeface="Arial"/>
                <a:sym typeface="Arial"/>
              </a:rPr>
              <a:t>A content aggregator is an entity that pulls together web or media content, applications or both from online sources for reuse or resale. It’s a means of curating content. </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a:solidFill>
                  <a:schemeClr val="dk1"/>
                </a:solidFill>
                <a:effectLst/>
                <a:latin typeface="Arial"/>
                <a:ea typeface="Arial"/>
                <a:cs typeface="Arial"/>
                <a:sym typeface="Arial"/>
              </a:rPr>
              <a:t>LexisNexis has been aggregating content for more than four decades.</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err="1">
                <a:solidFill>
                  <a:schemeClr val="dk1"/>
                </a:solidFill>
                <a:effectLst/>
                <a:latin typeface="Arial"/>
                <a:cs typeface="Arial"/>
                <a:sym typeface="Arial"/>
              </a:rPr>
              <a:t>Confused.com</a:t>
            </a:r>
            <a:r>
              <a:rPr lang="en-GB" sz="1200" b="0" i="0" u="none" strike="noStrike" kern="1200" cap="none" dirty="0">
                <a:solidFill>
                  <a:schemeClr val="dk1"/>
                </a:solidFill>
                <a:effectLst/>
                <a:latin typeface="Arial"/>
                <a:cs typeface="Arial"/>
                <a:sym typeface="Arial"/>
              </a:rPr>
              <a:t> is an aggregator</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53126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18158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1655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B2B e-commerce is estimated to be $27 trillion in 2019</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52164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Maintenance, Repair and Operations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3427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2711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Exchange is an independent digital marketplace where hundreds of suppliers meet a smaller number of very large commercial purchasers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3556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Industry consortia are industry-owned vertical marketplaces that serve specific industries, such as the automobile, aerospace, chemical, floral or logging industries.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2777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private industrial network ( sometimes referred to as a private trading exchange or PTX)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84039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635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prstClr val="black"/>
                </a:solidFill>
                <a:latin typeface="Arial"/>
                <a:ea typeface="Arial"/>
                <a:cs typeface="Arial"/>
                <a:sym typeface="Arial"/>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50828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Industry Structure Analysis is an effort to understand and describe the nature of competition in an industry, the nature of substitute products, the barriers to entry, and the relative strength of consumers and suppliers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28583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56179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5.4, Page 90. </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t>
            </a:r>
            <a:r>
              <a:rPr lang="en-US" sz="1200" b="0" i="0" u="none" strike="noStrike" kern="1200" cap="none" dirty="0">
                <a:solidFill>
                  <a:schemeClr val="dk1"/>
                </a:solidFill>
                <a:effectLst/>
                <a:latin typeface="Arial"/>
                <a:ea typeface="Arial"/>
                <a:cs typeface="Arial"/>
                <a:sym typeface="Arial"/>
              </a:rPr>
              <a:t>A flow diagram illustrates the six generic players in e-commerce and industry value chains. The players are as follows: Suppliers, Manufacturers,</a:t>
            </a:r>
            <a:r>
              <a:rPr lang="en-US" sz="1200" b="0" i="0" u="none" strike="noStrike" kern="1200" cap="none" baseline="0" dirty="0">
                <a:solidFill>
                  <a:schemeClr val="dk1"/>
                </a:solidFill>
                <a:effectLst/>
                <a:latin typeface="Arial"/>
                <a:ea typeface="Arial"/>
                <a:cs typeface="Arial"/>
                <a:sym typeface="Arial"/>
              </a:rPr>
              <a:t> Distributors, Retailers, Customers, and Transporters. Players in the system use different types of systems. </a:t>
            </a:r>
            <a:r>
              <a:rPr lang="en-US" sz="1200" b="0" i="0" u="none" strike="noStrike" kern="1200" cap="none" dirty="0">
                <a:solidFill>
                  <a:schemeClr val="dk1"/>
                </a:solidFill>
                <a:effectLst/>
                <a:latin typeface="Arial"/>
                <a:ea typeface="Arial"/>
                <a:cs typeface="Arial"/>
                <a:sym typeface="Arial"/>
              </a:rPr>
              <a:t>Manufacturers use supply chain management systems,</a:t>
            </a:r>
            <a:r>
              <a:rPr lang="en-US" sz="1200" b="0" i="0" u="none" strike="noStrike" kern="1200" cap="none" baseline="0" dirty="0">
                <a:solidFill>
                  <a:schemeClr val="dk1"/>
                </a:solidFill>
                <a:effectLst/>
                <a:latin typeface="Arial"/>
                <a:ea typeface="Arial"/>
                <a:cs typeface="Arial"/>
                <a:sym typeface="Arial"/>
              </a:rPr>
              <a:t> Distributors use Inventory Management Systems</a:t>
            </a:r>
            <a:r>
              <a:rPr lang="en-US" sz="1200" b="0" i="0" u="none" strike="noStrike" kern="1200" cap="none" dirty="0">
                <a:solidFill>
                  <a:schemeClr val="dk1"/>
                </a:solidFill>
                <a:effectLst/>
                <a:latin typeface="Arial"/>
                <a:ea typeface="Arial"/>
                <a:cs typeface="Arial"/>
                <a:sym typeface="Arial"/>
              </a:rPr>
              <a:t>; Retailers</a:t>
            </a:r>
            <a:r>
              <a:rPr lang="en-US" sz="1200" b="0" i="0" u="none" strike="noStrike" kern="1200" cap="none" baseline="0" dirty="0">
                <a:solidFill>
                  <a:schemeClr val="dk1"/>
                </a:solidFill>
                <a:effectLst/>
                <a:latin typeface="Arial"/>
                <a:ea typeface="Arial"/>
                <a:cs typeface="Arial"/>
                <a:sym typeface="Arial"/>
              </a:rPr>
              <a:t> use Efficient Customer Response Systems. </a:t>
            </a:r>
            <a:r>
              <a:rPr lang="en-US" sz="1200" b="0" i="0" u="none" strike="noStrike" kern="1200" cap="none" dirty="0">
                <a:solidFill>
                  <a:schemeClr val="dk1"/>
                </a:solidFill>
                <a:effectLst/>
                <a:latin typeface="Arial"/>
                <a:ea typeface="Arial"/>
                <a:cs typeface="Arial"/>
                <a:sym typeface="Arial"/>
              </a:rPr>
              <a:t>Transporters use Transportation Management Systems. The</a:t>
            </a:r>
            <a:r>
              <a:rPr lang="en-US" sz="1200" b="0" i="0" u="none" strike="noStrike" kern="1200" cap="none" baseline="0" dirty="0">
                <a:solidFill>
                  <a:schemeClr val="dk1"/>
                </a:solidFill>
                <a:effectLst/>
                <a:latin typeface="Arial"/>
                <a:ea typeface="Arial"/>
                <a:cs typeface="Arial"/>
                <a:sym typeface="Arial"/>
              </a:rPr>
              <a:t> Web provides an </a:t>
            </a:r>
            <a:r>
              <a:rPr lang="en-US" sz="1200" b="0" i="0" u="none" strike="noStrike" kern="1200" cap="none" dirty="0">
                <a:solidFill>
                  <a:schemeClr val="dk1"/>
                </a:solidFill>
                <a:effectLst/>
                <a:latin typeface="Arial"/>
                <a:ea typeface="Arial"/>
                <a:cs typeface="Arial"/>
                <a:sym typeface="Arial"/>
              </a:rPr>
              <a:t>alternative direct channel.</a:t>
            </a:r>
            <a:r>
              <a:rPr lang="en-US" sz="1200" b="0" i="0" u="none" strike="noStrike" kern="1200" cap="none" baseline="0" dirty="0">
                <a:solidFill>
                  <a:schemeClr val="dk1"/>
                </a:solidFill>
                <a:effectLst/>
                <a:latin typeface="Arial"/>
                <a:ea typeface="Arial"/>
                <a:cs typeface="Arial"/>
                <a:sym typeface="Arial"/>
              </a:rPr>
              <a:t> </a:t>
            </a:r>
            <a:endParaRPr lang="en-US" sz="1200" b="0" i="0" u="none" strike="noStrike" kern="1200" cap="none" dirty="0">
              <a:solidFill>
                <a:schemeClr val="dk1"/>
              </a:solidFill>
              <a:effectLst/>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37636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sz="1200" b="0" i="0" u="none" strike="noStrike" kern="1200" cap="none" dirty="0">
                <a:solidFill>
                  <a:prstClr val="black"/>
                </a:solidFill>
                <a:latin typeface="Arial"/>
                <a:ea typeface="Arial"/>
                <a:cs typeface="Arial"/>
                <a:sym typeface="Arial"/>
              </a:rPr>
              <a:t>Figure 5.5, page 91. </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t>
            </a:r>
            <a:r>
              <a:rPr lang="en-US" sz="1200" b="0" i="0" u="none" strike="noStrike" kern="1200" cap="none" dirty="0">
                <a:solidFill>
                  <a:schemeClr val="dk1"/>
                </a:solidFill>
                <a:effectLst/>
                <a:latin typeface="Arial"/>
                <a:ea typeface="Arial"/>
                <a:cs typeface="Arial"/>
                <a:sym typeface="Arial"/>
              </a:rPr>
              <a:t>An image shows the primary activities and secondary activities in e-commerce and firm value chains. The secondary activities are Administration, Human Resources, Information Systems, Procurement, and Finance slash Accounting. The primary activities are Inbound Logistics, Operations, Outbound Logistics, Sales and Marketing, and After Sales Service.</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10398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sz="1200" b="0" i="0" u="none" strike="noStrike" kern="1200" cap="none" dirty="0">
                <a:solidFill>
                  <a:prstClr val="black"/>
                </a:solidFill>
                <a:latin typeface="Arial"/>
                <a:ea typeface="Arial"/>
                <a:cs typeface="Arial"/>
                <a:sym typeface="Arial"/>
              </a:rPr>
              <a:t>Figure 5.6, page 92.</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a:t>
            </a:r>
            <a:r>
              <a:rPr lang="en-US" sz="1200" b="0" i="0" u="none" strike="noStrike" kern="1200" cap="none" baseline="0" dirty="0">
                <a:solidFill>
                  <a:prstClr val="black"/>
                </a:solidFill>
                <a:latin typeface="Arial"/>
                <a:ea typeface="Arial"/>
                <a:cs typeface="Arial"/>
                <a:sym typeface="Arial"/>
              </a:rPr>
              <a:t> </a:t>
            </a:r>
            <a:r>
              <a:rPr lang="en-US" sz="1200" b="0" i="0" u="none" strike="noStrike" kern="1200" cap="none" dirty="0">
                <a:solidFill>
                  <a:schemeClr val="dk1"/>
                </a:solidFill>
                <a:effectLst/>
                <a:latin typeface="Arial"/>
                <a:ea typeface="Arial"/>
                <a:cs typeface="Arial"/>
                <a:sym typeface="Arial"/>
              </a:rPr>
              <a:t>A diagram illustrates Internet-enabled value web by showing how a firm or industry transacts with several value chains outside it. The diagram shows a cloud labeled firm slash industry in the center connected by two-way arrows to four other clouds surrounding it. The firm has ERP Systems and Legacy Systems. The first cloud represents Strategic Alliance and Partner Firms. The second cloud represents Customers, who are connected to the firm through Customer Relationship Management or C R M systems, the third cloud represents Indirect Suppliers or M R O, and the fourth cloud represents Direct Suppliers, who are connected to the firm through Supply Chain Management Systems such as Private Industrial Networks and Net Marketplaces.</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99511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kern="1200" dirty="0">
                <a:solidFill>
                  <a:srgbClr val="000000"/>
                </a:solidFill>
                <a:latin typeface="Arial (Body)"/>
                <a:ea typeface="ＭＳ Ｐゴシック" charset="0"/>
              </a:rPr>
              <a:t>Product/service differentiation:</a:t>
            </a:r>
            <a:r>
              <a:rPr lang="en-US" kern="1200" dirty="0">
                <a:solidFill>
                  <a:srgbClr val="000000"/>
                </a:solidFill>
                <a:latin typeface="Arial (Body)"/>
                <a:ea typeface="ＭＳ Ｐゴシック"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kern="1200" dirty="0">
                <a:solidFill>
                  <a:srgbClr val="000000"/>
                </a:solidFill>
                <a:latin typeface="Arial (Body)"/>
                <a:ea typeface="ＭＳ Ｐゴシック" charset="0"/>
              </a:rPr>
              <a:t>- Refers to all the ways producers can make their products or services unique and different in order to distinguish them from those of competition. </a:t>
            </a:r>
            <a:r>
              <a:rPr lang="en-US" kern="1200" dirty="0" err="1">
                <a:solidFill>
                  <a:srgbClr val="000000"/>
                </a:solidFill>
                <a:latin typeface="Arial (Body)"/>
                <a:ea typeface="ＭＳ Ｐゴシック" charset="0"/>
              </a:rPr>
              <a:t>Ex:Warby</a:t>
            </a:r>
            <a:r>
              <a:rPr lang="en-US" kern="1200" dirty="0">
                <a:solidFill>
                  <a:srgbClr val="000000"/>
                </a:solidFill>
                <a:latin typeface="Arial (Body)"/>
                <a:ea typeface="ＭＳ Ｐゴシック" charset="0"/>
              </a:rPr>
              <a:t> Parker (vintage-inspired prescription eyeglasses)</a:t>
            </a:r>
          </a:p>
          <a:p>
            <a:r>
              <a:rPr lang="en-US" b="1" dirty="0"/>
              <a:t>Cost competition: </a:t>
            </a:r>
          </a:p>
          <a:p>
            <a:r>
              <a:rPr lang="en-US" b="0" dirty="0"/>
              <a:t>- Offering products and services at a lower cost than competitors - </a:t>
            </a:r>
            <a:r>
              <a:rPr lang="en-US" b="0" dirty="0" err="1"/>
              <a:t>Ex:Walmart</a:t>
            </a:r>
            <a:r>
              <a:rPr lang="en-US" b="0" dirty="0"/>
              <a:t>, ASDA </a:t>
            </a:r>
          </a:p>
          <a:p>
            <a:r>
              <a:rPr lang="en-US" b="1" dirty="0"/>
              <a:t>Scope:</a:t>
            </a:r>
            <a:r>
              <a:rPr lang="en-US" b="0" dirty="0"/>
              <a:t> </a:t>
            </a:r>
          </a:p>
          <a:p>
            <a:r>
              <a:rPr lang="en-US" b="0" dirty="0"/>
              <a:t>- Competing in all markets around the globe, rather than merely in local, regional, or national markets – Ex: Apple devices</a:t>
            </a:r>
          </a:p>
          <a:p>
            <a:r>
              <a:rPr lang="en-US" b="1" dirty="0"/>
              <a:t>Focus/market niche:</a:t>
            </a:r>
            <a:r>
              <a:rPr lang="en-US" b="0" dirty="0"/>
              <a:t> </a:t>
            </a:r>
          </a:p>
          <a:p>
            <a:r>
              <a:rPr lang="en-US" b="0" dirty="0"/>
              <a:t>- Competing within a narrow market or product segment. Ex – Bonobos (Men’s clothing)</a:t>
            </a:r>
            <a:endParaRPr lang="en-US" b="1" dirty="0"/>
          </a:p>
          <a:p>
            <a:r>
              <a:rPr lang="en-US" b="1" dirty="0"/>
              <a:t>Customer intimacy:</a:t>
            </a:r>
          </a:p>
          <a:p>
            <a:r>
              <a:rPr lang="en-US" b="0" dirty="0"/>
              <a:t>- Developing strong ties with customers. </a:t>
            </a:r>
            <a:r>
              <a:rPr lang="en-US" b="0" dirty="0" err="1"/>
              <a:t>Ex:Amazon</a:t>
            </a:r>
            <a:r>
              <a:rPr lang="en-US" b="0" dirty="0"/>
              <a:t>, Netflix</a:t>
            </a:r>
          </a:p>
          <a:p>
            <a:endParaRPr lang="en-US" b="0" dirty="0"/>
          </a:p>
          <a:p>
            <a:endParaRPr lang="en-US" b="0"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27403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Disruptive technologies – technologies that underpin a business model disruption</a:t>
            </a:r>
          </a:p>
          <a:p>
            <a:r>
              <a:rPr lang="en-US" dirty="0"/>
              <a:t>Digital disruption – a business model disruption that is driven by changes in information technology</a:t>
            </a:r>
          </a:p>
          <a:p>
            <a:r>
              <a:rPr lang="en-US" dirty="0"/>
              <a:t>Sustaining technologies – technologies that enable the incremental improvement of products and services</a:t>
            </a:r>
          </a:p>
          <a:p>
            <a:r>
              <a:rPr lang="en-US" dirty="0"/>
              <a:t>Disruptors – the entrepreneurs and their business firms that lead a business model disruption</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80625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2005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1350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67211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36175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65478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Seed money, sometimes known as seed funding or seed capital, is a form of securities offering in which an investor invests capital in a </a:t>
            </a:r>
            <a:r>
              <a:rPr lang="en-GB" sz="1200" b="0" i="0" u="none" strike="noStrike" kern="1200" cap="none" dirty="0" err="1">
                <a:solidFill>
                  <a:schemeClr val="dk1"/>
                </a:solidFill>
                <a:effectLst/>
                <a:latin typeface="Arial"/>
                <a:ea typeface="Arial"/>
                <a:cs typeface="Arial"/>
                <a:sym typeface="Arial"/>
              </a:rPr>
              <a:t>startup</a:t>
            </a:r>
            <a:r>
              <a:rPr lang="en-GB" sz="1200" b="0" i="0" u="none" strike="noStrike" kern="1200" cap="none" dirty="0">
                <a:solidFill>
                  <a:schemeClr val="dk1"/>
                </a:solidFill>
                <a:effectLst/>
                <a:latin typeface="Arial"/>
                <a:ea typeface="Arial"/>
                <a:cs typeface="Arial"/>
                <a:sym typeface="Arial"/>
              </a:rPr>
              <a:t> company in exchange for an equity stake or convertible note stake in the company.</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a:solidFill>
                  <a:schemeClr val="dk1"/>
                </a:solidFill>
                <a:effectLst/>
                <a:latin typeface="Arial"/>
                <a:ea typeface="Arial"/>
                <a:cs typeface="Arial"/>
                <a:sym typeface="Arial"/>
              </a:rPr>
              <a:t>An elevator pitch is </a:t>
            </a:r>
            <a:r>
              <a:rPr lang="en-GB" sz="1200" b="1" i="0" u="none" strike="noStrike" kern="1200" cap="none" dirty="0">
                <a:solidFill>
                  <a:schemeClr val="dk1"/>
                </a:solidFill>
                <a:effectLst/>
                <a:latin typeface="Arial"/>
                <a:ea typeface="Arial"/>
                <a:cs typeface="Arial"/>
                <a:sym typeface="Arial"/>
              </a:rPr>
              <a:t>a brief, persuasive speech that you use to spark interest in what your organization does</a:t>
            </a:r>
            <a:r>
              <a:rPr lang="en-GB" sz="1200" b="0" i="0" u="none" strike="noStrike" kern="1200" cap="none" dirty="0">
                <a:solidFill>
                  <a:schemeClr val="dk1"/>
                </a:solidFill>
                <a:effectLst/>
                <a:latin typeface="Arial"/>
                <a:ea typeface="Arial"/>
                <a:cs typeface="Arial"/>
                <a:sym typeface="Arial"/>
              </a:rPr>
              <a:t>. </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a:solidFill>
                  <a:schemeClr val="dk1"/>
                </a:solidFill>
                <a:effectLst/>
                <a:latin typeface="Arial"/>
                <a:cs typeface="Arial"/>
                <a:sym typeface="Arial"/>
              </a:rPr>
              <a:t>Well known incubators include </a:t>
            </a:r>
            <a:r>
              <a:rPr lang="en-GB" sz="1200" b="0" i="0" u="none" strike="noStrike" kern="1200" cap="none" dirty="0" err="1">
                <a:solidFill>
                  <a:schemeClr val="dk1"/>
                </a:solidFill>
                <a:effectLst/>
                <a:latin typeface="Arial"/>
                <a:cs typeface="Arial"/>
                <a:sym typeface="Arial"/>
              </a:rPr>
              <a:t>INiTs</a:t>
            </a:r>
            <a:r>
              <a:rPr lang="en-GB" sz="1200" b="0" i="0" u="none" strike="noStrike" kern="1200" cap="none" dirty="0">
                <a:solidFill>
                  <a:schemeClr val="dk1"/>
                </a:solidFill>
                <a:effectLst/>
                <a:latin typeface="Arial"/>
                <a:cs typeface="Arial"/>
                <a:sym typeface="Arial"/>
              </a:rPr>
              <a:t>(Austria), </a:t>
            </a:r>
            <a:r>
              <a:rPr lang="en-GB" sz="1200" b="0" i="0" u="none" strike="noStrike" kern="1200" cap="none" dirty="0" err="1">
                <a:solidFill>
                  <a:schemeClr val="dk1"/>
                </a:solidFill>
                <a:effectLst/>
                <a:latin typeface="Arial"/>
                <a:cs typeface="Arial"/>
                <a:sym typeface="Arial"/>
              </a:rPr>
              <a:t>Accelarate</a:t>
            </a:r>
            <a:r>
              <a:rPr lang="en-GB" sz="1200" b="0" i="0" u="none" strike="noStrike" kern="1200" cap="none" dirty="0">
                <a:solidFill>
                  <a:schemeClr val="dk1"/>
                </a:solidFill>
                <a:effectLst/>
                <a:latin typeface="Arial"/>
                <a:cs typeface="Arial"/>
                <a:sym typeface="Arial"/>
              </a:rPr>
              <a:t> (Denmark), </a:t>
            </a:r>
            <a:r>
              <a:rPr lang="en-GB" sz="1200" b="0" i="0" u="none" strike="noStrike" kern="1200" cap="none" dirty="0" err="1">
                <a:solidFill>
                  <a:schemeClr val="dk1"/>
                </a:solidFill>
                <a:effectLst/>
                <a:latin typeface="Arial"/>
                <a:cs typeface="Arial"/>
                <a:sym typeface="Arial"/>
              </a:rPr>
              <a:t>Numa</a:t>
            </a:r>
            <a:r>
              <a:rPr lang="en-GB" sz="1200" b="0" i="0" u="none" strike="noStrike" kern="1200" cap="none" dirty="0">
                <a:solidFill>
                  <a:schemeClr val="dk1"/>
                </a:solidFill>
                <a:effectLst/>
                <a:latin typeface="Arial"/>
                <a:cs typeface="Arial"/>
                <a:sym typeface="Arial"/>
              </a:rPr>
              <a:t> (France), and </a:t>
            </a:r>
            <a:r>
              <a:rPr lang="en-GB" sz="1200" b="0" i="0" u="none" strike="noStrike" kern="1200" cap="none" dirty="0" err="1">
                <a:solidFill>
                  <a:schemeClr val="dk1"/>
                </a:solidFill>
                <a:effectLst/>
                <a:latin typeface="Arial"/>
                <a:cs typeface="Arial"/>
                <a:sym typeface="Arial"/>
              </a:rPr>
              <a:t>SeedRocket</a:t>
            </a:r>
            <a:r>
              <a:rPr lang="en-GB" sz="1200" b="0" i="0" u="none" strike="noStrike" kern="1200" cap="none" dirty="0">
                <a:solidFill>
                  <a:schemeClr val="dk1"/>
                </a:solidFill>
                <a:effectLst/>
                <a:latin typeface="Arial"/>
                <a:cs typeface="Arial"/>
                <a:sym typeface="Arial"/>
              </a:rPr>
              <a:t>(Spain)</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a:solidFill>
                  <a:schemeClr val="dk1"/>
                </a:solidFill>
                <a:effectLst/>
                <a:latin typeface="Arial"/>
                <a:ea typeface="Arial"/>
                <a:cs typeface="Arial"/>
                <a:sym typeface="Arial"/>
              </a:rPr>
              <a:t>An angel investor is </a:t>
            </a:r>
            <a:r>
              <a:rPr lang="en-GB" sz="1200" b="1" i="0" u="none" strike="noStrike" kern="1200" cap="none" dirty="0">
                <a:solidFill>
                  <a:schemeClr val="dk1"/>
                </a:solidFill>
                <a:effectLst/>
                <a:latin typeface="Arial"/>
                <a:ea typeface="Arial"/>
                <a:cs typeface="Arial"/>
                <a:sym typeface="Arial"/>
              </a:rPr>
              <a:t>someone who invests their own money in a small business in exchange for a minority stake</a:t>
            </a:r>
            <a:r>
              <a:rPr lang="en-GB" sz="1200" b="0" i="0" u="none" strike="noStrike" kern="1200" cap="none" dirty="0">
                <a:solidFill>
                  <a:schemeClr val="dk1"/>
                </a:solidFill>
                <a:effectLst/>
                <a:latin typeface="Arial"/>
                <a:ea typeface="Arial"/>
                <a:cs typeface="Arial"/>
                <a:sym typeface="Arial"/>
              </a:rPr>
              <a:t> (usually between 10% and 25%). Angel investors tend to be entrepreneurs or people with extensive experience in the business world. However, angel investment is about more than just money.</a:t>
            </a:r>
          </a:p>
          <a:p>
            <a:endParaRPr lang="en-GB" sz="1200" b="0" i="0" u="none" strike="noStrike" kern="1200" cap="none" dirty="0">
              <a:solidFill>
                <a:schemeClr val="dk1"/>
              </a:solidFill>
              <a:effectLst/>
              <a:latin typeface="Arial"/>
              <a:cs typeface="Arial"/>
              <a:sym typeface="Arial"/>
            </a:endParaRPr>
          </a:p>
          <a:p>
            <a:r>
              <a:rPr lang="en-GB" sz="1200" b="1" i="0" u="none" strike="noStrike" kern="1200" cap="none" dirty="0">
                <a:solidFill>
                  <a:schemeClr val="dk1"/>
                </a:solidFill>
                <a:effectLst/>
                <a:latin typeface="Arial"/>
                <a:ea typeface="Arial"/>
                <a:cs typeface="Arial"/>
                <a:sym typeface="Arial"/>
              </a:rPr>
              <a:t>Angel investors are rich persons who invest their own money in companies.</a:t>
            </a:r>
            <a:r>
              <a:rPr lang="en-GB" sz="1200" b="0" i="0" u="none" strike="noStrike" kern="1200" cap="none" dirty="0">
                <a:solidFill>
                  <a:schemeClr val="dk1"/>
                </a:solidFill>
                <a:effectLst/>
                <a:latin typeface="Arial"/>
                <a:ea typeface="Arial"/>
                <a:cs typeface="Arial"/>
                <a:sym typeface="Arial"/>
              </a:rPr>
              <a:t> </a:t>
            </a:r>
            <a:r>
              <a:rPr lang="en-GB" sz="1200" b="1" i="0" u="none" strike="noStrike" kern="1200" cap="none" dirty="0">
                <a:solidFill>
                  <a:schemeClr val="dk1"/>
                </a:solidFill>
                <a:effectLst/>
                <a:latin typeface="Arial"/>
                <a:ea typeface="Arial"/>
                <a:cs typeface="Arial"/>
                <a:sym typeface="Arial"/>
              </a:rPr>
              <a:t>Venture capitalists are employees of risk capital companies who invest other persons' money in companies</a:t>
            </a:r>
            <a:r>
              <a:rPr lang="en-GB" sz="1200" b="0" i="0" u="none" strike="noStrike" kern="1200" cap="none" dirty="0">
                <a:solidFill>
                  <a:schemeClr val="dk1"/>
                </a:solidFill>
                <a:effectLst/>
                <a:latin typeface="Arial"/>
                <a:ea typeface="Arial"/>
                <a:cs typeface="Arial"/>
                <a:sym typeface="Arial"/>
              </a:rPr>
              <a:t>.</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a:solidFill>
                  <a:schemeClr val="dk1"/>
                </a:solidFill>
                <a:effectLst/>
                <a:latin typeface="Arial"/>
                <a:ea typeface="Arial"/>
                <a:cs typeface="Arial"/>
                <a:sym typeface="Arial"/>
              </a:rPr>
              <a:t>The Jumpstart Our Business </a:t>
            </a:r>
            <a:r>
              <a:rPr lang="en-GB" sz="1200" b="0" i="0" u="none" strike="noStrike" kern="1200" cap="none" dirty="0" err="1">
                <a:solidFill>
                  <a:schemeClr val="dk1"/>
                </a:solidFill>
                <a:effectLst/>
                <a:latin typeface="Arial"/>
                <a:ea typeface="Arial"/>
                <a:cs typeface="Arial"/>
                <a:sym typeface="Arial"/>
              </a:rPr>
              <a:t>Startups</a:t>
            </a:r>
            <a:r>
              <a:rPr lang="en-GB" sz="1200" b="0" i="0" u="none" strike="noStrike" kern="1200" cap="none" dirty="0">
                <a:solidFill>
                  <a:schemeClr val="dk1"/>
                </a:solidFill>
                <a:effectLst/>
                <a:latin typeface="Arial"/>
                <a:ea typeface="Arial"/>
                <a:cs typeface="Arial"/>
                <a:sym typeface="Arial"/>
              </a:rPr>
              <a:t> Act, or JOBS Act, is a law intended to encourage funding of small businesses in the United States by easing many of the country's securities regulations. It passed with bipartisan support, and was signed into law by President Barack Obama on April 5, 2012</a:t>
            </a:r>
          </a:p>
          <a:p>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rPr>
              <a:t>Crowdfunding involves using the Internet to enable individuals to collectively contribute money to support a project.</a:t>
            </a:r>
          </a:p>
          <a:p>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rPr>
              <a:t>Top 10 crowdfunding websites:</a:t>
            </a:r>
          </a:p>
          <a:p>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Overall: </a:t>
            </a:r>
            <a:r>
              <a:rPr lang="en-GB" sz="1200" b="0" i="0" u="none" strike="noStrike" kern="1200" cap="none" dirty="0">
                <a:solidFill>
                  <a:schemeClr val="dk1"/>
                </a:solidFill>
                <a:effectLst/>
                <a:latin typeface="Arial"/>
                <a:ea typeface="Arial"/>
                <a:cs typeface="Arial"/>
                <a:sym typeface="Arial"/>
                <a:hlinkClick r:id="rId3"/>
              </a:rPr>
              <a:t>Kickstarter</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Runner Up: </a:t>
            </a:r>
            <a:r>
              <a:rPr lang="en-GB" sz="1200" b="0" i="0" u="none" strike="noStrike" kern="1200" cap="none" dirty="0">
                <a:solidFill>
                  <a:schemeClr val="dk1"/>
                </a:solidFill>
                <a:effectLst/>
                <a:latin typeface="Arial"/>
                <a:ea typeface="Arial"/>
                <a:cs typeface="Arial"/>
                <a:sym typeface="Arial"/>
                <a:hlinkClick r:id="rId4"/>
              </a:rPr>
              <a:t>Indiegogo</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Creators: </a:t>
            </a:r>
            <a:r>
              <a:rPr lang="en-GB" sz="1200" b="0" i="0" u="none" strike="noStrike" kern="1200" cap="none" dirty="0">
                <a:solidFill>
                  <a:schemeClr val="dk1"/>
                </a:solidFill>
                <a:effectLst/>
                <a:latin typeface="Arial"/>
                <a:ea typeface="Arial"/>
                <a:cs typeface="Arial"/>
                <a:sym typeface="Arial"/>
                <a:hlinkClick r:id="rId5"/>
              </a:rPr>
              <a:t>Patreon</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Shopify Stores: </a:t>
            </a:r>
            <a:r>
              <a:rPr lang="en-GB" sz="1200" b="0" i="0" u="none" strike="noStrike" kern="1200" cap="none" dirty="0">
                <a:solidFill>
                  <a:schemeClr val="dk1"/>
                </a:solidFill>
                <a:effectLst/>
                <a:latin typeface="Arial"/>
                <a:ea typeface="Arial"/>
                <a:cs typeface="Arial"/>
                <a:sym typeface="Arial"/>
                <a:hlinkClick r:id="rId6"/>
              </a:rPr>
              <a:t>Crowdfunder</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Personal: </a:t>
            </a:r>
            <a:r>
              <a:rPr lang="en-GB" sz="1200" b="0" i="0" u="none" strike="noStrike" kern="1200" cap="none" dirty="0">
                <a:solidFill>
                  <a:schemeClr val="dk1"/>
                </a:solidFill>
                <a:effectLst/>
                <a:latin typeface="Arial"/>
                <a:ea typeface="Arial"/>
                <a:cs typeface="Arial"/>
                <a:sym typeface="Arial"/>
                <a:hlinkClick r:id="rId7"/>
              </a:rPr>
              <a:t>GoFundMe</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Small Businesses: </a:t>
            </a:r>
            <a:r>
              <a:rPr lang="en-GB" sz="1200" b="0" i="0" u="none" strike="noStrike" kern="1200" cap="none" dirty="0">
                <a:solidFill>
                  <a:schemeClr val="dk1"/>
                </a:solidFill>
                <a:effectLst/>
                <a:latin typeface="Arial"/>
                <a:ea typeface="Arial"/>
                <a:cs typeface="Arial"/>
                <a:sym typeface="Arial"/>
                <a:hlinkClick r:id="rId8"/>
              </a:rPr>
              <a:t>Fundable</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UK and Europe: </a:t>
            </a:r>
            <a:r>
              <a:rPr lang="en-GB" sz="1200" b="0" i="0" u="none" strike="noStrike" kern="1200" cap="none" dirty="0">
                <a:solidFill>
                  <a:schemeClr val="dk1"/>
                </a:solidFill>
                <a:effectLst/>
                <a:latin typeface="Arial"/>
                <a:ea typeface="Arial"/>
                <a:cs typeface="Arial"/>
                <a:sym typeface="Arial"/>
                <a:hlinkClick r:id="rId9"/>
              </a:rPr>
              <a:t>Crowdcube</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a:t>
            </a:r>
            <a:r>
              <a:rPr lang="en-GB" sz="1200" b="1" i="0" u="none" strike="noStrike" kern="1200" cap="none" dirty="0" err="1">
                <a:solidFill>
                  <a:schemeClr val="dk1"/>
                </a:solidFill>
                <a:effectLst/>
                <a:latin typeface="Arial"/>
                <a:ea typeface="Arial"/>
                <a:cs typeface="Arial"/>
                <a:sym typeface="Arial"/>
              </a:rPr>
              <a:t>Nonprofits</a:t>
            </a:r>
            <a:r>
              <a:rPr lang="en-GB" sz="1200" b="1" i="0" u="none" strike="noStrike" kern="1200" cap="none" dirty="0">
                <a:solidFill>
                  <a:schemeClr val="dk1"/>
                </a:solidFill>
                <a:effectLst/>
                <a:latin typeface="Arial"/>
                <a:ea typeface="Arial"/>
                <a:cs typeface="Arial"/>
                <a:sym typeface="Arial"/>
              </a:rPr>
              <a:t>: </a:t>
            </a:r>
            <a:r>
              <a:rPr lang="en-GB" sz="1200" b="0" i="0" u="none" strike="noStrike" kern="1200" cap="none" dirty="0">
                <a:solidFill>
                  <a:schemeClr val="dk1"/>
                </a:solidFill>
                <a:effectLst/>
                <a:latin typeface="Arial"/>
                <a:ea typeface="Arial"/>
                <a:cs typeface="Arial"/>
                <a:sym typeface="Arial"/>
                <a:hlinkClick r:id="rId10"/>
              </a:rPr>
              <a:t>Mightycause</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Seed-Stage Companies:</a:t>
            </a:r>
            <a:r>
              <a:rPr lang="en-GB" sz="1200" b="0" i="0" u="none" strike="noStrike" kern="1200" cap="none" dirty="0">
                <a:solidFill>
                  <a:schemeClr val="dk1"/>
                </a:solidFill>
                <a:effectLst/>
                <a:latin typeface="Arial"/>
                <a:ea typeface="Arial"/>
                <a:cs typeface="Arial"/>
                <a:sym typeface="Arial"/>
              </a:rPr>
              <a:t> </a:t>
            </a:r>
            <a:r>
              <a:rPr lang="en-GB" sz="1200" b="0" i="0" u="none" strike="noStrike" kern="1200" cap="none" dirty="0">
                <a:solidFill>
                  <a:schemeClr val="dk1"/>
                </a:solidFill>
                <a:effectLst/>
                <a:latin typeface="Arial"/>
                <a:ea typeface="Arial"/>
                <a:cs typeface="Arial"/>
                <a:sym typeface="Arial"/>
                <a:hlinkClick r:id="rId11"/>
              </a:rPr>
              <a:t>SeedInvest</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High-Growth </a:t>
            </a:r>
            <a:r>
              <a:rPr lang="en-GB" sz="1200" b="1" i="0" u="none" strike="noStrike" kern="1200" cap="none" dirty="0" err="1">
                <a:solidFill>
                  <a:schemeClr val="dk1"/>
                </a:solidFill>
                <a:effectLst/>
                <a:latin typeface="Arial"/>
                <a:ea typeface="Arial"/>
                <a:cs typeface="Arial"/>
                <a:sym typeface="Arial"/>
              </a:rPr>
              <a:t>Startups</a:t>
            </a:r>
            <a:r>
              <a:rPr lang="en-GB" sz="1200" b="1" i="0" u="none" strike="noStrike" kern="1200" cap="none" dirty="0">
                <a:solidFill>
                  <a:schemeClr val="dk1"/>
                </a:solidFill>
                <a:effectLst/>
                <a:latin typeface="Arial"/>
                <a:ea typeface="Arial"/>
                <a:cs typeface="Arial"/>
                <a:sym typeface="Arial"/>
              </a:rPr>
              <a:t>: </a:t>
            </a:r>
            <a:r>
              <a:rPr lang="en-GB" sz="1200" b="0" i="0" u="none" strike="noStrike" kern="1200" cap="none" dirty="0">
                <a:solidFill>
                  <a:schemeClr val="dk1"/>
                </a:solidFill>
                <a:effectLst/>
                <a:latin typeface="Arial"/>
                <a:ea typeface="Arial"/>
                <a:cs typeface="Arial"/>
                <a:sym typeface="Arial"/>
                <a:hlinkClick r:id="rId12"/>
              </a:rPr>
              <a:t>StartEngine</a:t>
            </a:r>
            <a:endParaRPr lang="en-GB" sz="1200" b="0" i="0" u="none" strike="noStrike" kern="1200" cap="none" dirty="0">
              <a:solidFill>
                <a:schemeClr val="dk1"/>
              </a:solidFill>
              <a:effectLst/>
              <a:latin typeface="Arial"/>
              <a:ea typeface="Arial"/>
              <a:cs typeface="Arial"/>
              <a:sym typeface="Arial"/>
            </a:endParaRPr>
          </a:p>
          <a:p>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rPr>
              <a:t>Crowdfunding is becoming a mainstay in the development of movies, video games, art installation and man y other types of projects.</a:t>
            </a:r>
          </a:p>
          <a:p>
            <a:r>
              <a:rPr lang="en-GB" sz="1200" b="0" i="0" u="none" strike="noStrike" kern="1200" cap="none" dirty="0">
                <a:solidFill>
                  <a:schemeClr val="dk1"/>
                </a:solidFill>
                <a:effectLst/>
                <a:latin typeface="Arial"/>
                <a:ea typeface="Arial"/>
                <a:cs typeface="Arial"/>
                <a:sym typeface="Arial"/>
              </a:rPr>
              <a:t>In UK, a 3-D game called </a:t>
            </a:r>
            <a:r>
              <a:rPr lang="en-GB" sz="1200" b="0" i="0" u="none" strike="noStrike" kern="1200" cap="none" dirty="0" err="1">
                <a:solidFill>
                  <a:schemeClr val="dk1"/>
                </a:solidFill>
                <a:effectLst/>
                <a:latin typeface="Arial"/>
                <a:ea typeface="Arial"/>
                <a:cs typeface="Arial"/>
                <a:sym typeface="Arial"/>
              </a:rPr>
              <a:t>Yooka-Laylee</a:t>
            </a:r>
            <a:r>
              <a:rPr lang="en-GB" sz="1200" b="0" i="0" u="none" strike="noStrike" kern="1200" cap="none" dirty="0">
                <a:solidFill>
                  <a:schemeClr val="dk1"/>
                </a:solidFill>
                <a:effectLst/>
                <a:latin typeface="Arial"/>
                <a:ea typeface="Arial"/>
                <a:cs typeface="Arial"/>
                <a:sym typeface="Arial"/>
              </a:rPr>
              <a:t> created by </a:t>
            </a:r>
            <a:r>
              <a:rPr lang="en-GB" sz="1200" b="0" i="0" u="none" strike="noStrike" kern="1200" cap="none" dirty="0" err="1">
                <a:solidFill>
                  <a:schemeClr val="dk1"/>
                </a:solidFill>
                <a:effectLst/>
                <a:latin typeface="Arial"/>
                <a:ea typeface="Arial"/>
                <a:cs typeface="Arial"/>
                <a:sym typeface="Arial"/>
              </a:rPr>
              <a:t>Playtonic</a:t>
            </a:r>
            <a:r>
              <a:rPr lang="en-GB" sz="1200" b="0" i="0" u="none" strike="noStrike" kern="1200" cap="none" dirty="0">
                <a:solidFill>
                  <a:schemeClr val="dk1"/>
                </a:solidFill>
                <a:effectLst/>
                <a:latin typeface="Arial"/>
                <a:ea typeface="Arial"/>
                <a:cs typeface="Arial"/>
                <a:sym typeface="Arial"/>
              </a:rPr>
              <a:t> games raised almost £2.1 million from over 73000 backers </a:t>
            </a:r>
          </a:p>
          <a:p>
            <a:endParaRPr lang="en-GB" sz="1200" b="0" i="0" u="none" strike="noStrike" kern="1200" cap="none" dirty="0">
              <a:solidFill>
                <a:schemeClr val="dk1"/>
              </a:solidFill>
              <a:effectLst/>
              <a:latin typeface="Arial"/>
              <a:ea typeface="Arial"/>
              <a:cs typeface="Arial"/>
              <a:sym typeface="Arial"/>
            </a:endParaRPr>
          </a:p>
          <a:p>
            <a:endParaRPr lang="en-GB" sz="1200" b="0" i="0" u="none" strike="noStrike" kern="1200" cap="none" dirty="0">
              <a:solidFill>
                <a:schemeClr val="dk1"/>
              </a:solidFill>
              <a:effectLst/>
              <a:latin typeface="Arial"/>
              <a:cs typeface="Arial"/>
              <a:sym typeface="Arial"/>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56810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the practice of funding a project or venture by raising money from a large number of people who each contribute a relatively small amount, typically via the internet.</a:t>
            </a:r>
          </a:p>
          <a:p>
            <a:r>
              <a:rPr lang="en-GB" sz="1200" b="0" i="0" u="none" strike="noStrike" kern="1200" cap="none" dirty="0">
                <a:solidFill>
                  <a:schemeClr val="dk1"/>
                </a:solidFill>
                <a:effectLst/>
                <a:latin typeface="Arial"/>
                <a:ea typeface="Arial"/>
                <a:cs typeface="Arial"/>
                <a:sym typeface="Arial"/>
              </a:rPr>
              <a:t>"musicians, filmmakers, and artists have successfully raised funds and fostered awareness through crowdfunding"</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16886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E-commerce enabler is </a:t>
            </a:r>
            <a:r>
              <a:rPr lang="en-GB" sz="1200" b="1" i="0" u="none" strike="noStrike" kern="1200" cap="none" dirty="0">
                <a:solidFill>
                  <a:schemeClr val="dk1"/>
                </a:solidFill>
                <a:effectLst/>
                <a:latin typeface="Arial"/>
                <a:ea typeface="Arial"/>
                <a:cs typeface="Arial"/>
                <a:sym typeface="Arial"/>
              </a:rPr>
              <a:t>a company that provides end-to-end solution for brands to do e-commerce business</a:t>
            </a:r>
            <a:r>
              <a:rPr lang="en-GB" sz="1200" b="0" i="0" u="none" strike="noStrike" kern="1200" cap="none" dirty="0">
                <a:solidFill>
                  <a:schemeClr val="dk1"/>
                </a:solidFill>
                <a:effectLst/>
                <a:latin typeface="Arial"/>
                <a:ea typeface="Arial"/>
                <a:cs typeface="Arial"/>
                <a:sym typeface="Arial"/>
              </a:rPr>
              <a:t>. </a:t>
            </a:r>
          </a:p>
          <a:p>
            <a:r>
              <a:rPr lang="en-GB" sz="1200" b="0" i="0" u="none" strike="noStrike" kern="1200" cap="none" dirty="0">
                <a:solidFill>
                  <a:schemeClr val="dk1"/>
                </a:solidFill>
                <a:effectLst/>
                <a:latin typeface="Arial"/>
                <a:ea typeface="Arial"/>
                <a:cs typeface="Arial"/>
                <a:sym typeface="Arial"/>
              </a:rPr>
              <a:t>Those services include official store management, digital marketing, creative services, customer service management, supply chain management &amp; fulfilment.</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79517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11/15/22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6"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268146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53887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9">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 id="2147483703" r:id="rId16"/>
    <p:sldLayoutId id="214748370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2020-2021: Business. Technology. Society.</a:t>
            </a:r>
          </a:p>
        </p:txBody>
      </p:sp>
      <p:sp>
        <p:nvSpPr>
          <p:cNvPr id="3" name="Text Placeholder 2"/>
          <p:cNvSpPr>
            <a:spLocks noGrp="1"/>
          </p:cNvSpPr>
          <p:nvPr>
            <p:ph type="body" idx="1"/>
          </p:nvPr>
        </p:nvSpPr>
        <p:spPr>
          <a:xfrm>
            <a:off x="457200" y="1278000"/>
            <a:ext cx="8063346" cy="377925"/>
          </a:xfrm>
        </p:spPr>
        <p:txBody>
          <a:bodyPr anchor="ctr"/>
          <a:lstStyle/>
          <a:p>
            <a:pPr eaLnBrk="1" hangingPunct="1">
              <a:defRPr/>
            </a:pPr>
            <a:r>
              <a:rPr lang="en-US" altLang="en-US"/>
              <a:t>Sixteenth</a:t>
            </a:r>
            <a:r>
              <a:rPr lang="en-US" altLang="en-US">
                <a:solidFill>
                  <a:schemeClr val="tx2"/>
                </a:solidFill>
                <a:latin typeface="+mn-lt"/>
              </a:rPr>
              <a:t> </a:t>
            </a:r>
            <a:r>
              <a:rPr lang="en-US" altLang="en-US" dirty="0">
                <a:solidFill>
                  <a:schemeClr val="tx2"/>
                </a:solidFill>
                <a:latin typeface="+mn-lt"/>
              </a:rPr>
              <a:t>Edition, Global Edition</a:t>
            </a:r>
          </a:p>
        </p:txBody>
      </p:sp>
      <p:sp>
        <p:nvSpPr>
          <p:cNvPr id="4" name="Text Placeholder 3"/>
          <p:cNvSpPr>
            <a:spLocks noGrp="1"/>
          </p:cNvSpPr>
          <p:nvPr>
            <p:ph type="body" idx="2"/>
          </p:nvPr>
        </p:nvSpPr>
        <p:spPr>
          <a:xfrm>
            <a:off x="5195455" y="2048400"/>
            <a:ext cx="3325091" cy="799200"/>
          </a:xfrm>
        </p:spPr>
        <p:txBody>
          <a:bodyPr/>
          <a:lstStyle/>
          <a:p>
            <a:pPr algn="ctr"/>
            <a:r>
              <a:rPr lang="en-US" altLang="en-US" b="1" dirty="0">
                <a:latin typeface="+mn-lt"/>
                <a:ea typeface="Segoe UI Symbol" panose="020B0502040204020203" pitchFamily="34" charset="0"/>
              </a:rPr>
              <a:t>Chapter 5</a:t>
            </a:r>
          </a:p>
        </p:txBody>
      </p:sp>
      <p:sp>
        <p:nvSpPr>
          <p:cNvPr id="5" name="Text Placeholder 4"/>
          <p:cNvSpPr>
            <a:spLocks noGrp="1"/>
          </p:cNvSpPr>
          <p:nvPr>
            <p:ph type="body" idx="3"/>
          </p:nvPr>
        </p:nvSpPr>
        <p:spPr>
          <a:xfrm>
            <a:off x="5195455" y="3254244"/>
            <a:ext cx="3325091" cy="1076875"/>
          </a:xfrm>
        </p:spPr>
        <p:txBody>
          <a:bodyPr/>
          <a:lstStyle/>
          <a:p>
            <a:pPr algn="ctr">
              <a:spcBef>
                <a:spcPct val="0"/>
              </a:spcBef>
            </a:pPr>
            <a:r>
              <a:rPr lang="en-US" altLang="en-US" dirty="0">
                <a:solidFill>
                  <a:schemeClr val="tx1"/>
                </a:solidFill>
                <a:latin typeface="+mn-lt"/>
              </a:rPr>
              <a:t>E-commerce Business Strategies</a:t>
            </a: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pic>
        <p:nvPicPr>
          <p:cNvPr id="9" name="Picture 8"/>
          <p:cNvPicPr>
            <a:picLocks noChangeAspect="1"/>
          </p:cNvPicPr>
          <p:nvPr/>
        </p:nvPicPr>
        <p:blipFill>
          <a:blip r:embed="rId3"/>
          <a:srcRect/>
          <a:stretch/>
        </p:blipFill>
        <p:spPr>
          <a:xfrm>
            <a:off x="603825" y="1743078"/>
            <a:ext cx="3601949" cy="4536444"/>
          </a:xfrm>
          <a:prstGeom prst="rect">
            <a:avLst/>
          </a:prstGeom>
          <a:ln w="9525">
            <a:solidFill>
              <a:schemeClr val="tx1"/>
            </a:solidFill>
          </a:ln>
        </p:spPr>
      </p:pic>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b">
            <a:normAutofit/>
          </a:bodyPr>
          <a:lstStyle/>
          <a:p>
            <a:r>
              <a:rPr lang="en-US" kern="1200"/>
              <a:t>2. Revenue Model</a:t>
            </a:r>
            <a:endParaRPr lang="en-AU" dirty="0"/>
          </a:p>
        </p:txBody>
      </p:sp>
      <p:pic>
        <p:nvPicPr>
          <p:cNvPr id="2050" name="Picture 2" descr="2 Laudon and Traver business models | Download Table">
            <a:extLst>
              <a:ext uri="{FF2B5EF4-FFF2-40B4-BE49-F238E27FC236}">
                <a16:creationId xmlns:a16="http://schemas.microsoft.com/office/drawing/2014/main" id="{A7C6D16D-C0E3-4392-2339-063EA4F84C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69932" y="1557470"/>
            <a:ext cx="5404136" cy="4525963"/>
          </a:xfrm>
          <a:prstGeom prst="rect">
            <a:avLst/>
          </a:prstGeom>
          <a:solidFill>
            <a:srgbClr val="FFFFFF"/>
          </a:solidFill>
        </p:spPr>
      </p:pic>
    </p:spTree>
    <p:extLst>
      <p:ext uri="{BB962C8B-B14F-4D97-AF65-F5344CB8AC3E}">
        <p14:creationId xmlns:p14="http://schemas.microsoft.com/office/powerpoint/2010/main" val="120862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Insight on Society: </a:t>
            </a:r>
            <a:r>
              <a:rPr lang="en-US" sz="3400" kern="1200" dirty="0">
                <a:cs typeface="Times New Roman" panose="02020603050405020304" pitchFamily="18" charset="0"/>
              </a:rPr>
              <a:t>MADE.com: Furniture for the Crowd</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kern="1200" dirty="0">
                <a:solidFill>
                  <a:srgbClr val="000000"/>
                </a:solidFill>
                <a:latin typeface="Arial (Body)"/>
              </a:rPr>
              <a:t>What revenue model does Made.com use? What other revenue models might be appropriate?</a:t>
            </a:r>
          </a:p>
          <a:p>
            <a:pPr marL="741553" lvl="1" indent="-284353">
              <a:spcAft>
                <a:spcPct val="0"/>
              </a:spcAft>
              <a:buSzPts val="2400"/>
            </a:pPr>
            <a:r>
              <a:rPr lang="en-US" kern="1200" dirty="0">
                <a:solidFill>
                  <a:srgbClr val="000000"/>
                </a:solidFill>
                <a:latin typeface="Arial (Body)"/>
              </a:rPr>
              <a:t>Are social media sources a reliable indication of current and future trends?</a:t>
            </a:r>
          </a:p>
          <a:p>
            <a:pPr marL="741553" lvl="1" indent="-284353">
              <a:spcAft>
                <a:spcPct val="0"/>
              </a:spcAft>
              <a:buSzPts val="2400"/>
            </a:pPr>
            <a:r>
              <a:rPr lang="en-US" kern="1200" dirty="0">
                <a:solidFill>
                  <a:srgbClr val="000000"/>
                </a:solidFill>
                <a:latin typeface="Arial (Body)"/>
              </a:rPr>
              <a:t>To what extent is Made.com not only a product, but also a solution to the needs of Millennials?</a:t>
            </a:r>
          </a:p>
          <a:p>
            <a:pPr marL="741553" lvl="1" indent="-284353">
              <a:spcAft>
                <a:spcPct val="0"/>
              </a:spcAft>
              <a:buSzPts val="2400"/>
            </a:pPr>
            <a:endParaRPr lang="en-US" kern="1200" dirty="0">
              <a:solidFill>
                <a:srgbClr val="000000"/>
              </a:solidFill>
              <a:latin typeface="Arial (Body)"/>
            </a:endParaRPr>
          </a:p>
        </p:txBody>
      </p:sp>
    </p:spTree>
    <p:extLst>
      <p:ext uri="{BB962C8B-B14F-4D97-AF65-F5344CB8AC3E}">
        <p14:creationId xmlns:p14="http://schemas.microsoft.com/office/powerpoint/2010/main" val="51936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3. Market Opportunity</a:t>
            </a:r>
            <a:endParaRPr lang="en-AU" dirty="0"/>
          </a:p>
        </p:txBody>
      </p:sp>
      <p:sp>
        <p:nvSpPr>
          <p:cNvPr id="3" name="Content Placeholder 2"/>
          <p:cNvSpPr>
            <a:spLocks noGrp="1"/>
          </p:cNvSpPr>
          <p:nvPr>
            <p:ph sz="quarter" idx="13"/>
          </p:nvPr>
        </p:nvSpPr>
        <p:spPr>
          <a:xfrm>
            <a:off x="457200" y="1556326"/>
            <a:ext cx="8113222" cy="4434275"/>
          </a:xfrm>
        </p:spPr>
        <p:txBody>
          <a:bodyPr/>
          <a:lstStyle/>
          <a:p>
            <a:pPr marL="255651" lvl="0" indent="-255651">
              <a:spcAft>
                <a:spcPct val="0"/>
              </a:spcAft>
              <a:buSzPts val="2400"/>
              <a:tabLst/>
            </a:pPr>
            <a:r>
              <a:rPr lang="ja-JP" altLang="en-US" kern="1200" dirty="0">
                <a:solidFill>
                  <a:srgbClr val="000000"/>
                </a:solidFill>
                <a:latin typeface="Arial (Body)"/>
              </a:rPr>
              <a:t>“</a:t>
            </a:r>
            <a:r>
              <a:rPr lang="en-US" altLang="ja-JP" kern="1200" dirty="0">
                <a:solidFill>
                  <a:srgbClr val="000000"/>
                </a:solidFill>
                <a:latin typeface="Arial (Body)"/>
              </a:rPr>
              <a:t>What marketspace do you intend to serve and what is its size?</a:t>
            </a:r>
            <a:r>
              <a:rPr lang="ja-JP" altLang="en-US" kern="1200" dirty="0">
                <a:solidFill>
                  <a:srgbClr val="000000"/>
                </a:solidFill>
                <a:latin typeface="Arial (Body)"/>
              </a:rPr>
              <a:t>”</a:t>
            </a:r>
            <a:endParaRPr lang="en-US" altLang="ja-JP" kern="1200" dirty="0">
              <a:solidFill>
                <a:srgbClr val="000000"/>
              </a:solidFill>
              <a:latin typeface="Arial (Body)"/>
            </a:endParaRPr>
          </a:p>
          <a:p>
            <a:pPr marL="741553" lvl="1" indent="-284353">
              <a:spcAft>
                <a:spcPct val="0"/>
              </a:spcAft>
              <a:buSzPts val="2400"/>
            </a:pPr>
            <a:r>
              <a:rPr lang="en-US" altLang="en-US" kern="1200" dirty="0">
                <a:solidFill>
                  <a:srgbClr val="000000"/>
                </a:solidFill>
                <a:latin typeface="Arial (Body)"/>
              </a:rPr>
              <a:t>Marketspace: Area of actual or potential commercial value in which company intends to operate</a:t>
            </a:r>
          </a:p>
          <a:p>
            <a:pPr marL="741553" lvl="1" indent="-284353">
              <a:spcAft>
                <a:spcPct val="0"/>
              </a:spcAft>
              <a:buSzPts val="2400"/>
            </a:pPr>
            <a:r>
              <a:rPr lang="en-US" altLang="en-US" kern="1200" dirty="0">
                <a:solidFill>
                  <a:srgbClr val="000000"/>
                </a:solidFill>
                <a:latin typeface="Arial (Body)"/>
              </a:rPr>
              <a:t>Realistic market opportunity: Defined by revenue potential in each market niche in which company hopes to compete</a:t>
            </a:r>
          </a:p>
          <a:p>
            <a:pPr marL="255651" lvl="0" indent="-255651">
              <a:spcAft>
                <a:spcPct val="0"/>
              </a:spcAft>
              <a:buSzPts val="2400"/>
              <a:tabLst/>
            </a:pPr>
            <a:r>
              <a:rPr lang="en-US" altLang="en-US" kern="1200" dirty="0">
                <a:solidFill>
                  <a:srgbClr val="000000"/>
                </a:solidFill>
                <a:latin typeface="Arial (Body)"/>
              </a:rPr>
              <a:t>Market opportunity typically divided into smaller niches</a:t>
            </a:r>
          </a:p>
        </p:txBody>
      </p:sp>
    </p:spTree>
    <p:extLst>
      <p:ext uri="{BB962C8B-B14F-4D97-AF65-F5344CB8AC3E}">
        <p14:creationId xmlns:p14="http://schemas.microsoft.com/office/powerpoint/2010/main" val="114070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4. Competitive Environment</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AU" altLang="ja-JP" kern="1200" dirty="0">
                <a:solidFill>
                  <a:srgbClr val="000000"/>
                </a:solidFill>
                <a:latin typeface="Arial (Body)"/>
              </a:rPr>
              <a:t>“</a:t>
            </a:r>
            <a:r>
              <a:rPr lang="en-US" altLang="ja-JP" kern="1200" dirty="0">
                <a:solidFill>
                  <a:srgbClr val="000000"/>
                </a:solidFill>
                <a:latin typeface="Arial (Body)"/>
              </a:rPr>
              <a:t>Who else occupies your intended marketspace?</a:t>
            </a:r>
            <a:r>
              <a:rPr lang="en-AU" altLang="ja-JP" kern="1200" dirty="0">
                <a:solidFill>
                  <a:srgbClr val="000000"/>
                </a:solidFill>
                <a:latin typeface="Arial (Body)"/>
              </a:rPr>
              <a:t>”</a:t>
            </a:r>
            <a:endParaRPr lang="en-US" altLang="ja-JP" kern="1200" dirty="0">
              <a:solidFill>
                <a:srgbClr val="000000"/>
              </a:solidFill>
              <a:latin typeface="Arial (Body)"/>
            </a:endParaRPr>
          </a:p>
          <a:p>
            <a:pPr marL="741553" lvl="1" indent="-284353">
              <a:spcAft>
                <a:spcPct val="0"/>
              </a:spcAft>
              <a:buSzPts val="2400"/>
            </a:pPr>
            <a:r>
              <a:rPr lang="en-US" altLang="en-US" kern="1200" dirty="0">
                <a:solidFill>
                  <a:srgbClr val="000000"/>
                </a:solidFill>
                <a:latin typeface="Arial (Body)"/>
              </a:rPr>
              <a:t>Other companies selling similar products in the same marketspace</a:t>
            </a:r>
          </a:p>
          <a:p>
            <a:pPr marL="741553" lvl="1" indent="-284353">
              <a:spcAft>
                <a:spcPct val="0"/>
              </a:spcAft>
              <a:buSzPts val="2400"/>
            </a:pPr>
            <a:r>
              <a:rPr lang="en-US" altLang="en-US" kern="1200" dirty="0">
                <a:solidFill>
                  <a:srgbClr val="000000"/>
                </a:solidFill>
                <a:latin typeface="Arial (Body)"/>
              </a:rPr>
              <a:t>Includes both direct and indirect competitors</a:t>
            </a:r>
          </a:p>
          <a:p>
            <a:pPr marL="255651" lvl="0" indent="-255651">
              <a:spcAft>
                <a:spcPct val="0"/>
              </a:spcAft>
              <a:buSzPts val="2400"/>
              <a:tabLst/>
            </a:pPr>
            <a:r>
              <a:rPr lang="en-US" altLang="en-US" kern="1200" dirty="0">
                <a:solidFill>
                  <a:srgbClr val="000000"/>
                </a:solidFill>
                <a:latin typeface="Arial (Body)"/>
              </a:rPr>
              <a:t>Influenced by:</a:t>
            </a:r>
          </a:p>
          <a:p>
            <a:pPr marL="741553" lvl="1" indent="-284353">
              <a:spcAft>
                <a:spcPct val="0"/>
              </a:spcAft>
              <a:buSzPts val="2400"/>
            </a:pPr>
            <a:r>
              <a:rPr lang="en-US" altLang="en-US" kern="1200" dirty="0">
                <a:solidFill>
                  <a:srgbClr val="000000"/>
                </a:solidFill>
                <a:latin typeface="Arial (Body)"/>
              </a:rPr>
              <a:t>Number and size of active competitors</a:t>
            </a:r>
          </a:p>
          <a:p>
            <a:pPr marL="741553" lvl="1" indent="-284353">
              <a:spcAft>
                <a:spcPct val="0"/>
              </a:spcAft>
              <a:buSzPts val="2400"/>
            </a:pPr>
            <a:r>
              <a:rPr lang="en-US" altLang="en-US" kern="1200" dirty="0">
                <a:solidFill>
                  <a:srgbClr val="000000"/>
                </a:solidFill>
                <a:latin typeface="Arial (Body)"/>
              </a:rPr>
              <a:t>Each competitor</a:t>
            </a:r>
            <a:r>
              <a:rPr lang="en-AU" altLang="ja-JP" kern="1200" dirty="0">
                <a:solidFill>
                  <a:srgbClr val="000000"/>
                </a:solidFill>
                <a:latin typeface="Arial (Body)"/>
              </a:rPr>
              <a:t>’</a:t>
            </a:r>
            <a:r>
              <a:rPr lang="en-US" altLang="ja-JP" kern="1200" dirty="0">
                <a:solidFill>
                  <a:srgbClr val="000000"/>
                </a:solidFill>
                <a:latin typeface="Arial (Body)"/>
              </a:rPr>
              <a:t>s market share</a:t>
            </a:r>
          </a:p>
          <a:p>
            <a:pPr marL="741553" lvl="1" indent="-284353">
              <a:spcAft>
                <a:spcPct val="0"/>
              </a:spcAft>
              <a:buSzPts val="2400"/>
            </a:pPr>
            <a:r>
              <a:rPr lang="en-US" altLang="en-US" kern="1200" dirty="0">
                <a:solidFill>
                  <a:srgbClr val="000000"/>
                </a:solidFill>
                <a:latin typeface="Arial (Body)"/>
              </a:rPr>
              <a:t>Competitors</a:t>
            </a:r>
            <a:r>
              <a:rPr lang="en-AU" altLang="ja-JP" kern="1200" dirty="0">
                <a:solidFill>
                  <a:srgbClr val="000000"/>
                </a:solidFill>
                <a:latin typeface="Arial (Body)"/>
              </a:rPr>
              <a:t>’</a:t>
            </a:r>
            <a:r>
              <a:rPr lang="en-US" altLang="ja-JP" kern="1200" dirty="0">
                <a:solidFill>
                  <a:srgbClr val="000000"/>
                </a:solidFill>
                <a:latin typeface="Arial (Body)"/>
              </a:rPr>
              <a:t> profitability</a:t>
            </a:r>
          </a:p>
          <a:p>
            <a:pPr marL="741553" lvl="1" indent="-284353">
              <a:spcAft>
                <a:spcPct val="0"/>
              </a:spcAft>
              <a:buSzPts val="2400"/>
            </a:pPr>
            <a:r>
              <a:rPr lang="en-US" altLang="en-US" kern="1200" dirty="0">
                <a:solidFill>
                  <a:srgbClr val="000000"/>
                </a:solidFill>
                <a:latin typeface="Arial (Body)"/>
              </a:rPr>
              <a:t>Competitors</a:t>
            </a:r>
            <a:r>
              <a:rPr lang="en-AU" altLang="ja-JP" kern="1200" dirty="0">
                <a:solidFill>
                  <a:srgbClr val="000000"/>
                </a:solidFill>
                <a:latin typeface="Arial (Body)"/>
              </a:rPr>
              <a:t>’</a:t>
            </a:r>
            <a:r>
              <a:rPr lang="en-US" altLang="ja-JP" kern="1200" dirty="0">
                <a:solidFill>
                  <a:srgbClr val="000000"/>
                </a:solidFill>
                <a:latin typeface="Arial (Body)"/>
              </a:rPr>
              <a:t> pricing</a:t>
            </a:r>
            <a:endParaRPr lang="en-US" altLang="en-US" kern="1200" dirty="0">
              <a:solidFill>
                <a:srgbClr val="000000"/>
              </a:solidFill>
              <a:latin typeface="Arial (Body)"/>
            </a:endParaRPr>
          </a:p>
        </p:txBody>
      </p:sp>
    </p:spTree>
    <p:extLst>
      <p:ext uri="{BB962C8B-B14F-4D97-AF65-F5344CB8AC3E}">
        <p14:creationId xmlns:p14="http://schemas.microsoft.com/office/powerpoint/2010/main" val="85943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486"/>
            <a:ext cx="8229600" cy="521608"/>
          </a:xfrm>
        </p:spPr>
        <p:txBody>
          <a:bodyPr/>
          <a:lstStyle/>
          <a:p>
            <a:r>
              <a:rPr lang="en-US" kern="1200" dirty="0">
                <a:cs typeface="Times New Roman" panose="02020603050405020304" pitchFamily="18" charset="0"/>
              </a:rPr>
              <a:t>5. Competitive Advantage</a:t>
            </a:r>
            <a:endParaRPr lang="en-AU" dirty="0"/>
          </a:p>
        </p:txBody>
      </p:sp>
      <p:sp>
        <p:nvSpPr>
          <p:cNvPr id="3" name="Content Placeholder 2"/>
          <p:cNvSpPr>
            <a:spLocks noGrp="1"/>
          </p:cNvSpPr>
          <p:nvPr>
            <p:ph sz="quarter" idx="13"/>
          </p:nvPr>
        </p:nvSpPr>
        <p:spPr>
          <a:xfrm>
            <a:off x="354842" y="713157"/>
            <a:ext cx="8789157" cy="6011357"/>
          </a:xfrm>
        </p:spPr>
        <p:txBody>
          <a:bodyPr/>
          <a:lstStyle/>
          <a:p>
            <a:pPr marL="255651" lvl="0" indent="-255651">
              <a:spcAft>
                <a:spcPct val="0"/>
              </a:spcAft>
              <a:buSzPts val="2400"/>
              <a:tabLst/>
            </a:pPr>
            <a:r>
              <a:rPr lang="en-IN" altLang="ja-JP" sz="2000" kern="1200" dirty="0">
                <a:solidFill>
                  <a:srgbClr val="000000"/>
                </a:solidFill>
                <a:latin typeface="Arial (Body)"/>
              </a:rPr>
              <a:t>“</a:t>
            </a:r>
            <a:r>
              <a:rPr lang="en-US" altLang="ja-JP" sz="2000" kern="1200" dirty="0">
                <a:solidFill>
                  <a:srgbClr val="000000"/>
                </a:solidFill>
                <a:latin typeface="Arial (Body)"/>
              </a:rPr>
              <a:t>What special advantages does your firm bring to the marketspace?</a:t>
            </a:r>
            <a:r>
              <a:rPr lang="en-IN" altLang="ja-JP" sz="2000" kern="1200" dirty="0">
                <a:solidFill>
                  <a:srgbClr val="000000"/>
                </a:solidFill>
                <a:latin typeface="Arial (Body)"/>
              </a:rPr>
              <a:t>”</a:t>
            </a:r>
            <a:endParaRPr lang="en-US" altLang="ja-JP" sz="2000" kern="1200" dirty="0">
              <a:solidFill>
                <a:srgbClr val="000000"/>
              </a:solidFill>
              <a:latin typeface="Arial (Body)"/>
            </a:endParaRPr>
          </a:p>
          <a:p>
            <a:pPr marL="741553" lvl="1" indent="-284353">
              <a:spcAft>
                <a:spcPct val="0"/>
              </a:spcAft>
              <a:buSzPts val="2400"/>
            </a:pPr>
            <a:r>
              <a:rPr lang="en-US" altLang="en-US" sz="2000" kern="1200" dirty="0">
                <a:solidFill>
                  <a:srgbClr val="000000"/>
                </a:solidFill>
                <a:latin typeface="Arial (Body)"/>
              </a:rPr>
              <a:t>Is your product superior to or cheaper to produce than your competitors</a:t>
            </a:r>
            <a:r>
              <a:rPr lang="en-IN" altLang="ja-JP" sz="2000" kern="1200" dirty="0">
                <a:solidFill>
                  <a:srgbClr val="000000"/>
                </a:solidFill>
                <a:latin typeface="Arial (Body)"/>
              </a:rPr>
              <a:t>’</a:t>
            </a:r>
            <a:r>
              <a:rPr lang="en-US" altLang="ja-JP" sz="2000" kern="1200" dirty="0">
                <a:solidFill>
                  <a:srgbClr val="000000"/>
                </a:solidFill>
                <a:latin typeface="Arial (Body)"/>
              </a:rPr>
              <a:t>?</a:t>
            </a:r>
          </a:p>
          <a:p>
            <a:pPr marL="255651" lvl="0" indent="-255651">
              <a:spcAft>
                <a:spcPct val="0"/>
              </a:spcAft>
              <a:buSzPts val="2400"/>
              <a:tabLst/>
            </a:pPr>
            <a:r>
              <a:rPr lang="en-US" altLang="en-US" sz="2000" kern="1200" dirty="0">
                <a:solidFill>
                  <a:srgbClr val="000000"/>
                </a:solidFill>
                <a:latin typeface="Arial (Body)"/>
              </a:rPr>
              <a:t>Important concepts:</a:t>
            </a:r>
          </a:p>
          <a:p>
            <a:pPr marL="741553" lvl="1" indent="-284353">
              <a:spcAft>
                <a:spcPct val="0"/>
              </a:spcAft>
              <a:buSzPts val="2400"/>
            </a:pPr>
            <a:r>
              <a:rPr lang="en-US" altLang="en-US" sz="2000" kern="1200" dirty="0">
                <a:solidFill>
                  <a:srgbClr val="000000"/>
                </a:solidFill>
                <a:latin typeface="Arial (Body)"/>
              </a:rPr>
              <a:t>Asymmetries</a:t>
            </a:r>
          </a:p>
          <a:p>
            <a:pPr marL="1141603" lvl="2" indent="-284353">
              <a:spcAft>
                <a:spcPct val="0"/>
              </a:spcAft>
              <a:buSzPts val="2400"/>
            </a:pPr>
            <a:r>
              <a:rPr lang="en-US" altLang="en-US" sz="2000" kern="1200" dirty="0">
                <a:solidFill>
                  <a:srgbClr val="000000"/>
                </a:solidFill>
                <a:latin typeface="Arial (Body)"/>
              </a:rPr>
              <a:t>Exists whenever one participant in a market has more resources than other participants.</a:t>
            </a:r>
          </a:p>
          <a:p>
            <a:pPr marL="741553" lvl="1" indent="-284353">
              <a:spcAft>
                <a:spcPct val="0"/>
              </a:spcAft>
              <a:buSzPts val="2400"/>
            </a:pPr>
            <a:r>
              <a:rPr lang="en-US" altLang="en-US" sz="2000" kern="1200" dirty="0">
                <a:solidFill>
                  <a:srgbClr val="000000"/>
                </a:solidFill>
                <a:latin typeface="Arial (Body)"/>
              </a:rPr>
              <a:t>First-mover advantage</a:t>
            </a:r>
          </a:p>
          <a:p>
            <a:pPr marL="1141603" lvl="2" indent="-284353">
              <a:spcAft>
                <a:spcPct val="0"/>
              </a:spcAft>
              <a:buSzPts val="2400"/>
            </a:pPr>
            <a:r>
              <a:rPr lang="en-US" altLang="en-US" sz="2000" kern="1200" dirty="0">
                <a:solidFill>
                  <a:srgbClr val="000000"/>
                </a:solidFill>
                <a:latin typeface="Arial (Body)"/>
              </a:rPr>
              <a:t>A firm that results from being the first into a marketplace with a serviceable product or service</a:t>
            </a:r>
          </a:p>
          <a:p>
            <a:pPr marL="741553" lvl="1" indent="-284353">
              <a:spcAft>
                <a:spcPct val="0"/>
              </a:spcAft>
              <a:buSzPts val="2400"/>
            </a:pPr>
            <a:r>
              <a:rPr lang="en-US" altLang="en-US" sz="2000" kern="1200" dirty="0">
                <a:solidFill>
                  <a:srgbClr val="000000"/>
                </a:solidFill>
                <a:latin typeface="Arial (Body)"/>
              </a:rPr>
              <a:t>complementary resources (marketing, management, financial assets)</a:t>
            </a:r>
          </a:p>
          <a:p>
            <a:pPr marL="741553" lvl="1" indent="-284353">
              <a:spcAft>
                <a:spcPct val="0"/>
              </a:spcAft>
              <a:buSzPts val="2400"/>
            </a:pPr>
            <a:r>
              <a:rPr lang="en-US" altLang="en-US" sz="2000" kern="1200" dirty="0">
                <a:solidFill>
                  <a:srgbClr val="000000"/>
                </a:solidFill>
                <a:latin typeface="Arial (Body)"/>
              </a:rPr>
              <a:t>Unfair competitive advantage (brand name)</a:t>
            </a:r>
          </a:p>
          <a:p>
            <a:pPr marL="741553" lvl="1" indent="-284353">
              <a:spcAft>
                <a:spcPct val="0"/>
              </a:spcAft>
              <a:buSzPts val="2400"/>
            </a:pPr>
            <a:r>
              <a:rPr lang="en-US" altLang="en-US" sz="2000" kern="1200" dirty="0">
                <a:solidFill>
                  <a:srgbClr val="000000"/>
                </a:solidFill>
                <a:latin typeface="Arial (Body)"/>
              </a:rPr>
              <a:t>Leverage</a:t>
            </a:r>
          </a:p>
          <a:p>
            <a:pPr marL="1141603" lvl="2" indent="-284353">
              <a:spcAft>
                <a:spcPct val="0"/>
              </a:spcAft>
              <a:buSzPts val="2400"/>
            </a:pPr>
            <a:r>
              <a:rPr lang="en-US" altLang="en-US" sz="2000" kern="1200" dirty="0">
                <a:solidFill>
                  <a:srgbClr val="000000"/>
                </a:solidFill>
                <a:latin typeface="Arial (Body)"/>
              </a:rPr>
              <a:t>When a company uses its competitive advantages to to achieve more advantage in surrounding markets</a:t>
            </a:r>
          </a:p>
          <a:p>
            <a:pPr marL="741553" lvl="1" indent="-284353">
              <a:spcAft>
                <a:spcPct val="0"/>
              </a:spcAft>
              <a:buSzPts val="2400"/>
            </a:pPr>
            <a:r>
              <a:rPr lang="en-US" altLang="en-US" sz="2000" kern="1200" dirty="0">
                <a:solidFill>
                  <a:srgbClr val="000000"/>
                </a:solidFill>
                <a:latin typeface="Arial (Body)"/>
              </a:rPr>
              <a:t>Perfect markets – all firms have equal access to all the factors of production</a:t>
            </a:r>
          </a:p>
        </p:txBody>
      </p:sp>
    </p:spTree>
    <p:extLst>
      <p:ext uri="{BB962C8B-B14F-4D97-AF65-F5344CB8AC3E}">
        <p14:creationId xmlns:p14="http://schemas.microsoft.com/office/powerpoint/2010/main" val="1497019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6. Market Strategy</a:t>
            </a:r>
            <a:endParaRPr lang="en-AU" dirty="0"/>
          </a:p>
        </p:txBody>
      </p:sp>
      <p:sp>
        <p:nvSpPr>
          <p:cNvPr id="3" name="Content Placeholder 2"/>
          <p:cNvSpPr>
            <a:spLocks noGrp="1"/>
          </p:cNvSpPr>
          <p:nvPr>
            <p:ph sz="quarter" idx="13"/>
          </p:nvPr>
        </p:nvSpPr>
        <p:spPr>
          <a:xfrm>
            <a:off x="457200" y="1556326"/>
            <a:ext cx="7971905" cy="4434275"/>
          </a:xfrm>
        </p:spPr>
        <p:txBody>
          <a:bodyPr/>
          <a:lstStyle/>
          <a:p>
            <a:pPr marL="255651" lvl="0" indent="-255651">
              <a:spcAft>
                <a:spcPct val="0"/>
              </a:spcAft>
              <a:buSzPts val="2400"/>
              <a:tabLst/>
            </a:pPr>
            <a:r>
              <a:rPr lang="en-IN" altLang="ja-JP" kern="1200" dirty="0">
                <a:solidFill>
                  <a:srgbClr val="000000"/>
                </a:solidFill>
                <a:latin typeface="Arial (Body)"/>
              </a:rPr>
              <a:t>“</a:t>
            </a:r>
            <a:r>
              <a:rPr lang="en-US" altLang="ja-JP" kern="1200" dirty="0">
                <a:solidFill>
                  <a:srgbClr val="000000"/>
                </a:solidFill>
                <a:latin typeface="Arial (Body)"/>
              </a:rPr>
              <a:t>How do you plan to promote your products or services to attract your target audience?</a:t>
            </a:r>
            <a:r>
              <a:rPr lang="en-IN" altLang="ja-JP" kern="1200" dirty="0">
                <a:solidFill>
                  <a:srgbClr val="000000"/>
                </a:solidFill>
                <a:latin typeface="Arial (Body)"/>
              </a:rPr>
              <a:t>”</a:t>
            </a:r>
            <a:endParaRPr lang="en-US" altLang="ja-JP" kern="1200" dirty="0">
              <a:solidFill>
                <a:srgbClr val="000000"/>
              </a:solidFill>
              <a:latin typeface="Arial (Body)"/>
            </a:endParaRPr>
          </a:p>
          <a:p>
            <a:pPr marL="741553" lvl="1" indent="-284353">
              <a:spcAft>
                <a:spcPct val="0"/>
              </a:spcAft>
              <a:buSzPts val="2400"/>
            </a:pPr>
            <a:r>
              <a:rPr lang="en-US" altLang="en-US" kern="1200" dirty="0">
                <a:solidFill>
                  <a:srgbClr val="000000"/>
                </a:solidFill>
                <a:latin typeface="Arial (Body)"/>
              </a:rPr>
              <a:t>Details how a company intends to enter market and attract customers</a:t>
            </a:r>
          </a:p>
          <a:p>
            <a:pPr marL="741553" lvl="1" indent="-284353">
              <a:spcAft>
                <a:spcPct val="0"/>
              </a:spcAft>
              <a:buSzPts val="2400"/>
            </a:pPr>
            <a:r>
              <a:rPr lang="en-US" altLang="en-US" kern="1200" dirty="0">
                <a:solidFill>
                  <a:srgbClr val="000000"/>
                </a:solidFill>
                <a:latin typeface="Arial (Body)"/>
              </a:rPr>
              <a:t>Best business concepts will fail if not properly marketed to potential customers</a:t>
            </a:r>
          </a:p>
        </p:txBody>
      </p:sp>
    </p:spTree>
    <p:extLst>
      <p:ext uri="{BB962C8B-B14F-4D97-AF65-F5344CB8AC3E}">
        <p14:creationId xmlns:p14="http://schemas.microsoft.com/office/powerpoint/2010/main" val="248559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7. Organizational Development</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IN" altLang="ja-JP" kern="1200" dirty="0">
                <a:solidFill>
                  <a:srgbClr val="000000"/>
                </a:solidFill>
                <a:latin typeface="Arial (Body)"/>
              </a:rPr>
              <a:t>“</a:t>
            </a:r>
            <a:r>
              <a:rPr lang="en-US" altLang="ja-JP" kern="1200" dirty="0">
                <a:solidFill>
                  <a:srgbClr val="000000"/>
                </a:solidFill>
                <a:latin typeface="Arial (Body)"/>
              </a:rPr>
              <a:t>What types of organizational structures within the firm are necessary to carry out the business plan?</a:t>
            </a:r>
            <a:r>
              <a:rPr lang="en-IN" altLang="ja-JP" kern="1200" dirty="0">
                <a:solidFill>
                  <a:srgbClr val="000000"/>
                </a:solidFill>
                <a:latin typeface="Arial (Body)"/>
              </a:rPr>
              <a:t>”</a:t>
            </a:r>
            <a:endParaRPr lang="en-US" altLang="ja-JP" kern="1200" dirty="0">
              <a:solidFill>
                <a:srgbClr val="000000"/>
              </a:solidFill>
              <a:latin typeface="Arial (Body)"/>
            </a:endParaRPr>
          </a:p>
          <a:p>
            <a:pPr marL="255651" lvl="0" indent="-255651">
              <a:spcAft>
                <a:spcPct val="0"/>
              </a:spcAft>
              <a:buSzPts val="2400"/>
              <a:tabLst/>
            </a:pPr>
            <a:r>
              <a:rPr lang="en-US" altLang="en-US" kern="1200" dirty="0">
                <a:solidFill>
                  <a:srgbClr val="000000"/>
                </a:solidFill>
                <a:latin typeface="Arial (Body)"/>
              </a:rPr>
              <a:t>Describes how firm will organize work</a:t>
            </a:r>
          </a:p>
          <a:p>
            <a:pPr marL="741553" lvl="1" indent="-284353">
              <a:spcAft>
                <a:spcPct val="0"/>
              </a:spcAft>
              <a:buSzPts val="2400"/>
            </a:pPr>
            <a:r>
              <a:rPr lang="en-US" altLang="en-US" kern="1200" dirty="0">
                <a:solidFill>
                  <a:srgbClr val="000000"/>
                </a:solidFill>
                <a:latin typeface="Arial (Body)"/>
              </a:rPr>
              <a:t>Typically, divided into functional departments</a:t>
            </a:r>
          </a:p>
          <a:p>
            <a:pPr marL="741553" lvl="1" indent="-284353">
              <a:spcAft>
                <a:spcPct val="0"/>
              </a:spcAft>
              <a:buSzPts val="2400"/>
            </a:pPr>
            <a:r>
              <a:rPr lang="en-US" altLang="en-US" kern="1200" dirty="0">
                <a:solidFill>
                  <a:srgbClr val="000000"/>
                </a:solidFill>
                <a:latin typeface="Arial (Body)"/>
              </a:rPr>
              <a:t>As company grows, hiring moves from generalists to specialists</a:t>
            </a:r>
          </a:p>
        </p:txBody>
      </p:sp>
    </p:spTree>
    <p:extLst>
      <p:ext uri="{BB962C8B-B14F-4D97-AF65-F5344CB8AC3E}">
        <p14:creationId xmlns:p14="http://schemas.microsoft.com/office/powerpoint/2010/main" val="220137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8. Management Team</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IN" altLang="ja-JP" kern="1200" dirty="0">
                <a:solidFill>
                  <a:srgbClr val="000000"/>
                </a:solidFill>
                <a:latin typeface="Arial (Body)"/>
              </a:rPr>
              <a:t>“</a:t>
            </a:r>
            <a:r>
              <a:rPr lang="en-US" altLang="ja-JP" kern="1200" dirty="0">
                <a:solidFill>
                  <a:srgbClr val="000000"/>
                </a:solidFill>
                <a:latin typeface="Arial (Body)"/>
              </a:rPr>
              <a:t>What kind of backgrounds should the company</a:t>
            </a:r>
            <a:r>
              <a:rPr lang="en-IN" altLang="ja-JP" kern="1200" dirty="0">
                <a:solidFill>
                  <a:srgbClr val="000000"/>
                </a:solidFill>
                <a:latin typeface="Arial (Body)"/>
              </a:rPr>
              <a:t>’</a:t>
            </a:r>
            <a:r>
              <a:rPr lang="en-US" altLang="ja-JP" kern="1200" dirty="0">
                <a:solidFill>
                  <a:srgbClr val="000000"/>
                </a:solidFill>
                <a:latin typeface="Arial (Body)"/>
              </a:rPr>
              <a:t>s leaders have?</a:t>
            </a:r>
            <a:r>
              <a:rPr lang="en-IN" altLang="ja-JP" kern="1200" dirty="0">
                <a:solidFill>
                  <a:srgbClr val="000000"/>
                </a:solidFill>
                <a:latin typeface="Arial (Body)"/>
              </a:rPr>
              <a:t>”</a:t>
            </a:r>
            <a:endParaRPr lang="en-US" altLang="ja-JP" kern="1200" dirty="0">
              <a:solidFill>
                <a:srgbClr val="000000"/>
              </a:solidFill>
              <a:latin typeface="Arial (Body)"/>
            </a:endParaRPr>
          </a:p>
          <a:p>
            <a:pPr marL="255651" lvl="0" indent="-255651">
              <a:spcAft>
                <a:spcPct val="0"/>
              </a:spcAft>
              <a:buSzPts val="2400"/>
              <a:tabLst/>
            </a:pPr>
            <a:r>
              <a:rPr lang="en-US" altLang="en-US" kern="1200" dirty="0">
                <a:solidFill>
                  <a:srgbClr val="000000"/>
                </a:solidFill>
                <a:latin typeface="Arial (Body)"/>
              </a:rPr>
              <a:t>A strong management team:</a:t>
            </a:r>
          </a:p>
          <a:p>
            <a:pPr marL="741553" lvl="1" indent="-284353">
              <a:spcAft>
                <a:spcPct val="0"/>
              </a:spcAft>
              <a:buSzPts val="2400"/>
            </a:pPr>
            <a:r>
              <a:rPr lang="en-US" altLang="en-US" kern="1200" dirty="0">
                <a:solidFill>
                  <a:srgbClr val="000000"/>
                </a:solidFill>
                <a:latin typeface="Arial (Body)"/>
              </a:rPr>
              <a:t>Can make the business model work</a:t>
            </a:r>
          </a:p>
          <a:p>
            <a:pPr marL="741553" lvl="1" indent="-284353">
              <a:spcAft>
                <a:spcPct val="0"/>
              </a:spcAft>
              <a:buSzPts val="2400"/>
            </a:pPr>
            <a:r>
              <a:rPr lang="en-US" altLang="en-US" kern="1200" dirty="0">
                <a:solidFill>
                  <a:srgbClr val="000000"/>
                </a:solidFill>
                <a:latin typeface="Arial (Body)"/>
              </a:rPr>
              <a:t>Can give credibility to outside investors</a:t>
            </a:r>
          </a:p>
          <a:p>
            <a:pPr marL="741553" lvl="1" indent="-284353">
              <a:spcAft>
                <a:spcPct val="0"/>
              </a:spcAft>
              <a:buSzPts val="2400"/>
            </a:pPr>
            <a:r>
              <a:rPr lang="en-US" altLang="en-US" kern="1200" dirty="0">
                <a:solidFill>
                  <a:srgbClr val="000000"/>
                </a:solidFill>
                <a:latin typeface="Arial (Body)"/>
              </a:rPr>
              <a:t>Has market-specific knowledge</a:t>
            </a:r>
          </a:p>
          <a:p>
            <a:pPr marL="741553" lvl="1" indent="-284353">
              <a:spcAft>
                <a:spcPct val="0"/>
              </a:spcAft>
              <a:buSzPts val="2400"/>
            </a:pPr>
            <a:r>
              <a:rPr lang="en-US" altLang="en-US" kern="1200" dirty="0">
                <a:solidFill>
                  <a:srgbClr val="000000"/>
                </a:solidFill>
                <a:latin typeface="Arial (Body)"/>
              </a:rPr>
              <a:t>Has experience in implementing business plans</a:t>
            </a:r>
          </a:p>
        </p:txBody>
      </p:sp>
    </p:spTree>
    <p:extLst>
      <p:ext uri="{BB962C8B-B14F-4D97-AF65-F5344CB8AC3E}">
        <p14:creationId xmlns:p14="http://schemas.microsoft.com/office/powerpoint/2010/main" val="3967351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088"/>
            <a:ext cx="8229600" cy="542618"/>
          </a:xfrm>
        </p:spPr>
        <p:txBody>
          <a:bodyPr/>
          <a:lstStyle/>
          <a:p>
            <a:r>
              <a:rPr lang="en-US" kern="1200" dirty="0">
                <a:cs typeface="Times New Roman" panose="02020603050405020304" pitchFamily="18" charset="0"/>
              </a:rPr>
              <a:t>Raising Capital</a:t>
            </a:r>
            <a:endParaRPr lang="en-AU" dirty="0"/>
          </a:p>
        </p:txBody>
      </p:sp>
      <p:sp>
        <p:nvSpPr>
          <p:cNvPr id="3" name="Content Placeholder 2"/>
          <p:cNvSpPr>
            <a:spLocks noGrp="1"/>
          </p:cNvSpPr>
          <p:nvPr>
            <p:ph sz="quarter" idx="13"/>
          </p:nvPr>
        </p:nvSpPr>
        <p:spPr>
          <a:xfrm>
            <a:off x="179883" y="649706"/>
            <a:ext cx="8859186" cy="6101206"/>
          </a:xfrm>
        </p:spPr>
        <p:txBody>
          <a:bodyPr/>
          <a:lstStyle/>
          <a:p>
            <a:pPr marL="255651" lvl="0" indent="-255651">
              <a:spcAft>
                <a:spcPct val="0"/>
              </a:spcAft>
              <a:buSzPts val="2400"/>
              <a:tabLst/>
            </a:pPr>
            <a:r>
              <a:rPr lang="en-US" kern="1200" dirty="0">
                <a:solidFill>
                  <a:srgbClr val="000000"/>
                </a:solidFill>
                <a:latin typeface="Arial (Body)"/>
              </a:rPr>
              <a:t>Seed capital, </a:t>
            </a:r>
          </a:p>
          <a:p>
            <a:pPr marL="742569" lvl="1" indent="-255651">
              <a:spcAft>
                <a:spcPct val="0"/>
              </a:spcAft>
              <a:buSzPts val="2400"/>
            </a:pPr>
            <a:r>
              <a:rPr lang="en-US" kern="1200" dirty="0">
                <a:solidFill>
                  <a:srgbClr val="000000"/>
                </a:solidFill>
                <a:latin typeface="Arial (Body)"/>
              </a:rPr>
              <a:t>an entrepreneur’s personal funds, derived from savings, credit card advances, home equity loans or from family and friends</a:t>
            </a:r>
          </a:p>
          <a:p>
            <a:pPr marL="255651" lvl="0" indent="-255651">
              <a:spcAft>
                <a:spcPct val="0"/>
              </a:spcAft>
              <a:buSzPts val="2400"/>
              <a:tabLst/>
            </a:pPr>
            <a:r>
              <a:rPr lang="en-US" kern="1200" dirty="0">
                <a:solidFill>
                  <a:srgbClr val="000000"/>
                </a:solidFill>
                <a:latin typeface="Arial (Body)"/>
              </a:rPr>
              <a:t>Elevator pitch</a:t>
            </a:r>
          </a:p>
          <a:p>
            <a:pPr marL="255651" lvl="0" indent="-255651">
              <a:spcAft>
                <a:spcPct val="0"/>
              </a:spcAft>
              <a:buSzPts val="2400"/>
              <a:tabLst/>
            </a:pPr>
            <a:r>
              <a:rPr lang="en-US" kern="1200" dirty="0">
                <a:solidFill>
                  <a:srgbClr val="000000"/>
                </a:solidFill>
                <a:latin typeface="Arial (Body)"/>
              </a:rPr>
              <a:t>Traditional sources</a:t>
            </a:r>
          </a:p>
          <a:p>
            <a:pPr marL="741553" lvl="1" indent="-284353">
              <a:spcAft>
                <a:spcPct val="0"/>
              </a:spcAft>
              <a:buSzPts val="2400"/>
            </a:pPr>
            <a:r>
              <a:rPr lang="en-US" kern="1200" dirty="0">
                <a:solidFill>
                  <a:srgbClr val="000000"/>
                </a:solidFill>
                <a:latin typeface="Arial (Body)"/>
              </a:rPr>
              <a:t>Incubators(accelerators) provide a small amount of funding and an array of services to start-up companies.</a:t>
            </a:r>
          </a:p>
          <a:p>
            <a:pPr marL="741553" lvl="1" indent="-284353">
              <a:spcAft>
                <a:spcPct val="0"/>
              </a:spcAft>
              <a:buSzPts val="2400"/>
            </a:pPr>
            <a:r>
              <a:rPr lang="en-US" kern="1200" dirty="0">
                <a:solidFill>
                  <a:srgbClr val="000000"/>
                </a:solidFill>
                <a:latin typeface="Arial (Body)"/>
              </a:rPr>
              <a:t>angel investors, wealthy individuals investing for an equity share in the stock of a business</a:t>
            </a:r>
          </a:p>
          <a:p>
            <a:pPr marL="741553" lvl="1" indent="-284353">
              <a:spcAft>
                <a:spcPct val="0"/>
              </a:spcAft>
              <a:buSzPts val="2400"/>
            </a:pPr>
            <a:r>
              <a:rPr lang="en-US" kern="1200" dirty="0">
                <a:solidFill>
                  <a:srgbClr val="000000"/>
                </a:solidFill>
                <a:latin typeface="Arial (Body)"/>
              </a:rPr>
              <a:t>Commercial banks, venture capital firms</a:t>
            </a:r>
          </a:p>
          <a:p>
            <a:pPr marL="741553" lvl="1" indent="-284353">
              <a:spcAft>
                <a:spcPct val="0"/>
              </a:spcAft>
              <a:buSzPts val="2400"/>
            </a:pPr>
            <a:r>
              <a:rPr lang="en-US" kern="1200" dirty="0">
                <a:solidFill>
                  <a:srgbClr val="000000"/>
                </a:solidFill>
                <a:latin typeface="Arial (Body)"/>
              </a:rPr>
              <a:t>Strategic partners</a:t>
            </a:r>
          </a:p>
          <a:p>
            <a:pPr marL="255651" lvl="0" indent="-255651">
              <a:spcAft>
                <a:spcPct val="0"/>
              </a:spcAft>
              <a:buSzPts val="2400"/>
              <a:tabLst/>
            </a:pPr>
            <a:r>
              <a:rPr lang="en-US" kern="1200" dirty="0">
                <a:solidFill>
                  <a:srgbClr val="000000"/>
                </a:solidFill>
                <a:latin typeface="Arial (Body)"/>
              </a:rPr>
              <a:t>Crowdfunding - Kickstarter, Indiegogo</a:t>
            </a:r>
          </a:p>
          <a:p>
            <a:pPr marL="741553" lvl="1" indent="-284353">
              <a:spcAft>
                <a:spcPct val="0"/>
              </a:spcAft>
              <a:buSzPts val="2400"/>
            </a:pPr>
            <a:r>
              <a:rPr lang="en-US" kern="1200" dirty="0">
                <a:solidFill>
                  <a:srgbClr val="000000"/>
                </a:solidFill>
                <a:latin typeface="Arial (Body)"/>
              </a:rPr>
              <a:t>J</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S Act (Jumpstart Our Business Startups)</a:t>
            </a:r>
          </a:p>
        </p:txBody>
      </p:sp>
    </p:spTree>
    <p:extLst>
      <p:ext uri="{BB962C8B-B14F-4D97-AF65-F5344CB8AC3E}">
        <p14:creationId xmlns:p14="http://schemas.microsoft.com/office/powerpoint/2010/main" val="72093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Insight on Business: Crowdfunding Takes Off</a:t>
            </a:r>
            <a:endParaRPr lang="en-AU" sz="3400" dirty="0"/>
          </a:p>
        </p:txBody>
      </p:sp>
      <p:sp>
        <p:nvSpPr>
          <p:cNvPr id="3" name="Content Placeholder 2"/>
          <p:cNvSpPr>
            <a:spLocks noGrp="1"/>
          </p:cNvSpPr>
          <p:nvPr>
            <p:ph sz="quarter" idx="13"/>
          </p:nvPr>
        </p:nvSpPr>
        <p:spPr>
          <a:xfrm>
            <a:off x="457200" y="1556326"/>
            <a:ext cx="8038407" cy="4434275"/>
          </a:xfrm>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kern="1200" dirty="0">
                <a:solidFill>
                  <a:srgbClr val="000000"/>
                </a:solidFill>
                <a:latin typeface="Arial (Body)"/>
              </a:rPr>
              <a:t>What types of projects and companies might be able to most successfully use crowdfunding?</a:t>
            </a:r>
          </a:p>
          <a:p>
            <a:pPr marL="741553" lvl="1" indent="-284353">
              <a:spcAft>
                <a:spcPct val="0"/>
              </a:spcAft>
              <a:buSzPts val="2400"/>
            </a:pPr>
            <a:r>
              <a:rPr lang="en-US" kern="1200" dirty="0">
                <a:solidFill>
                  <a:srgbClr val="000000"/>
                </a:solidFill>
                <a:latin typeface="Arial (Body)"/>
              </a:rPr>
              <a:t>Are there any negative aspects to crowdfunding?</a:t>
            </a:r>
          </a:p>
          <a:p>
            <a:pPr marL="741553" lvl="1" indent="-284353">
              <a:spcAft>
                <a:spcPct val="0"/>
              </a:spcAft>
              <a:buSzPts val="2400"/>
            </a:pPr>
            <a:r>
              <a:rPr lang="en-US" kern="1200" dirty="0">
                <a:solidFill>
                  <a:srgbClr val="000000"/>
                </a:solidFill>
                <a:latin typeface="Arial (Body)"/>
              </a:rPr>
              <a:t>What obstacles are presented in the use of crowdfunding as a method to fund startups?</a:t>
            </a:r>
          </a:p>
        </p:txBody>
      </p:sp>
    </p:spTree>
    <p:extLst>
      <p:ext uri="{BB962C8B-B14F-4D97-AF65-F5344CB8AC3E}">
        <p14:creationId xmlns:p14="http://schemas.microsoft.com/office/powerpoint/2010/main" val="157445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US"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a:xfrm>
            <a:off x="457200" y="1556326"/>
            <a:ext cx="8229600" cy="4611718"/>
          </a:xfrm>
        </p:spPr>
        <p:txBody>
          <a:bodyPr/>
          <a:lstStyle/>
          <a:p>
            <a:pPr marL="0" lvl="0" indent="0">
              <a:spcAft>
                <a:spcPct val="0"/>
              </a:spcAft>
              <a:buSzPts val="2400"/>
              <a:buNone/>
            </a:pPr>
            <a:r>
              <a:rPr lang="en-US" b="1" kern="1200" dirty="0">
                <a:solidFill>
                  <a:schemeClr val="tx2"/>
                </a:solidFill>
                <a:latin typeface="Arial (Body)"/>
              </a:rPr>
              <a:t>5.1</a:t>
            </a:r>
            <a:r>
              <a:rPr lang="en-US" b="1" kern="1200" dirty="0">
                <a:solidFill>
                  <a:srgbClr val="000000"/>
                </a:solidFill>
                <a:latin typeface="Arial (Body)"/>
              </a:rPr>
              <a:t> </a:t>
            </a:r>
            <a:r>
              <a:rPr lang="en-US" kern="1200" dirty="0">
                <a:solidFill>
                  <a:srgbClr val="000000"/>
                </a:solidFill>
                <a:latin typeface="Arial (Body)"/>
              </a:rPr>
              <a:t>Identify the key components of e-commerce business models.</a:t>
            </a:r>
          </a:p>
          <a:p>
            <a:pPr marL="0" lvl="0" indent="0">
              <a:spcAft>
                <a:spcPct val="0"/>
              </a:spcAft>
              <a:buSzPts val="2400"/>
              <a:buNone/>
            </a:pPr>
            <a:r>
              <a:rPr lang="en-US" b="1" kern="1200" dirty="0">
                <a:solidFill>
                  <a:schemeClr val="tx2"/>
                </a:solidFill>
                <a:latin typeface="Arial (Body)"/>
              </a:rPr>
              <a:t>5.2</a:t>
            </a:r>
            <a:r>
              <a:rPr lang="en-US" b="1" kern="1200" dirty="0">
                <a:solidFill>
                  <a:srgbClr val="000000"/>
                </a:solidFill>
                <a:latin typeface="Arial (Body)"/>
              </a:rPr>
              <a:t> </a:t>
            </a:r>
            <a:r>
              <a:rPr lang="en-US" kern="1200" dirty="0">
                <a:solidFill>
                  <a:srgbClr val="000000"/>
                </a:solidFill>
                <a:latin typeface="Arial (Body)"/>
              </a:rPr>
              <a:t>Describe the major B2C business models.</a:t>
            </a:r>
          </a:p>
          <a:p>
            <a:pPr marL="0" lvl="0" indent="0">
              <a:spcAft>
                <a:spcPct val="0"/>
              </a:spcAft>
              <a:buSzPts val="2400"/>
              <a:buNone/>
            </a:pPr>
            <a:r>
              <a:rPr lang="en-US" b="1" kern="1200" dirty="0">
                <a:solidFill>
                  <a:schemeClr val="tx2"/>
                </a:solidFill>
                <a:latin typeface="Arial (Body)"/>
              </a:rPr>
              <a:t>5.3</a:t>
            </a:r>
            <a:r>
              <a:rPr lang="en-US" b="1" kern="1200" dirty="0">
                <a:solidFill>
                  <a:srgbClr val="000000"/>
                </a:solidFill>
                <a:latin typeface="Arial (Body)"/>
              </a:rPr>
              <a:t> </a:t>
            </a:r>
            <a:r>
              <a:rPr lang="en-US" kern="1200" dirty="0">
                <a:solidFill>
                  <a:srgbClr val="000000"/>
                </a:solidFill>
                <a:latin typeface="Arial (Body)"/>
              </a:rPr>
              <a:t>Describe the major B2B business models.</a:t>
            </a:r>
          </a:p>
          <a:p>
            <a:pPr marL="0" lvl="0" indent="0">
              <a:spcAft>
                <a:spcPct val="0"/>
              </a:spcAft>
              <a:buSzPts val="2400"/>
              <a:buNone/>
            </a:pPr>
            <a:r>
              <a:rPr lang="en-US" b="1" kern="1200" dirty="0">
                <a:solidFill>
                  <a:schemeClr val="tx2"/>
                </a:solidFill>
                <a:latin typeface="Arial (Body)"/>
              </a:rPr>
              <a:t>5.4</a:t>
            </a:r>
            <a:r>
              <a:rPr lang="en-US" b="1" kern="1200" dirty="0">
                <a:solidFill>
                  <a:srgbClr val="000000"/>
                </a:solidFill>
                <a:latin typeface="Arial (Body)"/>
              </a:rPr>
              <a:t> </a:t>
            </a:r>
            <a:r>
              <a:rPr lang="en-US" kern="1200" dirty="0">
                <a:solidFill>
                  <a:srgbClr val="000000"/>
                </a:solidFill>
                <a:latin typeface="Arial (Body)"/>
              </a:rPr>
              <a:t>Understand key business concepts and strategies applicable to e-commerce.</a:t>
            </a:r>
          </a:p>
        </p:txBody>
      </p:sp>
    </p:spTree>
    <p:extLst>
      <p:ext uri="{BB962C8B-B14F-4D97-AF65-F5344CB8AC3E}">
        <p14:creationId xmlns:p14="http://schemas.microsoft.com/office/powerpoint/2010/main" val="1437639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Categorizing </a:t>
            </a:r>
            <a:r>
              <a:rPr lang="pt-BR" sz="3400" kern="1200" dirty="0">
                <a:cs typeface="Times New Roman" panose="02020603050405020304" pitchFamily="18" charset="0"/>
              </a:rPr>
              <a:t>E-commerce </a:t>
            </a:r>
            <a:r>
              <a:rPr lang="en-US" sz="3400" kern="1200" dirty="0">
                <a:cs typeface="Times New Roman" panose="02020603050405020304" pitchFamily="18" charset="0"/>
              </a:rPr>
              <a:t>Business Models</a:t>
            </a:r>
            <a:endParaRPr lang="en-AU" sz="3400" dirty="0"/>
          </a:p>
        </p:txBody>
      </p:sp>
      <p:sp>
        <p:nvSpPr>
          <p:cNvPr id="3" name="Content Placeholder 2"/>
          <p:cNvSpPr>
            <a:spLocks noGrp="1"/>
          </p:cNvSpPr>
          <p:nvPr>
            <p:ph sz="quarter" idx="13"/>
          </p:nvPr>
        </p:nvSpPr>
        <p:spPr>
          <a:xfrm>
            <a:off x="457200" y="1556326"/>
            <a:ext cx="7772400" cy="4434275"/>
          </a:xfrm>
        </p:spPr>
        <p:txBody>
          <a:bodyPr/>
          <a:lstStyle/>
          <a:p>
            <a:pPr marL="255651" lvl="0" indent="-255651">
              <a:spcAft>
                <a:spcPct val="0"/>
              </a:spcAft>
              <a:buSzPts val="2400"/>
              <a:tabLst/>
            </a:pPr>
            <a:r>
              <a:rPr lang="en-US" kern="1200" dirty="0">
                <a:solidFill>
                  <a:srgbClr val="000000"/>
                </a:solidFill>
                <a:latin typeface="Arial (Body)"/>
              </a:rPr>
              <a:t>No one correct way to categorize</a:t>
            </a:r>
          </a:p>
          <a:p>
            <a:pPr marL="255651" lvl="0" indent="-255651">
              <a:spcAft>
                <a:spcPct val="0"/>
              </a:spcAft>
              <a:buSzPts val="2400"/>
              <a:tabLst/>
            </a:pPr>
            <a:r>
              <a:rPr lang="en-US" kern="1200" dirty="0">
                <a:solidFill>
                  <a:srgbClr val="000000"/>
                </a:solidFill>
                <a:latin typeface="Arial (Body)"/>
              </a:rPr>
              <a:t>Text categorizes according to:</a:t>
            </a:r>
          </a:p>
          <a:p>
            <a:pPr marL="741553" lvl="1" indent="-284353">
              <a:spcAft>
                <a:spcPct val="0"/>
              </a:spcAft>
              <a:buSzPts val="2400"/>
            </a:pPr>
            <a:r>
              <a:rPr lang="pt-BR" kern="1200" dirty="0">
                <a:solidFill>
                  <a:srgbClr val="000000"/>
                </a:solidFill>
                <a:latin typeface="Arial (Body)"/>
              </a:rPr>
              <a:t>E-commerce </a:t>
            </a:r>
            <a:r>
              <a:rPr lang="en-US" kern="1200" dirty="0">
                <a:solidFill>
                  <a:srgbClr val="000000"/>
                </a:solidFill>
                <a:latin typeface="Arial (Body)"/>
              </a:rPr>
              <a:t>sector (e.g., B2B)</a:t>
            </a:r>
          </a:p>
          <a:p>
            <a:pPr marL="741553" lvl="1" indent="-284353">
              <a:spcAft>
                <a:spcPct val="0"/>
              </a:spcAft>
              <a:buSzPts val="2400"/>
            </a:pPr>
            <a:r>
              <a:rPr lang="pt-BR" kern="1200" dirty="0">
                <a:solidFill>
                  <a:srgbClr val="000000"/>
                </a:solidFill>
                <a:latin typeface="Arial (Body)"/>
              </a:rPr>
              <a:t>E-commerce </a:t>
            </a:r>
            <a:r>
              <a:rPr lang="en-US" kern="1200" dirty="0">
                <a:solidFill>
                  <a:srgbClr val="000000"/>
                </a:solidFill>
                <a:latin typeface="Arial (Body)"/>
              </a:rPr>
              <a:t>technology (e.g., m-commerce)</a:t>
            </a:r>
          </a:p>
          <a:p>
            <a:pPr marL="255651" lvl="0" indent="-255651">
              <a:spcAft>
                <a:spcPct val="0"/>
              </a:spcAft>
              <a:buSzPts val="2400"/>
              <a:tabLst/>
            </a:pPr>
            <a:r>
              <a:rPr lang="en-US" kern="1200" dirty="0">
                <a:solidFill>
                  <a:srgbClr val="000000"/>
                </a:solidFill>
                <a:latin typeface="Arial (Body)"/>
              </a:rPr>
              <a:t>Similar models appear in different sectors</a:t>
            </a:r>
          </a:p>
          <a:p>
            <a:pPr marL="255651" lvl="0" indent="-255651">
              <a:spcAft>
                <a:spcPct val="0"/>
              </a:spcAft>
              <a:buSzPts val="2400"/>
              <a:tabLst/>
            </a:pPr>
            <a:r>
              <a:rPr lang="en-US" kern="1200" dirty="0">
                <a:solidFill>
                  <a:srgbClr val="000000"/>
                </a:solidFill>
                <a:latin typeface="Arial (Body)"/>
              </a:rPr>
              <a:t>Companies may use multiple business models (e.g., eBay, Amazon)</a:t>
            </a:r>
          </a:p>
          <a:p>
            <a:pPr marL="255651" lvl="0" indent="-255651">
              <a:spcAft>
                <a:spcPct val="0"/>
              </a:spcAft>
              <a:buSzPts val="2400"/>
              <a:tabLst/>
            </a:pPr>
            <a:r>
              <a:rPr lang="pt-BR" kern="1200" dirty="0">
                <a:solidFill>
                  <a:srgbClr val="000000"/>
                </a:solidFill>
                <a:latin typeface="Arial (Body)"/>
              </a:rPr>
              <a:t>E-commerce </a:t>
            </a:r>
            <a:r>
              <a:rPr lang="en-US" kern="1200" dirty="0">
                <a:solidFill>
                  <a:srgbClr val="000000"/>
                </a:solidFill>
                <a:latin typeface="Arial (Body)"/>
              </a:rPr>
              <a:t>enablers</a:t>
            </a:r>
          </a:p>
        </p:txBody>
      </p:sp>
    </p:spTree>
    <p:extLst>
      <p:ext uri="{BB962C8B-B14F-4D97-AF65-F5344CB8AC3E}">
        <p14:creationId xmlns:p14="http://schemas.microsoft.com/office/powerpoint/2010/main" val="2673628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B2C Business Models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pt-BR" kern="1200" dirty="0">
                <a:solidFill>
                  <a:srgbClr val="000000"/>
                </a:solidFill>
                <a:latin typeface="Arial (Body)"/>
              </a:rPr>
              <a:t>The </a:t>
            </a:r>
            <a:r>
              <a:rPr lang="pt-BR" kern="1200" dirty="0" err="1">
                <a:solidFill>
                  <a:srgbClr val="000000"/>
                </a:solidFill>
                <a:latin typeface="Arial (Body)"/>
              </a:rPr>
              <a:t>size</a:t>
            </a:r>
            <a:r>
              <a:rPr lang="pt-BR" kern="1200" dirty="0">
                <a:solidFill>
                  <a:srgbClr val="000000"/>
                </a:solidFill>
                <a:latin typeface="Arial (Body)"/>
              </a:rPr>
              <a:t> </a:t>
            </a:r>
            <a:r>
              <a:rPr lang="pt-BR" kern="1200" dirty="0" err="1">
                <a:solidFill>
                  <a:srgbClr val="000000"/>
                </a:solidFill>
                <a:latin typeface="Arial (Body)"/>
              </a:rPr>
              <a:t>is</a:t>
            </a:r>
            <a:r>
              <a:rPr lang="pt-BR" kern="1200" dirty="0">
                <a:solidFill>
                  <a:srgbClr val="000000"/>
                </a:solidFill>
                <a:latin typeface="Arial (Body)"/>
              </a:rPr>
              <a:t> </a:t>
            </a:r>
            <a:r>
              <a:rPr lang="pt-BR" kern="1200" dirty="0" err="1">
                <a:solidFill>
                  <a:srgbClr val="000000"/>
                </a:solidFill>
                <a:latin typeface="Arial (Body)"/>
              </a:rPr>
              <a:t>of</a:t>
            </a:r>
            <a:r>
              <a:rPr lang="pt-BR" kern="1200" dirty="0">
                <a:solidFill>
                  <a:srgbClr val="000000"/>
                </a:solidFill>
                <a:latin typeface="Arial (Body)"/>
              </a:rPr>
              <a:t> </a:t>
            </a:r>
            <a:r>
              <a:rPr lang="pt-BR" kern="1200" dirty="0" err="1">
                <a:solidFill>
                  <a:srgbClr val="000000"/>
                </a:solidFill>
                <a:latin typeface="Arial (Body)"/>
              </a:rPr>
              <a:t>approximately</a:t>
            </a:r>
            <a:r>
              <a:rPr lang="pt-BR" kern="1200" dirty="0">
                <a:solidFill>
                  <a:srgbClr val="000000"/>
                </a:solidFill>
                <a:latin typeface="Arial (Body)"/>
              </a:rPr>
              <a:t> $4.3 </a:t>
            </a:r>
            <a:r>
              <a:rPr lang="pt-BR" kern="1200" dirty="0" err="1">
                <a:solidFill>
                  <a:srgbClr val="000000"/>
                </a:solidFill>
                <a:latin typeface="Arial (Body)"/>
              </a:rPr>
              <a:t>trillion</a:t>
            </a:r>
            <a:r>
              <a:rPr lang="pt-BR" kern="1200" dirty="0">
                <a:solidFill>
                  <a:srgbClr val="000000"/>
                </a:solidFill>
                <a:latin typeface="Arial (Body)"/>
              </a:rPr>
              <a:t> in 2019</a:t>
            </a:r>
          </a:p>
          <a:p>
            <a:pPr marL="255651" lvl="0" indent="-255651">
              <a:spcAft>
                <a:spcPct val="0"/>
              </a:spcAft>
              <a:buSzPts val="2400"/>
              <a:tabLst/>
            </a:pPr>
            <a:r>
              <a:rPr lang="pt-BR" kern="1200" dirty="0">
                <a:solidFill>
                  <a:srgbClr val="000000"/>
                </a:solidFill>
                <a:latin typeface="Arial (Body)"/>
              </a:rPr>
              <a:t>E-</a:t>
            </a:r>
            <a:r>
              <a:rPr lang="pt-BR" kern="1200" dirty="0" err="1">
                <a:solidFill>
                  <a:srgbClr val="000000"/>
                </a:solidFill>
                <a:latin typeface="Arial (Body)"/>
              </a:rPr>
              <a:t>tailer</a:t>
            </a:r>
            <a:endParaRPr lang="en-US" kern="1200" dirty="0">
              <a:solidFill>
                <a:srgbClr val="000000"/>
              </a:solidFill>
              <a:latin typeface="Arial (Body)"/>
            </a:endParaRPr>
          </a:p>
          <a:p>
            <a:pPr marL="255651" lvl="0" indent="-255651">
              <a:spcAft>
                <a:spcPct val="0"/>
              </a:spcAft>
              <a:buSzPts val="2400"/>
              <a:tabLst/>
            </a:pPr>
            <a:r>
              <a:rPr lang="en-US" kern="1200" dirty="0">
                <a:solidFill>
                  <a:srgbClr val="000000"/>
                </a:solidFill>
                <a:latin typeface="Arial (Body)"/>
              </a:rPr>
              <a:t>Community provider (social network)</a:t>
            </a:r>
          </a:p>
          <a:p>
            <a:pPr marL="255651" lvl="0" indent="-255651">
              <a:spcAft>
                <a:spcPct val="0"/>
              </a:spcAft>
              <a:buSzPts val="2400"/>
              <a:tabLst/>
            </a:pPr>
            <a:r>
              <a:rPr lang="en-US" kern="1200" dirty="0">
                <a:solidFill>
                  <a:srgbClr val="000000"/>
                </a:solidFill>
                <a:latin typeface="Arial (Body)"/>
              </a:rPr>
              <a:t>Content provider</a:t>
            </a:r>
          </a:p>
          <a:p>
            <a:pPr marL="255651" lvl="0" indent="-255651">
              <a:spcAft>
                <a:spcPct val="0"/>
              </a:spcAft>
              <a:buSzPts val="2400"/>
              <a:tabLst/>
            </a:pPr>
            <a:r>
              <a:rPr lang="en-US" kern="1200" dirty="0">
                <a:solidFill>
                  <a:srgbClr val="000000"/>
                </a:solidFill>
                <a:latin typeface="Arial (Body)"/>
              </a:rPr>
              <a:t>Portal</a:t>
            </a:r>
          </a:p>
          <a:p>
            <a:pPr marL="255651" lvl="0" indent="-255651">
              <a:spcAft>
                <a:spcPct val="0"/>
              </a:spcAft>
              <a:buSzPts val="2400"/>
              <a:tabLst/>
            </a:pPr>
            <a:r>
              <a:rPr lang="en-US" kern="1200" dirty="0">
                <a:solidFill>
                  <a:srgbClr val="000000"/>
                </a:solidFill>
                <a:latin typeface="Arial (Body)"/>
              </a:rPr>
              <a:t>Transaction broker</a:t>
            </a:r>
          </a:p>
          <a:p>
            <a:pPr marL="255651" lvl="0" indent="-255651">
              <a:spcAft>
                <a:spcPct val="0"/>
              </a:spcAft>
              <a:buSzPts val="2400"/>
              <a:tabLst/>
            </a:pPr>
            <a:r>
              <a:rPr lang="en-US" kern="1200" dirty="0">
                <a:solidFill>
                  <a:srgbClr val="000000"/>
                </a:solidFill>
                <a:latin typeface="Arial (Body)"/>
              </a:rPr>
              <a:t>Market creator</a:t>
            </a:r>
          </a:p>
          <a:p>
            <a:pPr marL="255651" lvl="0" indent="-255651">
              <a:spcAft>
                <a:spcPct val="0"/>
              </a:spcAft>
              <a:buSzPts val="2400"/>
              <a:tabLst/>
            </a:pPr>
            <a:r>
              <a:rPr lang="en-US" kern="1200" dirty="0">
                <a:solidFill>
                  <a:srgbClr val="000000"/>
                </a:solidFill>
                <a:latin typeface="Arial (Body)"/>
              </a:rPr>
              <a:t>Service provider</a:t>
            </a:r>
          </a:p>
        </p:txBody>
      </p:sp>
    </p:spTree>
    <p:extLst>
      <p:ext uri="{BB962C8B-B14F-4D97-AF65-F5344CB8AC3E}">
        <p14:creationId xmlns:p14="http://schemas.microsoft.com/office/powerpoint/2010/main" val="303317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B2C Models: E-Tailer</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Online version of traditional retailer</a:t>
            </a:r>
          </a:p>
          <a:p>
            <a:pPr marL="255651" lvl="0" indent="-255651">
              <a:spcAft>
                <a:spcPct val="0"/>
              </a:spcAft>
              <a:buSzPts val="2400"/>
              <a:tabLst/>
            </a:pPr>
            <a:r>
              <a:rPr lang="en-US" kern="1200" dirty="0">
                <a:solidFill>
                  <a:srgbClr val="000000"/>
                </a:solidFill>
                <a:latin typeface="Arial (Body)"/>
              </a:rPr>
              <a:t>Revenue model: Sales</a:t>
            </a:r>
          </a:p>
          <a:p>
            <a:pPr marL="255651" lvl="0" indent="-255651">
              <a:spcAft>
                <a:spcPct val="0"/>
              </a:spcAft>
              <a:buSzPts val="2400"/>
              <a:tabLst/>
            </a:pPr>
            <a:r>
              <a:rPr lang="en-US" kern="1200" dirty="0">
                <a:solidFill>
                  <a:srgbClr val="000000"/>
                </a:solidFill>
                <a:latin typeface="Arial (Body)"/>
              </a:rPr>
              <a:t>Variations:</a:t>
            </a:r>
          </a:p>
          <a:p>
            <a:pPr marL="741553" lvl="1" indent="-284353">
              <a:spcAft>
                <a:spcPct val="0"/>
              </a:spcAft>
              <a:buSzPts val="2400"/>
            </a:pPr>
            <a:r>
              <a:rPr lang="en-US" kern="1200" dirty="0">
                <a:solidFill>
                  <a:srgbClr val="000000"/>
                </a:solidFill>
                <a:latin typeface="Arial (Body)"/>
              </a:rPr>
              <a:t>Virtual merchant - Amazon, Blue Nile, </a:t>
            </a:r>
            <a:r>
              <a:rPr lang="en-US" kern="1200" dirty="0" err="1">
                <a:solidFill>
                  <a:srgbClr val="000000"/>
                </a:solidFill>
                <a:latin typeface="Arial (Body)"/>
              </a:rPr>
              <a:t>Bluefly</a:t>
            </a:r>
            <a:endParaRPr lang="en-US" kern="1200" dirty="0">
              <a:solidFill>
                <a:srgbClr val="000000"/>
              </a:solidFill>
              <a:latin typeface="Arial (Body)"/>
            </a:endParaRPr>
          </a:p>
          <a:p>
            <a:pPr marL="741553" lvl="1" indent="-284353">
              <a:spcAft>
                <a:spcPct val="0"/>
              </a:spcAft>
              <a:buSzPts val="2400"/>
            </a:pPr>
            <a:r>
              <a:rPr lang="en-US" kern="1200" dirty="0">
                <a:solidFill>
                  <a:srgbClr val="000000"/>
                </a:solidFill>
                <a:latin typeface="Arial (Body)"/>
              </a:rPr>
              <a:t>Bricks-and-clicks – Walmart, Target</a:t>
            </a:r>
          </a:p>
          <a:p>
            <a:pPr marL="741553" lvl="1" indent="-284353">
              <a:spcAft>
                <a:spcPct val="0"/>
              </a:spcAft>
              <a:buSzPts val="2400"/>
            </a:pPr>
            <a:r>
              <a:rPr lang="en-US" kern="1200" dirty="0">
                <a:solidFill>
                  <a:srgbClr val="000000"/>
                </a:solidFill>
                <a:latin typeface="Arial (Body)"/>
              </a:rPr>
              <a:t>Catalog merchant – L.L.Bean, </a:t>
            </a:r>
            <a:r>
              <a:rPr lang="en-US" kern="1200" dirty="0" err="1">
                <a:solidFill>
                  <a:srgbClr val="000000"/>
                </a:solidFill>
                <a:latin typeface="Arial (Body)"/>
              </a:rPr>
              <a:t>LilianVernon</a:t>
            </a:r>
            <a:endParaRPr lang="en-US" kern="1200" dirty="0">
              <a:solidFill>
                <a:srgbClr val="000000"/>
              </a:solidFill>
              <a:latin typeface="Arial (Body)"/>
            </a:endParaRPr>
          </a:p>
          <a:p>
            <a:pPr marL="741553" lvl="1" indent="-284353">
              <a:spcAft>
                <a:spcPct val="0"/>
              </a:spcAft>
              <a:buSzPts val="2400"/>
            </a:pPr>
            <a:r>
              <a:rPr lang="en-US" kern="1200" dirty="0">
                <a:solidFill>
                  <a:srgbClr val="000000"/>
                </a:solidFill>
                <a:latin typeface="Arial (Body)"/>
              </a:rPr>
              <a:t>Manufacturer-direct – Dell, </a:t>
            </a:r>
            <a:r>
              <a:rPr lang="en-US" kern="1200" dirty="0" err="1">
                <a:solidFill>
                  <a:srgbClr val="000000"/>
                </a:solidFill>
                <a:latin typeface="Arial (Body)"/>
              </a:rPr>
              <a:t>Mattel,Nike</a:t>
            </a:r>
            <a:endParaRPr lang="en-US" kern="1200" dirty="0">
              <a:solidFill>
                <a:srgbClr val="000000"/>
              </a:solidFill>
              <a:latin typeface="Arial (Body)"/>
            </a:endParaRPr>
          </a:p>
          <a:p>
            <a:pPr marL="255651" lvl="0" indent="-255651">
              <a:spcAft>
                <a:spcPct val="0"/>
              </a:spcAft>
              <a:buSzPts val="2400"/>
              <a:tabLst/>
            </a:pPr>
            <a:r>
              <a:rPr lang="en-US" kern="1200" dirty="0">
                <a:solidFill>
                  <a:srgbClr val="000000"/>
                </a:solidFill>
                <a:latin typeface="Arial (Body)"/>
              </a:rPr>
              <a:t>Low barriers to entry</a:t>
            </a:r>
          </a:p>
        </p:txBody>
      </p:sp>
    </p:spTree>
    <p:extLst>
      <p:ext uri="{BB962C8B-B14F-4D97-AF65-F5344CB8AC3E}">
        <p14:creationId xmlns:p14="http://schemas.microsoft.com/office/powerpoint/2010/main" val="1421562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B2C Models: Community Provider</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Provide online environment (social network) where people with similar interests can transact, share content, and communicate</a:t>
            </a:r>
          </a:p>
          <a:p>
            <a:pPr marL="741553" lvl="1" indent="-284353">
              <a:spcAft>
                <a:spcPct val="0"/>
              </a:spcAft>
              <a:buSzPts val="2400"/>
            </a:pPr>
            <a:r>
              <a:rPr lang="en-US" kern="1200" dirty="0">
                <a:solidFill>
                  <a:srgbClr val="000000"/>
                </a:solidFill>
                <a:latin typeface="Arial (Body)"/>
              </a:rPr>
              <a:t>Examples: Facebook, LinkedIn, Twitter, Pinterest</a:t>
            </a:r>
          </a:p>
          <a:p>
            <a:pPr marL="255651" lvl="0" indent="-255651">
              <a:spcAft>
                <a:spcPct val="0"/>
              </a:spcAft>
              <a:buSzPts val="2400"/>
              <a:tabLst/>
            </a:pPr>
            <a:r>
              <a:rPr lang="en-US" kern="1200" dirty="0">
                <a:solidFill>
                  <a:srgbClr val="000000"/>
                </a:solidFill>
                <a:latin typeface="Arial (Body)"/>
              </a:rPr>
              <a:t>Revenue models:</a:t>
            </a:r>
          </a:p>
          <a:p>
            <a:pPr marL="741553" lvl="1" indent="-284353">
              <a:spcAft>
                <a:spcPct val="0"/>
              </a:spcAft>
              <a:buSzPts val="2400"/>
            </a:pPr>
            <a:r>
              <a:rPr lang="en-US" kern="1200" dirty="0">
                <a:solidFill>
                  <a:srgbClr val="000000"/>
                </a:solidFill>
                <a:latin typeface="Arial (Body)"/>
              </a:rPr>
              <a:t>Typically, hybrid, combining advertising, subscriptions, sales, transaction fees, and so on</a:t>
            </a:r>
          </a:p>
        </p:txBody>
      </p:sp>
    </p:spTree>
    <p:extLst>
      <p:ext uri="{BB962C8B-B14F-4D97-AF65-F5344CB8AC3E}">
        <p14:creationId xmlns:p14="http://schemas.microsoft.com/office/powerpoint/2010/main" val="866713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39068"/>
          </a:xfrm>
        </p:spPr>
        <p:txBody>
          <a:bodyPr/>
          <a:lstStyle/>
          <a:p>
            <a:r>
              <a:rPr lang="en-US" kern="1200" dirty="0">
                <a:cs typeface="Times New Roman" panose="02020603050405020304" pitchFamily="18" charset="0"/>
              </a:rPr>
              <a:t>B2C Models: Content Provider</a:t>
            </a:r>
            <a:endParaRPr lang="en-AU" dirty="0"/>
          </a:p>
        </p:txBody>
      </p:sp>
      <p:sp>
        <p:nvSpPr>
          <p:cNvPr id="3" name="Content Placeholder 2"/>
          <p:cNvSpPr>
            <a:spLocks noGrp="1"/>
          </p:cNvSpPr>
          <p:nvPr>
            <p:ph sz="quarter" idx="13"/>
          </p:nvPr>
        </p:nvSpPr>
        <p:spPr>
          <a:xfrm>
            <a:off x="457200" y="984277"/>
            <a:ext cx="8229600" cy="5356561"/>
          </a:xfrm>
        </p:spPr>
        <p:txBody>
          <a:bodyPr/>
          <a:lstStyle/>
          <a:p>
            <a:pPr marL="255651" lvl="0" indent="-255651">
              <a:spcAft>
                <a:spcPct val="0"/>
              </a:spcAft>
              <a:buSzPts val="2400"/>
              <a:tabLst/>
            </a:pPr>
            <a:r>
              <a:rPr lang="en-US" kern="1200" dirty="0">
                <a:solidFill>
                  <a:srgbClr val="000000"/>
                </a:solidFill>
                <a:latin typeface="Arial (Body)"/>
              </a:rPr>
              <a:t>Digital content on the Web:</a:t>
            </a:r>
          </a:p>
          <a:p>
            <a:pPr marL="741553" lvl="1" indent="-284353">
              <a:spcAft>
                <a:spcPct val="0"/>
              </a:spcAft>
              <a:buSzPts val="2400"/>
            </a:pPr>
            <a:r>
              <a:rPr lang="en-US" kern="1200" dirty="0">
                <a:solidFill>
                  <a:srgbClr val="000000"/>
                </a:solidFill>
                <a:latin typeface="Arial (Body)"/>
              </a:rPr>
              <a:t>News, music, video, text, artwork</a:t>
            </a:r>
          </a:p>
          <a:p>
            <a:pPr marL="255651" lvl="0" indent="-255651">
              <a:spcAft>
                <a:spcPct val="0"/>
              </a:spcAft>
              <a:buSzPts val="2400"/>
              <a:tabLst/>
            </a:pPr>
            <a:r>
              <a:rPr lang="en-US" kern="1200" dirty="0">
                <a:solidFill>
                  <a:srgbClr val="000000"/>
                </a:solidFill>
                <a:latin typeface="Arial (Body)"/>
              </a:rPr>
              <a:t>Revenue models:</a:t>
            </a:r>
          </a:p>
          <a:p>
            <a:pPr marL="741553" lvl="1" indent="-284353">
              <a:spcAft>
                <a:spcPct val="0"/>
              </a:spcAft>
              <a:buSzPts val="2400"/>
            </a:pPr>
            <a:r>
              <a:rPr lang="en-US" kern="1200" dirty="0">
                <a:solidFill>
                  <a:srgbClr val="000000"/>
                </a:solidFill>
                <a:latin typeface="Arial (Body)"/>
              </a:rPr>
              <a:t>Use variety of models, including advertising, subscription; sales of digital goods</a:t>
            </a:r>
          </a:p>
          <a:p>
            <a:pPr marL="741553" lvl="1" indent="-284353">
              <a:spcAft>
                <a:spcPct val="0"/>
              </a:spcAft>
              <a:buSzPts val="2400"/>
            </a:pPr>
            <a:r>
              <a:rPr lang="en-US" kern="1200" dirty="0">
                <a:solidFill>
                  <a:srgbClr val="000000"/>
                </a:solidFill>
                <a:latin typeface="Arial (Body)"/>
              </a:rPr>
              <a:t>Key to success is typically owning the content</a:t>
            </a:r>
          </a:p>
          <a:p>
            <a:pPr marL="741553" lvl="1" indent="-284353">
              <a:spcAft>
                <a:spcPct val="0"/>
              </a:spcAft>
              <a:buSzPts val="2400"/>
            </a:pPr>
            <a:r>
              <a:rPr lang="en-US" kern="1200" dirty="0">
                <a:solidFill>
                  <a:srgbClr val="000000"/>
                </a:solidFill>
                <a:latin typeface="Arial (Body)"/>
              </a:rPr>
              <a:t>Wall Street Journal, Netflix, Apple Music</a:t>
            </a:r>
          </a:p>
          <a:p>
            <a:pPr marL="255651" lvl="0" indent="-255651">
              <a:spcAft>
                <a:spcPct val="0"/>
              </a:spcAft>
              <a:buSzPts val="2400"/>
              <a:tabLst/>
            </a:pPr>
            <a:r>
              <a:rPr lang="en-US" kern="1200" dirty="0">
                <a:solidFill>
                  <a:srgbClr val="000000"/>
                </a:solidFill>
                <a:latin typeface="Arial (Body)"/>
              </a:rPr>
              <a:t>Variations:</a:t>
            </a:r>
          </a:p>
          <a:p>
            <a:pPr marL="741553" lvl="1" indent="-284353">
              <a:spcAft>
                <a:spcPct val="0"/>
              </a:spcAft>
              <a:buSzPts val="2400"/>
            </a:pPr>
            <a:r>
              <a:rPr lang="en-US" kern="1200" dirty="0">
                <a:solidFill>
                  <a:srgbClr val="000000"/>
                </a:solidFill>
                <a:latin typeface="Arial (Body)"/>
              </a:rPr>
              <a:t>Syndication, collect and distribute content produced by others.</a:t>
            </a:r>
          </a:p>
          <a:p>
            <a:pPr marL="741553" lvl="1" indent="-284353">
              <a:spcAft>
                <a:spcPct val="0"/>
              </a:spcAft>
              <a:buSzPts val="2400"/>
            </a:pPr>
            <a:r>
              <a:rPr lang="en-US" kern="1200" dirty="0">
                <a:solidFill>
                  <a:srgbClr val="000000"/>
                </a:solidFill>
                <a:latin typeface="Arial (Body)"/>
              </a:rPr>
              <a:t>Aggregators, collect, add their own content and then distribute.</a:t>
            </a:r>
          </a:p>
        </p:txBody>
      </p:sp>
    </p:spTree>
    <p:extLst>
      <p:ext uri="{BB962C8B-B14F-4D97-AF65-F5344CB8AC3E}">
        <p14:creationId xmlns:p14="http://schemas.microsoft.com/office/powerpoint/2010/main" val="1943084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Insight on Technology: Connected Cars </a:t>
            </a:r>
            <a:r>
              <a:rPr lang="en-US" sz="3200" dirty="0"/>
              <a:t>and the Future of E-commerce</a:t>
            </a:r>
            <a:endParaRPr lang="en-AU" sz="32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kern="1200" dirty="0">
                <a:solidFill>
                  <a:srgbClr val="000000"/>
                </a:solidFill>
                <a:latin typeface="Arial (Body)"/>
              </a:rPr>
              <a:t>What is the Internet of Things (I</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T)?</a:t>
            </a:r>
          </a:p>
          <a:p>
            <a:pPr marL="741553" lvl="1" indent="-284353">
              <a:spcAft>
                <a:spcPct val="0"/>
              </a:spcAft>
              <a:buSzPts val="2400"/>
            </a:pPr>
            <a:r>
              <a:rPr lang="en-US" kern="1200" dirty="0">
                <a:solidFill>
                  <a:srgbClr val="000000"/>
                </a:solidFill>
                <a:latin typeface="Arial (Body)"/>
              </a:rPr>
              <a:t>What value does the I</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T have for businesses?</a:t>
            </a:r>
          </a:p>
          <a:p>
            <a:pPr marL="741553" lvl="1" indent="-284353">
              <a:spcAft>
                <a:spcPct val="0"/>
              </a:spcAft>
              <a:buSzPts val="2400"/>
            </a:pPr>
            <a:r>
              <a:rPr lang="en-US" kern="1200" dirty="0">
                <a:solidFill>
                  <a:srgbClr val="000000"/>
                </a:solidFill>
                <a:latin typeface="Arial (Body)"/>
              </a:rPr>
              <a:t>What impact does the I</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T have on the content industry?</a:t>
            </a:r>
          </a:p>
          <a:p>
            <a:pPr marL="741553" lvl="1" indent="-284353">
              <a:spcAft>
                <a:spcPct val="0"/>
              </a:spcAft>
              <a:buSzPts val="2400"/>
            </a:pPr>
            <a:r>
              <a:rPr lang="en-US" kern="1200" dirty="0">
                <a:solidFill>
                  <a:srgbClr val="000000"/>
                </a:solidFill>
                <a:latin typeface="Arial (Body)"/>
              </a:rPr>
              <a:t>What impact does the I</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T have on vehicles?</a:t>
            </a:r>
          </a:p>
          <a:p>
            <a:pPr marL="741553" lvl="1" indent="-284353">
              <a:spcAft>
                <a:spcPct val="0"/>
              </a:spcAft>
              <a:buSzPts val="2400"/>
            </a:pPr>
            <a:r>
              <a:rPr lang="en-US" kern="1200" dirty="0">
                <a:solidFill>
                  <a:srgbClr val="000000"/>
                </a:solidFill>
                <a:latin typeface="Arial (Body)"/>
              </a:rPr>
              <a:t>Are there any disadvantages to “connected” cars?</a:t>
            </a:r>
          </a:p>
        </p:txBody>
      </p:sp>
    </p:spTree>
    <p:extLst>
      <p:ext uri="{BB962C8B-B14F-4D97-AF65-F5344CB8AC3E}">
        <p14:creationId xmlns:p14="http://schemas.microsoft.com/office/powerpoint/2010/main" val="2716084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B2C Business Models: Portal</a:t>
            </a:r>
            <a:endParaRPr lang="en-AU" dirty="0"/>
          </a:p>
        </p:txBody>
      </p:sp>
      <p:sp>
        <p:nvSpPr>
          <p:cNvPr id="3" name="Content Placeholder 2"/>
          <p:cNvSpPr>
            <a:spLocks noGrp="1"/>
          </p:cNvSpPr>
          <p:nvPr>
            <p:ph sz="quarter" idx="13"/>
          </p:nvPr>
        </p:nvSpPr>
        <p:spPr>
          <a:xfrm>
            <a:off x="457200" y="1556326"/>
            <a:ext cx="8096596" cy="4434275"/>
          </a:xfrm>
        </p:spPr>
        <p:txBody>
          <a:bodyPr/>
          <a:lstStyle/>
          <a:p>
            <a:pPr marL="255651" lvl="0" indent="-255651">
              <a:spcAft>
                <a:spcPct val="0"/>
              </a:spcAft>
              <a:buSzPts val="2400"/>
              <a:tabLst/>
            </a:pPr>
            <a:r>
              <a:rPr lang="en-US" kern="1200" dirty="0">
                <a:solidFill>
                  <a:srgbClr val="000000"/>
                </a:solidFill>
                <a:latin typeface="Arial (Body)"/>
              </a:rPr>
              <a:t>Search plus an integrated package of content and services</a:t>
            </a:r>
          </a:p>
          <a:p>
            <a:pPr marL="255651" lvl="0" indent="-255651">
              <a:spcAft>
                <a:spcPct val="0"/>
              </a:spcAft>
              <a:buSzPts val="2400"/>
              <a:tabLst/>
            </a:pPr>
            <a:r>
              <a:rPr lang="en-US" kern="1200" dirty="0">
                <a:solidFill>
                  <a:srgbClr val="000000"/>
                </a:solidFill>
                <a:latin typeface="Arial (Body)"/>
              </a:rPr>
              <a:t>Revenue models:</a:t>
            </a:r>
          </a:p>
          <a:p>
            <a:pPr marL="741553" lvl="1" indent="-284353">
              <a:spcAft>
                <a:spcPct val="0"/>
              </a:spcAft>
              <a:buSzPts val="2400"/>
            </a:pPr>
            <a:r>
              <a:rPr lang="en-US" kern="1200" dirty="0">
                <a:solidFill>
                  <a:srgbClr val="000000"/>
                </a:solidFill>
                <a:latin typeface="Arial (Body)"/>
              </a:rPr>
              <a:t>Advertising, referral fees, transaction fees, subscriptions for premium services</a:t>
            </a:r>
          </a:p>
          <a:p>
            <a:pPr marL="255651" lvl="0" indent="-255651">
              <a:spcAft>
                <a:spcPct val="0"/>
              </a:spcAft>
              <a:buSzPts val="2400"/>
              <a:tabLst/>
            </a:pPr>
            <a:r>
              <a:rPr lang="en-US" kern="1200" dirty="0">
                <a:solidFill>
                  <a:srgbClr val="000000"/>
                </a:solidFill>
                <a:latin typeface="Arial (Body)"/>
              </a:rPr>
              <a:t>Variations:</a:t>
            </a:r>
          </a:p>
          <a:p>
            <a:pPr marL="741553" lvl="1" indent="-284353">
              <a:spcAft>
                <a:spcPct val="0"/>
              </a:spcAft>
              <a:buSzPts val="2400"/>
            </a:pPr>
            <a:r>
              <a:rPr lang="en-US" kern="1200" dirty="0">
                <a:solidFill>
                  <a:srgbClr val="000000"/>
                </a:solidFill>
                <a:latin typeface="Arial (Body)"/>
              </a:rPr>
              <a:t>Horizontal/general (example: Yahoo, A</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L, M</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err="1">
                <a:solidFill>
                  <a:srgbClr val="000000"/>
                </a:solidFill>
                <a:latin typeface="Arial (Body)"/>
              </a:rPr>
              <a:t>N,Facebook</a:t>
            </a:r>
            <a:r>
              <a:rPr lang="en-US" kern="1200" dirty="0">
                <a:solidFill>
                  <a:srgbClr val="000000"/>
                </a:solidFill>
                <a:latin typeface="Arial (Body)"/>
              </a:rPr>
              <a:t>)</a:t>
            </a:r>
          </a:p>
          <a:p>
            <a:pPr marL="741553" lvl="1" indent="-284353">
              <a:spcAft>
                <a:spcPct val="0"/>
              </a:spcAft>
              <a:buSzPts val="2400"/>
            </a:pPr>
            <a:r>
              <a:rPr lang="en-US" kern="1200" dirty="0">
                <a:solidFill>
                  <a:srgbClr val="000000"/>
                </a:solidFill>
                <a:latin typeface="Arial (Body)"/>
              </a:rPr>
              <a:t>Vertical/specialized (vortal) (example: Sailnet)</a:t>
            </a:r>
          </a:p>
          <a:p>
            <a:pPr marL="741553" lvl="1" indent="-284353">
              <a:spcAft>
                <a:spcPct val="0"/>
              </a:spcAft>
              <a:buSzPts val="2400"/>
            </a:pPr>
            <a:r>
              <a:rPr lang="en-US" kern="1200" dirty="0">
                <a:solidFill>
                  <a:srgbClr val="000000"/>
                </a:solidFill>
                <a:latin typeface="Arial (Body)"/>
              </a:rPr>
              <a:t>Search (example: Google, Bing)</a:t>
            </a:r>
          </a:p>
        </p:txBody>
      </p:sp>
    </p:spTree>
    <p:extLst>
      <p:ext uri="{BB962C8B-B14F-4D97-AF65-F5344CB8AC3E}">
        <p14:creationId xmlns:p14="http://schemas.microsoft.com/office/powerpoint/2010/main" val="3816259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B2C Models: Transaction Broker</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Process online transactions for consumers</a:t>
            </a:r>
          </a:p>
          <a:p>
            <a:pPr marL="741553" lvl="1" indent="-284353">
              <a:spcAft>
                <a:spcPct val="0"/>
              </a:spcAft>
              <a:buSzPts val="2400"/>
            </a:pPr>
            <a:r>
              <a:rPr lang="en-US" altLang="en-US" kern="1200" dirty="0">
                <a:solidFill>
                  <a:srgbClr val="000000"/>
                </a:solidFill>
                <a:latin typeface="Arial (Body)"/>
              </a:rPr>
              <a:t>Primary value proposition-saving time and money</a:t>
            </a:r>
          </a:p>
          <a:p>
            <a:pPr marL="255651" lvl="0" indent="-255651">
              <a:spcAft>
                <a:spcPct val="0"/>
              </a:spcAft>
              <a:buSzPts val="2400"/>
              <a:tabLst/>
            </a:pPr>
            <a:r>
              <a:rPr lang="en-US" altLang="en-US" kern="1200" dirty="0">
                <a:solidFill>
                  <a:srgbClr val="000000"/>
                </a:solidFill>
                <a:latin typeface="Arial (Body)"/>
              </a:rPr>
              <a:t>Revenue model:</a:t>
            </a:r>
          </a:p>
          <a:p>
            <a:pPr marL="741553" lvl="1" indent="-284353">
              <a:spcAft>
                <a:spcPct val="0"/>
              </a:spcAft>
              <a:buSzPts val="2400"/>
            </a:pPr>
            <a:r>
              <a:rPr lang="en-US" altLang="en-US" kern="1200" dirty="0">
                <a:solidFill>
                  <a:srgbClr val="000000"/>
                </a:solidFill>
                <a:latin typeface="Arial (Body)"/>
              </a:rPr>
              <a:t>Transaction fees</a:t>
            </a:r>
          </a:p>
          <a:p>
            <a:pPr marL="255651" lvl="0" indent="-255651">
              <a:spcAft>
                <a:spcPct val="0"/>
              </a:spcAft>
              <a:buSzPts val="2400"/>
              <a:tabLst/>
            </a:pPr>
            <a:r>
              <a:rPr lang="en-US" altLang="en-US" kern="1200" dirty="0">
                <a:solidFill>
                  <a:srgbClr val="000000"/>
                </a:solidFill>
                <a:latin typeface="Arial (Body)"/>
              </a:rPr>
              <a:t>Industries using this model:</a:t>
            </a:r>
          </a:p>
          <a:p>
            <a:pPr marL="741553" lvl="1" indent="-284353">
              <a:spcAft>
                <a:spcPct val="0"/>
              </a:spcAft>
              <a:buSzPts val="2400"/>
            </a:pPr>
            <a:r>
              <a:rPr lang="en-US" altLang="en-US" kern="1200" dirty="0">
                <a:solidFill>
                  <a:srgbClr val="000000"/>
                </a:solidFill>
                <a:latin typeface="Arial (Body)"/>
              </a:rPr>
              <a:t>Financial services</a:t>
            </a:r>
          </a:p>
          <a:p>
            <a:pPr marL="741553" lvl="1" indent="-284353">
              <a:spcAft>
                <a:spcPct val="0"/>
              </a:spcAft>
              <a:buSzPts val="2400"/>
            </a:pPr>
            <a:r>
              <a:rPr lang="en-US" altLang="en-US" kern="1200" dirty="0">
                <a:solidFill>
                  <a:srgbClr val="000000"/>
                </a:solidFill>
                <a:latin typeface="Arial (Body)"/>
              </a:rPr>
              <a:t>Travel services</a:t>
            </a:r>
          </a:p>
          <a:p>
            <a:pPr marL="741553" lvl="1" indent="-284353">
              <a:spcAft>
                <a:spcPct val="0"/>
              </a:spcAft>
              <a:buSzPts val="2400"/>
            </a:pPr>
            <a:r>
              <a:rPr lang="en-US" altLang="en-US" kern="1200" dirty="0">
                <a:solidFill>
                  <a:srgbClr val="000000"/>
                </a:solidFill>
                <a:latin typeface="Arial (Body)"/>
              </a:rPr>
              <a:t>Job placement services</a:t>
            </a:r>
          </a:p>
        </p:txBody>
      </p:sp>
    </p:spTree>
    <p:extLst>
      <p:ext uri="{BB962C8B-B14F-4D97-AF65-F5344CB8AC3E}">
        <p14:creationId xmlns:p14="http://schemas.microsoft.com/office/powerpoint/2010/main" val="2474449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B2C Models: Market Creator</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Create digital environment where buyers and sellers can meet and transact</a:t>
            </a:r>
          </a:p>
          <a:p>
            <a:pPr marL="741553" lvl="1" indent="-284353">
              <a:spcAft>
                <a:spcPct val="0"/>
              </a:spcAft>
              <a:buSzPts val="2400"/>
            </a:pPr>
            <a:r>
              <a:rPr lang="en-US" kern="1200" dirty="0">
                <a:solidFill>
                  <a:srgbClr val="000000"/>
                </a:solidFill>
                <a:latin typeface="Arial (Body)"/>
              </a:rPr>
              <a:t>Examples: Priceline, eBay, Etsy</a:t>
            </a:r>
          </a:p>
          <a:p>
            <a:pPr marL="741553" lvl="1" indent="-284353">
              <a:spcAft>
                <a:spcPct val="0"/>
              </a:spcAft>
              <a:buSzPts val="2400"/>
            </a:pPr>
            <a:r>
              <a:rPr lang="en-US" kern="1200" dirty="0">
                <a:solidFill>
                  <a:srgbClr val="000000"/>
                </a:solidFill>
                <a:latin typeface="Arial (Body)"/>
              </a:rPr>
              <a:t>Revenue model: Transaction fees, fees to merchants for access</a:t>
            </a:r>
          </a:p>
          <a:p>
            <a:pPr marL="255651" lvl="0" indent="-255651">
              <a:spcAft>
                <a:spcPct val="0"/>
              </a:spcAft>
              <a:buSzPts val="2400"/>
              <a:tabLst/>
            </a:pPr>
            <a:r>
              <a:rPr lang="en-US" kern="1200" dirty="0">
                <a:solidFill>
                  <a:srgbClr val="000000"/>
                </a:solidFill>
                <a:latin typeface="Arial (Body)"/>
              </a:rPr>
              <a:t>On-demand service companies (sharing economy): platforms that allow people to sell services</a:t>
            </a:r>
          </a:p>
          <a:p>
            <a:pPr marL="741553" lvl="1" indent="-284353">
              <a:spcAft>
                <a:spcPct val="0"/>
              </a:spcAft>
              <a:buSzPts val="2400"/>
            </a:pPr>
            <a:r>
              <a:rPr lang="en-US" kern="1200" dirty="0">
                <a:solidFill>
                  <a:srgbClr val="000000"/>
                </a:solidFill>
                <a:latin typeface="Arial (Body)"/>
              </a:rPr>
              <a:t>Examples: Uber, Airbnb</a:t>
            </a:r>
          </a:p>
        </p:txBody>
      </p:sp>
    </p:spTree>
    <p:extLst>
      <p:ext uri="{BB962C8B-B14F-4D97-AF65-F5344CB8AC3E}">
        <p14:creationId xmlns:p14="http://schemas.microsoft.com/office/powerpoint/2010/main" val="3851759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B2C Models: Service Provider</a:t>
            </a:r>
            <a:endParaRPr lang="en-AU" dirty="0"/>
          </a:p>
        </p:txBody>
      </p:sp>
      <p:sp>
        <p:nvSpPr>
          <p:cNvPr id="3" name="Content Placeholder 2"/>
          <p:cNvSpPr>
            <a:spLocks noGrp="1"/>
          </p:cNvSpPr>
          <p:nvPr>
            <p:ph sz="quarter" idx="13"/>
          </p:nvPr>
        </p:nvSpPr>
        <p:spPr>
          <a:xfrm>
            <a:off x="457200" y="1556326"/>
            <a:ext cx="7955280" cy="4434275"/>
          </a:xfrm>
        </p:spPr>
        <p:txBody>
          <a:bodyPr/>
          <a:lstStyle/>
          <a:p>
            <a:pPr marL="255651" lvl="0" indent="-255651">
              <a:spcAft>
                <a:spcPct val="0"/>
              </a:spcAft>
              <a:buSzPts val="2400"/>
              <a:tabLst/>
            </a:pPr>
            <a:r>
              <a:rPr lang="en-US" altLang="en-US" kern="1200" dirty="0">
                <a:solidFill>
                  <a:srgbClr val="000000"/>
                </a:solidFill>
                <a:latin typeface="Arial (Body)"/>
              </a:rPr>
              <a:t>Online services</a:t>
            </a:r>
          </a:p>
          <a:p>
            <a:pPr marL="741553" lvl="1" indent="-284353">
              <a:spcAft>
                <a:spcPct val="0"/>
              </a:spcAft>
              <a:buSzPts val="2400"/>
            </a:pPr>
            <a:r>
              <a:rPr lang="en-US" altLang="en-US" kern="1200" dirty="0">
                <a:solidFill>
                  <a:srgbClr val="000000"/>
                </a:solidFill>
                <a:latin typeface="Arial (Body)"/>
              </a:rPr>
              <a:t>Example: Google-Google Maps, Gmail, and so on</a:t>
            </a:r>
          </a:p>
          <a:p>
            <a:pPr marL="255651" lvl="0" indent="-255651">
              <a:spcAft>
                <a:spcPct val="0"/>
              </a:spcAft>
              <a:buSzPts val="2400"/>
              <a:tabLst/>
            </a:pPr>
            <a:r>
              <a:rPr lang="en-US" altLang="en-US" kern="1200" dirty="0">
                <a:solidFill>
                  <a:srgbClr val="000000"/>
                </a:solidFill>
                <a:latin typeface="Arial (Body)"/>
              </a:rPr>
              <a:t>Value proposition</a:t>
            </a:r>
          </a:p>
          <a:p>
            <a:pPr marL="741553" lvl="1" indent="-284353">
              <a:spcAft>
                <a:spcPct val="0"/>
              </a:spcAft>
              <a:buSzPts val="2400"/>
            </a:pPr>
            <a:r>
              <a:rPr lang="en-US" altLang="en-US" kern="1200" dirty="0">
                <a:solidFill>
                  <a:srgbClr val="000000"/>
                </a:solidFill>
                <a:latin typeface="Arial (Body)"/>
              </a:rPr>
              <a:t>Valuable, convenient, time-saving, low-cost alternatives to traditional service providers</a:t>
            </a:r>
          </a:p>
          <a:p>
            <a:pPr marL="255651" lvl="0" indent="-255651">
              <a:spcAft>
                <a:spcPct val="0"/>
              </a:spcAft>
              <a:buSzPts val="2400"/>
              <a:tabLst/>
            </a:pPr>
            <a:r>
              <a:rPr lang="en-US" altLang="en-US" kern="1200" dirty="0">
                <a:solidFill>
                  <a:srgbClr val="000000"/>
                </a:solidFill>
                <a:latin typeface="Arial (Body)"/>
              </a:rPr>
              <a:t>Revenue models:</a:t>
            </a:r>
          </a:p>
          <a:p>
            <a:pPr marL="741553" lvl="1" indent="-284353">
              <a:spcAft>
                <a:spcPct val="0"/>
              </a:spcAft>
              <a:buSzPts val="2400"/>
            </a:pPr>
            <a:r>
              <a:rPr lang="en-US" altLang="en-US" kern="1200" dirty="0">
                <a:solidFill>
                  <a:srgbClr val="000000"/>
                </a:solidFill>
                <a:latin typeface="Arial (Body)"/>
              </a:rPr>
              <a:t>Sales of services, subscription fees, advertising, sales of marketing data</a:t>
            </a:r>
          </a:p>
        </p:txBody>
      </p:sp>
    </p:spTree>
    <p:extLst>
      <p:ext uri="{BB962C8B-B14F-4D97-AF65-F5344CB8AC3E}">
        <p14:creationId xmlns:p14="http://schemas.microsoft.com/office/powerpoint/2010/main" val="264195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kern="1200" dirty="0">
                <a:cs typeface="Times New Roman" panose="02020603050405020304" pitchFamily="18" charset="0"/>
              </a:rPr>
              <a:t>E-commerce </a:t>
            </a:r>
            <a:r>
              <a:rPr lang="en-US" kern="1200" dirty="0">
                <a:cs typeface="Times New Roman" panose="02020603050405020304" pitchFamily="18" charset="0"/>
              </a:rPr>
              <a:t>Business Models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Business model</a:t>
            </a:r>
          </a:p>
          <a:p>
            <a:pPr marL="741553" lvl="1" indent="-284353">
              <a:spcAft>
                <a:spcPct val="0"/>
              </a:spcAft>
              <a:buSzPts val="2400"/>
            </a:pPr>
            <a:r>
              <a:rPr lang="en-US" altLang="en-US" kern="1200" dirty="0">
                <a:solidFill>
                  <a:srgbClr val="000000"/>
                </a:solidFill>
                <a:latin typeface="Arial (Body)"/>
              </a:rPr>
              <a:t>Set of planned activities designed to result in a profit in a marketplace</a:t>
            </a:r>
          </a:p>
          <a:p>
            <a:pPr marL="255651" lvl="0" indent="-255651">
              <a:spcAft>
                <a:spcPct val="0"/>
              </a:spcAft>
              <a:buSzPts val="2400"/>
              <a:tabLst/>
            </a:pPr>
            <a:r>
              <a:rPr lang="en-US" altLang="en-US" kern="1200" dirty="0">
                <a:solidFill>
                  <a:srgbClr val="000000"/>
                </a:solidFill>
                <a:latin typeface="Arial (Body)"/>
              </a:rPr>
              <a:t>Business plan</a:t>
            </a:r>
          </a:p>
          <a:p>
            <a:pPr marL="741553" lvl="1" indent="-284353">
              <a:spcAft>
                <a:spcPct val="0"/>
              </a:spcAft>
              <a:buSzPts val="2400"/>
            </a:pPr>
            <a:r>
              <a:rPr lang="en-US" altLang="en-US" kern="1200" dirty="0">
                <a:solidFill>
                  <a:srgbClr val="000000"/>
                </a:solidFill>
                <a:latin typeface="Arial (Body)"/>
              </a:rPr>
              <a:t>Describes a firm</a:t>
            </a:r>
            <a:r>
              <a:rPr lang="en-IN" altLang="ja-JP" kern="1200" dirty="0">
                <a:solidFill>
                  <a:srgbClr val="000000"/>
                </a:solidFill>
                <a:latin typeface="Arial (Body)"/>
              </a:rPr>
              <a:t>’</a:t>
            </a:r>
            <a:r>
              <a:rPr lang="en-US" altLang="ja-JP" kern="1200" dirty="0">
                <a:solidFill>
                  <a:srgbClr val="000000"/>
                </a:solidFill>
                <a:latin typeface="Arial (Body)"/>
              </a:rPr>
              <a:t>s business model</a:t>
            </a:r>
          </a:p>
          <a:p>
            <a:pPr marL="255651" lvl="0" indent="-255651">
              <a:spcAft>
                <a:spcPct val="0"/>
              </a:spcAft>
              <a:buSzPts val="2400"/>
              <a:tabLst/>
            </a:pPr>
            <a:r>
              <a:rPr lang="pt-BR" altLang="en-US" kern="1200" dirty="0">
                <a:solidFill>
                  <a:srgbClr val="000000"/>
                </a:solidFill>
                <a:latin typeface="Arial (Body)"/>
              </a:rPr>
              <a:t>E-commerce </a:t>
            </a:r>
            <a:r>
              <a:rPr lang="en-US" altLang="en-US" kern="1200" dirty="0">
                <a:solidFill>
                  <a:srgbClr val="000000"/>
                </a:solidFill>
                <a:latin typeface="Arial (Body)"/>
              </a:rPr>
              <a:t>business model</a:t>
            </a:r>
          </a:p>
          <a:p>
            <a:pPr marL="741553" lvl="1" indent="-284353">
              <a:spcAft>
                <a:spcPct val="0"/>
              </a:spcAft>
              <a:buSzPts val="2400"/>
            </a:pPr>
            <a:r>
              <a:rPr lang="en-US" altLang="en-US" kern="1200" dirty="0">
                <a:solidFill>
                  <a:srgbClr val="000000"/>
                </a:solidFill>
                <a:latin typeface="Arial (Body)"/>
              </a:rPr>
              <a:t>Uses/leverages unique qualities of Internet and Web</a:t>
            </a:r>
          </a:p>
        </p:txBody>
      </p:sp>
    </p:spTree>
    <p:extLst>
      <p:ext uri="{BB962C8B-B14F-4D97-AF65-F5344CB8AC3E}">
        <p14:creationId xmlns:p14="http://schemas.microsoft.com/office/powerpoint/2010/main" val="3463984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9545"/>
            <a:ext cx="8229600" cy="571671"/>
          </a:xfrm>
        </p:spPr>
        <p:txBody>
          <a:bodyPr anchor="b">
            <a:normAutofit/>
          </a:bodyPr>
          <a:lstStyle/>
          <a:p>
            <a:r>
              <a:rPr lang="pt-BR" kern="1200" dirty="0"/>
              <a:t>E-commerce </a:t>
            </a:r>
            <a:r>
              <a:rPr lang="en-GB" kern="1200" dirty="0"/>
              <a:t>Models</a:t>
            </a:r>
            <a:endParaRPr lang="en-AU" dirty="0"/>
          </a:p>
        </p:txBody>
      </p:sp>
      <p:graphicFrame>
        <p:nvGraphicFramePr>
          <p:cNvPr id="3" name="Table 2">
            <a:extLst>
              <a:ext uri="{FF2B5EF4-FFF2-40B4-BE49-F238E27FC236}">
                <a16:creationId xmlns:a16="http://schemas.microsoft.com/office/drawing/2014/main" id="{C23D414C-9FAA-7DAA-A635-FFBAD8B57AA9}"/>
              </a:ext>
            </a:extLst>
          </p:cNvPr>
          <p:cNvGraphicFramePr>
            <a:graphicFrameLocks noGrp="1"/>
          </p:cNvGraphicFramePr>
          <p:nvPr>
            <p:extLst>
              <p:ext uri="{D42A27DB-BD31-4B8C-83A1-F6EECF244321}">
                <p14:modId xmlns:p14="http://schemas.microsoft.com/office/powerpoint/2010/main" val="3183984892"/>
              </p:ext>
            </p:extLst>
          </p:nvPr>
        </p:nvGraphicFramePr>
        <p:xfrm>
          <a:off x="483296" y="914401"/>
          <a:ext cx="8177409" cy="5580991"/>
        </p:xfrm>
        <a:graphic>
          <a:graphicData uri="http://schemas.openxmlformats.org/drawingml/2006/table">
            <a:tbl>
              <a:tblPr firstRow="1" firstCol="1" bandRow="1">
                <a:tableStyleId>{40F9630F-82C1-40B7-BC3A-925EFCFF5E92}</a:tableStyleId>
              </a:tblPr>
              <a:tblGrid>
                <a:gridCol w="1383630">
                  <a:extLst>
                    <a:ext uri="{9D8B030D-6E8A-4147-A177-3AD203B41FA5}">
                      <a16:colId xmlns:a16="http://schemas.microsoft.com/office/drawing/2014/main" val="2266370084"/>
                    </a:ext>
                  </a:extLst>
                </a:gridCol>
                <a:gridCol w="1053699">
                  <a:extLst>
                    <a:ext uri="{9D8B030D-6E8A-4147-A177-3AD203B41FA5}">
                      <a16:colId xmlns:a16="http://schemas.microsoft.com/office/drawing/2014/main" val="977670693"/>
                    </a:ext>
                  </a:extLst>
                </a:gridCol>
                <a:gridCol w="1117427">
                  <a:extLst>
                    <a:ext uri="{9D8B030D-6E8A-4147-A177-3AD203B41FA5}">
                      <a16:colId xmlns:a16="http://schemas.microsoft.com/office/drawing/2014/main" val="972404096"/>
                    </a:ext>
                  </a:extLst>
                </a:gridCol>
                <a:gridCol w="3028268">
                  <a:extLst>
                    <a:ext uri="{9D8B030D-6E8A-4147-A177-3AD203B41FA5}">
                      <a16:colId xmlns:a16="http://schemas.microsoft.com/office/drawing/2014/main" val="807525526"/>
                    </a:ext>
                  </a:extLst>
                </a:gridCol>
                <a:gridCol w="1594385">
                  <a:extLst>
                    <a:ext uri="{9D8B030D-6E8A-4147-A177-3AD203B41FA5}">
                      <a16:colId xmlns:a16="http://schemas.microsoft.com/office/drawing/2014/main" val="3347284637"/>
                    </a:ext>
                  </a:extLst>
                </a:gridCol>
              </a:tblGrid>
              <a:tr h="192202">
                <a:tc gridSpan="5">
                  <a:txBody>
                    <a:bodyPr/>
                    <a:lstStyle/>
                    <a:p>
                      <a:pPr algn="ctr"/>
                      <a:r>
                        <a:rPr lang="en-GB" sz="900">
                          <a:effectLst/>
                        </a:rPr>
                        <a:t>B2C BUSINESS MODELS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87322959"/>
                  </a:ext>
                </a:extLst>
              </a:tr>
              <a:tr h="192202">
                <a:tc>
                  <a:txBody>
                    <a:bodyPr/>
                    <a:lstStyle/>
                    <a:p>
                      <a:r>
                        <a:rPr lang="en-GB" sz="900">
                          <a:effectLst/>
                        </a:rPr>
                        <a:t>BUSINESS MODEL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900">
                          <a:effectLst/>
                        </a:rPr>
                        <a:t>VARIATIONS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900">
                          <a:effectLst/>
                        </a:rPr>
                        <a:t>EXAMPLES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900">
                          <a:effectLst/>
                        </a:rPr>
                        <a:t>DESCRIPTION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900">
                          <a:effectLst/>
                        </a:rPr>
                        <a:t>REVENUE MODELS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2415472263"/>
                  </a:ext>
                </a:extLst>
              </a:tr>
              <a:tr h="404375">
                <a:tc>
                  <a:txBody>
                    <a:bodyPr/>
                    <a:lstStyle/>
                    <a:p>
                      <a:r>
                        <a:rPr lang="en-GB" sz="700">
                          <a:effectLst/>
                        </a:rPr>
                        <a:t>E-tailer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Virtual Merchant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Amazon</a:t>
                      </a:r>
                      <a:endParaRPr lang="en-GB" sz="900">
                        <a:effectLst/>
                      </a:endParaRPr>
                    </a:p>
                    <a:p>
                      <a:r>
                        <a:rPr lang="en-GB" sz="700">
                          <a:effectLst/>
                        </a:rPr>
                        <a:t>Blue Nile</a:t>
                      </a:r>
                      <a:endParaRPr lang="en-GB" sz="900">
                        <a:effectLst/>
                      </a:endParaRPr>
                    </a:p>
                    <a:p>
                      <a:r>
                        <a:rPr lang="en-GB" sz="700">
                          <a:effectLst/>
                        </a:rPr>
                        <a:t>Bluefly</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9370" indent="3175" algn="just">
                        <a:lnSpc>
                          <a:spcPct val="98000"/>
                        </a:lnSpc>
                        <a:spcAft>
                          <a:spcPts val="575"/>
                        </a:spcAft>
                      </a:pPr>
                      <a:r>
                        <a:rPr lang="en-GB" sz="700">
                          <a:effectLst/>
                        </a:rPr>
                        <a:t>Online version of retail store, where customers can shop at any hour of the day or night without leaving their home or office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Sale of Goods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731199052"/>
                  </a:ext>
                </a:extLst>
              </a:tr>
              <a:tr h="487650">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a:spcAft>
                          <a:spcPts val="1420"/>
                        </a:spcAft>
                      </a:pPr>
                      <a:r>
                        <a:rPr lang="en-GB" sz="700">
                          <a:effectLst/>
                        </a:rPr>
                        <a:t>Bricks-and-Clicks</a:t>
                      </a:r>
                      <a:endParaRPr lang="en-GB" sz="900">
                        <a:effectLst/>
                      </a:endParaRPr>
                    </a:p>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Walmart</a:t>
                      </a:r>
                      <a:endParaRPr lang="en-GB" sz="900">
                        <a:effectLst/>
                      </a:endParaRPr>
                    </a:p>
                    <a:p>
                      <a:pPr marL="45720">
                        <a:spcAft>
                          <a:spcPts val="445"/>
                        </a:spcAft>
                      </a:pPr>
                      <a:r>
                        <a:rPr lang="en-GB" sz="700">
                          <a:effectLst/>
                        </a:rPr>
                        <a:t>Target</a:t>
                      </a:r>
                      <a:endParaRPr lang="en-GB" sz="900">
                        <a:effectLst/>
                      </a:endParaRPr>
                    </a:p>
                    <a:p>
                      <a:pPr algn="ctr"/>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indent="3175">
                        <a:lnSpc>
                          <a:spcPct val="94000"/>
                        </a:lnSpc>
                        <a:spcAft>
                          <a:spcPts val="565"/>
                        </a:spcAft>
                      </a:pPr>
                      <a:r>
                        <a:rPr lang="en-GB" sz="700">
                          <a:effectLst/>
                        </a:rPr>
                        <a:t>Online distribution channel for a company that also has physical stores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Sale of Goods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889026543"/>
                  </a:ext>
                </a:extLst>
              </a:tr>
              <a:tr h="279567">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Catalogue</a:t>
                      </a:r>
                      <a:endParaRPr lang="en-GB" sz="900">
                        <a:effectLst/>
                      </a:endParaRPr>
                    </a:p>
                    <a:p>
                      <a:r>
                        <a:rPr lang="en-GB" sz="700">
                          <a:effectLst/>
                        </a:rPr>
                        <a:t>Merchant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L.L. Bean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indent="3175">
                        <a:lnSpc>
                          <a:spcPct val="94000"/>
                        </a:lnSpc>
                        <a:spcAft>
                          <a:spcPts val="565"/>
                        </a:spcAft>
                      </a:pPr>
                      <a:r>
                        <a:rPr lang="en-GB" sz="700">
                          <a:effectLst/>
                        </a:rPr>
                        <a:t>Online version of direct mail catalogue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sale of goods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4131396528"/>
                  </a:ext>
                </a:extLst>
              </a:tr>
              <a:tr h="404375">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ManufacturerDirect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Dell </a:t>
                      </a:r>
                      <a:endParaRPr lang="en-GB" sz="900">
                        <a:effectLst/>
                      </a:endParaRPr>
                    </a:p>
                    <a:p>
                      <a:pPr marL="45720"/>
                      <a:r>
                        <a:rPr lang="en-GB" sz="700">
                          <a:effectLst/>
                        </a:rPr>
                        <a:t>Mettel</a:t>
                      </a:r>
                      <a:endParaRPr lang="en-GB" sz="900">
                        <a:effectLst/>
                      </a:endParaRPr>
                    </a:p>
                    <a:p>
                      <a:pPr marL="45720"/>
                      <a:r>
                        <a:rPr lang="en-GB" sz="700">
                          <a:effectLst/>
                        </a:rPr>
                        <a:t>Nike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indent="3175">
                        <a:lnSpc>
                          <a:spcPct val="94000"/>
                        </a:lnSpc>
                        <a:spcAft>
                          <a:spcPts val="565"/>
                        </a:spcAft>
                      </a:pPr>
                      <a:r>
                        <a:rPr lang="en-GB" sz="700">
                          <a:effectLst/>
                        </a:rPr>
                        <a:t>Manufacturer uses online channel to sell direct to customer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sale of goods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3929481610"/>
                  </a:ext>
                </a:extLst>
              </a:tr>
              <a:tr h="531982">
                <a:tc>
                  <a:txBody>
                    <a:bodyPr/>
                    <a:lstStyle/>
                    <a:p>
                      <a:r>
                        <a:rPr lang="en-GB" sz="700">
                          <a:effectLst/>
                        </a:rPr>
                        <a:t>Community Provider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Facebook</a:t>
                      </a:r>
                      <a:endParaRPr lang="en-GB" sz="900">
                        <a:effectLst/>
                      </a:endParaRPr>
                    </a:p>
                    <a:p>
                      <a:pPr marL="45720"/>
                      <a:r>
                        <a:rPr lang="en-GB" sz="700">
                          <a:effectLst/>
                        </a:rPr>
                        <a:t>LinkedIn</a:t>
                      </a:r>
                      <a:endParaRPr lang="en-GB" sz="900">
                        <a:effectLst/>
                      </a:endParaRPr>
                    </a:p>
                    <a:p>
                      <a:pPr marL="45720"/>
                      <a:r>
                        <a:rPr lang="en-GB" sz="700">
                          <a:effectLst/>
                        </a:rPr>
                        <a:t>Twitter</a:t>
                      </a:r>
                      <a:endParaRPr lang="en-GB" sz="900">
                        <a:effectLst/>
                      </a:endParaRPr>
                    </a:p>
                    <a:p>
                      <a:pPr marL="45720"/>
                      <a:r>
                        <a:rPr lang="en-GB" sz="700">
                          <a:effectLst/>
                        </a:rPr>
                        <a:t>Pinterest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indent="3175">
                        <a:lnSpc>
                          <a:spcPct val="94000"/>
                        </a:lnSpc>
                        <a:spcAft>
                          <a:spcPts val="565"/>
                        </a:spcAft>
                      </a:pPr>
                      <a:r>
                        <a:rPr lang="en-GB" sz="700">
                          <a:effectLst/>
                        </a:rPr>
                        <a:t>Sites where individuals with particular interests, hobbies, common experiences, or social networks can come together and “meet’” online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advertising subscription,</a:t>
                      </a:r>
                      <a:endParaRPr lang="en-GB" sz="900">
                        <a:effectLst/>
                      </a:endParaRPr>
                    </a:p>
                    <a:p>
                      <a:r>
                        <a:rPr lang="en-GB" sz="700">
                          <a:effectLst/>
                        </a:rPr>
                        <a:t>affiliate referral fees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2533810033"/>
                  </a:ext>
                </a:extLst>
              </a:tr>
              <a:tr h="404375">
                <a:tc>
                  <a:txBody>
                    <a:bodyPr/>
                    <a:lstStyle/>
                    <a:p>
                      <a:r>
                        <a:rPr lang="en-GB" sz="700">
                          <a:effectLst/>
                        </a:rPr>
                        <a:t>Content Provider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Wall Street Journal </a:t>
                      </a:r>
                      <a:endParaRPr lang="en-GB" sz="900">
                        <a:effectLst/>
                      </a:endParaRPr>
                    </a:p>
                    <a:p>
                      <a:pPr marL="45720"/>
                      <a:r>
                        <a:rPr lang="en-GB" sz="700">
                          <a:effectLst/>
                        </a:rPr>
                        <a:t>Apple music</a:t>
                      </a:r>
                      <a:endParaRPr lang="en-GB" sz="900">
                        <a:effectLst/>
                      </a:endParaRPr>
                    </a:p>
                    <a:p>
                      <a:pPr marL="45720"/>
                      <a:r>
                        <a:rPr lang="en-GB" sz="700">
                          <a:effectLst/>
                        </a:rPr>
                        <a:t>Netflix</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indent="3175">
                        <a:lnSpc>
                          <a:spcPct val="94000"/>
                        </a:lnSpc>
                        <a:spcAft>
                          <a:spcPts val="565"/>
                        </a:spcAft>
                      </a:pPr>
                      <a:r>
                        <a:rPr lang="en-GB" sz="700">
                          <a:effectLst/>
                        </a:rPr>
                        <a:t>Offers customers newspapers, magazines, books, film, television, music, games, and other forms of online content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Advertising,</a:t>
                      </a:r>
                      <a:endParaRPr lang="en-GB" sz="900">
                        <a:effectLst/>
                      </a:endParaRPr>
                    </a:p>
                    <a:p>
                      <a:r>
                        <a:rPr lang="en-GB" sz="700">
                          <a:effectLst/>
                        </a:rPr>
                        <a:t>subscription fees, sale of digital goods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3914953597"/>
                  </a:ext>
                </a:extLst>
              </a:tr>
              <a:tr h="531982">
                <a:tc>
                  <a:txBody>
                    <a:bodyPr/>
                    <a:lstStyle/>
                    <a:p>
                      <a:r>
                        <a:rPr lang="en-GB" sz="700">
                          <a:effectLst/>
                        </a:rPr>
                        <a:t>Portal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Horizontal/General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Yahoo</a:t>
                      </a:r>
                      <a:endParaRPr lang="en-GB" sz="900">
                        <a:effectLst/>
                      </a:endParaRPr>
                    </a:p>
                    <a:p>
                      <a:pPr marL="45720"/>
                      <a:r>
                        <a:rPr lang="en-GB" sz="700">
                          <a:effectLst/>
                        </a:rPr>
                        <a:t>AOL</a:t>
                      </a:r>
                      <a:endParaRPr lang="en-GB" sz="900">
                        <a:effectLst/>
                      </a:endParaRPr>
                    </a:p>
                    <a:p>
                      <a:pPr marL="45720"/>
                      <a:r>
                        <a:rPr lang="en-GB" sz="700">
                          <a:effectLst/>
                        </a:rPr>
                        <a:t>MSN</a:t>
                      </a:r>
                      <a:endParaRPr lang="en-GB" sz="900">
                        <a:effectLst/>
                      </a:endParaRPr>
                    </a:p>
                    <a:p>
                      <a:pPr marL="45720"/>
                      <a:r>
                        <a:rPr lang="en-GB" sz="700">
                          <a:effectLst/>
                        </a:rPr>
                        <a:t>Facebook</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indent="3175">
                        <a:lnSpc>
                          <a:spcPct val="94000"/>
                        </a:lnSpc>
                        <a:spcAft>
                          <a:spcPts val="565"/>
                        </a:spcAft>
                      </a:pPr>
                      <a:r>
                        <a:rPr lang="en-GB" sz="700">
                          <a:effectLst/>
                        </a:rPr>
                        <a:t>Offers an integrated package of content, search, and social network services: news, e-mail, chat, music downloads, video streaming, calendars, etc. seeks to be a user’s homebase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Advertising,</a:t>
                      </a:r>
                      <a:endParaRPr lang="en-GB" sz="900">
                        <a:effectLst/>
                      </a:endParaRPr>
                    </a:p>
                    <a:p>
                      <a:r>
                        <a:rPr lang="en-GB" sz="700">
                          <a:effectLst/>
                        </a:rPr>
                        <a:t>subscription fees,</a:t>
                      </a:r>
                      <a:endParaRPr lang="en-GB" sz="900">
                        <a:effectLst/>
                      </a:endParaRPr>
                    </a:p>
                    <a:p>
                      <a:r>
                        <a:rPr lang="en-GB" sz="700">
                          <a:effectLst/>
                        </a:rPr>
                        <a:t>transaction fees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1543837520"/>
                  </a:ext>
                </a:extLst>
              </a:tr>
              <a:tr h="404375">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Vertical/</a:t>
                      </a:r>
                      <a:endParaRPr lang="en-GB" sz="900">
                        <a:effectLst/>
                      </a:endParaRPr>
                    </a:p>
                    <a:p>
                      <a:r>
                        <a:rPr lang="en-GB" sz="700">
                          <a:effectLst/>
                        </a:rPr>
                        <a:t>Specialised(Vortal)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Sailnet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indent="3175">
                        <a:lnSpc>
                          <a:spcPct val="94000"/>
                        </a:lnSpc>
                        <a:spcAft>
                          <a:spcPts val="565"/>
                        </a:spcAft>
                      </a:pPr>
                      <a:r>
                        <a:rPr lang="en-GB" sz="700">
                          <a:effectLst/>
                        </a:rPr>
                        <a:t>Focuses on a particular subject matter or market segment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Advertising,</a:t>
                      </a:r>
                      <a:endParaRPr lang="en-GB" sz="900">
                        <a:effectLst/>
                      </a:endParaRPr>
                    </a:p>
                    <a:p>
                      <a:r>
                        <a:rPr lang="en-GB" sz="700">
                          <a:effectLst/>
                        </a:rPr>
                        <a:t>subscription fees,</a:t>
                      </a:r>
                      <a:endParaRPr lang="en-GB" sz="900">
                        <a:effectLst/>
                      </a:endParaRPr>
                    </a:p>
                    <a:p>
                      <a:r>
                        <a:rPr lang="en-GB" sz="700">
                          <a:effectLst/>
                        </a:rPr>
                        <a:t>transaction fees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2442242081"/>
                  </a:ext>
                </a:extLst>
              </a:tr>
              <a:tr h="279567">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Search</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Google</a:t>
                      </a:r>
                      <a:endParaRPr lang="en-GB" sz="900">
                        <a:effectLst/>
                      </a:endParaRPr>
                    </a:p>
                    <a:p>
                      <a:pPr marL="45720"/>
                      <a:r>
                        <a:rPr lang="en-GB" sz="700">
                          <a:effectLst/>
                        </a:rPr>
                        <a:t>Bing</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indent="3175">
                        <a:lnSpc>
                          <a:spcPct val="94000"/>
                        </a:lnSpc>
                        <a:spcAft>
                          <a:spcPts val="565"/>
                        </a:spcAft>
                      </a:pPr>
                      <a:r>
                        <a:rPr lang="en-GB" sz="700">
                          <a:effectLst/>
                        </a:rPr>
                        <a:t>Focuses primarily on offering such services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Advertising, affiliate reference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890945963"/>
                  </a:ext>
                </a:extLst>
              </a:tr>
              <a:tr h="531982">
                <a:tc>
                  <a:txBody>
                    <a:bodyPr/>
                    <a:lstStyle/>
                    <a:p>
                      <a:r>
                        <a:rPr lang="en-GB" sz="700">
                          <a:effectLst/>
                        </a:rPr>
                        <a:t>Transaction Broker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E*Trade</a:t>
                      </a:r>
                      <a:endParaRPr lang="en-GB" sz="900">
                        <a:effectLst/>
                      </a:endParaRPr>
                    </a:p>
                    <a:p>
                      <a:pPr marL="45720"/>
                      <a:r>
                        <a:rPr lang="en-GB" sz="700">
                          <a:effectLst/>
                        </a:rPr>
                        <a:t>Expedia</a:t>
                      </a:r>
                      <a:endParaRPr lang="en-GB" sz="900">
                        <a:effectLst/>
                      </a:endParaRPr>
                    </a:p>
                    <a:p>
                      <a:pPr marL="45720"/>
                      <a:r>
                        <a:rPr lang="en-GB" sz="700">
                          <a:effectLst/>
                        </a:rPr>
                        <a:t>Monster Travelocity</a:t>
                      </a:r>
                      <a:endParaRPr lang="en-GB" sz="900">
                        <a:effectLst/>
                      </a:endParaRPr>
                    </a:p>
                    <a:p>
                      <a:pPr marL="45720"/>
                      <a:r>
                        <a:rPr lang="en-GB" sz="700">
                          <a:effectLst/>
                        </a:rPr>
                        <a:t>Orbitz</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a:lnSpc>
                          <a:spcPct val="94000"/>
                        </a:lnSpc>
                        <a:spcAft>
                          <a:spcPts val="565"/>
                        </a:spcAft>
                      </a:pPr>
                      <a:r>
                        <a:rPr lang="en-GB" sz="700">
                          <a:effectLst/>
                        </a:rPr>
                        <a:t>Pprocesses of online transactions, such as stockbrokers and travel agents, that increases customers productivity by helping them get things done faster and more cheaply</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Transaction fees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731677218"/>
                  </a:ext>
                </a:extLst>
              </a:tr>
              <a:tr h="531982">
                <a:tc>
                  <a:txBody>
                    <a:bodyPr/>
                    <a:lstStyle/>
                    <a:p>
                      <a:r>
                        <a:rPr lang="en-GB" sz="700">
                          <a:effectLst/>
                        </a:rPr>
                        <a:t>Market Creator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EBay</a:t>
                      </a:r>
                      <a:endParaRPr lang="en-GB" sz="900">
                        <a:effectLst/>
                      </a:endParaRPr>
                    </a:p>
                    <a:p>
                      <a:pPr marL="45720"/>
                      <a:r>
                        <a:rPr lang="en-GB" sz="700">
                          <a:effectLst/>
                        </a:rPr>
                        <a:t>Etsy</a:t>
                      </a:r>
                      <a:endParaRPr lang="en-GB" sz="900">
                        <a:effectLst/>
                      </a:endParaRPr>
                    </a:p>
                    <a:p>
                      <a:pPr marL="45720"/>
                      <a:r>
                        <a:rPr lang="en-GB" sz="700">
                          <a:effectLst/>
                        </a:rPr>
                        <a:t>Uber </a:t>
                      </a:r>
                      <a:endParaRPr lang="en-GB" sz="900">
                        <a:effectLst/>
                      </a:endParaRPr>
                    </a:p>
                    <a:p>
                      <a:pPr marL="45720"/>
                      <a:r>
                        <a:rPr lang="en-GB" sz="700">
                          <a:effectLst/>
                        </a:rPr>
                        <a:t>Airbnb</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a:lnSpc>
                          <a:spcPct val="94000"/>
                        </a:lnSpc>
                        <a:spcAft>
                          <a:spcPts val="565"/>
                        </a:spcAft>
                      </a:pPr>
                      <a:r>
                        <a:rPr lang="en-GB" sz="700">
                          <a:effectLst/>
                        </a:rPr>
                        <a:t>Businesses that use Internet technology to create markets that bring buyers and sellers together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Transaction fees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4081076936"/>
                  </a:ext>
                </a:extLst>
              </a:tr>
              <a:tr h="404375">
                <a:tc>
                  <a:txBody>
                    <a:bodyPr/>
                    <a:lstStyle/>
                    <a:p>
                      <a:r>
                        <a:rPr lang="en-GB" sz="700">
                          <a:effectLst/>
                        </a:rPr>
                        <a:t>Service Provider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45720"/>
                      <a:r>
                        <a:rPr lang="en-GB" sz="700">
                          <a:effectLst/>
                        </a:rPr>
                        <a:t>Envoy</a:t>
                      </a:r>
                      <a:endParaRPr lang="en-GB" sz="900">
                        <a:effectLst/>
                      </a:endParaRPr>
                    </a:p>
                    <a:p>
                      <a:pPr marL="45720"/>
                      <a:r>
                        <a:rPr lang="en-GB" sz="700">
                          <a:effectLst/>
                        </a:rPr>
                        <a:t>Wave</a:t>
                      </a:r>
                      <a:endParaRPr lang="en-GB" sz="900">
                        <a:effectLst/>
                      </a:endParaRPr>
                    </a:p>
                    <a:p>
                      <a:pPr marL="45720"/>
                      <a:r>
                        <a:rPr lang="en-GB" sz="700">
                          <a:effectLst/>
                        </a:rPr>
                        <a:t>RocketLawyer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pPr marL="36830" marR="60960">
                        <a:lnSpc>
                          <a:spcPct val="94000"/>
                        </a:lnSpc>
                        <a:spcAft>
                          <a:spcPts val="565"/>
                        </a:spcAft>
                      </a:pPr>
                      <a:r>
                        <a:rPr lang="en-GB" sz="700">
                          <a:effectLst/>
                        </a:rPr>
                        <a:t>Companies that make money by selling users a service rather than a product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tc>
                  <a:txBody>
                    <a:bodyPr/>
                    <a:lstStyle/>
                    <a:p>
                      <a:r>
                        <a:rPr lang="en-GB" sz="700" dirty="0">
                          <a:effectLst/>
                        </a:rPr>
                        <a:t>Sales of services</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8684" marR="28684" marT="0" marB="0"/>
                </a:tc>
                <a:extLst>
                  <a:ext uri="{0D108BD9-81ED-4DB2-BD59-A6C34878D82A}">
                    <a16:rowId xmlns:a16="http://schemas.microsoft.com/office/drawing/2014/main" val="2351155770"/>
                  </a:ext>
                </a:extLst>
              </a:tr>
            </a:tbl>
          </a:graphicData>
        </a:graphic>
      </p:graphicFrame>
    </p:spTree>
    <p:extLst>
      <p:ext uri="{BB962C8B-B14F-4D97-AF65-F5344CB8AC3E}">
        <p14:creationId xmlns:p14="http://schemas.microsoft.com/office/powerpoint/2010/main" val="572928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B2B Business Models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It is more than six times the size of B2C e-commerce in 2019</a:t>
            </a:r>
          </a:p>
          <a:p>
            <a:pPr marL="255651" lvl="0" indent="-255651">
              <a:spcAft>
                <a:spcPct val="0"/>
              </a:spcAft>
              <a:buSzPts val="2400"/>
              <a:tabLst/>
            </a:pPr>
            <a:r>
              <a:rPr lang="en-US" kern="1200" dirty="0">
                <a:solidFill>
                  <a:srgbClr val="000000"/>
                </a:solidFill>
                <a:latin typeface="Arial (Body)"/>
              </a:rPr>
              <a:t>Net marketplaces</a:t>
            </a:r>
          </a:p>
          <a:p>
            <a:pPr marL="741553" lvl="1" indent="-284353">
              <a:spcAft>
                <a:spcPct val="0"/>
              </a:spcAft>
              <a:buSzPts val="2400"/>
            </a:pPr>
            <a:r>
              <a:rPr lang="pt-BR" kern="1200" dirty="0">
                <a:solidFill>
                  <a:srgbClr val="000000"/>
                </a:solidFill>
                <a:latin typeface="Arial (Body)"/>
              </a:rPr>
              <a:t>E-distributor</a:t>
            </a:r>
            <a:endParaRPr lang="en-US" kern="1200" dirty="0">
              <a:solidFill>
                <a:srgbClr val="000000"/>
              </a:solidFill>
              <a:latin typeface="Arial (Body)"/>
            </a:endParaRPr>
          </a:p>
          <a:p>
            <a:pPr marL="741553" lvl="1" indent="-284353">
              <a:spcAft>
                <a:spcPct val="0"/>
              </a:spcAft>
              <a:buSzPts val="2400"/>
            </a:pPr>
            <a:r>
              <a:rPr lang="pt-BR" kern="1200" dirty="0">
                <a:solidFill>
                  <a:srgbClr val="000000"/>
                </a:solidFill>
                <a:latin typeface="Arial (Body)"/>
              </a:rPr>
              <a:t>E-procurement</a:t>
            </a:r>
            <a:endParaRPr lang="en-US" kern="1200" dirty="0">
              <a:solidFill>
                <a:srgbClr val="000000"/>
              </a:solidFill>
              <a:latin typeface="Arial (Body)"/>
            </a:endParaRPr>
          </a:p>
          <a:p>
            <a:pPr marL="741553" lvl="1" indent="-284353">
              <a:spcAft>
                <a:spcPct val="0"/>
              </a:spcAft>
              <a:buSzPts val="2400"/>
            </a:pPr>
            <a:r>
              <a:rPr lang="en-US" kern="1200" dirty="0">
                <a:solidFill>
                  <a:srgbClr val="000000"/>
                </a:solidFill>
                <a:latin typeface="Arial (Body)"/>
              </a:rPr>
              <a:t>Exchange</a:t>
            </a:r>
          </a:p>
          <a:p>
            <a:pPr marL="741553" lvl="1" indent="-284353">
              <a:spcAft>
                <a:spcPct val="0"/>
              </a:spcAft>
              <a:buSzPts val="2400"/>
            </a:pPr>
            <a:r>
              <a:rPr lang="en-US" kern="1200" dirty="0">
                <a:solidFill>
                  <a:srgbClr val="000000"/>
                </a:solidFill>
                <a:latin typeface="Arial (Body)"/>
              </a:rPr>
              <a:t>Industry consortium</a:t>
            </a:r>
          </a:p>
          <a:p>
            <a:pPr marL="255651" lvl="0" indent="-255651">
              <a:spcAft>
                <a:spcPct val="0"/>
              </a:spcAft>
              <a:buSzPts val="2400"/>
              <a:tabLst/>
            </a:pPr>
            <a:r>
              <a:rPr lang="en-US" kern="1200" dirty="0">
                <a:solidFill>
                  <a:srgbClr val="000000"/>
                </a:solidFill>
                <a:latin typeface="Arial (Body)"/>
              </a:rPr>
              <a:t>Private industrial network</a:t>
            </a:r>
          </a:p>
        </p:txBody>
      </p:sp>
    </p:spTree>
    <p:extLst>
      <p:ext uri="{BB962C8B-B14F-4D97-AF65-F5344CB8AC3E}">
        <p14:creationId xmlns:p14="http://schemas.microsoft.com/office/powerpoint/2010/main" val="2905227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B2B Models: E-Distributor</a:t>
            </a:r>
            <a:endParaRPr lang="en-AU" dirty="0"/>
          </a:p>
        </p:txBody>
      </p:sp>
      <p:sp>
        <p:nvSpPr>
          <p:cNvPr id="3" name="Content Placeholder 2"/>
          <p:cNvSpPr>
            <a:spLocks noGrp="1"/>
          </p:cNvSpPr>
          <p:nvPr>
            <p:ph sz="quarter" idx="13"/>
          </p:nvPr>
        </p:nvSpPr>
        <p:spPr>
          <a:xfrm>
            <a:off x="457200" y="1556326"/>
            <a:ext cx="7946967" cy="4434275"/>
          </a:xfrm>
        </p:spPr>
        <p:txBody>
          <a:bodyPr/>
          <a:lstStyle/>
          <a:p>
            <a:pPr marL="255651" lvl="0" indent="-255651">
              <a:spcAft>
                <a:spcPct val="0"/>
              </a:spcAft>
              <a:buSzPts val="2400"/>
              <a:tabLst/>
            </a:pPr>
            <a:r>
              <a:rPr lang="en-US" kern="1200" dirty="0">
                <a:solidFill>
                  <a:srgbClr val="000000"/>
                </a:solidFill>
                <a:latin typeface="Arial (Body)"/>
              </a:rPr>
              <a:t>Version of retail and wholesale store, M</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O goods, and indirect goods</a:t>
            </a:r>
          </a:p>
          <a:p>
            <a:pPr marL="255651" lvl="0" indent="-255651">
              <a:spcAft>
                <a:spcPct val="0"/>
              </a:spcAft>
              <a:buSzPts val="2400"/>
              <a:tabLst/>
            </a:pPr>
            <a:r>
              <a:rPr lang="en-US" kern="1200" dirty="0">
                <a:solidFill>
                  <a:srgbClr val="000000"/>
                </a:solidFill>
                <a:latin typeface="Arial (Body)"/>
              </a:rPr>
              <a:t>Owned by one company seeking to serve many customers</a:t>
            </a:r>
          </a:p>
          <a:p>
            <a:pPr marL="255651" lvl="0" indent="-255651">
              <a:spcAft>
                <a:spcPct val="0"/>
              </a:spcAft>
              <a:buSzPts val="2400"/>
              <a:tabLst/>
            </a:pPr>
            <a:r>
              <a:rPr lang="en-US" kern="1200" dirty="0">
                <a:solidFill>
                  <a:srgbClr val="000000"/>
                </a:solidFill>
                <a:latin typeface="Arial (Body)"/>
              </a:rPr>
              <a:t>Revenue model: Sales of goods</a:t>
            </a:r>
          </a:p>
          <a:p>
            <a:pPr marL="255651" lvl="0" indent="-255651">
              <a:spcAft>
                <a:spcPct val="0"/>
              </a:spcAft>
              <a:buSzPts val="2400"/>
              <a:tabLst/>
            </a:pPr>
            <a:r>
              <a:rPr lang="en-US" kern="1200" dirty="0">
                <a:solidFill>
                  <a:srgbClr val="000000"/>
                </a:solidFill>
                <a:latin typeface="Arial (Body)"/>
              </a:rPr>
              <a:t>Example: Grainger</a:t>
            </a:r>
          </a:p>
        </p:txBody>
      </p:sp>
    </p:spTree>
    <p:extLst>
      <p:ext uri="{BB962C8B-B14F-4D97-AF65-F5344CB8AC3E}">
        <p14:creationId xmlns:p14="http://schemas.microsoft.com/office/powerpoint/2010/main" val="3037662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B2B Models: E-Procurement</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Creates digital markets where participants transact for indirect goods</a:t>
            </a:r>
          </a:p>
          <a:p>
            <a:pPr marL="741553" lvl="1" indent="-284353">
              <a:spcAft>
                <a:spcPct val="0"/>
              </a:spcAft>
              <a:buSzPts val="2400"/>
            </a:pPr>
            <a:r>
              <a:rPr lang="en-US" kern="1200" dirty="0">
                <a:solidFill>
                  <a:srgbClr val="000000"/>
                </a:solidFill>
                <a:latin typeface="Arial (Body)"/>
              </a:rPr>
              <a:t>B2B service providers, S</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 and P</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 providers</a:t>
            </a:r>
          </a:p>
          <a:p>
            <a:pPr marL="741553" lvl="1" indent="-284353">
              <a:spcAft>
                <a:spcPct val="0"/>
              </a:spcAft>
              <a:buSzPts val="2400"/>
            </a:pPr>
            <a:r>
              <a:rPr lang="en-US" kern="1200" dirty="0">
                <a:solidFill>
                  <a:srgbClr val="000000"/>
                </a:solidFill>
                <a:latin typeface="Arial (Body)"/>
              </a:rPr>
              <a:t>Scale economies (efficiencies that arise from increasing the size of a business)</a:t>
            </a:r>
          </a:p>
          <a:p>
            <a:pPr marL="255651" lvl="0" indent="-255651">
              <a:spcAft>
                <a:spcPct val="0"/>
              </a:spcAft>
              <a:buSzPts val="2400"/>
              <a:tabLst/>
            </a:pPr>
            <a:r>
              <a:rPr lang="en-US" kern="1200" dirty="0">
                <a:solidFill>
                  <a:srgbClr val="000000"/>
                </a:solidFill>
                <a:latin typeface="Arial (Body)"/>
              </a:rPr>
              <a:t>Revenue model:</a:t>
            </a:r>
          </a:p>
          <a:p>
            <a:pPr marL="741553" lvl="1" indent="-284353">
              <a:spcAft>
                <a:spcPct val="0"/>
              </a:spcAft>
              <a:buSzPts val="2400"/>
            </a:pPr>
            <a:r>
              <a:rPr lang="en-US" kern="1200" dirty="0">
                <a:solidFill>
                  <a:srgbClr val="000000"/>
                </a:solidFill>
                <a:latin typeface="Arial (Body)"/>
              </a:rPr>
              <a:t>Service fees, supply-chain management, fulfillment services</a:t>
            </a:r>
          </a:p>
          <a:p>
            <a:pPr marL="255651" lvl="0" indent="-255651">
              <a:spcAft>
                <a:spcPct val="0"/>
              </a:spcAft>
              <a:buSzPts val="2400"/>
              <a:tabLst/>
            </a:pPr>
            <a:r>
              <a:rPr lang="en-US" kern="1200" dirty="0">
                <a:solidFill>
                  <a:srgbClr val="000000"/>
                </a:solidFill>
                <a:latin typeface="Arial (Body)"/>
              </a:rPr>
              <a:t>Example: Ariba</a:t>
            </a:r>
          </a:p>
        </p:txBody>
      </p:sp>
    </p:spTree>
    <p:extLst>
      <p:ext uri="{BB962C8B-B14F-4D97-AF65-F5344CB8AC3E}">
        <p14:creationId xmlns:p14="http://schemas.microsoft.com/office/powerpoint/2010/main" val="3620852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88970"/>
          </a:xfrm>
        </p:spPr>
        <p:txBody>
          <a:bodyPr/>
          <a:lstStyle/>
          <a:p>
            <a:r>
              <a:rPr lang="en-US" kern="1200" dirty="0">
                <a:cs typeface="Times New Roman" panose="02020603050405020304" pitchFamily="18" charset="0"/>
              </a:rPr>
              <a:t>B2B Models: Exchanges</a:t>
            </a:r>
            <a:endParaRPr lang="en-AU" dirty="0"/>
          </a:p>
        </p:txBody>
      </p:sp>
      <p:sp>
        <p:nvSpPr>
          <p:cNvPr id="3" name="Content Placeholder 2"/>
          <p:cNvSpPr>
            <a:spLocks noGrp="1"/>
          </p:cNvSpPr>
          <p:nvPr>
            <p:ph sz="quarter" idx="13"/>
          </p:nvPr>
        </p:nvSpPr>
        <p:spPr>
          <a:xfrm>
            <a:off x="457199" y="1256522"/>
            <a:ext cx="8551889" cy="5144277"/>
          </a:xfrm>
        </p:spPr>
        <p:txBody>
          <a:bodyPr/>
          <a:lstStyle/>
          <a:p>
            <a:pPr marL="255651" lvl="0" indent="-255651">
              <a:spcAft>
                <a:spcPct val="0"/>
              </a:spcAft>
              <a:buSzPts val="2400"/>
              <a:tabLst/>
            </a:pPr>
            <a:r>
              <a:rPr lang="en-US" kern="1200" dirty="0">
                <a:solidFill>
                  <a:srgbClr val="000000"/>
                </a:solidFill>
                <a:latin typeface="Arial (Body)"/>
              </a:rPr>
              <a:t>Independent digital marketplace where hundreds of suppliers meet a smaller number of very large commercial purchasers and conduct transactions.</a:t>
            </a:r>
          </a:p>
          <a:p>
            <a:pPr marL="255651" lvl="0" indent="-255651">
              <a:spcAft>
                <a:spcPct val="0"/>
              </a:spcAft>
              <a:buSzPts val="2400"/>
              <a:tabLst/>
            </a:pPr>
            <a:r>
              <a:rPr lang="en-US" kern="1200" dirty="0">
                <a:solidFill>
                  <a:srgbClr val="000000"/>
                </a:solidFill>
                <a:latin typeface="Arial (Body)"/>
              </a:rPr>
              <a:t>Exchanges make it significantly less expensive and time-consuming to identify potential suppliers, customers, and partners and to do business with each other.</a:t>
            </a:r>
          </a:p>
          <a:p>
            <a:pPr marL="255651" lvl="0" indent="-255651">
              <a:spcAft>
                <a:spcPct val="0"/>
              </a:spcAft>
              <a:buSzPts val="2400"/>
              <a:tabLst/>
            </a:pPr>
            <a:r>
              <a:rPr lang="en-US" kern="1200" dirty="0">
                <a:solidFill>
                  <a:srgbClr val="000000"/>
                </a:solidFill>
                <a:latin typeface="Arial (Body)"/>
              </a:rPr>
              <a:t>Revenue model: Transaction, commission fees</a:t>
            </a:r>
          </a:p>
          <a:p>
            <a:pPr marL="255651" lvl="0" indent="-255651">
              <a:spcAft>
                <a:spcPct val="0"/>
              </a:spcAft>
              <a:buSzPts val="2400"/>
              <a:tabLst/>
            </a:pPr>
            <a:r>
              <a:rPr lang="en-US" kern="1200" dirty="0">
                <a:solidFill>
                  <a:srgbClr val="000000"/>
                </a:solidFill>
                <a:latin typeface="Arial (Body)"/>
              </a:rPr>
              <a:t>Create powerful competition between suppliers</a:t>
            </a:r>
          </a:p>
          <a:p>
            <a:pPr marL="255651" lvl="0" indent="-255651">
              <a:spcAft>
                <a:spcPct val="0"/>
              </a:spcAft>
              <a:buSzPts val="2400"/>
              <a:tabLst/>
            </a:pPr>
            <a:r>
              <a:rPr lang="en-US" kern="1200" dirty="0">
                <a:solidFill>
                  <a:srgbClr val="000000"/>
                </a:solidFill>
                <a:latin typeface="Arial (Body)"/>
              </a:rPr>
              <a:t>Tend to force suppliers into powerful price competition; number of exchanges has dropped dramatically</a:t>
            </a:r>
          </a:p>
          <a:p>
            <a:pPr marL="255651" lvl="0" indent="-255651">
              <a:spcAft>
                <a:spcPct val="0"/>
              </a:spcAft>
              <a:buSzPts val="2400"/>
              <a:tabLst/>
            </a:pPr>
            <a:r>
              <a:rPr lang="en-US" kern="1200" dirty="0">
                <a:solidFill>
                  <a:srgbClr val="000000"/>
                </a:solidFill>
                <a:latin typeface="Arial (Body)"/>
              </a:rPr>
              <a:t>Example: Go2Paper</a:t>
            </a:r>
          </a:p>
        </p:txBody>
      </p:sp>
    </p:spTree>
    <p:extLst>
      <p:ext uri="{BB962C8B-B14F-4D97-AF65-F5344CB8AC3E}">
        <p14:creationId xmlns:p14="http://schemas.microsoft.com/office/powerpoint/2010/main" val="2727178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B2B Models: Industry Consortia</a:t>
            </a:r>
            <a:endParaRPr lang="en-AU" dirty="0"/>
          </a:p>
        </p:txBody>
      </p:sp>
      <p:sp>
        <p:nvSpPr>
          <p:cNvPr id="3" name="Content Placeholder 2"/>
          <p:cNvSpPr>
            <a:spLocks noGrp="1"/>
          </p:cNvSpPr>
          <p:nvPr>
            <p:ph sz="quarter" idx="13"/>
          </p:nvPr>
        </p:nvSpPr>
        <p:spPr>
          <a:xfrm>
            <a:off x="457200" y="1556326"/>
            <a:ext cx="8229600" cy="4919425"/>
          </a:xfrm>
        </p:spPr>
        <p:txBody>
          <a:bodyPr/>
          <a:lstStyle/>
          <a:p>
            <a:pPr marL="255651" lvl="0" indent="-255651">
              <a:spcAft>
                <a:spcPct val="0"/>
              </a:spcAft>
              <a:buSzPts val="2400"/>
              <a:tabLst/>
            </a:pPr>
            <a:r>
              <a:rPr lang="en-US" kern="1200" dirty="0">
                <a:solidFill>
                  <a:srgbClr val="000000"/>
                </a:solidFill>
                <a:latin typeface="Arial (Body)"/>
              </a:rPr>
              <a:t>Industry-owned </a:t>
            </a:r>
            <a:r>
              <a:rPr lang="en-US" i="1" kern="1200" dirty="0">
                <a:solidFill>
                  <a:srgbClr val="000000"/>
                </a:solidFill>
                <a:latin typeface="Arial (Body)"/>
              </a:rPr>
              <a:t>vertical digital marketplaces</a:t>
            </a:r>
            <a:r>
              <a:rPr lang="en-US" kern="1200" dirty="0">
                <a:solidFill>
                  <a:srgbClr val="000000"/>
                </a:solidFill>
                <a:latin typeface="Arial (Body)"/>
              </a:rPr>
              <a:t> that serve </a:t>
            </a:r>
            <a:r>
              <a:rPr lang="en-US" b="1" kern="1200" dirty="0">
                <a:solidFill>
                  <a:srgbClr val="000000"/>
                </a:solidFill>
                <a:latin typeface="Arial (Body)"/>
              </a:rPr>
              <a:t>specific industries</a:t>
            </a:r>
            <a:r>
              <a:rPr lang="en-US" kern="1200" dirty="0">
                <a:solidFill>
                  <a:srgbClr val="000000"/>
                </a:solidFill>
                <a:latin typeface="Arial (Body)"/>
              </a:rPr>
              <a:t>, such as the automobile, aerospace, chemical, floral, or logging industries open to select suppliers. </a:t>
            </a:r>
          </a:p>
          <a:p>
            <a:pPr marL="255651" lvl="0" indent="-255651">
              <a:spcAft>
                <a:spcPct val="0"/>
              </a:spcAft>
              <a:buSzPts val="2400"/>
              <a:tabLst/>
            </a:pPr>
            <a:r>
              <a:rPr lang="en-US" kern="1200" dirty="0">
                <a:solidFill>
                  <a:srgbClr val="000000"/>
                </a:solidFill>
                <a:latin typeface="Arial (Body)"/>
              </a:rPr>
              <a:t>Horizontal marketplaces sell specific products and services to a wide range of companies.</a:t>
            </a:r>
          </a:p>
          <a:p>
            <a:pPr marL="255651" lvl="0" indent="-255651">
              <a:spcAft>
                <a:spcPct val="0"/>
              </a:spcAft>
              <a:buSzPts val="2400"/>
              <a:tabLst/>
            </a:pPr>
            <a:r>
              <a:rPr lang="en-US" kern="1200" dirty="0">
                <a:solidFill>
                  <a:srgbClr val="000000"/>
                </a:solidFill>
                <a:latin typeface="Arial (Body)"/>
              </a:rPr>
              <a:t>More successful than exchanges</a:t>
            </a:r>
          </a:p>
          <a:p>
            <a:pPr marL="741553" lvl="1" indent="-284353">
              <a:spcAft>
                <a:spcPct val="0"/>
              </a:spcAft>
              <a:buSzPts val="2400"/>
            </a:pPr>
            <a:r>
              <a:rPr lang="en-US" kern="1200" dirty="0">
                <a:solidFill>
                  <a:srgbClr val="000000"/>
                </a:solidFill>
                <a:latin typeface="Arial (Body)"/>
              </a:rPr>
              <a:t>Sponsored by powerful industry players</a:t>
            </a:r>
          </a:p>
          <a:p>
            <a:pPr marL="741553" lvl="1" indent="-284353">
              <a:spcAft>
                <a:spcPct val="0"/>
              </a:spcAft>
              <a:buSzPts val="2400"/>
            </a:pPr>
            <a:r>
              <a:rPr lang="en-US" kern="1200" dirty="0">
                <a:solidFill>
                  <a:srgbClr val="000000"/>
                </a:solidFill>
                <a:latin typeface="Arial (Body)"/>
              </a:rPr>
              <a:t>Strengthen traditional purchasing behavior</a:t>
            </a:r>
          </a:p>
          <a:p>
            <a:pPr marL="255651" lvl="0" indent="-255651">
              <a:spcAft>
                <a:spcPct val="0"/>
              </a:spcAft>
              <a:buSzPts val="2400"/>
              <a:tabLst/>
            </a:pPr>
            <a:r>
              <a:rPr lang="en-US" kern="1200" dirty="0">
                <a:solidFill>
                  <a:srgbClr val="000000"/>
                </a:solidFill>
                <a:latin typeface="Arial (Body)"/>
              </a:rPr>
              <a:t>Revenue model: Transaction, commission fees</a:t>
            </a:r>
          </a:p>
          <a:p>
            <a:pPr marL="255651" lvl="0" indent="-255651">
              <a:spcAft>
                <a:spcPct val="0"/>
              </a:spcAft>
              <a:buSzPts val="2400"/>
              <a:tabLst/>
            </a:pPr>
            <a:r>
              <a:rPr lang="en-US" kern="1200" dirty="0">
                <a:solidFill>
                  <a:srgbClr val="000000"/>
                </a:solidFill>
                <a:latin typeface="Arial (Body)"/>
              </a:rPr>
              <a:t>Example: SupplyOn</a:t>
            </a:r>
          </a:p>
        </p:txBody>
      </p:sp>
    </p:spTree>
    <p:extLst>
      <p:ext uri="{BB962C8B-B14F-4D97-AF65-F5344CB8AC3E}">
        <p14:creationId xmlns:p14="http://schemas.microsoft.com/office/powerpoint/2010/main" val="576510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Private Industrial Networks</a:t>
            </a:r>
            <a:endParaRPr lang="en-AU" dirty="0"/>
          </a:p>
        </p:txBody>
      </p:sp>
      <p:sp>
        <p:nvSpPr>
          <p:cNvPr id="3" name="Content Placeholder 2"/>
          <p:cNvSpPr>
            <a:spLocks noGrp="1"/>
          </p:cNvSpPr>
          <p:nvPr>
            <p:ph sz="quarter" idx="13"/>
          </p:nvPr>
        </p:nvSpPr>
        <p:spPr>
          <a:xfrm>
            <a:off x="457200" y="1556326"/>
            <a:ext cx="8046720" cy="4434275"/>
          </a:xfrm>
        </p:spPr>
        <p:txBody>
          <a:bodyPr/>
          <a:lstStyle/>
          <a:p>
            <a:pPr marL="255651" lvl="0" indent="-255651">
              <a:spcAft>
                <a:spcPct val="0"/>
              </a:spcAft>
              <a:buSzPts val="2400"/>
              <a:tabLst/>
            </a:pPr>
            <a:r>
              <a:rPr lang="en-US" altLang="en-US" kern="1200" dirty="0">
                <a:solidFill>
                  <a:srgbClr val="000000"/>
                </a:solidFill>
                <a:latin typeface="Arial (Body)"/>
              </a:rPr>
              <a:t>Digital network used to coordinate the flow of communications among firms engaged in business together.</a:t>
            </a:r>
          </a:p>
          <a:p>
            <a:pPr marL="255651" lvl="0" indent="-255651">
              <a:spcAft>
                <a:spcPct val="0"/>
              </a:spcAft>
              <a:buSzPts val="2400"/>
              <a:tabLst/>
            </a:pPr>
            <a:r>
              <a:rPr lang="en-US" altLang="en-US" kern="1200" dirty="0">
                <a:solidFill>
                  <a:srgbClr val="000000"/>
                </a:solidFill>
                <a:latin typeface="Arial (Body)"/>
              </a:rPr>
              <a:t>Typically evolve out of large company</a:t>
            </a:r>
            <a:r>
              <a:rPr lang="en-IN" altLang="ja-JP" kern="1200" dirty="0">
                <a:solidFill>
                  <a:srgbClr val="000000"/>
                </a:solidFill>
                <a:latin typeface="Arial (Body)"/>
              </a:rPr>
              <a:t>’</a:t>
            </a:r>
            <a:r>
              <a:rPr lang="en-US" altLang="ja-JP" kern="1200" dirty="0">
                <a:solidFill>
                  <a:srgbClr val="000000"/>
                </a:solidFill>
                <a:latin typeface="Arial (Body)"/>
              </a:rPr>
              <a:t>s internal enterprise system</a:t>
            </a:r>
          </a:p>
          <a:p>
            <a:pPr marL="741553" lvl="1" indent="-284353">
              <a:spcAft>
                <a:spcPct val="0"/>
              </a:spcAft>
              <a:buSzPts val="2400"/>
            </a:pPr>
            <a:r>
              <a:rPr lang="en-US" altLang="ja-JP" kern="1200" dirty="0">
                <a:solidFill>
                  <a:srgbClr val="000000"/>
                </a:solidFill>
                <a:latin typeface="Arial (Body)"/>
              </a:rPr>
              <a:t>Key, trusted, long-term suppliers invited to network</a:t>
            </a:r>
          </a:p>
          <a:p>
            <a:pPr marL="255651" lvl="0" indent="-255651">
              <a:spcAft>
                <a:spcPct val="0"/>
              </a:spcAft>
              <a:buSzPts val="2400"/>
              <a:tabLst/>
            </a:pPr>
            <a:r>
              <a:rPr lang="en-US" altLang="en-US" kern="1200" dirty="0">
                <a:solidFill>
                  <a:srgbClr val="000000"/>
                </a:solidFill>
                <a:latin typeface="Arial (Body)"/>
              </a:rPr>
              <a:t>Example: Walmart</a:t>
            </a:r>
            <a:r>
              <a:rPr lang="en-IN" altLang="ja-JP" kern="1200" dirty="0">
                <a:solidFill>
                  <a:srgbClr val="000000"/>
                </a:solidFill>
                <a:latin typeface="Arial (Body)"/>
              </a:rPr>
              <a:t>’</a:t>
            </a:r>
            <a:r>
              <a:rPr lang="en-US" altLang="ja-JP" kern="1200" dirty="0">
                <a:solidFill>
                  <a:srgbClr val="000000"/>
                </a:solidFill>
                <a:latin typeface="Arial (Body)"/>
              </a:rPr>
              <a:t>s network for suppliers</a:t>
            </a:r>
          </a:p>
        </p:txBody>
      </p:sp>
    </p:spTree>
    <p:extLst>
      <p:ext uri="{BB962C8B-B14F-4D97-AF65-F5344CB8AC3E}">
        <p14:creationId xmlns:p14="http://schemas.microsoft.com/office/powerpoint/2010/main" val="204173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30560"/>
          </a:xfrm>
        </p:spPr>
        <p:txBody>
          <a:bodyPr anchor="b">
            <a:normAutofit/>
          </a:bodyPr>
          <a:lstStyle/>
          <a:p>
            <a:r>
              <a:rPr lang="pt-BR" kern="1200" dirty="0"/>
              <a:t>E-commerce </a:t>
            </a:r>
            <a:r>
              <a:rPr lang="en-GB" kern="1200" dirty="0"/>
              <a:t>Models</a:t>
            </a:r>
            <a:endParaRPr lang="en-AU" dirty="0"/>
          </a:p>
        </p:txBody>
      </p:sp>
      <p:graphicFrame>
        <p:nvGraphicFramePr>
          <p:cNvPr id="3" name="Table 2">
            <a:extLst>
              <a:ext uri="{FF2B5EF4-FFF2-40B4-BE49-F238E27FC236}">
                <a16:creationId xmlns:a16="http://schemas.microsoft.com/office/drawing/2014/main" id="{BBEA7CFD-9800-D7CD-EA6B-FFD3B5465A9D}"/>
              </a:ext>
            </a:extLst>
          </p:cNvPr>
          <p:cNvGraphicFramePr>
            <a:graphicFrameLocks noGrp="1"/>
          </p:cNvGraphicFramePr>
          <p:nvPr>
            <p:extLst>
              <p:ext uri="{D42A27DB-BD31-4B8C-83A1-F6EECF244321}">
                <p14:modId xmlns:p14="http://schemas.microsoft.com/office/powerpoint/2010/main" val="426713288"/>
              </p:ext>
            </p:extLst>
          </p:nvPr>
        </p:nvGraphicFramePr>
        <p:xfrm>
          <a:off x="457200" y="1560786"/>
          <a:ext cx="8229601" cy="4295672"/>
        </p:xfrm>
        <a:graphic>
          <a:graphicData uri="http://schemas.openxmlformats.org/drawingml/2006/table">
            <a:tbl>
              <a:tblPr firstRow="1" firstCol="1" bandRow="1">
                <a:tableStyleId>{40F9630F-82C1-40B7-BC3A-925EFCFF5E92}</a:tableStyleId>
              </a:tblPr>
              <a:tblGrid>
                <a:gridCol w="2089106">
                  <a:extLst>
                    <a:ext uri="{9D8B030D-6E8A-4147-A177-3AD203B41FA5}">
                      <a16:colId xmlns:a16="http://schemas.microsoft.com/office/drawing/2014/main" val="2568002289"/>
                    </a:ext>
                  </a:extLst>
                </a:gridCol>
                <a:gridCol w="1113268">
                  <a:extLst>
                    <a:ext uri="{9D8B030D-6E8A-4147-A177-3AD203B41FA5}">
                      <a16:colId xmlns:a16="http://schemas.microsoft.com/office/drawing/2014/main" val="2561744763"/>
                    </a:ext>
                  </a:extLst>
                </a:gridCol>
                <a:gridCol w="2695042">
                  <a:extLst>
                    <a:ext uri="{9D8B030D-6E8A-4147-A177-3AD203B41FA5}">
                      <a16:colId xmlns:a16="http://schemas.microsoft.com/office/drawing/2014/main" val="4122817261"/>
                    </a:ext>
                  </a:extLst>
                </a:gridCol>
                <a:gridCol w="2332185">
                  <a:extLst>
                    <a:ext uri="{9D8B030D-6E8A-4147-A177-3AD203B41FA5}">
                      <a16:colId xmlns:a16="http://schemas.microsoft.com/office/drawing/2014/main" val="599945621"/>
                    </a:ext>
                  </a:extLst>
                </a:gridCol>
              </a:tblGrid>
              <a:tr h="270547">
                <a:tc gridSpan="4">
                  <a:txBody>
                    <a:bodyPr/>
                    <a:lstStyle/>
                    <a:p>
                      <a:pPr algn="ctr"/>
                      <a:r>
                        <a:rPr lang="en-GB" sz="1100">
                          <a:effectLst/>
                        </a:rPr>
                        <a:t>B2B BUSINESS MODELS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9189554"/>
                  </a:ext>
                </a:extLst>
              </a:tr>
              <a:tr h="270547">
                <a:tc>
                  <a:txBody>
                    <a:bodyPr/>
                    <a:lstStyle/>
                    <a:p>
                      <a:r>
                        <a:rPr lang="en-GB" sz="1100">
                          <a:effectLst/>
                        </a:rPr>
                        <a:t>Business Model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Examples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Revenue Model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3879977363"/>
                  </a:ext>
                </a:extLst>
              </a:tr>
              <a:tr h="0">
                <a:tc gridSpan="4">
                  <a:txBody>
                    <a:bodyPr/>
                    <a:lstStyle/>
                    <a:p>
                      <a:pPr marL="342900" lvl="0" indent="-342900">
                        <a:buFont typeface="+mj-lt"/>
                        <a:buAutoNum type="arabicParenBoth"/>
                      </a:pPr>
                      <a:r>
                        <a:rPr lang="en-GB" sz="1100" dirty="0">
                          <a:effectLst/>
                        </a:rPr>
                        <a:t>NET MARKETPLACE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7455246"/>
                  </a:ext>
                </a:extLst>
              </a:tr>
              <a:tr h="706915">
                <a:tc>
                  <a:txBody>
                    <a:bodyPr/>
                    <a:lstStyle/>
                    <a:p>
                      <a:r>
                        <a:rPr lang="en-GB" sz="1100">
                          <a:effectLst/>
                        </a:rPr>
                        <a:t>E-distributor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Grainger</a:t>
                      </a:r>
                    </a:p>
                    <a:p>
                      <a:r>
                        <a:rPr lang="en-GB" sz="1100">
                          <a:effectLst/>
                        </a:rPr>
                        <a:t>Amazon business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Single-firm online version of retail and also store; supply maintenance, repair, operation goods; indirect inputs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Sale of goods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57418242"/>
                  </a:ext>
                </a:extLst>
              </a:tr>
              <a:tr h="706915">
                <a:tc>
                  <a:txBody>
                    <a:bodyPr/>
                    <a:lstStyle/>
                    <a:p>
                      <a:r>
                        <a:rPr lang="en-GB" sz="1100">
                          <a:effectLst/>
                        </a:rPr>
                        <a:t>E-procurement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Ariba Supplier Network</a:t>
                      </a:r>
                    </a:p>
                    <a:p>
                      <a:r>
                        <a:rPr lang="en-GB" sz="1100">
                          <a:effectLst/>
                        </a:rPr>
                        <a:t>Proactis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Single firm creating digital markets where sellers and buyers transact for indirect inputs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Fee for market-making services, supply chain management, and fulfilment services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1302728277"/>
                  </a:ext>
                </a:extLst>
              </a:tr>
              <a:tr h="488731">
                <a:tc>
                  <a:txBody>
                    <a:bodyPr/>
                    <a:lstStyle/>
                    <a:p>
                      <a:r>
                        <a:rPr lang="en-GB" sz="1100">
                          <a:effectLst/>
                        </a:rPr>
                        <a:t>Exchange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Go2Paper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dirty="0">
                          <a:effectLst/>
                        </a:rPr>
                        <a:t>Independently owned vertical digital marketplace for direct inputs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Fees and commissions on transactions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3382046900"/>
                  </a:ext>
                </a:extLst>
              </a:tr>
              <a:tr h="488731">
                <a:tc>
                  <a:txBody>
                    <a:bodyPr/>
                    <a:lstStyle/>
                    <a:p>
                      <a:r>
                        <a:rPr lang="en-GB" sz="1100">
                          <a:effectLst/>
                        </a:rPr>
                        <a:t>Industry Consortium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The Seam </a:t>
                      </a:r>
                    </a:p>
                    <a:p>
                      <a:r>
                        <a:rPr lang="en-GB" sz="1100">
                          <a:effectLst/>
                        </a:rPr>
                        <a:t>SupplyOn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Industry-owned vertical digital market open to select suppliers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Fees and commissions on transactions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4010314689"/>
                  </a:ext>
                </a:extLst>
              </a:tr>
              <a:tr h="488731">
                <a:tc>
                  <a:txBody>
                    <a:bodyPr/>
                    <a:lstStyle/>
                    <a:p>
                      <a:pPr marL="342900" lvl="0" indent="-342900">
                        <a:buFont typeface="+mj-lt"/>
                        <a:buAutoNum type="arabicParenBoth"/>
                      </a:pPr>
                      <a:r>
                        <a:rPr lang="en-GB" sz="1100">
                          <a:effectLst/>
                        </a:rPr>
                        <a:t>PRIVATE INDUSTRIAL NETWORK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1537199496"/>
                  </a:ext>
                </a:extLst>
              </a:tr>
              <a:tr h="706915">
                <a:tc>
                  <a:txBody>
                    <a:bodyPr/>
                    <a:lstStyle/>
                    <a:p>
                      <a:pPr marL="457200"/>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Walmart</a:t>
                      </a:r>
                    </a:p>
                    <a:p>
                      <a:r>
                        <a:rPr lang="en-GB" sz="1100">
                          <a:effectLst/>
                        </a:rPr>
                        <a:t>Procter and gamble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Company-owned network that coordinates supply chains with a limited set of partners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dirty="0">
                          <a:effectLst/>
                        </a:rPr>
                        <a:t>Cost absorbed by network owner and recovered through production and distribution efficiencies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942192988"/>
                  </a:ext>
                </a:extLst>
              </a:tr>
            </a:tbl>
          </a:graphicData>
        </a:graphic>
      </p:graphicFrame>
    </p:spTree>
    <p:extLst>
      <p:ext uri="{BB962C8B-B14F-4D97-AF65-F5344CB8AC3E}">
        <p14:creationId xmlns:p14="http://schemas.microsoft.com/office/powerpoint/2010/main" val="3741544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How </a:t>
            </a:r>
            <a:r>
              <a:rPr lang="pt-BR" kern="1200" dirty="0">
                <a:cs typeface="Times New Roman" panose="02020603050405020304" pitchFamily="18" charset="0"/>
              </a:rPr>
              <a:t>E-commerce </a:t>
            </a:r>
            <a:r>
              <a:rPr lang="en-US" kern="1200" dirty="0">
                <a:cs typeface="Times New Roman" panose="02020603050405020304" pitchFamily="18" charset="0"/>
              </a:rPr>
              <a:t>Changes Business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defRPr/>
            </a:pPr>
            <a:r>
              <a:rPr lang="pt-BR" kern="1200" dirty="0">
                <a:solidFill>
                  <a:srgbClr val="000000"/>
                </a:solidFill>
                <a:latin typeface="Arial (Body)"/>
              </a:rPr>
              <a:t>E-commerce </a:t>
            </a:r>
            <a:r>
              <a:rPr lang="en-US" kern="1200" dirty="0">
                <a:solidFill>
                  <a:srgbClr val="000000"/>
                </a:solidFill>
                <a:latin typeface="Arial (Body)"/>
              </a:rPr>
              <a:t>changes industry structure by changing:</a:t>
            </a:r>
          </a:p>
          <a:p>
            <a:pPr marL="741553" lvl="1" indent="-284353">
              <a:spcAft>
                <a:spcPct val="0"/>
              </a:spcAft>
              <a:buSzPts val="2400"/>
              <a:defRPr/>
            </a:pPr>
            <a:r>
              <a:rPr lang="en-US" kern="1200" dirty="0">
                <a:solidFill>
                  <a:srgbClr val="000000"/>
                </a:solidFill>
                <a:latin typeface="Arial (Body)"/>
                <a:ea typeface="ＭＳ Ｐゴシック" charset="0"/>
              </a:rPr>
              <a:t>Rivalry among existing competitors</a:t>
            </a:r>
          </a:p>
          <a:p>
            <a:pPr marL="741553" lvl="1" indent="-284353">
              <a:spcAft>
                <a:spcPct val="0"/>
              </a:spcAft>
              <a:buSzPts val="2400"/>
              <a:defRPr/>
            </a:pPr>
            <a:r>
              <a:rPr lang="en-US" kern="1200" dirty="0">
                <a:solidFill>
                  <a:srgbClr val="000000"/>
                </a:solidFill>
                <a:latin typeface="Arial (Body)"/>
                <a:ea typeface="ＭＳ Ｐゴシック" charset="0"/>
              </a:rPr>
              <a:t>Barriers to entry</a:t>
            </a:r>
          </a:p>
          <a:p>
            <a:pPr marL="741553" lvl="1" indent="-284353">
              <a:spcAft>
                <a:spcPct val="0"/>
              </a:spcAft>
              <a:buSzPts val="2400"/>
              <a:defRPr/>
            </a:pPr>
            <a:r>
              <a:rPr lang="en-US" kern="1200" dirty="0">
                <a:solidFill>
                  <a:srgbClr val="000000"/>
                </a:solidFill>
                <a:latin typeface="Arial (Body)"/>
                <a:ea typeface="ＭＳ Ｐゴシック" charset="0"/>
              </a:rPr>
              <a:t>Threat of new substitute products</a:t>
            </a:r>
          </a:p>
          <a:p>
            <a:pPr marL="741553" lvl="1" indent="-284353">
              <a:spcAft>
                <a:spcPct val="0"/>
              </a:spcAft>
              <a:buSzPts val="2400"/>
              <a:defRPr/>
            </a:pPr>
            <a:r>
              <a:rPr lang="en-US" kern="1200" dirty="0">
                <a:solidFill>
                  <a:srgbClr val="000000"/>
                </a:solidFill>
                <a:latin typeface="Arial (Body)"/>
                <a:ea typeface="ＭＳ Ｐゴシック" charset="0"/>
              </a:rPr>
              <a:t>Strength of suppliers</a:t>
            </a:r>
          </a:p>
          <a:p>
            <a:pPr marL="741553" lvl="1" indent="-284353">
              <a:spcAft>
                <a:spcPct val="0"/>
              </a:spcAft>
              <a:buSzPts val="2400"/>
              <a:defRPr/>
            </a:pPr>
            <a:r>
              <a:rPr lang="en-US" kern="1200" dirty="0">
                <a:solidFill>
                  <a:srgbClr val="000000"/>
                </a:solidFill>
                <a:latin typeface="Arial (Body)"/>
                <a:ea typeface="ＭＳ Ｐゴシック" charset="0"/>
              </a:rPr>
              <a:t>Bargaining power of buyers</a:t>
            </a:r>
          </a:p>
          <a:p>
            <a:pPr marL="255651" lvl="0" indent="-255651">
              <a:spcAft>
                <a:spcPct val="0"/>
              </a:spcAft>
              <a:buSzPts val="2400"/>
              <a:tabLst/>
              <a:defRPr/>
            </a:pPr>
            <a:r>
              <a:rPr lang="en-US" kern="1200" dirty="0">
                <a:solidFill>
                  <a:srgbClr val="000000"/>
                </a:solidFill>
                <a:latin typeface="Arial (Body)"/>
                <a:ea typeface="ＭＳ Ｐゴシック" charset="0"/>
              </a:rPr>
              <a:t>Industry structural analysis</a:t>
            </a:r>
          </a:p>
        </p:txBody>
      </p:sp>
    </p:spTree>
    <p:extLst>
      <p:ext uri="{BB962C8B-B14F-4D97-AF65-F5344CB8AC3E}">
        <p14:creationId xmlns:p14="http://schemas.microsoft.com/office/powerpoint/2010/main" val="2404718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T 361 ECommerce Systems Chapter 2 Ecommerce Business">
            <a:extLst>
              <a:ext uri="{FF2B5EF4-FFF2-40B4-BE49-F238E27FC236}">
                <a16:creationId xmlns:a16="http://schemas.microsoft.com/office/drawing/2014/main" id="{3625887A-F651-9639-275C-95416E1F4C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33" t="3935" r="18852" b="7978"/>
          <a:stretch/>
        </p:blipFill>
        <p:spPr bwMode="auto">
          <a:xfrm>
            <a:off x="944380" y="269823"/>
            <a:ext cx="7195279" cy="604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46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59" y="215371"/>
            <a:ext cx="9033641" cy="1097279"/>
          </a:xfrm>
        </p:spPr>
        <p:txBody>
          <a:bodyPr/>
          <a:lstStyle/>
          <a:p>
            <a:pPr algn="ctr"/>
            <a:r>
              <a:rPr lang="pt-BR" kern="1200" dirty="0">
                <a:cs typeface="Times New Roman" panose="02020603050405020304" pitchFamily="18" charset="0"/>
              </a:rPr>
              <a:t>E-commerce </a:t>
            </a:r>
            <a:r>
              <a:rPr lang="en-US" kern="1200" dirty="0">
                <a:cs typeface="Times New Roman" panose="02020603050405020304" pitchFamily="18" charset="0"/>
              </a:rPr>
              <a:t>Business Models </a:t>
            </a:r>
            <a:br>
              <a:rPr lang="en-US" kern="1200" dirty="0">
                <a:cs typeface="Times New Roman" panose="02020603050405020304" pitchFamily="18" charset="0"/>
              </a:rPr>
            </a:br>
            <a:r>
              <a:rPr lang="pt-BR" kern="1200" dirty="0">
                <a:cs typeface="Times New Roman" panose="02020603050405020304" pitchFamily="18" charset="0"/>
              </a:rPr>
              <a:t>Category</a:t>
            </a:r>
            <a:endParaRPr lang="en-AU" dirty="0"/>
          </a:p>
        </p:txBody>
      </p:sp>
      <p:sp>
        <p:nvSpPr>
          <p:cNvPr id="3" name="Content Placeholder 2"/>
          <p:cNvSpPr>
            <a:spLocks noGrp="1"/>
          </p:cNvSpPr>
          <p:nvPr>
            <p:ph sz="quarter" idx="13"/>
          </p:nvPr>
        </p:nvSpPr>
        <p:spPr>
          <a:xfrm>
            <a:off x="472966" y="1509030"/>
            <a:ext cx="8229600" cy="4828708"/>
          </a:xfrm>
        </p:spPr>
        <p:txBody>
          <a:bodyPr/>
          <a:lstStyle/>
          <a:p>
            <a:pPr marL="742569" lvl="1" indent="-255651">
              <a:spcAft>
                <a:spcPct val="0"/>
              </a:spcAft>
              <a:buSzPts val="2400"/>
            </a:pPr>
            <a:r>
              <a:rPr lang="en-US" altLang="en-US" kern="1200" dirty="0">
                <a:solidFill>
                  <a:srgbClr val="000000"/>
                </a:solidFill>
                <a:latin typeface="Arial (Body)"/>
              </a:rPr>
              <a:t>There are many e-commerce business models, and more and more are being invented every day.</a:t>
            </a:r>
          </a:p>
          <a:p>
            <a:pPr marL="742569" lvl="1" indent="-255651">
              <a:spcAft>
                <a:spcPct val="0"/>
              </a:spcAft>
              <a:buSzPts val="2400"/>
            </a:pPr>
            <a:r>
              <a:rPr lang="en-US" altLang="en-US" kern="1200" dirty="0">
                <a:solidFill>
                  <a:srgbClr val="000000"/>
                </a:solidFill>
                <a:latin typeface="Arial (Body)"/>
              </a:rPr>
              <a:t>The number of such models is limited only by the human imagination and list of models is certainly not exhaustive.</a:t>
            </a:r>
          </a:p>
          <a:p>
            <a:pPr marL="742569" lvl="1" indent="-255651">
              <a:spcAft>
                <a:spcPct val="0"/>
              </a:spcAft>
              <a:buSzPts val="2400"/>
            </a:pPr>
            <a:r>
              <a:rPr lang="en-US" altLang="en-US" kern="1200" dirty="0">
                <a:solidFill>
                  <a:srgbClr val="000000"/>
                </a:solidFill>
                <a:latin typeface="Arial (Body)"/>
              </a:rPr>
              <a:t>It is important to note that there is no one correct way to categorize these business models.</a:t>
            </a:r>
          </a:p>
          <a:p>
            <a:pPr marL="742569" lvl="1" indent="-255651">
              <a:spcAft>
                <a:spcPct val="0"/>
              </a:spcAft>
              <a:buSzPts val="2400"/>
            </a:pPr>
            <a:r>
              <a:rPr lang="en-US" altLang="en-US" kern="1200" dirty="0">
                <a:solidFill>
                  <a:srgbClr val="000000"/>
                </a:solidFill>
                <a:latin typeface="Arial (Body)"/>
              </a:rPr>
              <a:t>E-commerce business models would be incomplete without e-commerce enablers, which provide hardware, OS software, networks and communications technology, application software, web design, consulting services </a:t>
            </a:r>
            <a:r>
              <a:rPr lang="en-US" altLang="en-US" kern="1200" dirty="0" err="1">
                <a:solidFill>
                  <a:srgbClr val="000000"/>
                </a:solidFill>
                <a:latin typeface="Arial (Body)"/>
              </a:rPr>
              <a:t>etc</a:t>
            </a:r>
            <a:endParaRPr lang="en-US" altLang="en-US" kern="1200" dirty="0">
              <a:solidFill>
                <a:srgbClr val="000000"/>
              </a:solidFill>
              <a:latin typeface="Arial (Body)"/>
            </a:endParaRPr>
          </a:p>
        </p:txBody>
      </p:sp>
    </p:spTree>
    <p:extLst>
      <p:ext uri="{BB962C8B-B14F-4D97-AF65-F5344CB8AC3E}">
        <p14:creationId xmlns:p14="http://schemas.microsoft.com/office/powerpoint/2010/main" val="3128184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Industry Value Chains</a:t>
            </a:r>
            <a:endParaRPr lang="en-AU" dirty="0"/>
          </a:p>
        </p:txBody>
      </p:sp>
      <p:sp>
        <p:nvSpPr>
          <p:cNvPr id="3" name="Content Placeholder 2"/>
          <p:cNvSpPr>
            <a:spLocks noGrp="1"/>
          </p:cNvSpPr>
          <p:nvPr>
            <p:ph sz="quarter" idx="13"/>
          </p:nvPr>
        </p:nvSpPr>
        <p:spPr>
          <a:xfrm>
            <a:off x="457200" y="1556326"/>
            <a:ext cx="8079971" cy="4434275"/>
          </a:xfrm>
        </p:spPr>
        <p:txBody>
          <a:bodyPr/>
          <a:lstStyle/>
          <a:p>
            <a:pPr marL="255651" lvl="0" indent="-255651">
              <a:spcAft>
                <a:spcPct val="0"/>
              </a:spcAft>
              <a:buSzPts val="2400"/>
              <a:tabLst/>
            </a:pPr>
            <a:r>
              <a:rPr lang="en-US" kern="1200" dirty="0">
                <a:solidFill>
                  <a:srgbClr val="000000"/>
                </a:solidFill>
                <a:latin typeface="Arial (Body)"/>
              </a:rPr>
              <a:t>Set of activities performed by suppliers, manufacturers, transporters, distributors, and retailers that transform raw inputs into final products and services</a:t>
            </a:r>
          </a:p>
          <a:p>
            <a:pPr marL="255651" lvl="0" indent="-255651">
              <a:spcAft>
                <a:spcPct val="0"/>
              </a:spcAft>
              <a:buSzPts val="2400"/>
              <a:tabLst/>
            </a:pPr>
            <a:r>
              <a:rPr lang="en-US" kern="1200" dirty="0">
                <a:solidFill>
                  <a:srgbClr val="000000"/>
                </a:solidFill>
                <a:latin typeface="Arial (Body)"/>
              </a:rPr>
              <a:t>Internet reduces cost of information and other transactional costs</a:t>
            </a:r>
          </a:p>
          <a:p>
            <a:pPr marL="255651" lvl="0" indent="-255651">
              <a:spcAft>
                <a:spcPct val="0"/>
              </a:spcAft>
              <a:buSzPts val="2400"/>
              <a:tabLst/>
            </a:pPr>
            <a:r>
              <a:rPr lang="en-US" kern="1200" dirty="0">
                <a:solidFill>
                  <a:srgbClr val="000000"/>
                </a:solidFill>
                <a:latin typeface="Arial (Body)"/>
              </a:rPr>
              <a:t>Leads to greater operational efficiencies, lowering cost, prices, adding value for customers</a:t>
            </a:r>
          </a:p>
        </p:txBody>
      </p:sp>
    </p:spTree>
    <p:extLst>
      <p:ext uri="{BB962C8B-B14F-4D97-AF65-F5344CB8AC3E}">
        <p14:creationId xmlns:p14="http://schemas.microsoft.com/office/powerpoint/2010/main" val="2795559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5.4 </a:t>
            </a:r>
            <a:r>
              <a:rPr lang="pt-BR" sz="3400" kern="1200" dirty="0">
                <a:cs typeface="Times New Roman" panose="02020603050405020304" pitchFamily="18" charset="0"/>
              </a:rPr>
              <a:t>E-commerce </a:t>
            </a:r>
            <a:r>
              <a:rPr lang="en-IN" sz="3400" kern="1200" dirty="0">
                <a:cs typeface="Times New Roman" panose="02020603050405020304" pitchFamily="18" charset="0"/>
              </a:rPr>
              <a:t>and Industry Value Chains</a:t>
            </a:r>
            <a:endParaRPr lang="en-AU" sz="3400" dirty="0"/>
          </a:p>
        </p:txBody>
      </p:sp>
      <p:pic>
        <p:nvPicPr>
          <p:cNvPr id="4" name="Picture 3" descr="EC2020G_Fig_05-04_EcomIndustryValueChains.tif"/>
          <p:cNvPicPr>
            <a:picLocks noChangeAspect="1"/>
          </p:cNvPicPr>
          <p:nvPr/>
        </p:nvPicPr>
        <p:blipFill>
          <a:blip r:embed="rId3"/>
          <a:stretch>
            <a:fillRect/>
          </a:stretch>
        </p:blipFill>
        <p:spPr>
          <a:xfrm>
            <a:off x="691882" y="2339655"/>
            <a:ext cx="7760236" cy="3446548"/>
          </a:xfrm>
          <a:prstGeom prst="rect">
            <a:avLst/>
          </a:prstGeom>
        </p:spPr>
      </p:pic>
      <p:sp>
        <p:nvSpPr>
          <p:cNvPr id="3" name="TextBox 2">
            <a:extLst>
              <a:ext uri="{FF2B5EF4-FFF2-40B4-BE49-F238E27FC236}">
                <a16:creationId xmlns:a16="http://schemas.microsoft.com/office/drawing/2014/main" id="{16C20DE7-A05F-FC2F-4C76-A714A057C08A}"/>
              </a:ext>
            </a:extLst>
          </p:cNvPr>
          <p:cNvSpPr txBox="1"/>
          <p:nvPr/>
        </p:nvSpPr>
        <p:spPr>
          <a:xfrm>
            <a:off x="441435" y="1324303"/>
            <a:ext cx="7993117" cy="738664"/>
          </a:xfrm>
          <a:prstGeom prst="rect">
            <a:avLst/>
          </a:prstGeom>
          <a:noFill/>
        </p:spPr>
        <p:txBody>
          <a:bodyPr wrap="square" rtlCol="0">
            <a:spAutoFit/>
          </a:bodyPr>
          <a:lstStyle/>
          <a:p>
            <a:pPr lvl="0" defTabSz="914400"/>
            <a:r>
              <a:rPr lang="en-US" b="1" kern="1200" dirty="0">
                <a:solidFill>
                  <a:prstClr val="black"/>
                </a:solidFill>
              </a:rPr>
              <a:t>Every industry can be characterized by a set of value-adding activities performed by a variety of actors. E-commerce potentially affects the capabilities of each player as well as the overall operational efficiency of the industry.</a:t>
            </a:r>
          </a:p>
        </p:txBody>
      </p:sp>
      <p:sp>
        <p:nvSpPr>
          <p:cNvPr id="5" name="TextBox 4">
            <a:extLst>
              <a:ext uri="{FF2B5EF4-FFF2-40B4-BE49-F238E27FC236}">
                <a16:creationId xmlns:a16="http://schemas.microsoft.com/office/drawing/2014/main" id="{3A6E912F-1357-80BB-6895-6D2AE6332B84}"/>
              </a:ext>
            </a:extLst>
          </p:cNvPr>
          <p:cNvSpPr txBox="1"/>
          <p:nvPr/>
        </p:nvSpPr>
        <p:spPr>
          <a:xfrm>
            <a:off x="659567" y="5878225"/>
            <a:ext cx="8304551" cy="461665"/>
          </a:xfrm>
          <a:prstGeom prst="rect">
            <a:avLst/>
          </a:prstGeom>
          <a:noFill/>
        </p:spPr>
        <p:txBody>
          <a:bodyPr wrap="square" rtlCol="0">
            <a:spAutoFit/>
          </a:bodyPr>
          <a:lstStyle/>
          <a:p>
            <a:r>
              <a:rPr lang="en-GB" sz="2400" b="1" dirty="0"/>
              <a:t>Six generic players in an Industry Value Chain </a:t>
            </a:r>
          </a:p>
        </p:txBody>
      </p:sp>
    </p:spTree>
    <p:extLst>
      <p:ext uri="{BB962C8B-B14F-4D97-AF65-F5344CB8AC3E}">
        <p14:creationId xmlns:p14="http://schemas.microsoft.com/office/powerpoint/2010/main" val="3101150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Firm Value Chains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Activities that a firm engages in to create final products from raw inputs</a:t>
            </a:r>
          </a:p>
          <a:p>
            <a:pPr marL="255651" lvl="0" indent="-255651">
              <a:spcAft>
                <a:spcPct val="0"/>
              </a:spcAft>
              <a:buSzPts val="2400"/>
              <a:tabLst/>
            </a:pPr>
            <a:r>
              <a:rPr lang="en-US" kern="1200" dirty="0">
                <a:solidFill>
                  <a:srgbClr val="000000"/>
                </a:solidFill>
                <a:latin typeface="Arial (Body)"/>
              </a:rPr>
              <a:t>Each step adds value</a:t>
            </a:r>
          </a:p>
          <a:p>
            <a:pPr marL="255651" lvl="0" indent="-255651">
              <a:spcAft>
                <a:spcPct val="0"/>
              </a:spcAft>
              <a:buSzPts val="2400"/>
              <a:tabLst/>
            </a:pPr>
            <a:r>
              <a:rPr lang="en-US" kern="1200" dirty="0">
                <a:solidFill>
                  <a:srgbClr val="000000"/>
                </a:solidFill>
                <a:latin typeface="Arial (Body)"/>
              </a:rPr>
              <a:t>Effect of Internet:</a:t>
            </a:r>
          </a:p>
          <a:p>
            <a:pPr marL="741553" lvl="1" indent="-284353">
              <a:spcAft>
                <a:spcPct val="0"/>
              </a:spcAft>
              <a:buSzPts val="2400"/>
            </a:pPr>
            <a:r>
              <a:rPr lang="en-US" kern="1200" dirty="0">
                <a:solidFill>
                  <a:srgbClr val="000000"/>
                </a:solidFill>
                <a:latin typeface="Arial (Body)"/>
              </a:rPr>
              <a:t>Increases operational efficiency</a:t>
            </a:r>
          </a:p>
          <a:p>
            <a:pPr marL="741553" lvl="1" indent="-284353">
              <a:spcAft>
                <a:spcPct val="0"/>
              </a:spcAft>
              <a:buSzPts val="2400"/>
            </a:pPr>
            <a:r>
              <a:rPr lang="en-US" kern="1200" dirty="0">
                <a:solidFill>
                  <a:srgbClr val="000000"/>
                </a:solidFill>
                <a:latin typeface="Arial (Body)"/>
              </a:rPr>
              <a:t>Enables product differentiation</a:t>
            </a:r>
          </a:p>
          <a:p>
            <a:pPr marL="741553" lvl="1" indent="-284353">
              <a:spcAft>
                <a:spcPct val="0"/>
              </a:spcAft>
              <a:buSzPts val="2400"/>
            </a:pPr>
            <a:r>
              <a:rPr lang="en-US" kern="1200" dirty="0">
                <a:solidFill>
                  <a:srgbClr val="000000"/>
                </a:solidFill>
                <a:latin typeface="Arial (Body)"/>
              </a:rPr>
              <a:t>Enables precise coordination of steps in chain</a:t>
            </a:r>
          </a:p>
        </p:txBody>
      </p:sp>
    </p:spTree>
    <p:extLst>
      <p:ext uri="{BB962C8B-B14F-4D97-AF65-F5344CB8AC3E}">
        <p14:creationId xmlns:p14="http://schemas.microsoft.com/office/powerpoint/2010/main" val="31544406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5.5 </a:t>
            </a:r>
            <a:r>
              <a:rPr lang="pt-BR" sz="3400" kern="1200" dirty="0">
                <a:cs typeface="Times New Roman" panose="02020603050405020304" pitchFamily="18" charset="0"/>
              </a:rPr>
              <a:t>E-commerce </a:t>
            </a:r>
            <a:r>
              <a:rPr lang="en-IN" sz="3400" kern="1200" dirty="0">
                <a:cs typeface="Times New Roman" panose="02020603050405020304" pitchFamily="18" charset="0"/>
              </a:rPr>
              <a:t>and Firm Value Chains</a:t>
            </a:r>
            <a:endParaRPr lang="en-AU" sz="3400" dirty="0"/>
          </a:p>
        </p:txBody>
      </p:sp>
      <p:pic>
        <p:nvPicPr>
          <p:cNvPr id="5" name="Picture 4" descr="EC2020G_Fig_05-05_Ecom Firm Value Chains.tif"/>
          <p:cNvPicPr>
            <a:picLocks noChangeAspect="1"/>
          </p:cNvPicPr>
          <p:nvPr/>
        </p:nvPicPr>
        <p:blipFill>
          <a:blip r:embed="rId3"/>
          <a:stretch>
            <a:fillRect/>
          </a:stretch>
        </p:blipFill>
        <p:spPr>
          <a:xfrm>
            <a:off x="1165933" y="2464676"/>
            <a:ext cx="6938258" cy="3505200"/>
          </a:xfrm>
          <a:prstGeom prst="rect">
            <a:avLst/>
          </a:prstGeom>
        </p:spPr>
      </p:pic>
      <p:sp>
        <p:nvSpPr>
          <p:cNvPr id="3" name="TextBox 2">
            <a:extLst>
              <a:ext uri="{FF2B5EF4-FFF2-40B4-BE49-F238E27FC236}">
                <a16:creationId xmlns:a16="http://schemas.microsoft.com/office/drawing/2014/main" id="{BFC18495-194F-EF73-548E-C3327DF07B38}"/>
              </a:ext>
            </a:extLst>
          </p:cNvPr>
          <p:cNvSpPr txBox="1"/>
          <p:nvPr/>
        </p:nvSpPr>
        <p:spPr>
          <a:xfrm>
            <a:off x="551793" y="1292773"/>
            <a:ext cx="7977351" cy="954107"/>
          </a:xfrm>
          <a:prstGeom prst="rect">
            <a:avLst/>
          </a:prstGeom>
          <a:noFill/>
        </p:spPr>
        <p:txBody>
          <a:bodyPr wrap="square" rtlCol="0">
            <a:spAutoFit/>
          </a:bodyPr>
          <a:lstStyle/>
          <a:p>
            <a:pPr lvl="0" defTabSz="914400"/>
            <a:r>
              <a:rPr lang="en-US" b="1" kern="1200" dirty="0">
                <a:solidFill>
                  <a:prstClr val="black"/>
                </a:solidFill>
              </a:rPr>
              <a:t>Every firm can be characterized by a set of value-adding primary and secondary activities performed by a variety of actors in the firm. A simple firm value chain performs five primary value-adding steps: inbound logistics, operations, outbound logistics, sales and marketing, and after sales service.</a:t>
            </a:r>
          </a:p>
        </p:txBody>
      </p:sp>
    </p:spTree>
    <p:extLst>
      <p:ext uri="{BB962C8B-B14F-4D97-AF65-F5344CB8AC3E}">
        <p14:creationId xmlns:p14="http://schemas.microsoft.com/office/powerpoint/2010/main" val="2837733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Firm Value Webs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Networked business ecosystem that coordinates the value chains of several firms.</a:t>
            </a:r>
          </a:p>
          <a:p>
            <a:pPr marL="255651" lvl="0" indent="-255651">
              <a:spcAft>
                <a:spcPct val="0"/>
              </a:spcAft>
              <a:buSzPts val="2400"/>
              <a:tabLst/>
            </a:pPr>
            <a:r>
              <a:rPr lang="en-US" altLang="en-US" kern="1200" dirty="0">
                <a:solidFill>
                  <a:srgbClr val="000000"/>
                </a:solidFill>
                <a:latin typeface="Arial (Body)"/>
              </a:rPr>
              <a:t>Uses Internet technology to coordinate the value chains of business partners.</a:t>
            </a:r>
          </a:p>
          <a:p>
            <a:pPr marL="255651" lvl="0" indent="-255651">
              <a:spcAft>
                <a:spcPct val="0"/>
              </a:spcAft>
              <a:buSzPts val="2400"/>
              <a:tabLst/>
            </a:pPr>
            <a:r>
              <a:rPr lang="en-US" altLang="en-US" kern="1200" dirty="0">
                <a:solidFill>
                  <a:srgbClr val="000000"/>
                </a:solidFill>
                <a:latin typeface="Arial (Body)"/>
              </a:rPr>
              <a:t>Coordinates a firm</a:t>
            </a:r>
            <a:r>
              <a:rPr lang="en-IN" altLang="ja-JP" kern="1200" dirty="0">
                <a:solidFill>
                  <a:srgbClr val="000000"/>
                </a:solidFill>
                <a:latin typeface="Arial (Body)"/>
              </a:rPr>
              <a:t>’</a:t>
            </a:r>
            <a:r>
              <a:rPr lang="en-US" altLang="ja-JP" kern="1200" dirty="0">
                <a:solidFill>
                  <a:srgbClr val="000000"/>
                </a:solidFill>
                <a:latin typeface="Arial (Body)"/>
              </a:rPr>
              <a:t>s suppliers with its own production needs using an Internet-based supply chain management system.</a:t>
            </a:r>
            <a:endParaRPr lang="en-US" altLang="en-US" kern="1200" dirty="0">
              <a:solidFill>
                <a:srgbClr val="000000"/>
              </a:solidFill>
              <a:latin typeface="Arial (Body)"/>
            </a:endParaRPr>
          </a:p>
        </p:txBody>
      </p:sp>
    </p:spTree>
    <p:extLst>
      <p:ext uri="{BB962C8B-B14F-4D97-AF65-F5344CB8AC3E}">
        <p14:creationId xmlns:p14="http://schemas.microsoft.com/office/powerpoint/2010/main" val="37248388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669" y="204952"/>
            <a:ext cx="8229600" cy="634733"/>
          </a:xfrm>
        </p:spPr>
        <p:txBody>
          <a:bodyPr/>
          <a:lstStyle/>
          <a:p>
            <a:r>
              <a:rPr lang="en-IN" sz="3400" kern="1200" dirty="0">
                <a:cs typeface="Times New Roman" panose="02020603050405020304" pitchFamily="18" charset="0"/>
              </a:rPr>
              <a:t>Figure 5.6 Internet-Enabled Value Web</a:t>
            </a:r>
            <a:endParaRPr lang="en-AU" sz="3400" dirty="0"/>
          </a:p>
        </p:txBody>
      </p:sp>
      <p:pic>
        <p:nvPicPr>
          <p:cNvPr id="4" name="Picture 3" descr="EC2020G_Fig_05-06_Internet Enabled Value Web.tif"/>
          <p:cNvPicPr>
            <a:picLocks noChangeAspect="1"/>
          </p:cNvPicPr>
          <p:nvPr/>
        </p:nvPicPr>
        <p:blipFill>
          <a:blip r:embed="rId3"/>
          <a:stretch>
            <a:fillRect/>
          </a:stretch>
        </p:blipFill>
        <p:spPr>
          <a:xfrm>
            <a:off x="1981485" y="1959071"/>
            <a:ext cx="5212562" cy="4339390"/>
          </a:xfrm>
          <a:prstGeom prst="rect">
            <a:avLst/>
          </a:prstGeom>
        </p:spPr>
      </p:pic>
      <p:sp>
        <p:nvSpPr>
          <p:cNvPr id="3" name="TextBox 2">
            <a:extLst>
              <a:ext uri="{FF2B5EF4-FFF2-40B4-BE49-F238E27FC236}">
                <a16:creationId xmlns:a16="http://schemas.microsoft.com/office/drawing/2014/main" id="{89C8E573-C847-3000-5A07-6EA36AA21CDA}"/>
              </a:ext>
            </a:extLst>
          </p:cNvPr>
          <p:cNvSpPr txBox="1"/>
          <p:nvPr/>
        </p:nvSpPr>
        <p:spPr>
          <a:xfrm>
            <a:off x="567559" y="961696"/>
            <a:ext cx="8198069" cy="1046440"/>
          </a:xfrm>
          <a:prstGeom prst="rect">
            <a:avLst/>
          </a:prstGeom>
          <a:noFill/>
        </p:spPr>
        <p:txBody>
          <a:bodyPr wrap="square" rtlCol="0">
            <a:spAutoFit/>
          </a:bodyPr>
          <a:lstStyle/>
          <a:p>
            <a:r>
              <a:rPr lang="en-US" sz="1600" b="1" kern="1200" dirty="0">
                <a:solidFill>
                  <a:prstClr val="black"/>
                </a:solidFill>
              </a:rPr>
              <a:t>Internet technology enables firms to create an enhanced value web in cooperation with their strategic alliance and partner firms, customers, and direct and indirect suppliers.</a:t>
            </a:r>
          </a:p>
          <a:p>
            <a:endParaRPr lang="en-US" dirty="0"/>
          </a:p>
        </p:txBody>
      </p:sp>
    </p:spTree>
    <p:extLst>
      <p:ext uri="{BB962C8B-B14F-4D97-AF65-F5344CB8AC3E}">
        <p14:creationId xmlns:p14="http://schemas.microsoft.com/office/powerpoint/2010/main" val="3042429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Business Strategy</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defRPr/>
            </a:pPr>
            <a:r>
              <a:rPr lang="en-US" kern="1200" dirty="0">
                <a:solidFill>
                  <a:srgbClr val="000000"/>
                </a:solidFill>
                <a:latin typeface="Arial (Body)"/>
              </a:rPr>
              <a:t>Plan for achieving superior long-term returns on capital invested: that is, profit</a:t>
            </a:r>
          </a:p>
          <a:p>
            <a:pPr marL="255651" lvl="0" indent="-255651">
              <a:spcAft>
                <a:spcPct val="0"/>
              </a:spcAft>
              <a:buSzPts val="2400"/>
              <a:tabLst/>
              <a:defRPr/>
            </a:pPr>
            <a:r>
              <a:rPr lang="en-US" kern="1200" dirty="0">
                <a:solidFill>
                  <a:srgbClr val="000000"/>
                </a:solidFill>
                <a:latin typeface="Arial (Body)"/>
              </a:rPr>
              <a:t>Five generic strategies</a:t>
            </a:r>
          </a:p>
          <a:p>
            <a:pPr marL="741553" lvl="1" indent="-284353">
              <a:spcAft>
                <a:spcPct val="0"/>
              </a:spcAft>
              <a:buSzPts val="2400"/>
              <a:defRPr/>
            </a:pPr>
            <a:r>
              <a:rPr lang="en-US" kern="1200" dirty="0">
                <a:solidFill>
                  <a:srgbClr val="000000"/>
                </a:solidFill>
                <a:latin typeface="Arial (Body)"/>
                <a:ea typeface="ＭＳ Ｐゴシック" charset="0"/>
              </a:rPr>
              <a:t>Product/service differentiation</a:t>
            </a:r>
          </a:p>
          <a:p>
            <a:pPr marL="741553" lvl="1" indent="-284353">
              <a:spcAft>
                <a:spcPct val="0"/>
              </a:spcAft>
              <a:buSzPts val="2400"/>
              <a:defRPr/>
            </a:pPr>
            <a:r>
              <a:rPr lang="en-US" kern="1200" dirty="0">
                <a:solidFill>
                  <a:srgbClr val="000000"/>
                </a:solidFill>
                <a:latin typeface="Arial (Body)"/>
                <a:ea typeface="ＭＳ Ｐゴシック" charset="0"/>
              </a:rPr>
              <a:t>Cost competition</a:t>
            </a:r>
          </a:p>
          <a:p>
            <a:pPr marL="741553" lvl="1" indent="-284353">
              <a:spcAft>
                <a:spcPct val="0"/>
              </a:spcAft>
              <a:buSzPts val="2400"/>
              <a:defRPr/>
            </a:pPr>
            <a:r>
              <a:rPr lang="en-US" kern="1200" dirty="0">
                <a:solidFill>
                  <a:srgbClr val="000000"/>
                </a:solidFill>
                <a:latin typeface="Arial (Body)"/>
                <a:ea typeface="ＭＳ Ｐゴシック" charset="0"/>
              </a:rPr>
              <a:t>Scope</a:t>
            </a:r>
          </a:p>
          <a:p>
            <a:pPr marL="741553" lvl="1" indent="-284353">
              <a:spcAft>
                <a:spcPct val="0"/>
              </a:spcAft>
              <a:buSzPts val="2400"/>
              <a:defRPr/>
            </a:pPr>
            <a:r>
              <a:rPr lang="en-US" kern="1200" dirty="0">
                <a:solidFill>
                  <a:srgbClr val="000000"/>
                </a:solidFill>
                <a:latin typeface="Arial (Body)"/>
                <a:ea typeface="ＭＳ Ｐゴシック" charset="0"/>
              </a:rPr>
              <a:t>Focus/market niche</a:t>
            </a:r>
          </a:p>
          <a:p>
            <a:pPr marL="741553" lvl="1" indent="-284353">
              <a:spcAft>
                <a:spcPct val="0"/>
              </a:spcAft>
              <a:buSzPts val="2400"/>
              <a:defRPr/>
            </a:pPr>
            <a:r>
              <a:rPr lang="en-US" kern="1200" dirty="0">
                <a:solidFill>
                  <a:srgbClr val="000000"/>
                </a:solidFill>
                <a:latin typeface="Arial (Body)"/>
                <a:ea typeface="ＭＳ Ｐゴシック" charset="0"/>
              </a:rPr>
              <a:t>Customer intimacy</a:t>
            </a:r>
          </a:p>
        </p:txBody>
      </p:sp>
    </p:spTree>
    <p:extLst>
      <p:ext uri="{BB962C8B-B14F-4D97-AF65-F5344CB8AC3E}">
        <p14:creationId xmlns:p14="http://schemas.microsoft.com/office/powerpoint/2010/main" val="126834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97279"/>
          </a:xfrm>
        </p:spPr>
        <p:txBody>
          <a:bodyPr/>
          <a:lstStyle/>
          <a:p>
            <a:r>
              <a:rPr lang="pt-BR" sz="3400" kern="1200" dirty="0">
                <a:cs typeface="Times New Roman" panose="02020603050405020304" pitchFamily="18" charset="0"/>
              </a:rPr>
              <a:t>E-commerce </a:t>
            </a:r>
            <a:r>
              <a:rPr lang="en-IN" sz="3400" kern="1200" dirty="0">
                <a:cs typeface="Times New Roman" panose="02020603050405020304" pitchFamily="18" charset="0"/>
              </a:rPr>
              <a:t>Technology and Business Model Disruption</a:t>
            </a:r>
            <a:endParaRPr lang="en-AU" sz="3400" dirty="0"/>
          </a:p>
        </p:txBody>
      </p:sp>
      <p:sp>
        <p:nvSpPr>
          <p:cNvPr id="3" name="Content Placeholder 2"/>
          <p:cNvSpPr>
            <a:spLocks noGrp="1"/>
          </p:cNvSpPr>
          <p:nvPr>
            <p:ph sz="quarter" idx="13"/>
          </p:nvPr>
        </p:nvSpPr>
        <p:spPr>
          <a:xfrm>
            <a:off x="224852" y="1256523"/>
            <a:ext cx="8739266" cy="5301674"/>
          </a:xfrm>
        </p:spPr>
        <p:txBody>
          <a:bodyPr/>
          <a:lstStyle/>
          <a:p>
            <a:pPr marL="255651" lvl="0" indent="-255651">
              <a:spcAft>
                <a:spcPct val="0"/>
              </a:spcAft>
              <a:buSzPts val="2400"/>
              <a:tabLst/>
              <a:defRPr/>
            </a:pPr>
            <a:r>
              <a:rPr lang="en-US" kern="1200" dirty="0">
                <a:solidFill>
                  <a:srgbClr val="000000"/>
                </a:solidFill>
                <a:latin typeface="Arial (Body)"/>
              </a:rPr>
              <a:t>Disruptive technologies</a:t>
            </a:r>
          </a:p>
          <a:p>
            <a:pPr marL="742569" lvl="1" indent="-255651">
              <a:spcAft>
                <a:spcPct val="0"/>
              </a:spcAft>
              <a:buSzPts val="2400"/>
              <a:defRPr/>
            </a:pPr>
            <a:r>
              <a:rPr lang="en-US" sz="2000" dirty="0"/>
              <a:t>technologies that underpin a business model disruption</a:t>
            </a:r>
            <a:endParaRPr lang="en-US" sz="2000" kern="1200" dirty="0">
              <a:solidFill>
                <a:srgbClr val="000000"/>
              </a:solidFill>
              <a:latin typeface="Arial (Body)"/>
            </a:endParaRPr>
          </a:p>
          <a:p>
            <a:pPr marL="255651" lvl="0" indent="-255651">
              <a:spcAft>
                <a:spcPct val="0"/>
              </a:spcAft>
              <a:buSzPts val="2400"/>
              <a:tabLst/>
              <a:defRPr/>
            </a:pPr>
            <a:r>
              <a:rPr lang="en-US" kern="1200" dirty="0">
                <a:solidFill>
                  <a:srgbClr val="000000"/>
                </a:solidFill>
                <a:latin typeface="Arial (Body)"/>
              </a:rPr>
              <a:t>Digital disruption</a:t>
            </a:r>
          </a:p>
          <a:p>
            <a:pPr marL="742569" lvl="1" indent="-255651">
              <a:spcAft>
                <a:spcPct val="0"/>
              </a:spcAft>
              <a:buSzPts val="2400"/>
              <a:defRPr/>
            </a:pPr>
            <a:r>
              <a:rPr lang="en-US" sz="2000" dirty="0"/>
              <a:t>a business model disruption that is driven by changes in information technology</a:t>
            </a:r>
            <a:endParaRPr lang="en-US" sz="2000" kern="1200" dirty="0">
              <a:solidFill>
                <a:srgbClr val="000000"/>
              </a:solidFill>
              <a:latin typeface="Arial (Body)"/>
            </a:endParaRPr>
          </a:p>
          <a:p>
            <a:pPr marL="255651" lvl="0" indent="-255651">
              <a:spcAft>
                <a:spcPct val="0"/>
              </a:spcAft>
              <a:buSzPts val="2400"/>
              <a:tabLst/>
              <a:defRPr/>
            </a:pPr>
            <a:r>
              <a:rPr lang="en-US" kern="1200" dirty="0">
                <a:solidFill>
                  <a:srgbClr val="000000"/>
                </a:solidFill>
                <a:latin typeface="Arial (Body)"/>
              </a:rPr>
              <a:t>Sustaining technology</a:t>
            </a:r>
          </a:p>
          <a:p>
            <a:pPr marL="742569" lvl="1" indent="-255651">
              <a:spcAft>
                <a:spcPct val="0"/>
              </a:spcAft>
              <a:buSzPts val="2400"/>
              <a:defRPr/>
            </a:pPr>
            <a:r>
              <a:rPr lang="en-US" sz="2000" dirty="0"/>
              <a:t>technologies that enable the incremental improvement of products and services</a:t>
            </a:r>
            <a:endParaRPr lang="en-US" sz="2000" kern="1200" dirty="0">
              <a:solidFill>
                <a:srgbClr val="000000"/>
              </a:solidFill>
              <a:latin typeface="Arial (Body)"/>
            </a:endParaRPr>
          </a:p>
          <a:p>
            <a:pPr marL="255651" lvl="0" indent="-255651">
              <a:spcAft>
                <a:spcPct val="0"/>
              </a:spcAft>
              <a:buSzPts val="2400"/>
              <a:tabLst/>
              <a:defRPr/>
            </a:pPr>
            <a:r>
              <a:rPr lang="en-US" kern="1200" dirty="0">
                <a:solidFill>
                  <a:srgbClr val="000000"/>
                </a:solidFill>
                <a:latin typeface="Arial (Body)"/>
              </a:rPr>
              <a:t>Stages</a:t>
            </a:r>
          </a:p>
          <a:p>
            <a:pPr marL="741553" lvl="1" indent="-284353">
              <a:spcAft>
                <a:spcPct val="0"/>
              </a:spcAft>
              <a:buSzPts val="2400"/>
              <a:defRPr/>
            </a:pPr>
            <a:r>
              <a:rPr lang="en-US" sz="2000" kern="1200" dirty="0">
                <a:solidFill>
                  <a:srgbClr val="000000"/>
                </a:solidFill>
                <a:latin typeface="Arial (Body)"/>
              </a:rPr>
              <a:t>Disruptors introduce new products of lower quality</a:t>
            </a:r>
          </a:p>
          <a:p>
            <a:pPr marL="741553" lvl="1" indent="-284353">
              <a:spcAft>
                <a:spcPct val="0"/>
              </a:spcAft>
              <a:buSzPts val="2400"/>
              <a:defRPr/>
            </a:pPr>
            <a:r>
              <a:rPr lang="en-US" sz="2000" kern="1200" dirty="0">
                <a:solidFill>
                  <a:srgbClr val="000000"/>
                </a:solidFill>
                <a:latin typeface="Arial (Body)"/>
              </a:rPr>
              <a:t>Disruptors improve products</a:t>
            </a:r>
          </a:p>
          <a:p>
            <a:pPr marL="741553" lvl="1" indent="-284353">
              <a:spcAft>
                <a:spcPct val="0"/>
              </a:spcAft>
              <a:buSzPts val="2400"/>
              <a:defRPr/>
            </a:pPr>
            <a:r>
              <a:rPr lang="en-US" sz="2000" kern="1200" dirty="0">
                <a:solidFill>
                  <a:srgbClr val="000000"/>
                </a:solidFill>
                <a:latin typeface="Arial (Body)"/>
              </a:rPr>
              <a:t>New products become superior to existing products</a:t>
            </a:r>
          </a:p>
          <a:p>
            <a:pPr marL="741553" lvl="1" indent="-284353">
              <a:spcAft>
                <a:spcPct val="0"/>
              </a:spcAft>
              <a:buSzPts val="2400"/>
              <a:defRPr/>
            </a:pPr>
            <a:r>
              <a:rPr lang="en-US" sz="2000" kern="1200" dirty="0">
                <a:solidFill>
                  <a:srgbClr val="000000"/>
                </a:solidFill>
                <a:latin typeface="Arial (Body)"/>
              </a:rPr>
              <a:t>Incumbent companies lose market share</a:t>
            </a:r>
          </a:p>
        </p:txBody>
      </p:sp>
    </p:spTree>
    <p:extLst>
      <p:ext uri="{BB962C8B-B14F-4D97-AF65-F5344CB8AC3E}">
        <p14:creationId xmlns:p14="http://schemas.microsoft.com/office/powerpoint/2010/main" val="2405585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lIns="0" tIns="0" rIns="0" bIns="0">
            <a:noAutofit/>
          </a:bodyPr>
          <a:lstStyle/>
          <a:p>
            <a:r>
              <a:rPr lang="en-US" dirty="0">
                <a:latin typeface="+mj-lt"/>
              </a:rPr>
              <a:t>Copyright</a:t>
            </a:r>
            <a:endParaRPr lang="en-US" sz="2000" b="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315068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b">
            <a:normAutofit/>
          </a:bodyPr>
          <a:lstStyle/>
          <a:p>
            <a:r>
              <a:rPr lang="pt-BR" kern="1200"/>
              <a:t>E-commerce </a:t>
            </a:r>
            <a:r>
              <a:rPr lang="en-GB" kern="1200"/>
              <a:t>Enablers</a:t>
            </a:r>
            <a:endParaRPr lang="en-AU"/>
          </a:p>
        </p:txBody>
      </p:sp>
      <p:graphicFrame>
        <p:nvGraphicFramePr>
          <p:cNvPr id="3" name="Table 2">
            <a:extLst>
              <a:ext uri="{FF2B5EF4-FFF2-40B4-BE49-F238E27FC236}">
                <a16:creationId xmlns:a16="http://schemas.microsoft.com/office/drawing/2014/main" id="{64EC0FBC-5BF4-6171-7BB5-1B42D253C884}"/>
              </a:ext>
            </a:extLst>
          </p:cNvPr>
          <p:cNvGraphicFramePr>
            <a:graphicFrameLocks noGrp="1"/>
          </p:cNvGraphicFramePr>
          <p:nvPr>
            <p:extLst>
              <p:ext uri="{D42A27DB-BD31-4B8C-83A1-F6EECF244321}">
                <p14:modId xmlns:p14="http://schemas.microsoft.com/office/powerpoint/2010/main" val="1625755497"/>
              </p:ext>
            </p:extLst>
          </p:nvPr>
        </p:nvGraphicFramePr>
        <p:xfrm>
          <a:off x="508149" y="1557470"/>
          <a:ext cx="8127703" cy="4525968"/>
        </p:xfrm>
        <a:graphic>
          <a:graphicData uri="http://schemas.openxmlformats.org/drawingml/2006/table">
            <a:tbl>
              <a:tblPr firstRow="1" firstCol="1" bandRow="1">
                <a:tableStyleId>{40F9630F-82C1-40B7-BC3A-925EFCFF5E92}</a:tableStyleId>
              </a:tblPr>
              <a:tblGrid>
                <a:gridCol w="3710117">
                  <a:extLst>
                    <a:ext uri="{9D8B030D-6E8A-4147-A177-3AD203B41FA5}">
                      <a16:colId xmlns:a16="http://schemas.microsoft.com/office/drawing/2014/main" val="2536333551"/>
                    </a:ext>
                  </a:extLst>
                </a:gridCol>
                <a:gridCol w="4417586">
                  <a:extLst>
                    <a:ext uri="{9D8B030D-6E8A-4147-A177-3AD203B41FA5}">
                      <a16:colId xmlns:a16="http://schemas.microsoft.com/office/drawing/2014/main" val="3864108020"/>
                    </a:ext>
                  </a:extLst>
                </a:gridCol>
              </a:tblGrid>
              <a:tr h="191703">
                <a:tc gridSpan="2">
                  <a:txBody>
                    <a:bodyPr/>
                    <a:lstStyle/>
                    <a:p>
                      <a:pPr algn="ctr">
                        <a:tabLst>
                          <a:tab pos="695325" algn="l"/>
                        </a:tabLst>
                      </a:pPr>
                      <a:r>
                        <a:rPr lang="en-GB" sz="1100">
                          <a:effectLst/>
                        </a:rPr>
                        <a:t>E-COMMERCE ENABLERS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hMerge="1">
                  <a:txBody>
                    <a:bodyPr/>
                    <a:lstStyle/>
                    <a:p>
                      <a:endParaRPr lang="en-US"/>
                    </a:p>
                  </a:txBody>
                  <a:tcPr/>
                </a:tc>
                <a:extLst>
                  <a:ext uri="{0D108BD9-81ED-4DB2-BD59-A6C34878D82A}">
                    <a16:rowId xmlns:a16="http://schemas.microsoft.com/office/drawing/2014/main" val="3203514200"/>
                  </a:ext>
                </a:extLst>
              </a:tr>
              <a:tr h="191703">
                <a:tc>
                  <a:txBody>
                    <a:bodyPr/>
                    <a:lstStyle/>
                    <a:p>
                      <a:pPr algn="r"/>
                      <a:r>
                        <a:rPr lang="en-GB" sz="1100">
                          <a:effectLst/>
                        </a:rPr>
                        <a:t>INFRASTRUCTURE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tabLst>
                          <a:tab pos="695325" algn="l"/>
                        </a:tabLst>
                      </a:pPr>
                      <a:r>
                        <a:rPr lang="en-GB" sz="1100">
                          <a:effectLst/>
                        </a:rPr>
                        <a:t>PLAYERS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588375122"/>
                  </a:ext>
                </a:extLst>
              </a:tr>
              <a:tr h="278840">
                <a:tc>
                  <a:txBody>
                    <a:bodyPr/>
                    <a:lstStyle/>
                    <a:p>
                      <a:pPr algn="r"/>
                      <a:r>
                        <a:rPr lang="en-GB" sz="800">
                          <a:effectLst/>
                        </a:rPr>
                        <a:t>Hardware: Web Servers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tabLst>
                          <a:tab pos="1543685" algn="ctr"/>
                          <a:tab pos="2938780" algn="ctr"/>
                        </a:tabLst>
                      </a:pPr>
                      <a:r>
                        <a:rPr lang="en-GB" sz="800">
                          <a:effectLst/>
                        </a:rPr>
                        <a:t>HP, Dell, Lenovo</a:t>
                      </a:r>
                    </a:p>
                    <a:p>
                      <a:r>
                        <a:rPr lang="en-GB" sz="800">
                          <a:effectLst/>
                        </a:rPr>
                        <a:t>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48239314"/>
                  </a:ext>
                </a:extLst>
              </a:tr>
              <a:tr h="154358">
                <a:tc>
                  <a:txBody>
                    <a:bodyPr/>
                    <a:lstStyle/>
                    <a:p>
                      <a:pPr algn="r"/>
                      <a:r>
                        <a:rPr lang="en-GB" sz="800">
                          <a:effectLst/>
                        </a:rPr>
                        <a:t>Software: Web Server Software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spcAft>
                          <a:spcPts val="260"/>
                        </a:spcAft>
                        <a:tabLst>
                          <a:tab pos="1322705" algn="ctr"/>
                          <a:tab pos="3860800" algn="ctr"/>
                        </a:tabLst>
                      </a:pPr>
                      <a:r>
                        <a:rPr lang="en-GB" sz="800">
                          <a:effectLst/>
                        </a:rPr>
                        <a:t>Microsoft, IBM,  Red Hat Linux (Apache) , Oracle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178520905"/>
                  </a:ext>
                </a:extLst>
              </a:tr>
              <a:tr h="159130">
                <a:tc>
                  <a:txBody>
                    <a:bodyPr/>
                    <a:lstStyle/>
                    <a:p>
                      <a:pPr algn="r">
                        <a:tabLst>
                          <a:tab pos="819150" algn="l"/>
                        </a:tabLst>
                      </a:pPr>
                      <a:r>
                        <a:rPr lang="en-GB" sz="800">
                          <a:effectLst/>
                        </a:rPr>
                        <a:t>	Cloud Providers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gn="just">
                        <a:lnSpc>
                          <a:spcPct val="110000"/>
                        </a:lnSpc>
                        <a:spcAft>
                          <a:spcPts val="445"/>
                        </a:spcAft>
                      </a:pPr>
                      <a:r>
                        <a:rPr lang="en-GB" sz="800">
                          <a:effectLst/>
                        </a:rPr>
                        <a:t>Amazon Web Services, Microsoft Azure, IBM Cloud, Google Cloud Platform</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754626783"/>
                  </a:ext>
                </a:extLst>
              </a:tr>
              <a:tr h="154358">
                <a:tc>
                  <a:txBody>
                    <a:bodyPr/>
                    <a:lstStyle/>
                    <a:p>
                      <a:pPr algn="r">
                        <a:tabLst>
                          <a:tab pos="1738630" algn="ctr"/>
                          <a:tab pos="4084955" algn="ctr"/>
                        </a:tabLst>
                      </a:pPr>
                      <a:r>
                        <a:rPr lang="en-GB" sz="800">
                          <a:effectLst/>
                        </a:rPr>
                        <a:t>Hosting Services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tabLst>
                          <a:tab pos="1738630" algn="ctr"/>
                          <a:tab pos="4084955" algn="ctr"/>
                        </a:tabLst>
                      </a:pPr>
                      <a:r>
                        <a:rPr lang="en-GB" sz="800">
                          <a:effectLst/>
                        </a:rPr>
                        <a:t>Liquid Web, Weblntellects , 1&amp;1, HostGator, Hostway</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706685693"/>
                  </a:ext>
                </a:extLst>
              </a:tr>
              <a:tr h="154358">
                <a:tc>
                  <a:txBody>
                    <a:bodyPr/>
                    <a:lstStyle/>
                    <a:p>
                      <a:pPr algn="r"/>
                      <a:r>
                        <a:rPr lang="en-GB" sz="800">
                          <a:effectLst/>
                        </a:rPr>
                        <a:t>Domain Name Registration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GoDaddy, Network Solutions, Dotster</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917118068"/>
                  </a:ext>
                </a:extLst>
              </a:tr>
              <a:tr h="154358">
                <a:tc>
                  <a:txBody>
                    <a:bodyPr/>
                    <a:lstStyle/>
                    <a:p>
                      <a:pPr algn="r"/>
                      <a:r>
                        <a:rPr lang="en-GB" sz="800">
                          <a:effectLst/>
                        </a:rPr>
                        <a:t>Content Delivery Networks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Akamai, Limelight Networks, Amazon CloudFront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427768646"/>
                  </a:ext>
                </a:extLst>
              </a:tr>
              <a:tr h="154358">
                <a:tc>
                  <a:txBody>
                    <a:bodyPr/>
                    <a:lstStyle/>
                    <a:p>
                      <a:pPr algn="r"/>
                      <a:r>
                        <a:rPr lang="en-GB" sz="800">
                          <a:effectLst/>
                        </a:rPr>
                        <a:t>Site Design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Weebly, Wix, Squarespace, Jimdo</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392421127"/>
                  </a:ext>
                </a:extLst>
              </a:tr>
              <a:tr h="154358">
                <a:tc>
                  <a:txBody>
                    <a:bodyPr/>
                    <a:lstStyle/>
                    <a:p>
                      <a:pPr algn="r"/>
                      <a:r>
                        <a:rPr lang="en-GB" sz="800">
                          <a:effectLst/>
                        </a:rPr>
                        <a:t>Small/Medium Enterprise E-commerce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Shopify, BigCommerce YoKart Platforms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779722587"/>
                  </a:ext>
                </a:extLst>
              </a:tr>
              <a:tr h="154358">
                <a:tc>
                  <a:txBody>
                    <a:bodyPr/>
                    <a:lstStyle/>
                    <a:p>
                      <a:pPr algn="r"/>
                      <a:r>
                        <a:rPr lang="en-GB" sz="800">
                          <a:effectLst/>
                        </a:rPr>
                        <a:t>Enterprise E-commerce Platforms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Magento, IBM, Oracle, Salesforce, SAP, Intershop</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682543060"/>
                  </a:ext>
                </a:extLst>
              </a:tr>
              <a:tr h="154358">
                <a:tc>
                  <a:txBody>
                    <a:bodyPr/>
                    <a:lstStyle/>
                    <a:p>
                      <a:pPr algn="r"/>
                      <a:r>
                        <a:rPr lang="en-GB" sz="800">
                          <a:effectLst/>
                        </a:rPr>
                        <a:t>M-commerce Hardware Platforms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Apple, Samsung, LG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694895855"/>
                  </a:ext>
                </a:extLst>
              </a:tr>
              <a:tr h="154358">
                <a:tc>
                  <a:txBody>
                    <a:bodyPr/>
                    <a:lstStyle/>
                    <a:p>
                      <a:pPr algn="r"/>
                      <a:r>
                        <a:rPr lang="en-GB" sz="800">
                          <a:effectLst/>
                        </a:rPr>
                        <a:t>M-commerce Software Platforms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Mobify, PredictSpring, Usablenet, GPShopper</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310482038"/>
                  </a:ext>
                </a:extLst>
              </a:tr>
              <a:tr h="154358">
                <a:tc>
                  <a:txBody>
                    <a:bodyPr/>
                    <a:lstStyle/>
                    <a:p>
                      <a:pPr algn="r"/>
                      <a:r>
                        <a:rPr lang="en-GB" sz="800">
                          <a:effectLst/>
                        </a:rPr>
                        <a:t>Streaming, Rich Media, Online Video</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Adobe, Apple, Webcollage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765172042"/>
                  </a:ext>
                </a:extLst>
              </a:tr>
              <a:tr h="154358">
                <a:tc>
                  <a:txBody>
                    <a:bodyPr/>
                    <a:lstStyle/>
                    <a:p>
                      <a:pPr algn="r"/>
                      <a:r>
                        <a:rPr lang="en-GB" sz="800">
                          <a:effectLst/>
                        </a:rPr>
                        <a:t>Security and Encryption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pPr>
                      <a:r>
                        <a:rPr lang="en-GB" sz="800">
                          <a:effectLst/>
                        </a:rPr>
                        <a:t>VeriSign, Check Point, GeoTrust, Entrust Datacard, Thawte, Intel Security</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79195213"/>
                  </a:ext>
                </a:extLst>
              </a:tr>
              <a:tr h="154358">
                <a:tc>
                  <a:txBody>
                    <a:bodyPr/>
                    <a:lstStyle/>
                    <a:p>
                      <a:pPr algn="r"/>
                      <a:r>
                        <a:rPr lang="en-GB" sz="800">
                          <a:effectLst/>
                        </a:rPr>
                        <a:t>Payment Systems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pPr>
                      <a:r>
                        <a:rPr lang="en-GB" sz="800">
                          <a:effectLst/>
                        </a:rPr>
                        <a:t>PayPal, Authorize.net, Chase Paymentech, Cybersource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752128833"/>
                  </a:ext>
                </a:extLst>
              </a:tr>
              <a:tr h="154358">
                <a:tc>
                  <a:txBody>
                    <a:bodyPr/>
                    <a:lstStyle/>
                    <a:p>
                      <a:pPr algn="r"/>
                      <a:r>
                        <a:rPr lang="en-GB" sz="800">
                          <a:effectLst/>
                        </a:rPr>
                        <a:t>Web Performance Management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27660" algn="l"/>
                        </a:tabLst>
                      </a:pPr>
                      <a:r>
                        <a:rPr lang="en-GB" sz="800" dirty="0">
                          <a:effectLst/>
                        </a:rPr>
                        <a:t>Compuware, </a:t>
                      </a:r>
                      <a:r>
                        <a:rPr lang="en-GB" sz="800" dirty="0" err="1">
                          <a:effectLst/>
                        </a:rPr>
                        <a:t>SmartBear</a:t>
                      </a:r>
                      <a:r>
                        <a:rPr lang="en-GB" sz="800" dirty="0">
                          <a:effectLst/>
                        </a:rPr>
                        <a:t>, Dynatrace</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177862032"/>
                  </a:ext>
                </a:extLst>
              </a:tr>
              <a:tr h="154358">
                <a:tc>
                  <a:txBody>
                    <a:bodyPr/>
                    <a:lstStyle/>
                    <a:p>
                      <a:pPr algn="r"/>
                      <a:r>
                        <a:rPr lang="en-GB" sz="800">
                          <a:effectLst/>
                        </a:rPr>
                        <a:t>Comparison Engine Feeds/Marketplace Management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27660" algn="l"/>
                        </a:tabLst>
                      </a:pPr>
                      <a:r>
                        <a:rPr lang="en-GB" sz="800">
                          <a:effectLst/>
                        </a:rPr>
                        <a:t>ChannelAdvisor, CommerceHub, CPC Strategy</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052523792"/>
                  </a:ext>
                </a:extLst>
              </a:tr>
              <a:tr h="154358">
                <a:tc>
                  <a:txBody>
                    <a:bodyPr/>
                    <a:lstStyle/>
                    <a:p>
                      <a:pPr algn="r"/>
                      <a:r>
                        <a:rPr lang="en-GB" sz="800">
                          <a:effectLst/>
                        </a:rPr>
                        <a:t>Customer Relationship Management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27660" algn="l"/>
                        </a:tabLst>
                      </a:pPr>
                      <a:r>
                        <a:rPr lang="en-GB" sz="800">
                          <a:effectLst/>
                        </a:rPr>
                        <a:t>Oracle, SAP, Salesforce, Microsoft Dynamics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4252143491"/>
                  </a:ext>
                </a:extLst>
              </a:tr>
              <a:tr h="154358">
                <a:tc>
                  <a:txBody>
                    <a:bodyPr/>
                    <a:lstStyle/>
                    <a:p>
                      <a:pPr algn="r"/>
                      <a:r>
                        <a:rPr lang="en-GB" sz="800">
                          <a:effectLst/>
                        </a:rPr>
                        <a:t>Order Management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JDA Software, Jagged Peak, Monsoon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583005709"/>
                  </a:ext>
                </a:extLst>
              </a:tr>
              <a:tr h="154358">
                <a:tc>
                  <a:txBody>
                    <a:bodyPr/>
                    <a:lstStyle/>
                    <a:p>
                      <a:pPr algn="r"/>
                      <a:r>
                        <a:rPr lang="en-GB" sz="800">
                          <a:effectLst/>
                        </a:rPr>
                        <a:t>Fulfillment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JDA Software, Jagged Peak, CommerceHub</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059963124"/>
                  </a:ext>
                </a:extLst>
              </a:tr>
              <a:tr h="154358">
                <a:tc>
                  <a:txBody>
                    <a:bodyPr/>
                    <a:lstStyle/>
                    <a:p>
                      <a:pPr algn="r"/>
                      <a:r>
                        <a:rPr lang="en-GB" sz="800">
                          <a:effectLst/>
                        </a:rPr>
                        <a:t>Social Marketing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Buffer, HootSuite, SocialFlow</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781037495"/>
                  </a:ext>
                </a:extLst>
              </a:tr>
              <a:tr h="154358">
                <a:tc>
                  <a:txBody>
                    <a:bodyPr/>
                    <a:lstStyle/>
                    <a:p>
                      <a:pPr algn="r"/>
                      <a:r>
                        <a:rPr lang="en-GB" sz="800">
                          <a:effectLst/>
                        </a:rPr>
                        <a:t>Search Engine Marketing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iProspect, ChannelAdvisor, Merkle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196890127"/>
                  </a:ext>
                </a:extLst>
              </a:tr>
              <a:tr h="154358">
                <a:tc>
                  <a:txBody>
                    <a:bodyPr/>
                    <a:lstStyle/>
                    <a:p>
                      <a:pPr algn="r"/>
                      <a:r>
                        <a:rPr lang="en-GB" sz="800">
                          <a:effectLst/>
                        </a:rPr>
                        <a:t>E-mail Marketing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Constant Contact, Cheetah Digital, Bronto Software, MailChimp</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240703962"/>
                  </a:ext>
                </a:extLst>
              </a:tr>
              <a:tr h="154358">
                <a:tc>
                  <a:txBody>
                    <a:bodyPr/>
                    <a:lstStyle/>
                    <a:p>
                      <a:pPr algn="r"/>
                      <a:r>
                        <a:rPr lang="en-GB" sz="800">
                          <a:effectLst/>
                        </a:rPr>
                        <a:t>Affiliate Marketing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CJ Affiliate, Rakuten LinkShare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737990826"/>
                  </a:ext>
                </a:extLst>
              </a:tr>
              <a:tr h="154358">
                <a:tc>
                  <a:txBody>
                    <a:bodyPr/>
                    <a:lstStyle/>
                    <a:p>
                      <a:pPr algn="r"/>
                      <a:r>
                        <a:rPr lang="en-GB" sz="800">
                          <a:effectLst/>
                        </a:rPr>
                        <a:t>Customer Reviews and Forums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tabLst>
                          <a:tab pos="1334135" algn="ctr"/>
                          <a:tab pos="3498215" algn="ctr"/>
                        </a:tabLst>
                      </a:pPr>
                      <a:r>
                        <a:rPr lang="en-GB" sz="800">
                          <a:effectLst/>
                        </a:rPr>
                        <a:t>Bazaarvoice, PowerReviews BizRate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182531239"/>
                  </a:ext>
                </a:extLst>
              </a:tr>
              <a:tr h="154358">
                <a:tc>
                  <a:txBody>
                    <a:bodyPr/>
                    <a:lstStyle/>
                    <a:p>
                      <a:pPr algn="r"/>
                      <a:r>
                        <a:rPr lang="en-GB" sz="800">
                          <a:effectLst/>
                        </a:rPr>
                        <a:t>Live Chat/CIick-to-Call</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spcAft>
                          <a:spcPts val="305"/>
                        </a:spcAft>
                        <a:tabLst>
                          <a:tab pos="1579880" algn="ctr"/>
                          <a:tab pos="3257550" algn="ctr"/>
                        </a:tabLst>
                      </a:pPr>
                      <a:r>
                        <a:rPr lang="en-GB" sz="800">
                          <a:effectLst/>
                        </a:rPr>
                        <a:t>LivePerson, Bold360, Oracle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50014026"/>
                  </a:ext>
                </a:extLst>
              </a:tr>
              <a:tr h="154358">
                <a:tc>
                  <a:txBody>
                    <a:bodyPr/>
                    <a:lstStyle/>
                    <a:p>
                      <a:pPr algn="r"/>
                      <a:r>
                        <a:rPr lang="en-GB" sz="800">
                          <a:effectLst/>
                        </a:rPr>
                        <a:t>Web Analytics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spcAft>
                          <a:spcPts val="305"/>
                        </a:spcAft>
                        <a:tabLst>
                          <a:tab pos="1579880" algn="ctr"/>
                          <a:tab pos="3257550" algn="ctr"/>
                        </a:tabLst>
                      </a:pPr>
                      <a:r>
                        <a:rPr lang="en-GB" sz="800" dirty="0">
                          <a:effectLst/>
                        </a:rPr>
                        <a:t>Google Analytics, Adobe Analytics, IBM Digital Analytics, </a:t>
                      </a:r>
                      <a:r>
                        <a:rPr lang="en-GB" sz="800" dirty="0" err="1">
                          <a:effectLst/>
                        </a:rPr>
                        <a:t>Webtrends</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13261505"/>
                  </a:ext>
                </a:extLst>
              </a:tr>
            </a:tbl>
          </a:graphicData>
        </a:graphic>
      </p:graphicFrame>
    </p:spTree>
    <p:extLst>
      <p:ext uri="{BB962C8B-B14F-4D97-AF65-F5344CB8AC3E}">
        <p14:creationId xmlns:p14="http://schemas.microsoft.com/office/powerpoint/2010/main" val="126845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62" y="163773"/>
            <a:ext cx="8536675" cy="602966"/>
          </a:xfrm>
        </p:spPr>
        <p:txBody>
          <a:bodyPr/>
          <a:lstStyle/>
          <a:p>
            <a:r>
              <a:rPr lang="en-IN" sz="3400" kern="1200" dirty="0">
                <a:cs typeface="Times New Roman" panose="02020603050405020304" pitchFamily="18" charset="0"/>
              </a:rPr>
              <a:t>Eight Key Elements of a Business Model</a:t>
            </a:r>
            <a:endParaRPr lang="en-AU" sz="3400" dirty="0"/>
          </a:p>
        </p:txBody>
      </p:sp>
      <p:pic>
        <p:nvPicPr>
          <p:cNvPr id="1026" name="Picture 2" descr="8 Key elements of e-business model Unit 2 part 1 - YouTube">
            <a:extLst>
              <a:ext uri="{FF2B5EF4-FFF2-40B4-BE49-F238E27FC236}">
                <a16:creationId xmlns:a16="http://schemas.microsoft.com/office/drawing/2014/main" id="{849D306B-82F4-2BF1-FE5F-AB161B1B09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28" r="14850"/>
          <a:stretch/>
        </p:blipFill>
        <p:spPr bwMode="auto">
          <a:xfrm>
            <a:off x="303662" y="1119116"/>
            <a:ext cx="8344439" cy="4987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26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Eight Key Elements of a Business Model</a:t>
            </a:r>
            <a:endParaRPr lang="en-AU" sz="3400" dirty="0"/>
          </a:p>
        </p:txBody>
      </p:sp>
      <p:sp>
        <p:nvSpPr>
          <p:cNvPr id="3" name="Content Placeholder 2"/>
          <p:cNvSpPr>
            <a:spLocks noGrp="1"/>
          </p:cNvSpPr>
          <p:nvPr>
            <p:ph sz="quarter" idx="13"/>
          </p:nvPr>
        </p:nvSpPr>
        <p:spPr/>
        <p:txBody>
          <a:bodyPr/>
          <a:lstStyle/>
          <a:p>
            <a:pPr marL="432054" lvl="0" indent="-432054">
              <a:spcAft>
                <a:spcPct val="0"/>
              </a:spcAft>
              <a:buSzPts val="2400"/>
              <a:buFont typeface="+mj-lt"/>
              <a:buAutoNum type="arabicPeriod"/>
              <a:tabLst/>
            </a:pPr>
            <a:r>
              <a:rPr lang="en-US" kern="1200" dirty="0">
                <a:solidFill>
                  <a:srgbClr val="000000"/>
                </a:solidFill>
                <a:latin typeface="Arial (Body)"/>
              </a:rPr>
              <a:t>Value proposition</a:t>
            </a:r>
          </a:p>
          <a:p>
            <a:pPr marL="432054" lvl="0" indent="-432054">
              <a:spcAft>
                <a:spcPct val="0"/>
              </a:spcAft>
              <a:buSzPts val="2400"/>
              <a:buFont typeface="+mj-lt"/>
              <a:buAutoNum type="arabicPeriod"/>
              <a:tabLst/>
            </a:pPr>
            <a:r>
              <a:rPr lang="en-US" kern="1200" dirty="0">
                <a:solidFill>
                  <a:srgbClr val="000000"/>
                </a:solidFill>
                <a:latin typeface="Arial (Body)"/>
              </a:rPr>
              <a:t>Revenue model</a:t>
            </a:r>
          </a:p>
          <a:p>
            <a:pPr marL="432054" lvl="0" indent="-432054">
              <a:spcAft>
                <a:spcPct val="0"/>
              </a:spcAft>
              <a:buSzPts val="2400"/>
              <a:buFont typeface="+mj-lt"/>
              <a:buAutoNum type="arabicPeriod"/>
              <a:tabLst/>
            </a:pPr>
            <a:r>
              <a:rPr lang="en-US" kern="1200" dirty="0">
                <a:solidFill>
                  <a:srgbClr val="000000"/>
                </a:solidFill>
                <a:latin typeface="Arial (Body)"/>
              </a:rPr>
              <a:t>Market opportunity</a:t>
            </a:r>
          </a:p>
          <a:p>
            <a:pPr marL="432054" lvl="0" indent="-432054">
              <a:spcAft>
                <a:spcPct val="0"/>
              </a:spcAft>
              <a:buSzPts val="2400"/>
              <a:buFont typeface="+mj-lt"/>
              <a:buAutoNum type="arabicPeriod"/>
              <a:tabLst/>
            </a:pPr>
            <a:r>
              <a:rPr lang="en-US" kern="1200" dirty="0">
                <a:solidFill>
                  <a:srgbClr val="000000"/>
                </a:solidFill>
                <a:latin typeface="Arial (Body)"/>
              </a:rPr>
              <a:t>Competitive environment</a:t>
            </a:r>
          </a:p>
          <a:p>
            <a:pPr marL="432054" lvl="0" indent="-432054">
              <a:spcAft>
                <a:spcPct val="0"/>
              </a:spcAft>
              <a:buSzPts val="2400"/>
              <a:buFont typeface="+mj-lt"/>
              <a:buAutoNum type="arabicPeriod"/>
              <a:tabLst/>
            </a:pPr>
            <a:r>
              <a:rPr lang="en-US" kern="1200" dirty="0">
                <a:solidFill>
                  <a:srgbClr val="000000"/>
                </a:solidFill>
                <a:latin typeface="Arial (Body)"/>
              </a:rPr>
              <a:t>Competitive advantage</a:t>
            </a:r>
          </a:p>
          <a:p>
            <a:pPr marL="432054" lvl="0" indent="-432054">
              <a:spcAft>
                <a:spcPct val="0"/>
              </a:spcAft>
              <a:buSzPts val="2400"/>
              <a:buFont typeface="+mj-lt"/>
              <a:buAutoNum type="arabicPeriod"/>
              <a:tabLst/>
            </a:pPr>
            <a:r>
              <a:rPr lang="en-US" kern="1200" dirty="0">
                <a:solidFill>
                  <a:srgbClr val="000000"/>
                </a:solidFill>
                <a:latin typeface="Arial (Body)"/>
              </a:rPr>
              <a:t>Market strategy</a:t>
            </a:r>
          </a:p>
          <a:p>
            <a:pPr marL="432054" lvl="0" indent="-432054">
              <a:spcAft>
                <a:spcPct val="0"/>
              </a:spcAft>
              <a:buSzPts val="2400"/>
              <a:buFont typeface="+mj-lt"/>
              <a:buAutoNum type="arabicPeriod"/>
              <a:tabLst/>
            </a:pPr>
            <a:r>
              <a:rPr lang="en-US" kern="1200" dirty="0">
                <a:solidFill>
                  <a:srgbClr val="000000"/>
                </a:solidFill>
                <a:latin typeface="Arial (Body)"/>
              </a:rPr>
              <a:t>Organizational development</a:t>
            </a:r>
          </a:p>
          <a:p>
            <a:pPr marL="432054" lvl="0" indent="-432054">
              <a:spcAft>
                <a:spcPct val="0"/>
              </a:spcAft>
              <a:buSzPts val="2400"/>
              <a:buFont typeface="+mj-lt"/>
              <a:buAutoNum type="arabicPeriod"/>
              <a:tabLst/>
            </a:pPr>
            <a:r>
              <a:rPr lang="en-US" kern="1200" dirty="0">
                <a:solidFill>
                  <a:srgbClr val="000000"/>
                </a:solidFill>
                <a:latin typeface="Arial (Body)"/>
              </a:rPr>
              <a:t>Management team</a:t>
            </a:r>
          </a:p>
        </p:txBody>
      </p:sp>
    </p:spTree>
    <p:extLst>
      <p:ext uri="{BB962C8B-B14F-4D97-AF65-F5344CB8AC3E}">
        <p14:creationId xmlns:p14="http://schemas.microsoft.com/office/powerpoint/2010/main" val="395747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67268"/>
          </a:xfrm>
        </p:spPr>
        <p:txBody>
          <a:bodyPr/>
          <a:lstStyle/>
          <a:p>
            <a:r>
              <a:rPr lang="en-US" kern="1200" dirty="0">
                <a:cs typeface="Times New Roman" panose="02020603050405020304" pitchFamily="18" charset="0"/>
              </a:rPr>
              <a:t>1. Value Proposition</a:t>
            </a:r>
            <a:endParaRPr lang="en-AU" dirty="0"/>
          </a:p>
        </p:txBody>
      </p:sp>
      <p:sp>
        <p:nvSpPr>
          <p:cNvPr id="3" name="Content Placeholder 2"/>
          <p:cNvSpPr>
            <a:spLocks noGrp="1"/>
          </p:cNvSpPr>
          <p:nvPr>
            <p:ph sz="quarter" idx="13"/>
          </p:nvPr>
        </p:nvSpPr>
        <p:spPr/>
        <p:txBody>
          <a:bodyPr/>
          <a:lstStyle/>
          <a:p>
            <a:pPr marL="342900" indent="-342900">
              <a:spcAft>
                <a:spcPct val="0"/>
              </a:spcAft>
              <a:buSzPts val="2400"/>
            </a:pPr>
            <a:r>
              <a:rPr lang="en-IN" altLang="ja-JP" kern="1200" dirty="0">
                <a:solidFill>
                  <a:srgbClr val="000000"/>
                </a:solidFill>
                <a:latin typeface="Arial (Body)"/>
              </a:rPr>
              <a:t>“</a:t>
            </a:r>
            <a:r>
              <a:rPr lang="en-US" altLang="ja-JP" kern="1200" dirty="0">
                <a:solidFill>
                  <a:srgbClr val="000000"/>
                </a:solidFill>
                <a:latin typeface="Arial (Body)"/>
              </a:rPr>
              <a:t>Why should the customer buy from you?</a:t>
            </a:r>
            <a:r>
              <a:rPr lang="en-IN" altLang="ja-JP" kern="1200" dirty="0">
                <a:solidFill>
                  <a:srgbClr val="000000"/>
                </a:solidFill>
                <a:latin typeface="Arial (Body)"/>
              </a:rPr>
              <a:t>”</a:t>
            </a:r>
          </a:p>
          <a:p>
            <a:pPr marL="342900" indent="-342900">
              <a:spcAft>
                <a:spcPct val="0"/>
              </a:spcAft>
              <a:buSzPts val="2400"/>
            </a:pPr>
            <a:r>
              <a:rPr lang="en-IN" altLang="ja-JP" kern="1200" dirty="0">
                <a:solidFill>
                  <a:srgbClr val="000000"/>
                </a:solidFill>
                <a:latin typeface="Arial (Body)"/>
              </a:rPr>
              <a:t>Defines how a company’s product or service fulfils the needs of customers</a:t>
            </a:r>
            <a:endParaRPr lang="en-US" altLang="ja-JP" kern="1200" dirty="0">
              <a:solidFill>
                <a:srgbClr val="000000"/>
              </a:solidFill>
              <a:latin typeface="Arial (Body)"/>
            </a:endParaRPr>
          </a:p>
          <a:p>
            <a:pPr marL="255651" lvl="0" indent="-255651">
              <a:spcAft>
                <a:spcPct val="0"/>
              </a:spcAft>
              <a:buSzPts val="2400"/>
              <a:tabLst/>
            </a:pPr>
            <a:r>
              <a:rPr lang="en-US" altLang="en-US" kern="1200" dirty="0">
                <a:solidFill>
                  <a:srgbClr val="000000"/>
                </a:solidFill>
                <a:latin typeface="Arial (Body)"/>
              </a:rPr>
              <a:t>Successful e-commerce value propositions:</a:t>
            </a:r>
          </a:p>
          <a:p>
            <a:pPr marL="741553" lvl="1" indent="-284353">
              <a:spcAft>
                <a:spcPct val="0"/>
              </a:spcAft>
              <a:buSzPts val="2400"/>
            </a:pPr>
            <a:r>
              <a:rPr lang="en-US" altLang="en-US" kern="1200" dirty="0">
                <a:solidFill>
                  <a:srgbClr val="000000"/>
                </a:solidFill>
                <a:latin typeface="Arial (Body)"/>
              </a:rPr>
              <a:t>Personalization/customization</a:t>
            </a:r>
          </a:p>
          <a:p>
            <a:pPr marL="741553" lvl="1" indent="-284353">
              <a:spcAft>
                <a:spcPct val="0"/>
              </a:spcAft>
              <a:buSzPts val="2400"/>
            </a:pPr>
            <a:r>
              <a:rPr lang="en-US" altLang="en-US" kern="1200" dirty="0">
                <a:solidFill>
                  <a:srgbClr val="000000"/>
                </a:solidFill>
                <a:latin typeface="Arial (Body)"/>
              </a:rPr>
              <a:t>Reduction of product search, price discovery costs</a:t>
            </a:r>
          </a:p>
          <a:p>
            <a:pPr marL="741553" lvl="1" indent="-284353">
              <a:spcAft>
                <a:spcPct val="0"/>
              </a:spcAft>
              <a:buSzPts val="2400"/>
            </a:pPr>
            <a:r>
              <a:rPr lang="en-US" altLang="en-US" kern="1200" dirty="0">
                <a:solidFill>
                  <a:srgbClr val="000000"/>
                </a:solidFill>
                <a:latin typeface="Arial (Body)"/>
              </a:rPr>
              <a:t>Facilitation of transactions by managing product delivery</a:t>
            </a:r>
          </a:p>
        </p:txBody>
      </p:sp>
    </p:spTree>
    <p:extLst>
      <p:ext uri="{BB962C8B-B14F-4D97-AF65-F5344CB8AC3E}">
        <p14:creationId xmlns:p14="http://schemas.microsoft.com/office/powerpoint/2010/main" val="336348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52028"/>
          </a:xfrm>
        </p:spPr>
        <p:txBody>
          <a:bodyPr/>
          <a:lstStyle/>
          <a:p>
            <a:r>
              <a:rPr lang="en-US" kern="1200" dirty="0">
                <a:cs typeface="Times New Roman" panose="02020603050405020304" pitchFamily="18" charset="0"/>
              </a:rPr>
              <a:t>2. Revenue Model</a:t>
            </a:r>
            <a:endParaRPr lang="en-AU" dirty="0"/>
          </a:p>
        </p:txBody>
      </p:sp>
      <p:sp>
        <p:nvSpPr>
          <p:cNvPr id="3" name="Content Placeholder 2"/>
          <p:cNvSpPr>
            <a:spLocks noGrp="1"/>
          </p:cNvSpPr>
          <p:nvPr>
            <p:ph sz="quarter" idx="13"/>
          </p:nvPr>
        </p:nvSpPr>
        <p:spPr>
          <a:xfrm>
            <a:off x="457200" y="1051359"/>
            <a:ext cx="8523026" cy="5226611"/>
          </a:xfrm>
        </p:spPr>
        <p:txBody>
          <a:bodyPr/>
          <a:lstStyle/>
          <a:p>
            <a:pPr marL="255651" lvl="0" indent="-255651">
              <a:spcAft>
                <a:spcPct val="0"/>
              </a:spcAft>
              <a:buSzPts val="2400"/>
              <a:tabLst/>
            </a:pPr>
            <a:r>
              <a:rPr lang="en-AU" altLang="ja-JP" kern="1200" dirty="0">
                <a:solidFill>
                  <a:srgbClr val="000000"/>
                </a:solidFill>
              </a:rPr>
              <a:t>“</a:t>
            </a:r>
            <a:r>
              <a:rPr lang="en-US" altLang="ja-JP" kern="1200" dirty="0">
                <a:solidFill>
                  <a:srgbClr val="000000"/>
                </a:solidFill>
              </a:rPr>
              <a:t>How will you earn money?</a:t>
            </a:r>
            <a:r>
              <a:rPr lang="en-AU" altLang="ja-JP" kern="1200" dirty="0">
                <a:solidFill>
                  <a:srgbClr val="000000"/>
                </a:solidFill>
              </a:rPr>
              <a:t>”</a:t>
            </a:r>
            <a:endParaRPr lang="en-US" altLang="ja-JP" kern="1200" dirty="0">
              <a:solidFill>
                <a:srgbClr val="000000"/>
              </a:solidFill>
            </a:endParaRPr>
          </a:p>
          <a:p>
            <a:pPr marL="255651" lvl="0" indent="-255651">
              <a:spcAft>
                <a:spcPct val="0"/>
              </a:spcAft>
              <a:buSzPts val="2400"/>
              <a:tabLst/>
            </a:pPr>
            <a:r>
              <a:rPr lang="en-US" altLang="en-US" sz="2000" kern="1200" dirty="0">
                <a:solidFill>
                  <a:srgbClr val="000000"/>
                </a:solidFill>
              </a:rPr>
              <a:t>Major types of revenue models:</a:t>
            </a:r>
          </a:p>
          <a:p>
            <a:pPr marL="741553" lvl="1" indent="-284353">
              <a:spcAft>
                <a:spcPct val="0"/>
              </a:spcAft>
              <a:buSzPts val="2400"/>
            </a:pPr>
            <a:r>
              <a:rPr lang="en-US" altLang="en-US" sz="2000" kern="1200" dirty="0">
                <a:solidFill>
                  <a:srgbClr val="000000"/>
                </a:solidFill>
              </a:rPr>
              <a:t>Advertising revenue model</a:t>
            </a:r>
          </a:p>
          <a:p>
            <a:pPr marL="1141603" lvl="2" indent="-284353">
              <a:spcAft>
                <a:spcPct val="0"/>
              </a:spcAft>
              <a:buSzPts val="2400"/>
            </a:pPr>
            <a:r>
              <a:rPr lang="en-US" altLang="en-US" sz="2000" kern="1200" dirty="0">
                <a:solidFill>
                  <a:srgbClr val="000000"/>
                </a:solidFill>
              </a:rPr>
              <a:t>Receives fees from advertisers.</a:t>
            </a:r>
          </a:p>
          <a:p>
            <a:pPr marL="741553" lvl="1" indent="-284353">
              <a:spcAft>
                <a:spcPct val="0"/>
              </a:spcAft>
              <a:buSzPts val="2400"/>
            </a:pPr>
            <a:r>
              <a:rPr lang="en-US" altLang="en-US" sz="2000" kern="1200" dirty="0">
                <a:solidFill>
                  <a:srgbClr val="000000"/>
                </a:solidFill>
              </a:rPr>
              <a:t>Subscription revenue model</a:t>
            </a:r>
          </a:p>
          <a:p>
            <a:pPr marL="1144778" lvl="2" indent="-230378">
              <a:spcAft>
                <a:spcPct val="0"/>
              </a:spcAft>
              <a:buSzPts val="2400"/>
            </a:pPr>
            <a:r>
              <a:rPr lang="en-US" altLang="en-US" sz="2000" kern="1200" dirty="0">
                <a:solidFill>
                  <a:srgbClr val="000000"/>
                </a:solidFill>
              </a:rPr>
              <a:t>Freemium strategy</a:t>
            </a:r>
            <a:endParaRPr lang="en-US" altLang="en-US" sz="2000" kern="1200" dirty="0">
              <a:solidFill>
                <a:prstClr val="black"/>
              </a:solidFill>
            </a:endParaRPr>
          </a:p>
          <a:p>
            <a:pPr marL="741553" lvl="1" indent="-284353">
              <a:spcAft>
                <a:spcPct val="0"/>
              </a:spcAft>
              <a:buSzPts val="2400"/>
            </a:pPr>
            <a:r>
              <a:rPr lang="en-US" altLang="en-US" sz="2000" kern="1200" dirty="0">
                <a:solidFill>
                  <a:srgbClr val="000000"/>
                </a:solidFill>
              </a:rPr>
              <a:t>Transaction fee revenue model</a:t>
            </a:r>
          </a:p>
          <a:p>
            <a:pPr marL="1141603" lvl="2" indent="-284353">
              <a:spcAft>
                <a:spcPct val="0"/>
              </a:spcAft>
              <a:buSzPts val="2400"/>
            </a:pPr>
            <a:r>
              <a:rPr lang="en-US" altLang="en-US" sz="2000" kern="1200" dirty="0">
                <a:solidFill>
                  <a:srgbClr val="000000"/>
                </a:solidFill>
              </a:rPr>
              <a:t>Receives a fee for enabling of executing a transaction</a:t>
            </a:r>
          </a:p>
          <a:p>
            <a:pPr marL="741553" lvl="1" indent="-284353">
              <a:spcAft>
                <a:spcPct val="0"/>
              </a:spcAft>
              <a:buSzPts val="2400"/>
            </a:pPr>
            <a:r>
              <a:rPr lang="en-US" altLang="en-US" sz="2000" kern="1200" dirty="0">
                <a:solidFill>
                  <a:srgbClr val="000000"/>
                </a:solidFill>
              </a:rPr>
              <a:t>Sales revenue model</a:t>
            </a:r>
          </a:p>
          <a:p>
            <a:pPr marL="1141603" lvl="2" indent="-284353">
              <a:spcAft>
                <a:spcPct val="0"/>
              </a:spcAft>
              <a:buSzPts val="2400"/>
            </a:pPr>
            <a:r>
              <a:rPr lang="en-US" altLang="en-US" sz="2000" kern="1200" dirty="0">
                <a:solidFill>
                  <a:srgbClr val="000000"/>
                </a:solidFill>
              </a:rPr>
              <a:t>Derives revenue by selling goods, information, or services</a:t>
            </a:r>
          </a:p>
          <a:p>
            <a:pPr marL="741553" lvl="1" indent="-284353">
              <a:spcAft>
                <a:spcPct val="0"/>
              </a:spcAft>
              <a:buSzPts val="2400"/>
            </a:pPr>
            <a:r>
              <a:rPr lang="en-US" altLang="en-US" sz="2000" kern="1200" dirty="0">
                <a:solidFill>
                  <a:srgbClr val="000000"/>
                </a:solidFill>
              </a:rPr>
              <a:t>Affiliate revenue model</a:t>
            </a:r>
          </a:p>
          <a:p>
            <a:pPr marL="1141603" lvl="2" indent="-284353">
              <a:spcAft>
                <a:spcPct val="0"/>
              </a:spcAft>
              <a:buSzPts val="2400"/>
            </a:pPr>
            <a:r>
              <a:rPr lang="en-US" altLang="en-US" sz="2000" kern="1200" dirty="0">
                <a:solidFill>
                  <a:srgbClr val="000000"/>
                </a:solidFill>
              </a:rPr>
              <a:t>Steering business to an affiliate and receives a referral fees or percentage of the revenue from resulting sales.</a:t>
            </a:r>
          </a:p>
        </p:txBody>
      </p:sp>
    </p:spTree>
    <p:extLst>
      <p:ext uri="{BB962C8B-B14F-4D97-AF65-F5344CB8AC3E}">
        <p14:creationId xmlns:p14="http://schemas.microsoft.com/office/powerpoint/2010/main" val="3201210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14141</TotalTime>
  <Words>4109</Words>
  <Application>Microsoft Macintosh PowerPoint</Application>
  <PresentationFormat>On-screen Show (4:3)</PresentationFormat>
  <Paragraphs>579</Paragraphs>
  <Slides>48</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Arial (Body)</vt:lpstr>
      <vt:lpstr>Calibri</vt:lpstr>
      <vt:lpstr>Noto Sans Symbols</vt:lpstr>
      <vt:lpstr>Times New Roman</vt:lpstr>
      <vt:lpstr>Verdana</vt:lpstr>
      <vt:lpstr>508 Lecture</vt:lpstr>
      <vt:lpstr>E-commerce 2020-2021: Business. Technology. Society.</vt:lpstr>
      <vt:lpstr>Learning Objectives</vt:lpstr>
      <vt:lpstr>E-commerce Business Models</vt:lpstr>
      <vt:lpstr>E-commerce Business Models  Category</vt:lpstr>
      <vt:lpstr>E-commerce Enablers</vt:lpstr>
      <vt:lpstr>Eight Key Elements of a Business Model</vt:lpstr>
      <vt:lpstr>Eight Key Elements of a Business Model</vt:lpstr>
      <vt:lpstr>1. Value Proposition</vt:lpstr>
      <vt:lpstr>2. Revenue Model</vt:lpstr>
      <vt:lpstr>2. Revenue Model</vt:lpstr>
      <vt:lpstr>Insight on Society: MADE.com: Furniture for the Crowd</vt:lpstr>
      <vt:lpstr>3. Market Opportunity</vt:lpstr>
      <vt:lpstr>4. Competitive Environment</vt:lpstr>
      <vt:lpstr>5. Competitive Advantage</vt:lpstr>
      <vt:lpstr>6. Market Strategy</vt:lpstr>
      <vt:lpstr>7. Organizational Development</vt:lpstr>
      <vt:lpstr>8. Management Team</vt:lpstr>
      <vt:lpstr>Raising Capital</vt:lpstr>
      <vt:lpstr>Insight on Business: Crowdfunding Takes Off</vt:lpstr>
      <vt:lpstr>Categorizing E-commerce Business Models</vt:lpstr>
      <vt:lpstr>B2C Business Models</vt:lpstr>
      <vt:lpstr>B2C Models: E-Tailer</vt:lpstr>
      <vt:lpstr>B2C Models: Community Provider</vt:lpstr>
      <vt:lpstr>B2C Models: Content Provider</vt:lpstr>
      <vt:lpstr>Insight on Technology: Connected Cars and the Future of E-commerce</vt:lpstr>
      <vt:lpstr>B2C Business Models: Portal</vt:lpstr>
      <vt:lpstr>B2C Models: Transaction Broker</vt:lpstr>
      <vt:lpstr>B2C Models: Market Creator</vt:lpstr>
      <vt:lpstr>B2C Models: Service Provider</vt:lpstr>
      <vt:lpstr>E-commerce Models</vt:lpstr>
      <vt:lpstr>B2B Business Models</vt:lpstr>
      <vt:lpstr>B2B Models: E-Distributor</vt:lpstr>
      <vt:lpstr>B2B Models: E-Procurement</vt:lpstr>
      <vt:lpstr>B2B Models: Exchanges</vt:lpstr>
      <vt:lpstr>B2B Models: Industry Consortia</vt:lpstr>
      <vt:lpstr>Private Industrial Networks</vt:lpstr>
      <vt:lpstr>E-commerce Models</vt:lpstr>
      <vt:lpstr>How E-commerce Changes Business</vt:lpstr>
      <vt:lpstr>PowerPoint Presentation</vt:lpstr>
      <vt:lpstr>Industry Value Chains</vt:lpstr>
      <vt:lpstr>Figure 5.4 E-commerce and Industry Value Chains</vt:lpstr>
      <vt:lpstr>Firm Value Chains</vt:lpstr>
      <vt:lpstr>Figure 5.5 E-commerce and Firm Value Chains</vt:lpstr>
      <vt:lpstr>Firm Value Webs</vt:lpstr>
      <vt:lpstr>Figure 5.6 Internet-Enabled Value Web</vt:lpstr>
      <vt:lpstr>Business Strategy</vt:lpstr>
      <vt:lpstr>E-commerce Technology and Business Model Disruption</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2, E-commerce Business Models and Concepts</dc:title>
  <dc:subject>Business</dc:subject>
  <dc:creator>Laudon/Traver</dc:creator>
  <cp:keywords>E-commerce 2019</cp:keywords>
  <cp:lastModifiedBy>Chandranna Rayadurg</cp:lastModifiedBy>
  <cp:revision>1375</cp:revision>
  <dcterms:modified xsi:type="dcterms:W3CDTF">2022-11-15T15:13:49Z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