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handoutMasterIdLst>
    <p:handoutMasterId r:id="rId23"/>
  </p:handoutMasterIdLst>
  <p:sldIdLst>
    <p:sldId id="353" r:id="rId2"/>
    <p:sldId id="358" r:id="rId3"/>
    <p:sldId id="360" r:id="rId4"/>
    <p:sldId id="399" r:id="rId5"/>
    <p:sldId id="400" r:id="rId6"/>
    <p:sldId id="361" r:id="rId7"/>
    <p:sldId id="403" r:id="rId8"/>
    <p:sldId id="362" r:id="rId9"/>
    <p:sldId id="363" r:id="rId10"/>
    <p:sldId id="404" r:id="rId11"/>
    <p:sldId id="364" r:id="rId12"/>
    <p:sldId id="365" r:id="rId13"/>
    <p:sldId id="366" r:id="rId14"/>
    <p:sldId id="367" r:id="rId15"/>
    <p:sldId id="368" r:id="rId16"/>
    <p:sldId id="369" r:id="rId17"/>
    <p:sldId id="370" r:id="rId18"/>
    <p:sldId id="371" r:id="rId19"/>
    <p:sldId id="372" r:id="rId20"/>
    <p:sldId id="373" r:id="rId21"/>
  </p:sldIdLst>
  <p:sldSz cx="9144000" cy="6858000" type="screen4x3"/>
  <p:notesSz cx="6858000" cy="9144000"/>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2449"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Windows User" initials="WU" lastIdx="8"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69" autoAdjust="0"/>
    <p:restoredTop sz="76723" autoAdjust="0"/>
  </p:normalViewPr>
  <p:slideViewPr>
    <p:cSldViewPr snapToGrid="0" snapToObjects="1">
      <p:cViewPr varScale="1">
        <p:scale>
          <a:sx n="85" d="100"/>
          <a:sy n="85" d="100"/>
        </p:scale>
        <p:origin x="1880" y="168"/>
      </p:cViewPr>
      <p:guideLst>
        <p:guide orient="horz" pos="4156"/>
        <p:guide pos="2449"/>
        <p:guide orient="horz" pos="3974"/>
      </p:guideLst>
    </p:cSldViewPr>
  </p:slideViewPr>
  <p:outlineViewPr>
    <p:cViewPr>
      <p:scale>
        <a:sx n="33" d="100"/>
        <a:sy n="33" d="100"/>
      </p:scale>
      <p:origin x="0" y="-107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11/15/22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shopify.co.uk/blog/crowdfunding-sites#fundable" TargetMode="External"/><Relationship Id="rId3" Type="http://schemas.openxmlformats.org/officeDocument/2006/relationships/hyperlink" Target="https://www.shopify.co.uk/blog/crowdfunding-sites#kickstarter" TargetMode="External"/><Relationship Id="rId7" Type="http://schemas.openxmlformats.org/officeDocument/2006/relationships/hyperlink" Target="https://www.shopify.co.uk/blog/crowdfunding-sites#gofundme" TargetMode="External"/><Relationship Id="rId12" Type="http://schemas.openxmlformats.org/officeDocument/2006/relationships/hyperlink" Target="https://www.shopify.co.uk/blog/crowdfunding-sites#startengine"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shopify.co.uk/blog/crowdfunding-sites#crowdfunder" TargetMode="External"/><Relationship Id="rId11" Type="http://schemas.openxmlformats.org/officeDocument/2006/relationships/hyperlink" Target="https://www.shopify.co.uk/blog/crowdfunding-sites#seedinvest" TargetMode="External"/><Relationship Id="rId5" Type="http://schemas.openxmlformats.org/officeDocument/2006/relationships/hyperlink" Target="https://www.shopify.co.uk/blog/crowdfunding-sites#patreon" TargetMode="External"/><Relationship Id="rId10" Type="http://schemas.openxmlformats.org/officeDocument/2006/relationships/hyperlink" Target="https://www.shopify.co.uk/blog/crowdfunding-sites#mightycause" TargetMode="External"/><Relationship Id="rId4" Type="http://schemas.openxmlformats.org/officeDocument/2006/relationships/hyperlink" Target="https://www.shopify.co.uk/blog/crowdfunding-sites#indiegogo" TargetMode="External"/><Relationship Id="rId9" Type="http://schemas.openxmlformats.org/officeDocument/2006/relationships/hyperlink" Target="https://www.shopify.co.uk/blog/crowdfunding-sites#crowdcub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prstClr val="black"/>
                </a:solidFill>
                <a:latin typeface="Arial"/>
                <a:ea typeface="Arial"/>
                <a:cs typeface="Arial"/>
                <a:sym typeface="Arial"/>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5082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1350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67211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36175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65478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Seed money, sometimes known as seed funding or seed capital, is a form of securities offering in which an investor invests capital in a </a:t>
            </a:r>
            <a:r>
              <a:rPr lang="en-GB" sz="1200" b="0" i="0" u="none" strike="noStrike" kern="1200" cap="none" dirty="0" err="1">
                <a:solidFill>
                  <a:schemeClr val="dk1"/>
                </a:solidFill>
                <a:effectLst/>
                <a:latin typeface="Arial"/>
                <a:ea typeface="Arial"/>
                <a:cs typeface="Arial"/>
                <a:sym typeface="Arial"/>
              </a:rPr>
              <a:t>startup</a:t>
            </a:r>
            <a:r>
              <a:rPr lang="en-GB" sz="1200" b="0" i="0" u="none" strike="noStrike" kern="1200" cap="none" dirty="0">
                <a:solidFill>
                  <a:schemeClr val="dk1"/>
                </a:solidFill>
                <a:effectLst/>
                <a:latin typeface="Arial"/>
                <a:ea typeface="Arial"/>
                <a:cs typeface="Arial"/>
                <a:sym typeface="Arial"/>
              </a:rPr>
              <a:t> company in exchange for an equity stake or convertible note stake in the company.</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a:solidFill>
                  <a:schemeClr val="dk1"/>
                </a:solidFill>
                <a:effectLst/>
                <a:latin typeface="Arial"/>
                <a:ea typeface="Arial"/>
                <a:cs typeface="Arial"/>
                <a:sym typeface="Arial"/>
              </a:rPr>
              <a:t>An elevator pitch is </a:t>
            </a:r>
            <a:r>
              <a:rPr lang="en-GB" sz="1200" b="1" i="0" u="none" strike="noStrike" kern="1200" cap="none" dirty="0">
                <a:solidFill>
                  <a:schemeClr val="dk1"/>
                </a:solidFill>
                <a:effectLst/>
                <a:latin typeface="Arial"/>
                <a:ea typeface="Arial"/>
                <a:cs typeface="Arial"/>
                <a:sym typeface="Arial"/>
              </a:rPr>
              <a:t>a brief, persuasive speech that you use to spark interest in what your organization does</a:t>
            </a:r>
            <a:r>
              <a:rPr lang="en-GB" sz="1200" b="0" i="0" u="none" strike="noStrike" kern="1200" cap="none" dirty="0">
                <a:solidFill>
                  <a:schemeClr val="dk1"/>
                </a:solidFill>
                <a:effectLst/>
                <a:latin typeface="Arial"/>
                <a:ea typeface="Arial"/>
                <a:cs typeface="Arial"/>
                <a:sym typeface="Arial"/>
              </a:rPr>
              <a:t>. </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a:solidFill>
                  <a:schemeClr val="dk1"/>
                </a:solidFill>
                <a:effectLst/>
                <a:latin typeface="Arial"/>
                <a:cs typeface="Arial"/>
                <a:sym typeface="Arial"/>
              </a:rPr>
              <a:t>Well known incubators include </a:t>
            </a:r>
            <a:r>
              <a:rPr lang="en-GB" sz="1200" b="0" i="0" u="none" strike="noStrike" kern="1200" cap="none" dirty="0" err="1">
                <a:solidFill>
                  <a:schemeClr val="dk1"/>
                </a:solidFill>
                <a:effectLst/>
                <a:latin typeface="Arial"/>
                <a:cs typeface="Arial"/>
                <a:sym typeface="Arial"/>
              </a:rPr>
              <a:t>INiTs</a:t>
            </a:r>
            <a:r>
              <a:rPr lang="en-GB" sz="1200" b="0" i="0" u="none" strike="noStrike" kern="1200" cap="none" dirty="0">
                <a:solidFill>
                  <a:schemeClr val="dk1"/>
                </a:solidFill>
                <a:effectLst/>
                <a:latin typeface="Arial"/>
                <a:cs typeface="Arial"/>
                <a:sym typeface="Arial"/>
              </a:rPr>
              <a:t>(Austria), </a:t>
            </a:r>
            <a:r>
              <a:rPr lang="en-GB" sz="1200" b="0" i="0" u="none" strike="noStrike" kern="1200" cap="none" dirty="0" err="1">
                <a:solidFill>
                  <a:schemeClr val="dk1"/>
                </a:solidFill>
                <a:effectLst/>
                <a:latin typeface="Arial"/>
                <a:cs typeface="Arial"/>
                <a:sym typeface="Arial"/>
              </a:rPr>
              <a:t>Accelarate</a:t>
            </a:r>
            <a:r>
              <a:rPr lang="en-GB" sz="1200" b="0" i="0" u="none" strike="noStrike" kern="1200" cap="none" dirty="0">
                <a:solidFill>
                  <a:schemeClr val="dk1"/>
                </a:solidFill>
                <a:effectLst/>
                <a:latin typeface="Arial"/>
                <a:cs typeface="Arial"/>
                <a:sym typeface="Arial"/>
              </a:rPr>
              <a:t> (Denmark), </a:t>
            </a:r>
            <a:r>
              <a:rPr lang="en-GB" sz="1200" b="0" i="0" u="none" strike="noStrike" kern="1200" cap="none" dirty="0" err="1">
                <a:solidFill>
                  <a:schemeClr val="dk1"/>
                </a:solidFill>
                <a:effectLst/>
                <a:latin typeface="Arial"/>
                <a:cs typeface="Arial"/>
                <a:sym typeface="Arial"/>
              </a:rPr>
              <a:t>Numa</a:t>
            </a:r>
            <a:r>
              <a:rPr lang="en-GB" sz="1200" b="0" i="0" u="none" strike="noStrike" kern="1200" cap="none" dirty="0">
                <a:solidFill>
                  <a:schemeClr val="dk1"/>
                </a:solidFill>
                <a:effectLst/>
                <a:latin typeface="Arial"/>
                <a:cs typeface="Arial"/>
                <a:sym typeface="Arial"/>
              </a:rPr>
              <a:t> (France), and </a:t>
            </a:r>
            <a:r>
              <a:rPr lang="en-GB" sz="1200" b="0" i="0" u="none" strike="noStrike" kern="1200" cap="none" dirty="0" err="1">
                <a:solidFill>
                  <a:schemeClr val="dk1"/>
                </a:solidFill>
                <a:effectLst/>
                <a:latin typeface="Arial"/>
                <a:cs typeface="Arial"/>
                <a:sym typeface="Arial"/>
              </a:rPr>
              <a:t>SeedRocket</a:t>
            </a:r>
            <a:r>
              <a:rPr lang="en-GB" sz="1200" b="0" i="0" u="none" strike="noStrike" kern="1200" cap="none" dirty="0">
                <a:solidFill>
                  <a:schemeClr val="dk1"/>
                </a:solidFill>
                <a:effectLst/>
                <a:latin typeface="Arial"/>
                <a:cs typeface="Arial"/>
                <a:sym typeface="Arial"/>
              </a:rPr>
              <a:t>(Spain)</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a:solidFill>
                  <a:schemeClr val="dk1"/>
                </a:solidFill>
                <a:effectLst/>
                <a:latin typeface="Arial"/>
                <a:ea typeface="Arial"/>
                <a:cs typeface="Arial"/>
                <a:sym typeface="Arial"/>
              </a:rPr>
              <a:t>An angel investor is </a:t>
            </a:r>
            <a:r>
              <a:rPr lang="en-GB" sz="1200" b="1" i="0" u="none" strike="noStrike" kern="1200" cap="none" dirty="0">
                <a:solidFill>
                  <a:schemeClr val="dk1"/>
                </a:solidFill>
                <a:effectLst/>
                <a:latin typeface="Arial"/>
                <a:ea typeface="Arial"/>
                <a:cs typeface="Arial"/>
                <a:sym typeface="Arial"/>
              </a:rPr>
              <a:t>someone who invests their own money in a small business in exchange for a minority stake</a:t>
            </a:r>
            <a:r>
              <a:rPr lang="en-GB" sz="1200" b="0" i="0" u="none" strike="noStrike" kern="1200" cap="none" dirty="0">
                <a:solidFill>
                  <a:schemeClr val="dk1"/>
                </a:solidFill>
                <a:effectLst/>
                <a:latin typeface="Arial"/>
                <a:ea typeface="Arial"/>
                <a:cs typeface="Arial"/>
                <a:sym typeface="Arial"/>
              </a:rPr>
              <a:t> (usually between 10% and 25%). Angel investors tend to be entrepreneurs or people with extensive experience in the business world. However, angel investment is about more than just money.</a:t>
            </a:r>
          </a:p>
          <a:p>
            <a:endParaRPr lang="en-GB" sz="1200" b="0" i="0" u="none" strike="noStrike" kern="1200" cap="none" dirty="0">
              <a:solidFill>
                <a:schemeClr val="dk1"/>
              </a:solidFill>
              <a:effectLst/>
              <a:latin typeface="Arial"/>
              <a:cs typeface="Arial"/>
              <a:sym typeface="Arial"/>
            </a:endParaRPr>
          </a:p>
          <a:p>
            <a:r>
              <a:rPr lang="en-GB" sz="1200" b="1" i="0" u="none" strike="noStrike" kern="1200" cap="none" dirty="0">
                <a:solidFill>
                  <a:schemeClr val="dk1"/>
                </a:solidFill>
                <a:effectLst/>
                <a:latin typeface="Arial"/>
                <a:ea typeface="Arial"/>
                <a:cs typeface="Arial"/>
                <a:sym typeface="Arial"/>
              </a:rPr>
              <a:t>Angel investors are rich persons who invest their own money in companies.</a:t>
            </a:r>
            <a:r>
              <a:rPr lang="en-GB" sz="1200" b="0" i="0" u="none" strike="noStrike" kern="1200" cap="none" dirty="0">
                <a:solidFill>
                  <a:schemeClr val="dk1"/>
                </a:solidFill>
                <a:effectLst/>
                <a:latin typeface="Arial"/>
                <a:ea typeface="Arial"/>
                <a:cs typeface="Arial"/>
                <a:sym typeface="Arial"/>
              </a:rPr>
              <a:t> </a:t>
            </a:r>
            <a:r>
              <a:rPr lang="en-GB" sz="1200" b="1" i="0" u="none" strike="noStrike" kern="1200" cap="none" dirty="0">
                <a:solidFill>
                  <a:schemeClr val="dk1"/>
                </a:solidFill>
                <a:effectLst/>
                <a:latin typeface="Arial"/>
                <a:ea typeface="Arial"/>
                <a:cs typeface="Arial"/>
                <a:sym typeface="Arial"/>
              </a:rPr>
              <a:t>Venture capitalists are employees of risk capital companies who invest other persons' money in companies</a:t>
            </a:r>
            <a:r>
              <a:rPr lang="en-GB" sz="1200" b="0" i="0" u="none" strike="noStrike" kern="1200" cap="none" dirty="0">
                <a:solidFill>
                  <a:schemeClr val="dk1"/>
                </a:solidFill>
                <a:effectLst/>
                <a:latin typeface="Arial"/>
                <a:ea typeface="Arial"/>
                <a:cs typeface="Arial"/>
                <a:sym typeface="Arial"/>
              </a:rPr>
              <a:t>.</a:t>
            </a:r>
          </a:p>
          <a:p>
            <a:endParaRPr lang="en-GB" sz="1200" b="0" i="0" u="none" strike="noStrike" kern="1200" cap="none" dirty="0">
              <a:solidFill>
                <a:schemeClr val="dk1"/>
              </a:solidFill>
              <a:effectLst/>
              <a:latin typeface="Arial"/>
              <a:cs typeface="Arial"/>
              <a:sym typeface="Arial"/>
            </a:endParaRPr>
          </a:p>
          <a:p>
            <a:r>
              <a:rPr lang="en-GB" sz="1200" b="0" i="0" u="none" strike="noStrike" kern="1200" cap="none" dirty="0">
                <a:solidFill>
                  <a:schemeClr val="dk1"/>
                </a:solidFill>
                <a:effectLst/>
                <a:latin typeface="Arial"/>
                <a:ea typeface="Arial"/>
                <a:cs typeface="Arial"/>
                <a:sym typeface="Arial"/>
              </a:rPr>
              <a:t>The Jumpstart Our Business </a:t>
            </a:r>
            <a:r>
              <a:rPr lang="en-GB" sz="1200" b="0" i="0" u="none" strike="noStrike" kern="1200" cap="none" dirty="0" err="1">
                <a:solidFill>
                  <a:schemeClr val="dk1"/>
                </a:solidFill>
                <a:effectLst/>
                <a:latin typeface="Arial"/>
                <a:ea typeface="Arial"/>
                <a:cs typeface="Arial"/>
                <a:sym typeface="Arial"/>
              </a:rPr>
              <a:t>Startups</a:t>
            </a:r>
            <a:r>
              <a:rPr lang="en-GB" sz="1200" b="0" i="0" u="none" strike="noStrike" kern="1200" cap="none" dirty="0">
                <a:solidFill>
                  <a:schemeClr val="dk1"/>
                </a:solidFill>
                <a:effectLst/>
                <a:latin typeface="Arial"/>
                <a:ea typeface="Arial"/>
                <a:cs typeface="Arial"/>
                <a:sym typeface="Arial"/>
              </a:rPr>
              <a:t> Act, or JOBS Act, is a law intended to encourage funding of small businesses in the United States by easing many of the country's securities regulations. It passed with bipartisan support, and was signed into law by President Barack Obama on April 5, 2012</a:t>
            </a:r>
          </a:p>
          <a:p>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rPr>
              <a:t>Crowdfunding involves using the Internet to enable individuals to collectively contribute money to support a project.</a:t>
            </a:r>
          </a:p>
          <a:p>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rPr>
              <a:t>Top 10 crowdfunding websites:</a:t>
            </a:r>
          </a:p>
          <a:p>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Overall: </a:t>
            </a:r>
            <a:r>
              <a:rPr lang="en-GB" sz="1200" b="0" i="0" u="none" strike="noStrike" kern="1200" cap="none" dirty="0">
                <a:solidFill>
                  <a:schemeClr val="dk1"/>
                </a:solidFill>
                <a:effectLst/>
                <a:latin typeface="Arial"/>
                <a:ea typeface="Arial"/>
                <a:cs typeface="Arial"/>
                <a:sym typeface="Arial"/>
                <a:hlinkClick r:id="rId3"/>
              </a:rPr>
              <a:t>Kickstarter</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Runner Up: </a:t>
            </a:r>
            <a:r>
              <a:rPr lang="en-GB" sz="1200" b="0" i="0" u="none" strike="noStrike" kern="1200" cap="none" dirty="0">
                <a:solidFill>
                  <a:schemeClr val="dk1"/>
                </a:solidFill>
                <a:effectLst/>
                <a:latin typeface="Arial"/>
                <a:ea typeface="Arial"/>
                <a:cs typeface="Arial"/>
                <a:sym typeface="Arial"/>
                <a:hlinkClick r:id="rId4"/>
              </a:rPr>
              <a:t>Indiegogo</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Creators: </a:t>
            </a:r>
            <a:r>
              <a:rPr lang="en-GB" sz="1200" b="0" i="0" u="none" strike="noStrike" kern="1200" cap="none" dirty="0">
                <a:solidFill>
                  <a:schemeClr val="dk1"/>
                </a:solidFill>
                <a:effectLst/>
                <a:latin typeface="Arial"/>
                <a:ea typeface="Arial"/>
                <a:cs typeface="Arial"/>
                <a:sym typeface="Arial"/>
                <a:hlinkClick r:id="rId5"/>
              </a:rPr>
              <a:t>Patreon</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Shopify Stores: </a:t>
            </a:r>
            <a:r>
              <a:rPr lang="en-GB" sz="1200" b="0" i="0" u="none" strike="noStrike" kern="1200" cap="none" dirty="0">
                <a:solidFill>
                  <a:schemeClr val="dk1"/>
                </a:solidFill>
                <a:effectLst/>
                <a:latin typeface="Arial"/>
                <a:ea typeface="Arial"/>
                <a:cs typeface="Arial"/>
                <a:sym typeface="Arial"/>
                <a:hlinkClick r:id="rId6"/>
              </a:rPr>
              <a:t>Crowdfunder</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Personal: </a:t>
            </a:r>
            <a:r>
              <a:rPr lang="en-GB" sz="1200" b="0" i="0" u="none" strike="noStrike" kern="1200" cap="none" dirty="0">
                <a:solidFill>
                  <a:schemeClr val="dk1"/>
                </a:solidFill>
                <a:effectLst/>
                <a:latin typeface="Arial"/>
                <a:ea typeface="Arial"/>
                <a:cs typeface="Arial"/>
                <a:sym typeface="Arial"/>
                <a:hlinkClick r:id="rId7"/>
              </a:rPr>
              <a:t>GoFundMe</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Small Businesses: </a:t>
            </a:r>
            <a:r>
              <a:rPr lang="en-GB" sz="1200" b="0" i="0" u="none" strike="noStrike" kern="1200" cap="none" dirty="0">
                <a:solidFill>
                  <a:schemeClr val="dk1"/>
                </a:solidFill>
                <a:effectLst/>
                <a:latin typeface="Arial"/>
                <a:ea typeface="Arial"/>
                <a:cs typeface="Arial"/>
                <a:sym typeface="Arial"/>
                <a:hlinkClick r:id="rId8"/>
              </a:rPr>
              <a:t>Fundable</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UK and Europe: </a:t>
            </a:r>
            <a:r>
              <a:rPr lang="en-GB" sz="1200" b="0" i="0" u="none" strike="noStrike" kern="1200" cap="none" dirty="0">
                <a:solidFill>
                  <a:schemeClr val="dk1"/>
                </a:solidFill>
                <a:effectLst/>
                <a:latin typeface="Arial"/>
                <a:ea typeface="Arial"/>
                <a:cs typeface="Arial"/>
                <a:sym typeface="Arial"/>
                <a:hlinkClick r:id="rId9"/>
              </a:rPr>
              <a:t>Crowdcube</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a:t>
            </a:r>
            <a:r>
              <a:rPr lang="en-GB" sz="1200" b="1" i="0" u="none" strike="noStrike" kern="1200" cap="none" dirty="0" err="1">
                <a:solidFill>
                  <a:schemeClr val="dk1"/>
                </a:solidFill>
                <a:effectLst/>
                <a:latin typeface="Arial"/>
                <a:ea typeface="Arial"/>
                <a:cs typeface="Arial"/>
                <a:sym typeface="Arial"/>
              </a:rPr>
              <a:t>Nonprofits</a:t>
            </a:r>
            <a:r>
              <a:rPr lang="en-GB" sz="1200" b="1" i="0" u="none" strike="noStrike" kern="1200" cap="none" dirty="0">
                <a:solidFill>
                  <a:schemeClr val="dk1"/>
                </a:solidFill>
                <a:effectLst/>
                <a:latin typeface="Arial"/>
                <a:ea typeface="Arial"/>
                <a:cs typeface="Arial"/>
                <a:sym typeface="Arial"/>
              </a:rPr>
              <a:t>: </a:t>
            </a:r>
            <a:r>
              <a:rPr lang="en-GB" sz="1200" b="0" i="0" u="none" strike="noStrike" kern="1200" cap="none" dirty="0">
                <a:solidFill>
                  <a:schemeClr val="dk1"/>
                </a:solidFill>
                <a:effectLst/>
                <a:latin typeface="Arial"/>
                <a:ea typeface="Arial"/>
                <a:cs typeface="Arial"/>
                <a:sym typeface="Arial"/>
                <a:hlinkClick r:id="rId10"/>
              </a:rPr>
              <a:t>Mightycause</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Seed-Stage Companies:</a:t>
            </a:r>
            <a:r>
              <a:rPr lang="en-GB" sz="1200" b="0" i="0" u="none" strike="noStrike" kern="1200" cap="none" dirty="0">
                <a:solidFill>
                  <a:schemeClr val="dk1"/>
                </a:solidFill>
                <a:effectLst/>
                <a:latin typeface="Arial"/>
                <a:ea typeface="Arial"/>
                <a:cs typeface="Arial"/>
                <a:sym typeface="Arial"/>
              </a:rPr>
              <a:t> </a:t>
            </a:r>
            <a:r>
              <a:rPr lang="en-GB" sz="1200" b="0" i="0" u="none" strike="noStrike" kern="1200" cap="none" dirty="0">
                <a:solidFill>
                  <a:schemeClr val="dk1"/>
                </a:solidFill>
                <a:effectLst/>
                <a:latin typeface="Arial"/>
                <a:ea typeface="Arial"/>
                <a:cs typeface="Arial"/>
                <a:sym typeface="Arial"/>
                <a:hlinkClick r:id="rId11"/>
              </a:rPr>
              <a:t>SeedInvest</a:t>
            </a:r>
            <a:endParaRPr lang="en-GB" sz="1200" b="0" i="0" u="none" strike="noStrike" kern="1200" cap="none" dirty="0">
              <a:solidFill>
                <a:schemeClr val="dk1"/>
              </a:solidFill>
              <a:effectLst/>
              <a:latin typeface="Arial"/>
              <a:ea typeface="Arial"/>
              <a:cs typeface="Arial"/>
              <a:sym typeface="Arial"/>
            </a:endParaRPr>
          </a:p>
          <a:p>
            <a:r>
              <a:rPr lang="en-GB" sz="1200" b="1" i="0" u="none" strike="noStrike" kern="1200" cap="none" dirty="0">
                <a:solidFill>
                  <a:schemeClr val="dk1"/>
                </a:solidFill>
                <a:effectLst/>
                <a:latin typeface="Arial"/>
                <a:ea typeface="Arial"/>
                <a:cs typeface="Arial"/>
                <a:sym typeface="Arial"/>
              </a:rPr>
              <a:t>Best for High-Growth </a:t>
            </a:r>
            <a:r>
              <a:rPr lang="en-GB" sz="1200" b="1" i="0" u="none" strike="noStrike" kern="1200" cap="none" dirty="0" err="1">
                <a:solidFill>
                  <a:schemeClr val="dk1"/>
                </a:solidFill>
                <a:effectLst/>
                <a:latin typeface="Arial"/>
                <a:ea typeface="Arial"/>
                <a:cs typeface="Arial"/>
                <a:sym typeface="Arial"/>
              </a:rPr>
              <a:t>Startups</a:t>
            </a:r>
            <a:r>
              <a:rPr lang="en-GB" sz="1200" b="1" i="0" u="none" strike="noStrike" kern="1200" cap="none" dirty="0">
                <a:solidFill>
                  <a:schemeClr val="dk1"/>
                </a:solidFill>
                <a:effectLst/>
                <a:latin typeface="Arial"/>
                <a:ea typeface="Arial"/>
                <a:cs typeface="Arial"/>
                <a:sym typeface="Arial"/>
              </a:rPr>
              <a:t>: </a:t>
            </a:r>
            <a:r>
              <a:rPr lang="en-GB" sz="1200" b="0" i="0" u="none" strike="noStrike" kern="1200" cap="none" dirty="0">
                <a:solidFill>
                  <a:schemeClr val="dk1"/>
                </a:solidFill>
                <a:effectLst/>
                <a:latin typeface="Arial"/>
                <a:ea typeface="Arial"/>
                <a:cs typeface="Arial"/>
                <a:sym typeface="Arial"/>
                <a:hlinkClick r:id="rId12"/>
              </a:rPr>
              <a:t>StartEngine</a:t>
            </a:r>
            <a:endParaRPr lang="en-GB" sz="1200" b="0" i="0" u="none" strike="noStrike" kern="1200" cap="none" dirty="0">
              <a:solidFill>
                <a:schemeClr val="dk1"/>
              </a:solidFill>
              <a:effectLst/>
              <a:latin typeface="Arial"/>
              <a:ea typeface="Arial"/>
              <a:cs typeface="Arial"/>
              <a:sym typeface="Arial"/>
            </a:endParaRPr>
          </a:p>
          <a:p>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rPr>
              <a:t>Crowdfunding is becoming a mainstay in the development of movies, video games, art installation and man y other types of projects.</a:t>
            </a:r>
          </a:p>
          <a:p>
            <a:r>
              <a:rPr lang="en-GB" sz="1200" b="0" i="0" u="none" strike="noStrike" kern="1200" cap="none" dirty="0">
                <a:solidFill>
                  <a:schemeClr val="dk1"/>
                </a:solidFill>
                <a:effectLst/>
                <a:latin typeface="Arial"/>
                <a:ea typeface="Arial"/>
                <a:cs typeface="Arial"/>
                <a:sym typeface="Arial"/>
              </a:rPr>
              <a:t>In UK, a 3-D game called </a:t>
            </a:r>
            <a:r>
              <a:rPr lang="en-GB" sz="1200" b="0" i="0" u="none" strike="noStrike" kern="1200" cap="none" dirty="0" err="1">
                <a:solidFill>
                  <a:schemeClr val="dk1"/>
                </a:solidFill>
                <a:effectLst/>
                <a:latin typeface="Arial"/>
                <a:ea typeface="Arial"/>
                <a:cs typeface="Arial"/>
                <a:sym typeface="Arial"/>
              </a:rPr>
              <a:t>Yooka-Laylee</a:t>
            </a:r>
            <a:r>
              <a:rPr lang="en-GB" sz="1200" b="0" i="0" u="none" strike="noStrike" kern="1200" cap="none" dirty="0">
                <a:solidFill>
                  <a:schemeClr val="dk1"/>
                </a:solidFill>
                <a:effectLst/>
                <a:latin typeface="Arial"/>
                <a:ea typeface="Arial"/>
                <a:cs typeface="Arial"/>
                <a:sym typeface="Arial"/>
              </a:rPr>
              <a:t> created by </a:t>
            </a:r>
            <a:r>
              <a:rPr lang="en-GB" sz="1200" b="0" i="0" u="none" strike="noStrike" kern="1200" cap="none" dirty="0" err="1">
                <a:solidFill>
                  <a:schemeClr val="dk1"/>
                </a:solidFill>
                <a:effectLst/>
                <a:latin typeface="Arial"/>
                <a:ea typeface="Arial"/>
                <a:cs typeface="Arial"/>
                <a:sym typeface="Arial"/>
              </a:rPr>
              <a:t>Playtonic</a:t>
            </a:r>
            <a:r>
              <a:rPr lang="en-GB" sz="1200" b="0" i="0" u="none" strike="noStrike" kern="1200" cap="none" dirty="0">
                <a:solidFill>
                  <a:schemeClr val="dk1"/>
                </a:solidFill>
                <a:effectLst/>
                <a:latin typeface="Arial"/>
                <a:ea typeface="Arial"/>
                <a:cs typeface="Arial"/>
                <a:sym typeface="Arial"/>
              </a:rPr>
              <a:t> games raised almost £2.1 million from over 73000 backers </a:t>
            </a:r>
          </a:p>
          <a:p>
            <a:endParaRPr lang="en-GB" sz="1200" b="0" i="0" u="none" strike="noStrike" kern="1200" cap="none" dirty="0">
              <a:solidFill>
                <a:schemeClr val="dk1"/>
              </a:solidFill>
              <a:effectLst/>
              <a:latin typeface="Arial"/>
              <a:ea typeface="Arial"/>
              <a:cs typeface="Arial"/>
              <a:sym typeface="Arial"/>
            </a:endParaRPr>
          </a:p>
          <a:p>
            <a:endParaRPr lang="en-GB" sz="1200" b="0" i="0" u="none" strike="noStrike" kern="1200" cap="none" dirty="0">
              <a:solidFill>
                <a:schemeClr val="dk1"/>
              </a:solidFill>
              <a:effectLst/>
              <a:latin typeface="Arial"/>
              <a:cs typeface="Arial"/>
              <a:sym typeface="Arial"/>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56810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the practice of funding a project or venture by raising money from a large number of people who each contribute a relatively small amount, typically via the internet.</a:t>
            </a:r>
          </a:p>
          <a:p>
            <a:r>
              <a:rPr lang="en-GB" sz="1200" b="0" i="0" u="none" strike="noStrike" kern="1200" cap="none" dirty="0">
                <a:solidFill>
                  <a:schemeClr val="dk1"/>
                </a:solidFill>
                <a:effectLst/>
                <a:latin typeface="Arial"/>
                <a:ea typeface="Arial"/>
                <a:cs typeface="Arial"/>
                <a:sym typeface="Arial"/>
              </a:rPr>
              <a:t>"musicians, filmmakers, and artists have successfully raised funds and fostered awareness through crowdfunding"</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16886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E-commerce enabler is </a:t>
            </a:r>
            <a:r>
              <a:rPr lang="en-GB" sz="1200" b="1" i="0" u="none" strike="noStrike" kern="1200" cap="none" dirty="0">
                <a:solidFill>
                  <a:schemeClr val="dk1"/>
                </a:solidFill>
                <a:effectLst/>
                <a:latin typeface="Arial"/>
                <a:ea typeface="Arial"/>
                <a:cs typeface="Arial"/>
                <a:sym typeface="Arial"/>
              </a:rPr>
              <a:t>a company that provides end-to-end solution for brands to do e-commerce business</a:t>
            </a:r>
            <a:r>
              <a:rPr lang="en-GB" sz="1200" b="0" i="0" u="none" strike="noStrike" kern="1200" cap="none" dirty="0">
                <a:solidFill>
                  <a:schemeClr val="dk1"/>
                </a:solidFill>
                <a:effectLst/>
                <a:latin typeface="Arial"/>
                <a:ea typeface="Arial"/>
                <a:cs typeface="Arial"/>
                <a:sym typeface="Arial"/>
              </a:rPr>
              <a:t>. </a:t>
            </a:r>
          </a:p>
          <a:p>
            <a:r>
              <a:rPr lang="en-GB" sz="1200" b="0" i="0" u="none" strike="noStrike" kern="1200" cap="none" dirty="0">
                <a:solidFill>
                  <a:schemeClr val="dk1"/>
                </a:solidFill>
                <a:effectLst/>
                <a:latin typeface="Arial"/>
                <a:ea typeface="Arial"/>
                <a:cs typeface="Arial"/>
                <a:sym typeface="Arial"/>
              </a:rPr>
              <a:t>Those services include official store management, digital marketing, creative services, customer service management, supply chain management &amp; fulfilment.</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79517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11/15/22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6"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26814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 id="214748370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2020-2021: Business. Technology. Society.</a:t>
            </a:r>
          </a:p>
        </p:txBody>
      </p:sp>
      <p:sp>
        <p:nvSpPr>
          <p:cNvPr id="3" name="Text Placeholder 2"/>
          <p:cNvSpPr>
            <a:spLocks noGrp="1"/>
          </p:cNvSpPr>
          <p:nvPr>
            <p:ph type="body" idx="1"/>
          </p:nvPr>
        </p:nvSpPr>
        <p:spPr>
          <a:xfrm>
            <a:off x="457200" y="1278000"/>
            <a:ext cx="8063346" cy="377925"/>
          </a:xfrm>
        </p:spPr>
        <p:txBody>
          <a:bodyPr anchor="ctr"/>
          <a:lstStyle/>
          <a:p>
            <a:pPr eaLnBrk="1" hangingPunct="1">
              <a:defRPr/>
            </a:pPr>
            <a:r>
              <a:rPr lang="en-US" altLang="en-US"/>
              <a:t>Sixteenth</a:t>
            </a:r>
            <a:r>
              <a:rPr lang="en-US" altLang="en-US">
                <a:solidFill>
                  <a:schemeClr val="tx2"/>
                </a:solidFill>
                <a:latin typeface="+mn-lt"/>
              </a:rPr>
              <a:t> </a:t>
            </a:r>
            <a:r>
              <a:rPr lang="en-US" altLang="en-US" dirty="0">
                <a:solidFill>
                  <a:schemeClr val="tx2"/>
                </a:solidFill>
                <a:latin typeface="+mn-lt"/>
              </a:rPr>
              <a:t>Edition, Global Edition</a:t>
            </a:r>
          </a:p>
        </p:txBody>
      </p:sp>
      <p:sp>
        <p:nvSpPr>
          <p:cNvPr id="4" name="Text Placeholder 3"/>
          <p:cNvSpPr>
            <a:spLocks noGrp="1"/>
          </p:cNvSpPr>
          <p:nvPr>
            <p:ph type="body" idx="2"/>
          </p:nvPr>
        </p:nvSpPr>
        <p:spPr>
          <a:xfrm>
            <a:off x="5195455" y="2048400"/>
            <a:ext cx="3325091" cy="799200"/>
          </a:xfrm>
        </p:spPr>
        <p:txBody>
          <a:bodyPr/>
          <a:lstStyle/>
          <a:p>
            <a:pPr algn="ctr"/>
            <a:r>
              <a:rPr lang="en-US" altLang="en-US" b="1" dirty="0">
                <a:latin typeface="+mn-lt"/>
                <a:ea typeface="Segoe UI Symbol" panose="020B0502040204020203" pitchFamily="34" charset="0"/>
              </a:rPr>
              <a:t>Chapter 5</a:t>
            </a:r>
          </a:p>
        </p:txBody>
      </p:sp>
      <p:sp>
        <p:nvSpPr>
          <p:cNvPr id="5" name="Text Placeholder 4"/>
          <p:cNvSpPr>
            <a:spLocks noGrp="1"/>
          </p:cNvSpPr>
          <p:nvPr>
            <p:ph type="body" idx="3"/>
          </p:nvPr>
        </p:nvSpPr>
        <p:spPr>
          <a:xfrm>
            <a:off x="5195455" y="3254244"/>
            <a:ext cx="3325091" cy="1076875"/>
          </a:xfrm>
        </p:spPr>
        <p:txBody>
          <a:bodyPr/>
          <a:lstStyle/>
          <a:p>
            <a:pPr algn="ctr">
              <a:spcBef>
                <a:spcPct val="0"/>
              </a:spcBef>
            </a:pPr>
            <a:r>
              <a:rPr lang="en-US" altLang="en-US" dirty="0">
                <a:solidFill>
                  <a:schemeClr val="tx1"/>
                </a:solidFill>
                <a:latin typeface="+mn-lt"/>
              </a:rPr>
              <a:t>E-commerce Business Strategies</a:t>
            </a: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pic>
        <p:nvPicPr>
          <p:cNvPr id="9" name="Picture 8"/>
          <p:cNvPicPr>
            <a:picLocks noChangeAspect="1"/>
          </p:cNvPicPr>
          <p:nvPr/>
        </p:nvPicPr>
        <p:blipFill>
          <a:blip r:embed="rId3"/>
          <a:srcRect/>
          <a:stretch/>
        </p:blipFill>
        <p:spPr>
          <a:xfrm>
            <a:off x="603825" y="1743078"/>
            <a:ext cx="3601949" cy="4536444"/>
          </a:xfrm>
          <a:prstGeom prst="rect">
            <a:avLst/>
          </a:prstGeom>
          <a:ln w="9525">
            <a:solidFill>
              <a:schemeClr val="tx1"/>
            </a:solidFill>
          </a:ln>
        </p:spPr>
      </p:pic>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b">
            <a:normAutofit/>
          </a:bodyPr>
          <a:lstStyle/>
          <a:p>
            <a:r>
              <a:rPr lang="en-US" kern="1200"/>
              <a:t>2. Revenue Model</a:t>
            </a:r>
            <a:endParaRPr lang="en-AU" dirty="0"/>
          </a:p>
        </p:txBody>
      </p:sp>
      <p:pic>
        <p:nvPicPr>
          <p:cNvPr id="2050" name="Picture 2" descr="2 Laudon and Traver business models | Download Table">
            <a:extLst>
              <a:ext uri="{FF2B5EF4-FFF2-40B4-BE49-F238E27FC236}">
                <a16:creationId xmlns:a16="http://schemas.microsoft.com/office/drawing/2014/main" id="{A7C6D16D-C0E3-4392-2339-063EA4F84C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69932" y="1557470"/>
            <a:ext cx="5404136" cy="4525963"/>
          </a:xfrm>
          <a:prstGeom prst="rect">
            <a:avLst/>
          </a:prstGeom>
          <a:solidFill>
            <a:srgbClr val="FFFFFF"/>
          </a:solidFill>
        </p:spPr>
      </p:pic>
    </p:spTree>
    <p:extLst>
      <p:ext uri="{BB962C8B-B14F-4D97-AF65-F5344CB8AC3E}">
        <p14:creationId xmlns:p14="http://schemas.microsoft.com/office/powerpoint/2010/main" val="120862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Insight on Society: </a:t>
            </a:r>
            <a:r>
              <a:rPr lang="en-US" sz="3400" kern="1200" dirty="0">
                <a:cs typeface="Times New Roman" panose="02020603050405020304" pitchFamily="18" charset="0"/>
              </a:rPr>
              <a:t>MADE.com: Furniture for the Crowd</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kern="1200" dirty="0">
                <a:solidFill>
                  <a:srgbClr val="000000"/>
                </a:solidFill>
                <a:latin typeface="Arial (Body)"/>
              </a:rPr>
              <a:t>What revenue model does Made.com use? What other revenue models might be appropriate?</a:t>
            </a:r>
          </a:p>
          <a:p>
            <a:pPr marL="741553" lvl="1" indent="-284353">
              <a:spcAft>
                <a:spcPct val="0"/>
              </a:spcAft>
              <a:buSzPts val="2400"/>
            </a:pPr>
            <a:r>
              <a:rPr lang="en-US" kern="1200" dirty="0">
                <a:solidFill>
                  <a:srgbClr val="000000"/>
                </a:solidFill>
                <a:latin typeface="Arial (Body)"/>
              </a:rPr>
              <a:t>Are social media sources a reliable indication of current and future trends?</a:t>
            </a:r>
          </a:p>
          <a:p>
            <a:pPr marL="741553" lvl="1" indent="-284353">
              <a:spcAft>
                <a:spcPct val="0"/>
              </a:spcAft>
              <a:buSzPts val="2400"/>
            </a:pPr>
            <a:r>
              <a:rPr lang="en-US" kern="1200" dirty="0">
                <a:solidFill>
                  <a:srgbClr val="000000"/>
                </a:solidFill>
                <a:latin typeface="Arial (Body)"/>
              </a:rPr>
              <a:t>To what extent is Made.com not only a product, but also a solution to the needs of Millennials?</a:t>
            </a:r>
          </a:p>
          <a:p>
            <a:pPr marL="741553" lvl="1" indent="-284353">
              <a:spcAft>
                <a:spcPct val="0"/>
              </a:spcAft>
              <a:buSzPts val="2400"/>
            </a:pPr>
            <a:endParaRPr lang="en-US" kern="1200" dirty="0">
              <a:solidFill>
                <a:srgbClr val="000000"/>
              </a:solidFill>
              <a:latin typeface="Arial (Body)"/>
            </a:endParaRPr>
          </a:p>
        </p:txBody>
      </p:sp>
    </p:spTree>
    <p:extLst>
      <p:ext uri="{BB962C8B-B14F-4D97-AF65-F5344CB8AC3E}">
        <p14:creationId xmlns:p14="http://schemas.microsoft.com/office/powerpoint/2010/main" val="51936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3. Market Opportunity</a:t>
            </a:r>
            <a:endParaRPr lang="en-AU" dirty="0"/>
          </a:p>
        </p:txBody>
      </p:sp>
      <p:sp>
        <p:nvSpPr>
          <p:cNvPr id="3" name="Content Placeholder 2"/>
          <p:cNvSpPr>
            <a:spLocks noGrp="1"/>
          </p:cNvSpPr>
          <p:nvPr>
            <p:ph sz="quarter" idx="13"/>
          </p:nvPr>
        </p:nvSpPr>
        <p:spPr>
          <a:xfrm>
            <a:off x="457200" y="1556326"/>
            <a:ext cx="8113222" cy="4434275"/>
          </a:xfrm>
        </p:spPr>
        <p:txBody>
          <a:bodyPr/>
          <a:lstStyle/>
          <a:p>
            <a:pPr marL="255651" lvl="0" indent="-255651">
              <a:spcAft>
                <a:spcPct val="0"/>
              </a:spcAft>
              <a:buSzPts val="2400"/>
              <a:tabLst/>
            </a:pPr>
            <a:r>
              <a:rPr lang="ja-JP" altLang="en-US" kern="1200" dirty="0">
                <a:solidFill>
                  <a:srgbClr val="000000"/>
                </a:solidFill>
                <a:latin typeface="Arial (Body)"/>
              </a:rPr>
              <a:t>“</a:t>
            </a:r>
            <a:r>
              <a:rPr lang="en-US" altLang="ja-JP" kern="1200" dirty="0">
                <a:solidFill>
                  <a:srgbClr val="000000"/>
                </a:solidFill>
                <a:latin typeface="Arial (Body)"/>
              </a:rPr>
              <a:t>What marketspace do you intend to serve and what is its size?</a:t>
            </a:r>
            <a:r>
              <a:rPr lang="ja-JP" altLang="en-US" kern="1200" dirty="0">
                <a:solidFill>
                  <a:srgbClr val="000000"/>
                </a:solidFill>
                <a:latin typeface="Arial (Body)"/>
              </a:rPr>
              <a:t>”</a:t>
            </a:r>
            <a:endParaRPr lang="en-US" altLang="ja-JP" kern="1200" dirty="0">
              <a:solidFill>
                <a:srgbClr val="000000"/>
              </a:solidFill>
              <a:latin typeface="Arial (Body)"/>
            </a:endParaRPr>
          </a:p>
          <a:p>
            <a:pPr marL="741553" lvl="1" indent="-284353">
              <a:spcAft>
                <a:spcPct val="0"/>
              </a:spcAft>
              <a:buSzPts val="2400"/>
            </a:pPr>
            <a:r>
              <a:rPr lang="en-US" altLang="en-US" kern="1200" dirty="0">
                <a:solidFill>
                  <a:srgbClr val="000000"/>
                </a:solidFill>
                <a:latin typeface="Arial (Body)"/>
              </a:rPr>
              <a:t>Marketspace: Area of actual or potential commercial value in which company intends to operate</a:t>
            </a:r>
          </a:p>
          <a:p>
            <a:pPr marL="741553" lvl="1" indent="-284353">
              <a:spcAft>
                <a:spcPct val="0"/>
              </a:spcAft>
              <a:buSzPts val="2400"/>
            </a:pPr>
            <a:r>
              <a:rPr lang="en-US" altLang="en-US" kern="1200" dirty="0">
                <a:solidFill>
                  <a:srgbClr val="000000"/>
                </a:solidFill>
                <a:latin typeface="Arial (Body)"/>
              </a:rPr>
              <a:t>Realistic market opportunity: Defined by revenue potential in each market niche in which company hopes to compete</a:t>
            </a:r>
          </a:p>
          <a:p>
            <a:pPr marL="255651" lvl="0" indent="-255651">
              <a:spcAft>
                <a:spcPct val="0"/>
              </a:spcAft>
              <a:buSzPts val="2400"/>
              <a:tabLst/>
            </a:pPr>
            <a:r>
              <a:rPr lang="en-US" altLang="en-US" kern="1200" dirty="0">
                <a:solidFill>
                  <a:srgbClr val="000000"/>
                </a:solidFill>
                <a:latin typeface="Arial (Body)"/>
              </a:rPr>
              <a:t>Market opportunity typically divided into smaller niches</a:t>
            </a:r>
          </a:p>
        </p:txBody>
      </p:sp>
    </p:spTree>
    <p:extLst>
      <p:ext uri="{BB962C8B-B14F-4D97-AF65-F5344CB8AC3E}">
        <p14:creationId xmlns:p14="http://schemas.microsoft.com/office/powerpoint/2010/main" val="114070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4. Competitive Environment</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AU" altLang="ja-JP" kern="1200" dirty="0">
                <a:solidFill>
                  <a:srgbClr val="000000"/>
                </a:solidFill>
                <a:latin typeface="Arial (Body)"/>
              </a:rPr>
              <a:t>“</a:t>
            </a:r>
            <a:r>
              <a:rPr lang="en-US" altLang="ja-JP" kern="1200" dirty="0">
                <a:solidFill>
                  <a:srgbClr val="000000"/>
                </a:solidFill>
                <a:latin typeface="Arial (Body)"/>
              </a:rPr>
              <a:t>Who else occupies your intended marketspace?</a:t>
            </a:r>
            <a:r>
              <a:rPr lang="en-AU" altLang="ja-JP" kern="1200" dirty="0">
                <a:solidFill>
                  <a:srgbClr val="000000"/>
                </a:solidFill>
                <a:latin typeface="Arial (Body)"/>
              </a:rPr>
              <a:t>”</a:t>
            </a:r>
            <a:endParaRPr lang="en-US" altLang="ja-JP" kern="1200" dirty="0">
              <a:solidFill>
                <a:srgbClr val="000000"/>
              </a:solidFill>
              <a:latin typeface="Arial (Body)"/>
            </a:endParaRPr>
          </a:p>
          <a:p>
            <a:pPr marL="741553" lvl="1" indent="-284353">
              <a:spcAft>
                <a:spcPct val="0"/>
              </a:spcAft>
              <a:buSzPts val="2400"/>
            </a:pPr>
            <a:r>
              <a:rPr lang="en-US" altLang="en-US" kern="1200" dirty="0">
                <a:solidFill>
                  <a:srgbClr val="000000"/>
                </a:solidFill>
                <a:latin typeface="Arial (Body)"/>
              </a:rPr>
              <a:t>Other companies selling similar products in the same marketspace</a:t>
            </a:r>
          </a:p>
          <a:p>
            <a:pPr marL="741553" lvl="1" indent="-284353">
              <a:spcAft>
                <a:spcPct val="0"/>
              </a:spcAft>
              <a:buSzPts val="2400"/>
            </a:pPr>
            <a:r>
              <a:rPr lang="en-US" altLang="en-US" kern="1200" dirty="0">
                <a:solidFill>
                  <a:srgbClr val="000000"/>
                </a:solidFill>
                <a:latin typeface="Arial (Body)"/>
              </a:rPr>
              <a:t>Includes both direct and indirect competitors</a:t>
            </a:r>
          </a:p>
          <a:p>
            <a:pPr marL="255651" lvl="0" indent="-255651">
              <a:spcAft>
                <a:spcPct val="0"/>
              </a:spcAft>
              <a:buSzPts val="2400"/>
              <a:tabLst/>
            </a:pPr>
            <a:r>
              <a:rPr lang="en-US" altLang="en-US" kern="1200" dirty="0">
                <a:solidFill>
                  <a:srgbClr val="000000"/>
                </a:solidFill>
                <a:latin typeface="Arial (Body)"/>
              </a:rPr>
              <a:t>Influenced by:</a:t>
            </a:r>
          </a:p>
          <a:p>
            <a:pPr marL="741553" lvl="1" indent="-284353">
              <a:spcAft>
                <a:spcPct val="0"/>
              </a:spcAft>
              <a:buSzPts val="2400"/>
            </a:pPr>
            <a:r>
              <a:rPr lang="en-US" altLang="en-US" kern="1200" dirty="0">
                <a:solidFill>
                  <a:srgbClr val="000000"/>
                </a:solidFill>
                <a:latin typeface="Arial (Body)"/>
              </a:rPr>
              <a:t>Number and size of active competitors</a:t>
            </a:r>
          </a:p>
          <a:p>
            <a:pPr marL="741553" lvl="1" indent="-284353">
              <a:spcAft>
                <a:spcPct val="0"/>
              </a:spcAft>
              <a:buSzPts val="2400"/>
            </a:pPr>
            <a:r>
              <a:rPr lang="en-US" altLang="en-US" kern="1200" dirty="0">
                <a:solidFill>
                  <a:srgbClr val="000000"/>
                </a:solidFill>
                <a:latin typeface="Arial (Body)"/>
              </a:rPr>
              <a:t>Each competitor</a:t>
            </a:r>
            <a:r>
              <a:rPr lang="en-AU" altLang="ja-JP" kern="1200" dirty="0">
                <a:solidFill>
                  <a:srgbClr val="000000"/>
                </a:solidFill>
                <a:latin typeface="Arial (Body)"/>
              </a:rPr>
              <a:t>’</a:t>
            </a:r>
            <a:r>
              <a:rPr lang="en-US" altLang="ja-JP" kern="1200" dirty="0">
                <a:solidFill>
                  <a:srgbClr val="000000"/>
                </a:solidFill>
                <a:latin typeface="Arial (Body)"/>
              </a:rPr>
              <a:t>s market share</a:t>
            </a:r>
          </a:p>
          <a:p>
            <a:pPr marL="741553" lvl="1" indent="-284353">
              <a:spcAft>
                <a:spcPct val="0"/>
              </a:spcAft>
              <a:buSzPts val="2400"/>
            </a:pPr>
            <a:r>
              <a:rPr lang="en-US" altLang="en-US" kern="1200" dirty="0">
                <a:solidFill>
                  <a:srgbClr val="000000"/>
                </a:solidFill>
                <a:latin typeface="Arial (Body)"/>
              </a:rPr>
              <a:t>Competitors</a:t>
            </a:r>
            <a:r>
              <a:rPr lang="en-AU" altLang="ja-JP" kern="1200" dirty="0">
                <a:solidFill>
                  <a:srgbClr val="000000"/>
                </a:solidFill>
                <a:latin typeface="Arial (Body)"/>
              </a:rPr>
              <a:t>’</a:t>
            </a:r>
            <a:r>
              <a:rPr lang="en-US" altLang="ja-JP" kern="1200" dirty="0">
                <a:solidFill>
                  <a:srgbClr val="000000"/>
                </a:solidFill>
                <a:latin typeface="Arial (Body)"/>
              </a:rPr>
              <a:t> profitability</a:t>
            </a:r>
          </a:p>
          <a:p>
            <a:pPr marL="741553" lvl="1" indent="-284353">
              <a:spcAft>
                <a:spcPct val="0"/>
              </a:spcAft>
              <a:buSzPts val="2400"/>
            </a:pPr>
            <a:r>
              <a:rPr lang="en-US" altLang="en-US" kern="1200" dirty="0">
                <a:solidFill>
                  <a:srgbClr val="000000"/>
                </a:solidFill>
                <a:latin typeface="Arial (Body)"/>
              </a:rPr>
              <a:t>Competitors</a:t>
            </a:r>
            <a:r>
              <a:rPr lang="en-AU" altLang="ja-JP" kern="1200" dirty="0">
                <a:solidFill>
                  <a:srgbClr val="000000"/>
                </a:solidFill>
                <a:latin typeface="Arial (Body)"/>
              </a:rPr>
              <a:t>’</a:t>
            </a:r>
            <a:r>
              <a:rPr lang="en-US" altLang="ja-JP" kern="1200" dirty="0">
                <a:solidFill>
                  <a:srgbClr val="000000"/>
                </a:solidFill>
                <a:latin typeface="Arial (Body)"/>
              </a:rPr>
              <a:t> pricing</a:t>
            </a:r>
            <a:endParaRPr lang="en-US" altLang="en-US" kern="1200" dirty="0">
              <a:solidFill>
                <a:srgbClr val="000000"/>
              </a:solidFill>
              <a:latin typeface="Arial (Body)"/>
            </a:endParaRPr>
          </a:p>
        </p:txBody>
      </p:sp>
    </p:spTree>
    <p:extLst>
      <p:ext uri="{BB962C8B-B14F-4D97-AF65-F5344CB8AC3E}">
        <p14:creationId xmlns:p14="http://schemas.microsoft.com/office/powerpoint/2010/main" val="85943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486"/>
            <a:ext cx="8229600" cy="521608"/>
          </a:xfrm>
        </p:spPr>
        <p:txBody>
          <a:bodyPr/>
          <a:lstStyle/>
          <a:p>
            <a:r>
              <a:rPr lang="en-US" kern="1200" dirty="0">
                <a:cs typeface="Times New Roman" panose="02020603050405020304" pitchFamily="18" charset="0"/>
              </a:rPr>
              <a:t>5. Competitive Advantage</a:t>
            </a:r>
            <a:endParaRPr lang="en-AU" dirty="0"/>
          </a:p>
        </p:txBody>
      </p:sp>
      <p:sp>
        <p:nvSpPr>
          <p:cNvPr id="3" name="Content Placeholder 2"/>
          <p:cNvSpPr>
            <a:spLocks noGrp="1"/>
          </p:cNvSpPr>
          <p:nvPr>
            <p:ph sz="quarter" idx="13"/>
          </p:nvPr>
        </p:nvSpPr>
        <p:spPr>
          <a:xfrm>
            <a:off x="354842" y="713157"/>
            <a:ext cx="8789157" cy="6011357"/>
          </a:xfrm>
        </p:spPr>
        <p:txBody>
          <a:bodyPr/>
          <a:lstStyle/>
          <a:p>
            <a:pPr marL="255651" lvl="0" indent="-255651">
              <a:spcAft>
                <a:spcPct val="0"/>
              </a:spcAft>
              <a:buSzPts val="2400"/>
              <a:tabLst/>
            </a:pPr>
            <a:r>
              <a:rPr lang="en-IN" altLang="ja-JP" sz="2000" kern="1200" dirty="0">
                <a:solidFill>
                  <a:srgbClr val="000000"/>
                </a:solidFill>
                <a:latin typeface="Arial (Body)"/>
              </a:rPr>
              <a:t>“</a:t>
            </a:r>
            <a:r>
              <a:rPr lang="en-US" altLang="ja-JP" sz="2000" kern="1200" dirty="0">
                <a:solidFill>
                  <a:srgbClr val="000000"/>
                </a:solidFill>
                <a:latin typeface="Arial (Body)"/>
              </a:rPr>
              <a:t>What special advantages does your firm bring to the marketspace?</a:t>
            </a:r>
            <a:r>
              <a:rPr lang="en-IN" altLang="ja-JP" sz="2000" kern="1200" dirty="0">
                <a:solidFill>
                  <a:srgbClr val="000000"/>
                </a:solidFill>
                <a:latin typeface="Arial (Body)"/>
              </a:rPr>
              <a:t>”</a:t>
            </a:r>
            <a:endParaRPr lang="en-US" altLang="ja-JP" sz="2000" kern="1200" dirty="0">
              <a:solidFill>
                <a:srgbClr val="000000"/>
              </a:solidFill>
              <a:latin typeface="Arial (Body)"/>
            </a:endParaRPr>
          </a:p>
          <a:p>
            <a:pPr marL="741553" lvl="1" indent="-284353">
              <a:spcAft>
                <a:spcPct val="0"/>
              </a:spcAft>
              <a:buSzPts val="2400"/>
            </a:pPr>
            <a:r>
              <a:rPr lang="en-US" altLang="en-US" sz="2000" kern="1200" dirty="0">
                <a:solidFill>
                  <a:srgbClr val="000000"/>
                </a:solidFill>
                <a:latin typeface="Arial (Body)"/>
              </a:rPr>
              <a:t>Is your product superior to or cheaper to produce than your competitors</a:t>
            </a:r>
            <a:r>
              <a:rPr lang="en-IN" altLang="ja-JP" sz="2000" kern="1200" dirty="0">
                <a:solidFill>
                  <a:srgbClr val="000000"/>
                </a:solidFill>
                <a:latin typeface="Arial (Body)"/>
              </a:rPr>
              <a:t>’</a:t>
            </a:r>
            <a:r>
              <a:rPr lang="en-US" altLang="ja-JP" sz="2000" kern="1200" dirty="0">
                <a:solidFill>
                  <a:srgbClr val="000000"/>
                </a:solidFill>
                <a:latin typeface="Arial (Body)"/>
              </a:rPr>
              <a:t>?</a:t>
            </a:r>
          </a:p>
          <a:p>
            <a:pPr marL="255651" lvl="0" indent="-255651">
              <a:spcAft>
                <a:spcPct val="0"/>
              </a:spcAft>
              <a:buSzPts val="2400"/>
              <a:tabLst/>
            </a:pPr>
            <a:r>
              <a:rPr lang="en-US" altLang="en-US" sz="2000" kern="1200" dirty="0">
                <a:solidFill>
                  <a:srgbClr val="000000"/>
                </a:solidFill>
                <a:latin typeface="Arial (Body)"/>
              </a:rPr>
              <a:t>Important concepts:</a:t>
            </a:r>
          </a:p>
          <a:p>
            <a:pPr marL="741553" lvl="1" indent="-284353">
              <a:spcAft>
                <a:spcPct val="0"/>
              </a:spcAft>
              <a:buSzPts val="2400"/>
            </a:pPr>
            <a:r>
              <a:rPr lang="en-US" altLang="en-US" sz="2000" kern="1200" dirty="0">
                <a:solidFill>
                  <a:srgbClr val="000000"/>
                </a:solidFill>
                <a:latin typeface="Arial (Body)"/>
              </a:rPr>
              <a:t>Asymmetries</a:t>
            </a:r>
          </a:p>
          <a:p>
            <a:pPr marL="1141603" lvl="2" indent="-284353">
              <a:spcAft>
                <a:spcPct val="0"/>
              </a:spcAft>
              <a:buSzPts val="2400"/>
            </a:pPr>
            <a:r>
              <a:rPr lang="en-US" altLang="en-US" sz="2000" kern="1200" dirty="0">
                <a:solidFill>
                  <a:srgbClr val="000000"/>
                </a:solidFill>
                <a:latin typeface="Arial (Body)"/>
              </a:rPr>
              <a:t>Exists whenever one participant in a market has more resources than other participants.</a:t>
            </a:r>
          </a:p>
          <a:p>
            <a:pPr marL="741553" lvl="1" indent="-284353">
              <a:spcAft>
                <a:spcPct val="0"/>
              </a:spcAft>
              <a:buSzPts val="2400"/>
            </a:pPr>
            <a:r>
              <a:rPr lang="en-US" altLang="en-US" sz="2000" kern="1200" dirty="0">
                <a:solidFill>
                  <a:srgbClr val="000000"/>
                </a:solidFill>
                <a:latin typeface="Arial (Body)"/>
              </a:rPr>
              <a:t>First-mover advantage</a:t>
            </a:r>
          </a:p>
          <a:p>
            <a:pPr marL="1141603" lvl="2" indent="-284353">
              <a:spcAft>
                <a:spcPct val="0"/>
              </a:spcAft>
              <a:buSzPts val="2400"/>
            </a:pPr>
            <a:r>
              <a:rPr lang="en-US" altLang="en-US" sz="2000" kern="1200" dirty="0">
                <a:solidFill>
                  <a:srgbClr val="000000"/>
                </a:solidFill>
                <a:latin typeface="Arial (Body)"/>
              </a:rPr>
              <a:t>A firm that results from being the first into a marketplace with a serviceable product or service</a:t>
            </a:r>
          </a:p>
          <a:p>
            <a:pPr marL="741553" lvl="1" indent="-284353">
              <a:spcAft>
                <a:spcPct val="0"/>
              </a:spcAft>
              <a:buSzPts val="2400"/>
            </a:pPr>
            <a:r>
              <a:rPr lang="en-US" altLang="en-US" sz="2000" kern="1200" dirty="0">
                <a:solidFill>
                  <a:srgbClr val="000000"/>
                </a:solidFill>
                <a:latin typeface="Arial (Body)"/>
              </a:rPr>
              <a:t>complementary resources (marketing, management, financial assets)</a:t>
            </a:r>
          </a:p>
          <a:p>
            <a:pPr marL="741553" lvl="1" indent="-284353">
              <a:spcAft>
                <a:spcPct val="0"/>
              </a:spcAft>
              <a:buSzPts val="2400"/>
            </a:pPr>
            <a:r>
              <a:rPr lang="en-US" altLang="en-US" sz="2000" kern="1200" dirty="0">
                <a:solidFill>
                  <a:srgbClr val="000000"/>
                </a:solidFill>
                <a:latin typeface="Arial (Body)"/>
              </a:rPr>
              <a:t>Unfair competitive advantage (brand name)</a:t>
            </a:r>
          </a:p>
          <a:p>
            <a:pPr marL="741553" lvl="1" indent="-284353">
              <a:spcAft>
                <a:spcPct val="0"/>
              </a:spcAft>
              <a:buSzPts val="2400"/>
            </a:pPr>
            <a:r>
              <a:rPr lang="en-US" altLang="en-US" sz="2000" kern="1200" dirty="0">
                <a:solidFill>
                  <a:srgbClr val="000000"/>
                </a:solidFill>
                <a:latin typeface="Arial (Body)"/>
              </a:rPr>
              <a:t>Leverage</a:t>
            </a:r>
          </a:p>
          <a:p>
            <a:pPr marL="1141603" lvl="2" indent="-284353">
              <a:spcAft>
                <a:spcPct val="0"/>
              </a:spcAft>
              <a:buSzPts val="2400"/>
            </a:pPr>
            <a:r>
              <a:rPr lang="en-US" altLang="en-US" sz="2000" kern="1200" dirty="0">
                <a:solidFill>
                  <a:srgbClr val="000000"/>
                </a:solidFill>
                <a:latin typeface="Arial (Body)"/>
              </a:rPr>
              <a:t>When a company uses its competitive advantages to to achieve more advantage in surrounding markets</a:t>
            </a:r>
          </a:p>
          <a:p>
            <a:pPr marL="741553" lvl="1" indent="-284353">
              <a:spcAft>
                <a:spcPct val="0"/>
              </a:spcAft>
              <a:buSzPts val="2400"/>
            </a:pPr>
            <a:r>
              <a:rPr lang="en-US" altLang="en-US" sz="2000" kern="1200" dirty="0">
                <a:solidFill>
                  <a:srgbClr val="000000"/>
                </a:solidFill>
                <a:latin typeface="Arial (Body)"/>
              </a:rPr>
              <a:t>Perfect markets – all firms have equal access to all the factors of production</a:t>
            </a:r>
          </a:p>
        </p:txBody>
      </p:sp>
    </p:spTree>
    <p:extLst>
      <p:ext uri="{BB962C8B-B14F-4D97-AF65-F5344CB8AC3E}">
        <p14:creationId xmlns:p14="http://schemas.microsoft.com/office/powerpoint/2010/main" val="1497019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6. Market Strategy</a:t>
            </a:r>
            <a:endParaRPr lang="en-AU" dirty="0"/>
          </a:p>
        </p:txBody>
      </p:sp>
      <p:sp>
        <p:nvSpPr>
          <p:cNvPr id="3" name="Content Placeholder 2"/>
          <p:cNvSpPr>
            <a:spLocks noGrp="1"/>
          </p:cNvSpPr>
          <p:nvPr>
            <p:ph sz="quarter" idx="13"/>
          </p:nvPr>
        </p:nvSpPr>
        <p:spPr>
          <a:xfrm>
            <a:off x="457200" y="1556326"/>
            <a:ext cx="7971905" cy="4434275"/>
          </a:xfrm>
        </p:spPr>
        <p:txBody>
          <a:bodyPr/>
          <a:lstStyle/>
          <a:p>
            <a:pPr marL="255651" lvl="0" indent="-255651">
              <a:spcAft>
                <a:spcPct val="0"/>
              </a:spcAft>
              <a:buSzPts val="2400"/>
              <a:tabLst/>
            </a:pPr>
            <a:r>
              <a:rPr lang="en-IN" altLang="ja-JP" kern="1200" dirty="0">
                <a:solidFill>
                  <a:srgbClr val="000000"/>
                </a:solidFill>
                <a:latin typeface="Arial (Body)"/>
              </a:rPr>
              <a:t>“</a:t>
            </a:r>
            <a:r>
              <a:rPr lang="en-US" altLang="ja-JP" kern="1200" dirty="0">
                <a:solidFill>
                  <a:srgbClr val="000000"/>
                </a:solidFill>
                <a:latin typeface="Arial (Body)"/>
              </a:rPr>
              <a:t>How do you plan to promote your products or services to attract your target audience?</a:t>
            </a:r>
            <a:r>
              <a:rPr lang="en-IN" altLang="ja-JP" kern="1200" dirty="0">
                <a:solidFill>
                  <a:srgbClr val="000000"/>
                </a:solidFill>
                <a:latin typeface="Arial (Body)"/>
              </a:rPr>
              <a:t>”</a:t>
            </a:r>
            <a:endParaRPr lang="en-US" altLang="ja-JP" kern="1200" dirty="0">
              <a:solidFill>
                <a:srgbClr val="000000"/>
              </a:solidFill>
              <a:latin typeface="Arial (Body)"/>
            </a:endParaRPr>
          </a:p>
          <a:p>
            <a:pPr marL="741553" lvl="1" indent="-284353">
              <a:spcAft>
                <a:spcPct val="0"/>
              </a:spcAft>
              <a:buSzPts val="2400"/>
            </a:pPr>
            <a:r>
              <a:rPr lang="en-US" altLang="en-US" kern="1200" dirty="0">
                <a:solidFill>
                  <a:srgbClr val="000000"/>
                </a:solidFill>
                <a:latin typeface="Arial (Body)"/>
              </a:rPr>
              <a:t>Details how a company intends to enter market and attract customers</a:t>
            </a:r>
          </a:p>
          <a:p>
            <a:pPr marL="741553" lvl="1" indent="-284353">
              <a:spcAft>
                <a:spcPct val="0"/>
              </a:spcAft>
              <a:buSzPts val="2400"/>
            </a:pPr>
            <a:r>
              <a:rPr lang="en-US" altLang="en-US" kern="1200" dirty="0">
                <a:solidFill>
                  <a:srgbClr val="000000"/>
                </a:solidFill>
                <a:latin typeface="Arial (Body)"/>
              </a:rPr>
              <a:t>Best business concepts will fail if not properly marketed to potential customers</a:t>
            </a:r>
          </a:p>
        </p:txBody>
      </p:sp>
    </p:spTree>
    <p:extLst>
      <p:ext uri="{BB962C8B-B14F-4D97-AF65-F5344CB8AC3E}">
        <p14:creationId xmlns:p14="http://schemas.microsoft.com/office/powerpoint/2010/main" val="248559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7. Organizational Development</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IN" altLang="ja-JP" kern="1200" dirty="0">
                <a:solidFill>
                  <a:srgbClr val="000000"/>
                </a:solidFill>
                <a:latin typeface="Arial (Body)"/>
              </a:rPr>
              <a:t>“</a:t>
            </a:r>
            <a:r>
              <a:rPr lang="en-US" altLang="ja-JP" kern="1200" dirty="0">
                <a:solidFill>
                  <a:srgbClr val="000000"/>
                </a:solidFill>
                <a:latin typeface="Arial (Body)"/>
              </a:rPr>
              <a:t>What types of organizational structures within the firm are necessary to carry out the business plan?</a:t>
            </a:r>
            <a:r>
              <a:rPr lang="en-IN" altLang="ja-JP" kern="1200" dirty="0">
                <a:solidFill>
                  <a:srgbClr val="000000"/>
                </a:solidFill>
                <a:latin typeface="Arial (Body)"/>
              </a:rPr>
              <a:t>”</a:t>
            </a:r>
            <a:endParaRPr lang="en-US" altLang="ja-JP" kern="1200" dirty="0">
              <a:solidFill>
                <a:srgbClr val="000000"/>
              </a:solidFill>
              <a:latin typeface="Arial (Body)"/>
            </a:endParaRPr>
          </a:p>
          <a:p>
            <a:pPr marL="255651" lvl="0" indent="-255651">
              <a:spcAft>
                <a:spcPct val="0"/>
              </a:spcAft>
              <a:buSzPts val="2400"/>
              <a:tabLst/>
            </a:pPr>
            <a:r>
              <a:rPr lang="en-US" altLang="en-US" kern="1200" dirty="0">
                <a:solidFill>
                  <a:srgbClr val="000000"/>
                </a:solidFill>
                <a:latin typeface="Arial (Body)"/>
              </a:rPr>
              <a:t>Describes how firm will organize work</a:t>
            </a:r>
          </a:p>
          <a:p>
            <a:pPr marL="741553" lvl="1" indent="-284353">
              <a:spcAft>
                <a:spcPct val="0"/>
              </a:spcAft>
              <a:buSzPts val="2400"/>
            </a:pPr>
            <a:r>
              <a:rPr lang="en-US" altLang="en-US" kern="1200" dirty="0">
                <a:solidFill>
                  <a:srgbClr val="000000"/>
                </a:solidFill>
                <a:latin typeface="Arial (Body)"/>
              </a:rPr>
              <a:t>Typically, divided into functional departments</a:t>
            </a:r>
          </a:p>
          <a:p>
            <a:pPr marL="741553" lvl="1" indent="-284353">
              <a:spcAft>
                <a:spcPct val="0"/>
              </a:spcAft>
              <a:buSzPts val="2400"/>
            </a:pPr>
            <a:r>
              <a:rPr lang="en-US" altLang="en-US" kern="1200" dirty="0">
                <a:solidFill>
                  <a:srgbClr val="000000"/>
                </a:solidFill>
                <a:latin typeface="Arial (Body)"/>
              </a:rPr>
              <a:t>As company grows, hiring moves from generalists to specialists</a:t>
            </a:r>
          </a:p>
        </p:txBody>
      </p:sp>
    </p:spTree>
    <p:extLst>
      <p:ext uri="{BB962C8B-B14F-4D97-AF65-F5344CB8AC3E}">
        <p14:creationId xmlns:p14="http://schemas.microsoft.com/office/powerpoint/2010/main" val="220137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8. Management Team</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IN" altLang="ja-JP" kern="1200" dirty="0">
                <a:solidFill>
                  <a:srgbClr val="000000"/>
                </a:solidFill>
                <a:latin typeface="Arial (Body)"/>
              </a:rPr>
              <a:t>“</a:t>
            </a:r>
            <a:r>
              <a:rPr lang="en-US" altLang="ja-JP" kern="1200" dirty="0">
                <a:solidFill>
                  <a:srgbClr val="000000"/>
                </a:solidFill>
                <a:latin typeface="Arial (Body)"/>
              </a:rPr>
              <a:t>What kind of backgrounds should the company</a:t>
            </a:r>
            <a:r>
              <a:rPr lang="en-IN" altLang="ja-JP" kern="1200" dirty="0">
                <a:solidFill>
                  <a:srgbClr val="000000"/>
                </a:solidFill>
                <a:latin typeface="Arial (Body)"/>
              </a:rPr>
              <a:t>’</a:t>
            </a:r>
            <a:r>
              <a:rPr lang="en-US" altLang="ja-JP" kern="1200" dirty="0">
                <a:solidFill>
                  <a:srgbClr val="000000"/>
                </a:solidFill>
                <a:latin typeface="Arial (Body)"/>
              </a:rPr>
              <a:t>s leaders have?</a:t>
            </a:r>
            <a:r>
              <a:rPr lang="en-IN" altLang="ja-JP" kern="1200" dirty="0">
                <a:solidFill>
                  <a:srgbClr val="000000"/>
                </a:solidFill>
                <a:latin typeface="Arial (Body)"/>
              </a:rPr>
              <a:t>”</a:t>
            </a:r>
            <a:endParaRPr lang="en-US" altLang="ja-JP" kern="1200" dirty="0">
              <a:solidFill>
                <a:srgbClr val="000000"/>
              </a:solidFill>
              <a:latin typeface="Arial (Body)"/>
            </a:endParaRPr>
          </a:p>
          <a:p>
            <a:pPr marL="255651" lvl="0" indent="-255651">
              <a:spcAft>
                <a:spcPct val="0"/>
              </a:spcAft>
              <a:buSzPts val="2400"/>
              <a:tabLst/>
            </a:pPr>
            <a:r>
              <a:rPr lang="en-US" altLang="en-US" kern="1200" dirty="0">
                <a:solidFill>
                  <a:srgbClr val="000000"/>
                </a:solidFill>
                <a:latin typeface="Arial (Body)"/>
              </a:rPr>
              <a:t>A strong management team:</a:t>
            </a:r>
          </a:p>
          <a:p>
            <a:pPr marL="741553" lvl="1" indent="-284353">
              <a:spcAft>
                <a:spcPct val="0"/>
              </a:spcAft>
              <a:buSzPts val="2400"/>
            </a:pPr>
            <a:r>
              <a:rPr lang="en-US" altLang="en-US" kern="1200" dirty="0">
                <a:solidFill>
                  <a:srgbClr val="000000"/>
                </a:solidFill>
                <a:latin typeface="Arial (Body)"/>
              </a:rPr>
              <a:t>Can make the business model work</a:t>
            </a:r>
          </a:p>
          <a:p>
            <a:pPr marL="741553" lvl="1" indent="-284353">
              <a:spcAft>
                <a:spcPct val="0"/>
              </a:spcAft>
              <a:buSzPts val="2400"/>
            </a:pPr>
            <a:r>
              <a:rPr lang="en-US" altLang="en-US" kern="1200" dirty="0">
                <a:solidFill>
                  <a:srgbClr val="000000"/>
                </a:solidFill>
                <a:latin typeface="Arial (Body)"/>
              </a:rPr>
              <a:t>Can give credibility to outside investors</a:t>
            </a:r>
          </a:p>
          <a:p>
            <a:pPr marL="741553" lvl="1" indent="-284353">
              <a:spcAft>
                <a:spcPct val="0"/>
              </a:spcAft>
              <a:buSzPts val="2400"/>
            </a:pPr>
            <a:r>
              <a:rPr lang="en-US" altLang="en-US" kern="1200" dirty="0">
                <a:solidFill>
                  <a:srgbClr val="000000"/>
                </a:solidFill>
                <a:latin typeface="Arial (Body)"/>
              </a:rPr>
              <a:t>Has market-specific knowledge</a:t>
            </a:r>
          </a:p>
          <a:p>
            <a:pPr marL="741553" lvl="1" indent="-284353">
              <a:spcAft>
                <a:spcPct val="0"/>
              </a:spcAft>
              <a:buSzPts val="2400"/>
            </a:pPr>
            <a:r>
              <a:rPr lang="en-US" altLang="en-US" kern="1200" dirty="0">
                <a:solidFill>
                  <a:srgbClr val="000000"/>
                </a:solidFill>
                <a:latin typeface="Arial (Body)"/>
              </a:rPr>
              <a:t>Has experience in implementing business plans</a:t>
            </a:r>
          </a:p>
        </p:txBody>
      </p:sp>
    </p:spTree>
    <p:extLst>
      <p:ext uri="{BB962C8B-B14F-4D97-AF65-F5344CB8AC3E}">
        <p14:creationId xmlns:p14="http://schemas.microsoft.com/office/powerpoint/2010/main" val="3967351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088"/>
            <a:ext cx="8229600" cy="542618"/>
          </a:xfrm>
        </p:spPr>
        <p:txBody>
          <a:bodyPr/>
          <a:lstStyle/>
          <a:p>
            <a:r>
              <a:rPr lang="en-US" kern="1200" dirty="0">
                <a:cs typeface="Times New Roman" panose="02020603050405020304" pitchFamily="18" charset="0"/>
              </a:rPr>
              <a:t>Raising Capital</a:t>
            </a:r>
            <a:endParaRPr lang="en-AU" dirty="0"/>
          </a:p>
        </p:txBody>
      </p:sp>
      <p:sp>
        <p:nvSpPr>
          <p:cNvPr id="3" name="Content Placeholder 2"/>
          <p:cNvSpPr>
            <a:spLocks noGrp="1"/>
          </p:cNvSpPr>
          <p:nvPr>
            <p:ph sz="quarter" idx="13"/>
          </p:nvPr>
        </p:nvSpPr>
        <p:spPr>
          <a:xfrm>
            <a:off x="179883" y="649706"/>
            <a:ext cx="8859186" cy="6101206"/>
          </a:xfrm>
        </p:spPr>
        <p:txBody>
          <a:bodyPr/>
          <a:lstStyle/>
          <a:p>
            <a:pPr marL="255651" lvl="0" indent="-255651">
              <a:spcAft>
                <a:spcPct val="0"/>
              </a:spcAft>
              <a:buSzPts val="2400"/>
              <a:tabLst/>
            </a:pPr>
            <a:r>
              <a:rPr lang="en-US" kern="1200" dirty="0">
                <a:solidFill>
                  <a:srgbClr val="000000"/>
                </a:solidFill>
                <a:latin typeface="Arial (Body)"/>
              </a:rPr>
              <a:t>Seed capital, </a:t>
            </a:r>
          </a:p>
          <a:p>
            <a:pPr marL="742569" lvl="1" indent="-255651">
              <a:spcAft>
                <a:spcPct val="0"/>
              </a:spcAft>
              <a:buSzPts val="2400"/>
            </a:pPr>
            <a:r>
              <a:rPr lang="en-US" kern="1200" dirty="0">
                <a:solidFill>
                  <a:srgbClr val="000000"/>
                </a:solidFill>
                <a:latin typeface="Arial (Body)"/>
              </a:rPr>
              <a:t>an entrepreneur’s personal funds, derived from savings, credit card advances, home equity loans or from family and friends</a:t>
            </a:r>
          </a:p>
          <a:p>
            <a:pPr marL="255651" lvl="0" indent="-255651">
              <a:spcAft>
                <a:spcPct val="0"/>
              </a:spcAft>
              <a:buSzPts val="2400"/>
              <a:tabLst/>
            </a:pPr>
            <a:r>
              <a:rPr lang="en-US" kern="1200" dirty="0">
                <a:solidFill>
                  <a:srgbClr val="000000"/>
                </a:solidFill>
                <a:latin typeface="Arial (Body)"/>
              </a:rPr>
              <a:t>Elevator pitch</a:t>
            </a:r>
          </a:p>
          <a:p>
            <a:pPr marL="255651" lvl="0" indent="-255651">
              <a:spcAft>
                <a:spcPct val="0"/>
              </a:spcAft>
              <a:buSzPts val="2400"/>
              <a:tabLst/>
            </a:pPr>
            <a:r>
              <a:rPr lang="en-US" kern="1200" dirty="0">
                <a:solidFill>
                  <a:srgbClr val="000000"/>
                </a:solidFill>
                <a:latin typeface="Arial (Body)"/>
              </a:rPr>
              <a:t>Traditional sources</a:t>
            </a:r>
          </a:p>
          <a:p>
            <a:pPr marL="741553" lvl="1" indent="-284353">
              <a:spcAft>
                <a:spcPct val="0"/>
              </a:spcAft>
              <a:buSzPts val="2400"/>
            </a:pPr>
            <a:r>
              <a:rPr lang="en-US" kern="1200" dirty="0">
                <a:solidFill>
                  <a:srgbClr val="000000"/>
                </a:solidFill>
                <a:latin typeface="Arial (Body)"/>
              </a:rPr>
              <a:t>Incubators(accelerators) provide a small amount of funding and an array of services to start-up companies.</a:t>
            </a:r>
          </a:p>
          <a:p>
            <a:pPr marL="741553" lvl="1" indent="-284353">
              <a:spcAft>
                <a:spcPct val="0"/>
              </a:spcAft>
              <a:buSzPts val="2400"/>
            </a:pPr>
            <a:r>
              <a:rPr lang="en-US" kern="1200" dirty="0">
                <a:solidFill>
                  <a:srgbClr val="000000"/>
                </a:solidFill>
                <a:latin typeface="Arial (Body)"/>
              </a:rPr>
              <a:t>angel investors, wealthy individuals investing for an equity share in the stock of a business</a:t>
            </a:r>
          </a:p>
          <a:p>
            <a:pPr marL="741553" lvl="1" indent="-284353">
              <a:spcAft>
                <a:spcPct val="0"/>
              </a:spcAft>
              <a:buSzPts val="2400"/>
            </a:pPr>
            <a:r>
              <a:rPr lang="en-US" kern="1200" dirty="0">
                <a:solidFill>
                  <a:srgbClr val="000000"/>
                </a:solidFill>
                <a:latin typeface="Arial (Body)"/>
              </a:rPr>
              <a:t>Commercial banks, venture capital firms</a:t>
            </a:r>
          </a:p>
          <a:p>
            <a:pPr marL="741553" lvl="1" indent="-284353">
              <a:spcAft>
                <a:spcPct val="0"/>
              </a:spcAft>
              <a:buSzPts val="2400"/>
            </a:pPr>
            <a:r>
              <a:rPr lang="en-US" kern="1200" dirty="0">
                <a:solidFill>
                  <a:srgbClr val="000000"/>
                </a:solidFill>
                <a:latin typeface="Arial (Body)"/>
              </a:rPr>
              <a:t>Strategic partners</a:t>
            </a:r>
          </a:p>
          <a:p>
            <a:pPr marL="255651" lvl="0" indent="-255651">
              <a:spcAft>
                <a:spcPct val="0"/>
              </a:spcAft>
              <a:buSzPts val="2400"/>
              <a:tabLst/>
            </a:pPr>
            <a:r>
              <a:rPr lang="en-US" kern="1200" dirty="0">
                <a:solidFill>
                  <a:srgbClr val="000000"/>
                </a:solidFill>
                <a:latin typeface="Arial (Body)"/>
              </a:rPr>
              <a:t>Crowdfunding - Kickstarter, Indiegogo</a:t>
            </a:r>
          </a:p>
          <a:p>
            <a:pPr marL="741553" lvl="1" indent="-284353">
              <a:spcAft>
                <a:spcPct val="0"/>
              </a:spcAft>
              <a:buSzPts val="2400"/>
            </a:pPr>
            <a:r>
              <a:rPr lang="en-US" kern="1200" dirty="0">
                <a:solidFill>
                  <a:srgbClr val="000000"/>
                </a:solidFill>
                <a:latin typeface="Arial (Body)"/>
              </a:rPr>
              <a:t>J</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S Act (Jumpstart Our Business Startups)</a:t>
            </a:r>
          </a:p>
        </p:txBody>
      </p:sp>
    </p:spTree>
    <p:extLst>
      <p:ext uri="{BB962C8B-B14F-4D97-AF65-F5344CB8AC3E}">
        <p14:creationId xmlns:p14="http://schemas.microsoft.com/office/powerpoint/2010/main" val="72093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Insight on Business: Crowdfunding Takes Off</a:t>
            </a:r>
            <a:endParaRPr lang="en-AU" sz="3400" dirty="0"/>
          </a:p>
        </p:txBody>
      </p:sp>
      <p:sp>
        <p:nvSpPr>
          <p:cNvPr id="3" name="Content Placeholder 2"/>
          <p:cNvSpPr>
            <a:spLocks noGrp="1"/>
          </p:cNvSpPr>
          <p:nvPr>
            <p:ph sz="quarter" idx="13"/>
          </p:nvPr>
        </p:nvSpPr>
        <p:spPr>
          <a:xfrm>
            <a:off x="457200" y="1556326"/>
            <a:ext cx="8038407" cy="4434275"/>
          </a:xfrm>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kern="1200" dirty="0">
                <a:solidFill>
                  <a:srgbClr val="000000"/>
                </a:solidFill>
                <a:latin typeface="Arial (Body)"/>
              </a:rPr>
              <a:t>What types of projects and companies might be able to most successfully use crowdfunding?</a:t>
            </a:r>
          </a:p>
          <a:p>
            <a:pPr marL="741553" lvl="1" indent="-284353">
              <a:spcAft>
                <a:spcPct val="0"/>
              </a:spcAft>
              <a:buSzPts val="2400"/>
            </a:pPr>
            <a:r>
              <a:rPr lang="en-US" kern="1200" dirty="0">
                <a:solidFill>
                  <a:srgbClr val="000000"/>
                </a:solidFill>
                <a:latin typeface="Arial (Body)"/>
              </a:rPr>
              <a:t>Are there any negative aspects to crowdfunding?</a:t>
            </a:r>
          </a:p>
          <a:p>
            <a:pPr marL="741553" lvl="1" indent="-284353">
              <a:spcAft>
                <a:spcPct val="0"/>
              </a:spcAft>
              <a:buSzPts val="2400"/>
            </a:pPr>
            <a:r>
              <a:rPr lang="en-US" kern="1200" dirty="0">
                <a:solidFill>
                  <a:srgbClr val="000000"/>
                </a:solidFill>
                <a:latin typeface="Arial (Body)"/>
              </a:rPr>
              <a:t>What obstacles are presented in the use of crowdfunding as a method to fund startups?</a:t>
            </a:r>
          </a:p>
        </p:txBody>
      </p:sp>
    </p:spTree>
    <p:extLst>
      <p:ext uri="{BB962C8B-B14F-4D97-AF65-F5344CB8AC3E}">
        <p14:creationId xmlns:p14="http://schemas.microsoft.com/office/powerpoint/2010/main" val="157445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US" kern="1200" dirty="0">
                <a:cs typeface="Times New Roman" panose="02020603050405020304" pitchFamily="18" charset="0"/>
              </a:rPr>
              <a:t>Learning Objective</a:t>
            </a:r>
            <a:endParaRPr lang="en-IN" dirty="0"/>
          </a:p>
        </p:txBody>
      </p:sp>
      <p:sp>
        <p:nvSpPr>
          <p:cNvPr id="101" name="Content Placeholder 100"/>
          <p:cNvSpPr>
            <a:spLocks noGrp="1"/>
          </p:cNvSpPr>
          <p:nvPr>
            <p:ph sz="quarter" idx="13"/>
          </p:nvPr>
        </p:nvSpPr>
        <p:spPr>
          <a:xfrm>
            <a:off x="457200" y="1556326"/>
            <a:ext cx="8229600" cy="4274848"/>
          </a:xfrm>
        </p:spPr>
        <p:txBody>
          <a:bodyPr/>
          <a:lstStyle/>
          <a:p>
            <a:pPr marL="457200" indent="-457200">
              <a:spcAft>
                <a:spcPct val="0"/>
              </a:spcAft>
              <a:buSzPts val="2400"/>
            </a:pPr>
            <a:r>
              <a:rPr lang="en-US" sz="3200" kern="1200" dirty="0">
                <a:solidFill>
                  <a:schemeClr val="tx1"/>
                </a:solidFill>
                <a:latin typeface="Arial (Body)"/>
              </a:rPr>
              <a:t>Critically discuss different E-Commerce Business models</a:t>
            </a:r>
          </a:p>
          <a:p>
            <a:pPr marL="457200" indent="-457200">
              <a:spcAft>
                <a:spcPct val="0"/>
              </a:spcAft>
              <a:buSzPts val="2400"/>
            </a:pPr>
            <a:r>
              <a:rPr lang="en-US" sz="3200" kern="1200" dirty="0">
                <a:solidFill>
                  <a:schemeClr val="tx1"/>
                </a:solidFill>
                <a:latin typeface="Arial (Body)"/>
              </a:rPr>
              <a:t>E Commerce enablers</a:t>
            </a:r>
          </a:p>
          <a:p>
            <a:pPr marL="457200" indent="-457200">
              <a:spcAft>
                <a:spcPct val="0"/>
              </a:spcAft>
              <a:buSzPts val="2400"/>
            </a:pPr>
            <a:r>
              <a:rPr lang="en-US" sz="3200" b="1" kern="1200" dirty="0">
                <a:solidFill>
                  <a:schemeClr val="tx1"/>
                </a:solidFill>
                <a:latin typeface="Arial (Body)"/>
              </a:rPr>
              <a:t>I</a:t>
            </a:r>
            <a:r>
              <a:rPr lang="en-US" sz="3200" kern="1200" dirty="0">
                <a:solidFill>
                  <a:srgbClr val="000000"/>
                </a:solidFill>
                <a:latin typeface="Arial (Body)"/>
              </a:rPr>
              <a:t>dentify the key components of e-commerce business models.</a:t>
            </a:r>
          </a:p>
          <a:p>
            <a:pPr marL="0" lvl="0" indent="0">
              <a:spcAft>
                <a:spcPct val="0"/>
              </a:spcAft>
              <a:buSzPts val="2400"/>
              <a:buNone/>
            </a:pPr>
            <a:endParaRPr lang="en-US" kern="1200" dirty="0">
              <a:solidFill>
                <a:srgbClr val="000000"/>
              </a:solidFill>
              <a:latin typeface="Arial (Body)"/>
            </a:endParaRPr>
          </a:p>
        </p:txBody>
      </p:sp>
    </p:spTree>
    <p:extLst>
      <p:ext uri="{BB962C8B-B14F-4D97-AF65-F5344CB8AC3E}">
        <p14:creationId xmlns:p14="http://schemas.microsoft.com/office/powerpoint/2010/main" val="1437639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Categorizing </a:t>
            </a:r>
            <a:r>
              <a:rPr lang="pt-BR" sz="3400" kern="1200" dirty="0">
                <a:cs typeface="Times New Roman" panose="02020603050405020304" pitchFamily="18" charset="0"/>
              </a:rPr>
              <a:t>E-commerce </a:t>
            </a:r>
            <a:r>
              <a:rPr lang="en-US" sz="3400" kern="1200" dirty="0">
                <a:cs typeface="Times New Roman" panose="02020603050405020304" pitchFamily="18" charset="0"/>
              </a:rPr>
              <a:t>Business Models</a:t>
            </a:r>
            <a:endParaRPr lang="en-AU" sz="3400" dirty="0"/>
          </a:p>
        </p:txBody>
      </p:sp>
      <p:sp>
        <p:nvSpPr>
          <p:cNvPr id="3" name="Content Placeholder 2"/>
          <p:cNvSpPr>
            <a:spLocks noGrp="1"/>
          </p:cNvSpPr>
          <p:nvPr>
            <p:ph sz="quarter" idx="13"/>
          </p:nvPr>
        </p:nvSpPr>
        <p:spPr>
          <a:xfrm>
            <a:off x="457200" y="1556326"/>
            <a:ext cx="7772400" cy="4434275"/>
          </a:xfrm>
        </p:spPr>
        <p:txBody>
          <a:bodyPr/>
          <a:lstStyle/>
          <a:p>
            <a:pPr marL="255651" lvl="0" indent="-255651">
              <a:spcAft>
                <a:spcPct val="0"/>
              </a:spcAft>
              <a:buSzPts val="2400"/>
              <a:tabLst/>
            </a:pPr>
            <a:r>
              <a:rPr lang="en-US" kern="1200" dirty="0">
                <a:solidFill>
                  <a:srgbClr val="000000"/>
                </a:solidFill>
                <a:latin typeface="Arial (Body)"/>
              </a:rPr>
              <a:t>No one correct way to categorize</a:t>
            </a:r>
          </a:p>
          <a:p>
            <a:pPr marL="255651" lvl="0" indent="-255651">
              <a:spcAft>
                <a:spcPct val="0"/>
              </a:spcAft>
              <a:buSzPts val="2400"/>
              <a:tabLst/>
            </a:pPr>
            <a:r>
              <a:rPr lang="en-US" kern="1200" dirty="0">
                <a:solidFill>
                  <a:srgbClr val="000000"/>
                </a:solidFill>
                <a:latin typeface="Arial (Body)"/>
              </a:rPr>
              <a:t>Text categorizes according to:</a:t>
            </a:r>
          </a:p>
          <a:p>
            <a:pPr marL="741553" lvl="1" indent="-284353">
              <a:spcAft>
                <a:spcPct val="0"/>
              </a:spcAft>
              <a:buSzPts val="2400"/>
            </a:pPr>
            <a:r>
              <a:rPr lang="pt-BR" kern="1200" dirty="0">
                <a:solidFill>
                  <a:srgbClr val="000000"/>
                </a:solidFill>
                <a:latin typeface="Arial (Body)"/>
              </a:rPr>
              <a:t>E-commerce </a:t>
            </a:r>
            <a:r>
              <a:rPr lang="en-US" kern="1200" dirty="0">
                <a:solidFill>
                  <a:srgbClr val="000000"/>
                </a:solidFill>
                <a:latin typeface="Arial (Body)"/>
              </a:rPr>
              <a:t>sector (e.g., B2B)</a:t>
            </a:r>
          </a:p>
          <a:p>
            <a:pPr marL="741553" lvl="1" indent="-284353">
              <a:spcAft>
                <a:spcPct val="0"/>
              </a:spcAft>
              <a:buSzPts val="2400"/>
            </a:pPr>
            <a:r>
              <a:rPr lang="pt-BR" kern="1200" dirty="0">
                <a:solidFill>
                  <a:srgbClr val="000000"/>
                </a:solidFill>
                <a:latin typeface="Arial (Body)"/>
              </a:rPr>
              <a:t>E-commerce </a:t>
            </a:r>
            <a:r>
              <a:rPr lang="en-US" kern="1200" dirty="0">
                <a:solidFill>
                  <a:srgbClr val="000000"/>
                </a:solidFill>
                <a:latin typeface="Arial (Body)"/>
              </a:rPr>
              <a:t>technology (e.g., m-commerce)</a:t>
            </a:r>
          </a:p>
          <a:p>
            <a:pPr marL="255651" lvl="0" indent="-255651">
              <a:spcAft>
                <a:spcPct val="0"/>
              </a:spcAft>
              <a:buSzPts val="2400"/>
              <a:tabLst/>
            </a:pPr>
            <a:r>
              <a:rPr lang="en-US" kern="1200" dirty="0">
                <a:solidFill>
                  <a:srgbClr val="000000"/>
                </a:solidFill>
                <a:latin typeface="Arial (Body)"/>
              </a:rPr>
              <a:t>Similar models appear in different sectors</a:t>
            </a:r>
          </a:p>
          <a:p>
            <a:pPr marL="255651" lvl="0" indent="-255651">
              <a:spcAft>
                <a:spcPct val="0"/>
              </a:spcAft>
              <a:buSzPts val="2400"/>
              <a:tabLst/>
            </a:pPr>
            <a:r>
              <a:rPr lang="en-US" kern="1200" dirty="0">
                <a:solidFill>
                  <a:srgbClr val="000000"/>
                </a:solidFill>
                <a:latin typeface="Arial (Body)"/>
              </a:rPr>
              <a:t>Companies may use multiple business models (e.g., eBay, Amazon)</a:t>
            </a:r>
          </a:p>
          <a:p>
            <a:pPr marL="255651" lvl="0" indent="-255651">
              <a:spcAft>
                <a:spcPct val="0"/>
              </a:spcAft>
              <a:buSzPts val="2400"/>
              <a:tabLst/>
            </a:pPr>
            <a:r>
              <a:rPr lang="pt-BR" kern="1200" dirty="0">
                <a:solidFill>
                  <a:srgbClr val="000000"/>
                </a:solidFill>
                <a:latin typeface="Arial (Body)"/>
              </a:rPr>
              <a:t>E-commerce </a:t>
            </a:r>
            <a:r>
              <a:rPr lang="en-US" kern="1200" dirty="0">
                <a:solidFill>
                  <a:srgbClr val="000000"/>
                </a:solidFill>
                <a:latin typeface="Arial (Body)"/>
              </a:rPr>
              <a:t>enablers</a:t>
            </a:r>
          </a:p>
        </p:txBody>
      </p:sp>
    </p:spTree>
    <p:extLst>
      <p:ext uri="{BB962C8B-B14F-4D97-AF65-F5344CB8AC3E}">
        <p14:creationId xmlns:p14="http://schemas.microsoft.com/office/powerpoint/2010/main" val="2673628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kern="1200" dirty="0">
                <a:cs typeface="Times New Roman" panose="02020603050405020304" pitchFamily="18" charset="0"/>
              </a:rPr>
              <a:t>E-commerce </a:t>
            </a:r>
            <a:r>
              <a:rPr lang="en-US" kern="1200" dirty="0">
                <a:cs typeface="Times New Roman" panose="02020603050405020304" pitchFamily="18" charset="0"/>
              </a:rPr>
              <a:t>Business Models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Business model</a:t>
            </a:r>
          </a:p>
          <a:p>
            <a:pPr marL="741553" lvl="1" indent="-284353">
              <a:spcAft>
                <a:spcPct val="0"/>
              </a:spcAft>
              <a:buSzPts val="2400"/>
            </a:pPr>
            <a:r>
              <a:rPr lang="en-US" altLang="en-US" kern="1200" dirty="0">
                <a:solidFill>
                  <a:srgbClr val="000000"/>
                </a:solidFill>
                <a:latin typeface="Arial (Body)"/>
              </a:rPr>
              <a:t>Set of planned activities designed to result in a profit in a marketplace</a:t>
            </a:r>
          </a:p>
          <a:p>
            <a:pPr marL="255651" lvl="0" indent="-255651">
              <a:spcAft>
                <a:spcPct val="0"/>
              </a:spcAft>
              <a:buSzPts val="2400"/>
              <a:tabLst/>
            </a:pPr>
            <a:r>
              <a:rPr lang="en-US" altLang="en-US" kern="1200" dirty="0">
                <a:solidFill>
                  <a:srgbClr val="000000"/>
                </a:solidFill>
                <a:latin typeface="Arial (Body)"/>
              </a:rPr>
              <a:t>Business plan</a:t>
            </a:r>
          </a:p>
          <a:p>
            <a:pPr marL="741553" lvl="1" indent="-284353">
              <a:spcAft>
                <a:spcPct val="0"/>
              </a:spcAft>
              <a:buSzPts val="2400"/>
            </a:pPr>
            <a:r>
              <a:rPr lang="en-US" altLang="en-US" kern="1200" dirty="0">
                <a:solidFill>
                  <a:srgbClr val="000000"/>
                </a:solidFill>
                <a:latin typeface="Arial (Body)"/>
              </a:rPr>
              <a:t>Describes a firm</a:t>
            </a:r>
            <a:r>
              <a:rPr lang="en-IN" altLang="ja-JP" kern="1200" dirty="0">
                <a:solidFill>
                  <a:srgbClr val="000000"/>
                </a:solidFill>
                <a:latin typeface="Arial (Body)"/>
              </a:rPr>
              <a:t>’</a:t>
            </a:r>
            <a:r>
              <a:rPr lang="en-US" altLang="ja-JP" kern="1200" dirty="0">
                <a:solidFill>
                  <a:srgbClr val="000000"/>
                </a:solidFill>
                <a:latin typeface="Arial (Body)"/>
              </a:rPr>
              <a:t>s business model</a:t>
            </a:r>
          </a:p>
          <a:p>
            <a:pPr marL="255651" lvl="0" indent="-255651">
              <a:spcAft>
                <a:spcPct val="0"/>
              </a:spcAft>
              <a:buSzPts val="2400"/>
              <a:tabLst/>
            </a:pPr>
            <a:r>
              <a:rPr lang="pt-BR" altLang="en-US" kern="1200" dirty="0">
                <a:solidFill>
                  <a:srgbClr val="000000"/>
                </a:solidFill>
                <a:latin typeface="Arial (Body)"/>
              </a:rPr>
              <a:t>E-commerce </a:t>
            </a:r>
            <a:r>
              <a:rPr lang="en-US" altLang="en-US" kern="1200" dirty="0">
                <a:solidFill>
                  <a:srgbClr val="000000"/>
                </a:solidFill>
                <a:latin typeface="Arial (Body)"/>
              </a:rPr>
              <a:t>business model</a:t>
            </a:r>
          </a:p>
          <a:p>
            <a:pPr marL="741553" lvl="1" indent="-284353">
              <a:spcAft>
                <a:spcPct val="0"/>
              </a:spcAft>
              <a:buSzPts val="2400"/>
            </a:pPr>
            <a:r>
              <a:rPr lang="en-US" altLang="en-US" kern="1200" dirty="0">
                <a:solidFill>
                  <a:srgbClr val="000000"/>
                </a:solidFill>
                <a:latin typeface="Arial (Body)"/>
              </a:rPr>
              <a:t>Uses/leverages unique qualities of Internet and Web</a:t>
            </a:r>
          </a:p>
        </p:txBody>
      </p:sp>
    </p:spTree>
    <p:extLst>
      <p:ext uri="{BB962C8B-B14F-4D97-AF65-F5344CB8AC3E}">
        <p14:creationId xmlns:p14="http://schemas.microsoft.com/office/powerpoint/2010/main" val="346398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59" y="215371"/>
            <a:ext cx="9033641" cy="1097279"/>
          </a:xfrm>
        </p:spPr>
        <p:txBody>
          <a:bodyPr/>
          <a:lstStyle/>
          <a:p>
            <a:pPr algn="ctr"/>
            <a:r>
              <a:rPr lang="pt-BR" kern="1200" dirty="0">
                <a:cs typeface="Times New Roman" panose="02020603050405020304" pitchFamily="18" charset="0"/>
              </a:rPr>
              <a:t>E-commerce </a:t>
            </a:r>
            <a:r>
              <a:rPr lang="en-US" kern="1200" dirty="0">
                <a:cs typeface="Times New Roman" panose="02020603050405020304" pitchFamily="18" charset="0"/>
              </a:rPr>
              <a:t>Business Models </a:t>
            </a:r>
            <a:br>
              <a:rPr lang="en-US" kern="1200" dirty="0">
                <a:cs typeface="Times New Roman" panose="02020603050405020304" pitchFamily="18" charset="0"/>
              </a:rPr>
            </a:br>
            <a:r>
              <a:rPr lang="pt-BR" kern="1200" dirty="0">
                <a:cs typeface="Times New Roman" panose="02020603050405020304" pitchFamily="18" charset="0"/>
              </a:rPr>
              <a:t>Category</a:t>
            </a:r>
            <a:endParaRPr lang="en-AU" dirty="0"/>
          </a:p>
        </p:txBody>
      </p:sp>
      <p:sp>
        <p:nvSpPr>
          <p:cNvPr id="3" name="Content Placeholder 2"/>
          <p:cNvSpPr>
            <a:spLocks noGrp="1"/>
          </p:cNvSpPr>
          <p:nvPr>
            <p:ph sz="quarter" idx="13"/>
          </p:nvPr>
        </p:nvSpPr>
        <p:spPr>
          <a:xfrm>
            <a:off x="472966" y="1509030"/>
            <a:ext cx="8229600" cy="4828708"/>
          </a:xfrm>
        </p:spPr>
        <p:txBody>
          <a:bodyPr/>
          <a:lstStyle/>
          <a:p>
            <a:pPr marL="742569" lvl="1" indent="-255651">
              <a:spcAft>
                <a:spcPct val="0"/>
              </a:spcAft>
              <a:buSzPts val="2400"/>
            </a:pPr>
            <a:r>
              <a:rPr lang="en-US" altLang="en-US" kern="1200" dirty="0">
                <a:solidFill>
                  <a:srgbClr val="000000"/>
                </a:solidFill>
                <a:latin typeface="Arial (Body)"/>
              </a:rPr>
              <a:t>There are many e-commerce business models, and more and more are being invented every day.</a:t>
            </a:r>
          </a:p>
          <a:p>
            <a:pPr marL="742569" lvl="1" indent="-255651">
              <a:spcAft>
                <a:spcPct val="0"/>
              </a:spcAft>
              <a:buSzPts val="2400"/>
            </a:pPr>
            <a:r>
              <a:rPr lang="en-US" altLang="en-US" kern="1200" dirty="0">
                <a:solidFill>
                  <a:srgbClr val="000000"/>
                </a:solidFill>
                <a:latin typeface="Arial (Body)"/>
              </a:rPr>
              <a:t>The number of such models is limited only by the human imagination and list of models is certainly not exhaustive.</a:t>
            </a:r>
          </a:p>
          <a:p>
            <a:pPr marL="742569" lvl="1" indent="-255651">
              <a:spcAft>
                <a:spcPct val="0"/>
              </a:spcAft>
              <a:buSzPts val="2400"/>
            </a:pPr>
            <a:r>
              <a:rPr lang="en-US" altLang="en-US" kern="1200" dirty="0">
                <a:solidFill>
                  <a:srgbClr val="000000"/>
                </a:solidFill>
                <a:latin typeface="Arial (Body)"/>
              </a:rPr>
              <a:t>It is important to note that there is no one correct way to categorize these business models.</a:t>
            </a:r>
          </a:p>
          <a:p>
            <a:pPr marL="742569" lvl="1" indent="-255651">
              <a:spcAft>
                <a:spcPct val="0"/>
              </a:spcAft>
              <a:buSzPts val="2400"/>
            </a:pPr>
            <a:r>
              <a:rPr lang="en-US" altLang="en-US" kern="1200" dirty="0">
                <a:solidFill>
                  <a:srgbClr val="000000"/>
                </a:solidFill>
                <a:latin typeface="Arial (Body)"/>
              </a:rPr>
              <a:t>E-commerce business models would be incomplete without e-commerce enablers, which provide hardware, OS software, networks and communications technology, application software, web design, consulting services </a:t>
            </a:r>
            <a:r>
              <a:rPr lang="en-US" altLang="en-US" kern="1200" dirty="0" err="1">
                <a:solidFill>
                  <a:srgbClr val="000000"/>
                </a:solidFill>
                <a:latin typeface="Arial (Body)"/>
              </a:rPr>
              <a:t>etc</a:t>
            </a:r>
            <a:endParaRPr lang="en-US" altLang="en-US" kern="1200" dirty="0">
              <a:solidFill>
                <a:srgbClr val="000000"/>
              </a:solidFill>
              <a:latin typeface="Arial (Body)"/>
            </a:endParaRPr>
          </a:p>
        </p:txBody>
      </p:sp>
    </p:spTree>
    <p:extLst>
      <p:ext uri="{BB962C8B-B14F-4D97-AF65-F5344CB8AC3E}">
        <p14:creationId xmlns:p14="http://schemas.microsoft.com/office/powerpoint/2010/main" val="312818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b">
            <a:normAutofit/>
          </a:bodyPr>
          <a:lstStyle/>
          <a:p>
            <a:r>
              <a:rPr lang="pt-BR" kern="1200"/>
              <a:t>E-commerce </a:t>
            </a:r>
            <a:r>
              <a:rPr lang="en-GB" kern="1200"/>
              <a:t>Enablers</a:t>
            </a:r>
            <a:endParaRPr lang="en-AU"/>
          </a:p>
        </p:txBody>
      </p:sp>
      <p:graphicFrame>
        <p:nvGraphicFramePr>
          <p:cNvPr id="3" name="Table 2">
            <a:extLst>
              <a:ext uri="{FF2B5EF4-FFF2-40B4-BE49-F238E27FC236}">
                <a16:creationId xmlns:a16="http://schemas.microsoft.com/office/drawing/2014/main" id="{64EC0FBC-5BF4-6171-7BB5-1B42D253C884}"/>
              </a:ext>
            </a:extLst>
          </p:cNvPr>
          <p:cNvGraphicFramePr>
            <a:graphicFrameLocks noGrp="1"/>
          </p:cNvGraphicFramePr>
          <p:nvPr>
            <p:extLst>
              <p:ext uri="{D42A27DB-BD31-4B8C-83A1-F6EECF244321}">
                <p14:modId xmlns:p14="http://schemas.microsoft.com/office/powerpoint/2010/main" val="1625755497"/>
              </p:ext>
            </p:extLst>
          </p:nvPr>
        </p:nvGraphicFramePr>
        <p:xfrm>
          <a:off x="508149" y="1557470"/>
          <a:ext cx="8127703" cy="4525968"/>
        </p:xfrm>
        <a:graphic>
          <a:graphicData uri="http://schemas.openxmlformats.org/drawingml/2006/table">
            <a:tbl>
              <a:tblPr firstRow="1" firstCol="1" bandRow="1">
                <a:tableStyleId>{40F9630F-82C1-40B7-BC3A-925EFCFF5E92}</a:tableStyleId>
              </a:tblPr>
              <a:tblGrid>
                <a:gridCol w="3710117">
                  <a:extLst>
                    <a:ext uri="{9D8B030D-6E8A-4147-A177-3AD203B41FA5}">
                      <a16:colId xmlns:a16="http://schemas.microsoft.com/office/drawing/2014/main" val="2536333551"/>
                    </a:ext>
                  </a:extLst>
                </a:gridCol>
                <a:gridCol w="4417586">
                  <a:extLst>
                    <a:ext uri="{9D8B030D-6E8A-4147-A177-3AD203B41FA5}">
                      <a16:colId xmlns:a16="http://schemas.microsoft.com/office/drawing/2014/main" val="3864108020"/>
                    </a:ext>
                  </a:extLst>
                </a:gridCol>
              </a:tblGrid>
              <a:tr h="191703">
                <a:tc gridSpan="2">
                  <a:txBody>
                    <a:bodyPr/>
                    <a:lstStyle/>
                    <a:p>
                      <a:pPr algn="ctr">
                        <a:tabLst>
                          <a:tab pos="695325" algn="l"/>
                        </a:tabLst>
                      </a:pPr>
                      <a:r>
                        <a:rPr lang="en-GB" sz="1100">
                          <a:effectLst/>
                        </a:rPr>
                        <a:t>E-COMMERCE ENABLERS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hMerge="1">
                  <a:txBody>
                    <a:bodyPr/>
                    <a:lstStyle/>
                    <a:p>
                      <a:endParaRPr lang="en-US"/>
                    </a:p>
                  </a:txBody>
                  <a:tcPr/>
                </a:tc>
                <a:extLst>
                  <a:ext uri="{0D108BD9-81ED-4DB2-BD59-A6C34878D82A}">
                    <a16:rowId xmlns:a16="http://schemas.microsoft.com/office/drawing/2014/main" val="3203514200"/>
                  </a:ext>
                </a:extLst>
              </a:tr>
              <a:tr h="191703">
                <a:tc>
                  <a:txBody>
                    <a:bodyPr/>
                    <a:lstStyle/>
                    <a:p>
                      <a:pPr algn="r"/>
                      <a:r>
                        <a:rPr lang="en-GB" sz="1100">
                          <a:effectLst/>
                        </a:rPr>
                        <a:t>INFRASTRUCTURE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tabLst>
                          <a:tab pos="695325" algn="l"/>
                        </a:tabLst>
                      </a:pPr>
                      <a:r>
                        <a:rPr lang="en-GB" sz="1100">
                          <a:effectLst/>
                        </a:rPr>
                        <a:t>PLAYERS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588375122"/>
                  </a:ext>
                </a:extLst>
              </a:tr>
              <a:tr h="278840">
                <a:tc>
                  <a:txBody>
                    <a:bodyPr/>
                    <a:lstStyle/>
                    <a:p>
                      <a:pPr algn="r"/>
                      <a:r>
                        <a:rPr lang="en-GB" sz="800">
                          <a:effectLst/>
                        </a:rPr>
                        <a:t>Hardware: Web Servers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tabLst>
                          <a:tab pos="1543685" algn="ctr"/>
                          <a:tab pos="2938780" algn="ctr"/>
                        </a:tabLst>
                      </a:pPr>
                      <a:r>
                        <a:rPr lang="en-GB" sz="800">
                          <a:effectLst/>
                        </a:rPr>
                        <a:t>HP, Dell, Lenovo</a:t>
                      </a:r>
                    </a:p>
                    <a:p>
                      <a:r>
                        <a:rPr lang="en-GB" sz="800">
                          <a:effectLst/>
                        </a:rPr>
                        <a:t>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48239314"/>
                  </a:ext>
                </a:extLst>
              </a:tr>
              <a:tr h="154358">
                <a:tc>
                  <a:txBody>
                    <a:bodyPr/>
                    <a:lstStyle/>
                    <a:p>
                      <a:pPr algn="r"/>
                      <a:r>
                        <a:rPr lang="en-GB" sz="800">
                          <a:effectLst/>
                        </a:rPr>
                        <a:t>Software: Web Server Software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spcAft>
                          <a:spcPts val="260"/>
                        </a:spcAft>
                        <a:tabLst>
                          <a:tab pos="1322705" algn="ctr"/>
                          <a:tab pos="3860800" algn="ctr"/>
                        </a:tabLst>
                      </a:pPr>
                      <a:r>
                        <a:rPr lang="en-GB" sz="800">
                          <a:effectLst/>
                        </a:rPr>
                        <a:t>Microsoft, IBM,  Red Hat Linux (Apache) , Oracle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178520905"/>
                  </a:ext>
                </a:extLst>
              </a:tr>
              <a:tr h="159130">
                <a:tc>
                  <a:txBody>
                    <a:bodyPr/>
                    <a:lstStyle/>
                    <a:p>
                      <a:pPr algn="r">
                        <a:tabLst>
                          <a:tab pos="819150" algn="l"/>
                        </a:tabLst>
                      </a:pPr>
                      <a:r>
                        <a:rPr lang="en-GB" sz="800">
                          <a:effectLst/>
                        </a:rPr>
                        <a:t>	Cloud Providers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gn="just">
                        <a:lnSpc>
                          <a:spcPct val="110000"/>
                        </a:lnSpc>
                        <a:spcAft>
                          <a:spcPts val="445"/>
                        </a:spcAft>
                      </a:pPr>
                      <a:r>
                        <a:rPr lang="en-GB" sz="800">
                          <a:effectLst/>
                        </a:rPr>
                        <a:t>Amazon Web Services, Microsoft Azure, IBM Cloud, Google Cloud Platform</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754626783"/>
                  </a:ext>
                </a:extLst>
              </a:tr>
              <a:tr h="154358">
                <a:tc>
                  <a:txBody>
                    <a:bodyPr/>
                    <a:lstStyle/>
                    <a:p>
                      <a:pPr algn="r">
                        <a:tabLst>
                          <a:tab pos="1738630" algn="ctr"/>
                          <a:tab pos="4084955" algn="ctr"/>
                        </a:tabLst>
                      </a:pPr>
                      <a:r>
                        <a:rPr lang="en-GB" sz="800">
                          <a:effectLst/>
                        </a:rPr>
                        <a:t>Hosting Services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tabLst>
                          <a:tab pos="1738630" algn="ctr"/>
                          <a:tab pos="4084955" algn="ctr"/>
                        </a:tabLst>
                      </a:pPr>
                      <a:r>
                        <a:rPr lang="en-GB" sz="800">
                          <a:effectLst/>
                        </a:rPr>
                        <a:t>Liquid Web, Weblntellects , 1&amp;1, HostGator, Hostway</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706685693"/>
                  </a:ext>
                </a:extLst>
              </a:tr>
              <a:tr h="154358">
                <a:tc>
                  <a:txBody>
                    <a:bodyPr/>
                    <a:lstStyle/>
                    <a:p>
                      <a:pPr algn="r"/>
                      <a:r>
                        <a:rPr lang="en-GB" sz="800">
                          <a:effectLst/>
                        </a:rPr>
                        <a:t>Domain Name Registration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GoDaddy, Network Solutions, Dotster</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917118068"/>
                  </a:ext>
                </a:extLst>
              </a:tr>
              <a:tr h="154358">
                <a:tc>
                  <a:txBody>
                    <a:bodyPr/>
                    <a:lstStyle/>
                    <a:p>
                      <a:pPr algn="r"/>
                      <a:r>
                        <a:rPr lang="en-GB" sz="800">
                          <a:effectLst/>
                        </a:rPr>
                        <a:t>Content Delivery Networks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Akamai, Limelight Networks, Amazon CloudFront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427768646"/>
                  </a:ext>
                </a:extLst>
              </a:tr>
              <a:tr h="154358">
                <a:tc>
                  <a:txBody>
                    <a:bodyPr/>
                    <a:lstStyle/>
                    <a:p>
                      <a:pPr algn="r"/>
                      <a:r>
                        <a:rPr lang="en-GB" sz="800">
                          <a:effectLst/>
                        </a:rPr>
                        <a:t>Site Design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Weebly, Wix, Squarespace, Jimdo</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392421127"/>
                  </a:ext>
                </a:extLst>
              </a:tr>
              <a:tr h="154358">
                <a:tc>
                  <a:txBody>
                    <a:bodyPr/>
                    <a:lstStyle/>
                    <a:p>
                      <a:pPr algn="r"/>
                      <a:r>
                        <a:rPr lang="en-GB" sz="800">
                          <a:effectLst/>
                        </a:rPr>
                        <a:t>Small/Medium Enterprise E-commerce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Shopify, BigCommerce YoKart Platforms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779722587"/>
                  </a:ext>
                </a:extLst>
              </a:tr>
              <a:tr h="154358">
                <a:tc>
                  <a:txBody>
                    <a:bodyPr/>
                    <a:lstStyle/>
                    <a:p>
                      <a:pPr algn="r"/>
                      <a:r>
                        <a:rPr lang="en-GB" sz="800">
                          <a:effectLst/>
                        </a:rPr>
                        <a:t>Enterprise E-commerce Platforms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Magento, IBM, Oracle, Salesforce, SAP, Intershop</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682543060"/>
                  </a:ext>
                </a:extLst>
              </a:tr>
              <a:tr h="154358">
                <a:tc>
                  <a:txBody>
                    <a:bodyPr/>
                    <a:lstStyle/>
                    <a:p>
                      <a:pPr algn="r"/>
                      <a:r>
                        <a:rPr lang="en-GB" sz="800">
                          <a:effectLst/>
                        </a:rPr>
                        <a:t>M-commerce Hardware Platforms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Apple, Samsung, LG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694895855"/>
                  </a:ext>
                </a:extLst>
              </a:tr>
              <a:tr h="154358">
                <a:tc>
                  <a:txBody>
                    <a:bodyPr/>
                    <a:lstStyle/>
                    <a:p>
                      <a:pPr algn="r"/>
                      <a:r>
                        <a:rPr lang="en-GB" sz="800">
                          <a:effectLst/>
                        </a:rPr>
                        <a:t>M-commerce Software Platforms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Mobify, PredictSpring, Usablenet, GPShopper</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310482038"/>
                  </a:ext>
                </a:extLst>
              </a:tr>
              <a:tr h="154358">
                <a:tc>
                  <a:txBody>
                    <a:bodyPr/>
                    <a:lstStyle/>
                    <a:p>
                      <a:pPr algn="r"/>
                      <a:r>
                        <a:rPr lang="en-GB" sz="800">
                          <a:effectLst/>
                        </a:rPr>
                        <a:t>Streaming, Rich Media, Online Video</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r>
                        <a:rPr lang="en-GB" sz="800">
                          <a:effectLst/>
                        </a:rPr>
                        <a:t>Adobe, Apple, Webcollage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765172042"/>
                  </a:ext>
                </a:extLst>
              </a:tr>
              <a:tr h="154358">
                <a:tc>
                  <a:txBody>
                    <a:bodyPr/>
                    <a:lstStyle/>
                    <a:p>
                      <a:pPr algn="r"/>
                      <a:r>
                        <a:rPr lang="en-GB" sz="800">
                          <a:effectLst/>
                        </a:rPr>
                        <a:t>Security and Encryption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pPr>
                      <a:r>
                        <a:rPr lang="en-GB" sz="800">
                          <a:effectLst/>
                        </a:rPr>
                        <a:t>VeriSign, Check Point, GeoTrust, Entrust Datacard, Thawte, Intel Security</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79195213"/>
                  </a:ext>
                </a:extLst>
              </a:tr>
              <a:tr h="154358">
                <a:tc>
                  <a:txBody>
                    <a:bodyPr/>
                    <a:lstStyle/>
                    <a:p>
                      <a:pPr algn="r"/>
                      <a:r>
                        <a:rPr lang="en-GB" sz="800">
                          <a:effectLst/>
                        </a:rPr>
                        <a:t>Payment Systems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pPr>
                      <a:r>
                        <a:rPr lang="en-GB" sz="800">
                          <a:effectLst/>
                        </a:rPr>
                        <a:t>PayPal, Authorize.net, Chase Paymentech, Cybersource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752128833"/>
                  </a:ext>
                </a:extLst>
              </a:tr>
              <a:tr h="154358">
                <a:tc>
                  <a:txBody>
                    <a:bodyPr/>
                    <a:lstStyle/>
                    <a:p>
                      <a:pPr algn="r"/>
                      <a:r>
                        <a:rPr lang="en-GB" sz="800">
                          <a:effectLst/>
                        </a:rPr>
                        <a:t>Web Performance Management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27660" algn="l"/>
                        </a:tabLst>
                      </a:pPr>
                      <a:r>
                        <a:rPr lang="en-GB" sz="800" dirty="0">
                          <a:effectLst/>
                        </a:rPr>
                        <a:t>Compuware, </a:t>
                      </a:r>
                      <a:r>
                        <a:rPr lang="en-GB" sz="800" dirty="0" err="1">
                          <a:effectLst/>
                        </a:rPr>
                        <a:t>SmartBear</a:t>
                      </a:r>
                      <a:r>
                        <a:rPr lang="en-GB" sz="800" dirty="0">
                          <a:effectLst/>
                        </a:rPr>
                        <a:t>, Dynatrace</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177862032"/>
                  </a:ext>
                </a:extLst>
              </a:tr>
              <a:tr h="154358">
                <a:tc>
                  <a:txBody>
                    <a:bodyPr/>
                    <a:lstStyle/>
                    <a:p>
                      <a:pPr algn="r"/>
                      <a:r>
                        <a:rPr lang="en-GB" sz="800">
                          <a:effectLst/>
                        </a:rPr>
                        <a:t>Comparison Engine Feeds/Marketplace Management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27660" algn="l"/>
                        </a:tabLst>
                      </a:pPr>
                      <a:r>
                        <a:rPr lang="en-GB" sz="800">
                          <a:effectLst/>
                        </a:rPr>
                        <a:t>ChannelAdvisor, CommerceHub, CPC Strategy</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052523792"/>
                  </a:ext>
                </a:extLst>
              </a:tr>
              <a:tr h="154358">
                <a:tc>
                  <a:txBody>
                    <a:bodyPr/>
                    <a:lstStyle/>
                    <a:p>
                      <a:pPr algn="r"/>
                      <a:r>
                        <a:rPr lang="en-GB" sz="800">
                          <a:effectLst/>
                        </a:rPr>
                        <a:t>Customer Relationship Management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27660" algn="l"/>
                        </a:tabLst>
                      </a:pPr>
                      <a:r>
                        <a:rPr lang="en-GB" sz="800">
                          <a:effectLst/>
                        </a:rPr>
                        <a:t>Oracle, SAP, Salesforce, Microsoft Dynamics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4252143491"/>
                  </a:ext>
                </a:extLst>
              </a:tr>
              <a:tr h="154358">
                <a:tc>
                  <a:txBody>
                    <a:bodyPr/>
                    <a:lstStyle/>
                    <a:p>
                      <a:pPr algn="r"/>
                      <a:r>
                        <a:rPr lang="en-GB" sz="800">
                          <a:effectLst/>
                        </a:rPr>
                        <a:t>Order Management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JDA Software, Jagged Peak, Monsoon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583005709"/>
                  </a:ext>
                </a:extLst>
              </a:tr>
              <a:tr h="154358">
                <a:tc>
                  <a:txBody>
                    <a:bodyPr/>
                    <a:lstStyle/>
                    <a:p>
                      <a:pPr algn="r"/>
                      <a:r>
                        <a:rPr lang="en-GB" sz="800">
                          <a:effectLst/>
                        </a:rPr>
                        <a:t>Fulfillment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JDA Software, Jagged Peak, CommerceHub</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059963124"/>
                  </a:ext>
                </a:extLst>
              </a:tr>
              <a:tr h="154358">
                <a:tc>
                  <a:txBody>
                    <a:bodyPr/>
                    <a:lstStyle/>
                    <a:p>
                      <a:pPr algn="r"/>
                      <a:r>
                        <a:rPr lang="en-GB" sz="800">
                          <a:effectLst/>
                        </a:rPr>
                        <a:t>Social Marketing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Buffer, HootSuite, SocialFlow</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781037495"/>
                  </a:ext>
                </a:extLst>
              </a:tr>
              <a:tr h="154358">
                <a:tc>
                  <a:txBody>
                    <a:bodyPr/>
                    <a:lstStyle/>
                    <a:p>
                      <a:pPr algn="r"/>
                      <a:r>
                        <a:rPr lang="en-GB" sz="800">
                          <a:effectLst/>
                        </a:rPr>
                        <a:t>Search Engine Marketing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iProspect, ChannelAdvisor, Merkle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196890127"/>
                  </a:ext>
                </a:extLst>
              </a:tr>
              <a:tr h="154358">
                <a:tc>
                  <a:txBody>
                    <a:bodyPr/>
                    <a:lstStyle/>
                    <a:p>
                      <a:pPr algn="r"/>
                      <a:r>
                        <a:rPr lang="en-GB" sz="800">
                          <a:effectLst/>
                        </a:rPr>
                        <a:t>E-mail Marketing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Constant Contact, Cheetah Digital, Bronto Software, MailChimp</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2240703962"/>
                  </a:ext>
                </a:extLst>
              </a:tr>
              <a:tr h="154358">
                <a:tc>
                  <a:txBody>
                    <a:bodyPr/>
                    <a:lstStyle/>
                    <a:p>
                      <a:pPr algn="r"/>
                      <a:r>
                        <a:rPr lang="en-GB" sz="800">
                          <a:effectLst/>
                        </a:rPr>
                        <a:t>Affiliate Marketing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lnSpc>
                          <a:spcPct val="100000"/>
                        </a:lnSpc>
                        <a:spcAft>
                          <a:spcPts val="495"/>
                        </a:spcAft>
                        <a:tabLst>
                          <a:tab pos="334010" algn="l"/>
                        </a:tabLst>
                      </a:pPr>
                      <a:r>
                        <a:rPr lang="en-GB" sz="800">
                          <a:effectLst/>
                        </a:rPr>
                        <a:t>CJ Affiliate, Rakuten LinkShare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737990826"/>
                  </a:ext>
                </a:extLst>
              </a:tr>
              <a:tr h="154358">
                <a:tc>
                  <a:txBody>
                    <a:bodyPr/>
                    <a:lstStyle/>
                    <a:p>
                      <a:pPr algn="r"/>
                      <a:r>
                        <a:rPr lang="en-GB" sz="800">
                          <a:effectLst/>
                        </a:rPr>
                        <a:t>Customer Reviews and Forums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tabLst>
                          <a:tab pos="1334135" algn="ctr"/>
                          <a:tab pos="3498215" algn="ctr"/>
                        </a:tabLst>
                      </a:pPr>
                      <a:r>
                        <a:rPr lang="en-GB" sz="800">
                          <a:effectLst/>
                        </a:rPr>
                        <a:t>Bazaarvoice, PowerReviews BizRate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182531239"/>
                  </a:ext>
                </a:extLst>
              </a:tr>
              <a:tr h="154358">
                <a:tc>
                  <a:txBody>
                    <a:bodyPr/>
                    <a:lstStyle/>
                    <a:p>
                      <a:pPr algn="r"/>
                      <a:r>
                        <a:rPr lang="en-GB" sz="800">
                          <a:effectLst/>
                        </a:rPr>
                        <a:t>Live Chat/CIick-to-Call</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spcAft>
                          <a:spcPts val="305"/>
                        </a:spcAft>
                        <a:tabLst>
                          <a:tab pos="1579880" algn="ctr"/>
                          <a:tab pos="3257550" algn="ctr"/>
                        </a:tabLst>
                      </a:pPr>
                      <a:r>
                        <a:rPr lang="en-GB" sz="800">
                          <a:effectLst/>
                        </a:rPr>
                        <a:t>LivePerson, Bold360, Oracle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350014026"/>
                  </a:ext>
                </a:extLst>
              </a:tr>
              <a:tr h="154358">
                <a:tc>
                  <a:txBody>
                    <a:bodyPr/>
                    <a:lstStyle/>
                    <a:p>
                      <a:pPr algn="r"/>
                      <a:r>
                        <a:rPr lang="en-GB" sz="800">
                          <a:effectLst/>
                        </a:rPr>
                        <a:t>Web Analytics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tc>
                  <a:txBody>
                    <a:bodyPr/>
                    <a:lstStyle/>
                    <a:p>
                      <a:pPr>
                        <a:spcAft>
                          <a:spcPts val="305"/>
                        </a:spcAft>
                        <a:tabLst>
                          <a:tab pos="1579880" algn="ctr"/>
                          <a:tab pos="3257550" algn="ctr"/>
                        </a:tabLst>
                      </a:pPr>
                      <a:r>
                        <a:rPr lang="en-GB" sz="800" dirty="0">
                          <a:effectLst/>
                        </a:rPr>
                        <a:t>Google Analytics, Adobe Analytics, IBM Digital Analytics, </a:t>
                      </a:r>
                      <a:r>
                        <a:rPr lang="en-GB" sz="800" dirty="0" err="1">
                          <a:effectLst/>
                        </a:rPr>
                        <a:t>Webtrends</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4971" marR="34971" marT="0" marB="0"/>
                </a:tc>
                <a:extLst>
                  <a:ext uri="{0D108BD9-81ED-4DB2-BD59-A6C34878D82A}">
                    <a16:rowId xmlns:a16="http://schemas.microsoft.com/office/drawing/2014/main" val="113261505"/>
                  </a:ext>
                </a:extLst>
              </a:tr>
            </a:tbl>
          </a:graphicData>
        </a:graphic>
      </p:graphicFrame>
    </p:spTree>
    <p:extLst>
      <p:ext uri="{BB962C8B-B14F-4D97-AF65-F5344CB8AC3E}">
        <p14:creationId xmlns:p14="http://schemas.microsoft.com/office/powerpoint/2010/main" val="126845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62" y="163773"/>
            <a:ext cx="8536675" cy="602966"/>
          </a:xfrm>
        </p:spPr>
        <p:txBody>
          <a:bodyPr/>
          <a:lstStyle/>
          <a:p>
            <a:r>
              <a:rPr lang="en-IN" sz="3400" kern="1200" dirty="0">
                <a:cs typeface="Times New Roman" panose="02020603050405020304" pitchFamily="18" charset="0"/>
              </a:rPr>
              <a:t>Eight Key Elements of a Business Model</a:t>
            </a:r>
            <a:endParaRPr lang="en-AU" sz="3400" dirty="0"/>
          </a:p>
        </p:txBody>
      </p:sp>
      <p:pic>
        <p:nvPicPr>
          <p:cNvPr id="1026" name="Picture 2" descr="8 Key elements of e-business model Unit 2 part 1 - YouTube">
            <a:extLst>
              <a:ext uri="{FF2B5EF4-FFF2-40B4-BE49-F238E27FC236}">
                <a16:creationId xmlns:a16="http://schemas.microsoft.com/office/drawing/2014/main" id="{849D306B-82F4-2BF1-FE5F-AB161B1B09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28" r="14850"/>
          <a:stretch/>
        </p:blipFill>
        <p:spPr bwMode="auto">
          <a:xfrm>
            <a:off x="303662" y="1119116"/>
            <a:ext cx="8344439" cy="4987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26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Eight Key Elements of a Business Model</a:t>
            </a:r>
            <a:endParaRPr lang="en-AU" sz="3400" dirty="0"/>
          </a:p>
        </p:txBody>
      </p:sp>
      <p:sp>
        <p:nvSpPr>
          <p:cNvPr id="3" name="Content Placeholder 2"/>
          <p:cNvSpPr>
            <a:spLocks noGrp="1"/>
          </p:cNvSpPr>
          <p:nvPr>
            <p:ph sz="quarter" idx="13"/>
          </p:nvPr>
        </p:nvSpPr>
        <p:spPr/>
        <p:txBody>
          <a:bodyPr/>
          <a:lstStyle/>
          <a:p>
            <a:pPr marL="432054" lvl="0" indent="-432054">
              <a:spcAft>
                <a:spcPct val="0"/>
              </a:spcAft>
              <a:buSzPts val="2400"/>
              <a:buFont typeface="+mj-lt"/>
              <a:buAutoNum type="arabicPeriod"/>
              <a:tabLst/>
            </a:pPr>
            <a:r>
              <a:rPr lang="en-US" kern="1200" dirty="0">
                <a:solidFill>
                  <a:srgbClr val="000000"/>
                </a:solidFill>
                <a:latin typeface="Arial (Body)"/>
              </a:rPr>
              <a:t>Value proposition</a:t>
            </a:r>
          </a:p>
          <a:p>
            <a:pPr marL="432054" lvl="0" indent="-432054">
              <a:spcAft>
                <a:spcPct val="0"/>
              </a:spcAft>
              <a:buSzPts val="2400"/>
              <a:buFont typeface="+mj-lt"/>
              <a:buAutoNum type="arabicPeriod"/>
              <a:tabLst/>
            </a:pPr>
            <a:r>
              <a:rPr lang="en-US" kern="1200" dirty="0">
                <a:solidFill>
                  <a:srgbClr val="000000"/>
                </a:solidFill>
                <a:latin typeface="Arial (Body)"/>
              </a:rPr>
              <a:t>Revenue model</a:t>
            </a:r>
          </a:p>
          <a:p>
            <a:pPr marL="432054" lvl="0" indent="-432054">
              <a:spcAft>
                <a:spcPct val="0"/>
              </a:spcAft>
              <a:buSzPts val="2400"/>
              <a:buFont typeface="+mj-lt"/>
              <a:buAutoNum type="arabicPeriod"/>
              <a:tabLst/>
            </a:pPr>
            <a:r>
              <a:rPr lang="en-US" kern="1200" dirty="0">
                <a:solidFill>
                  <a:srgbClr val="000000"/>
                </a:solidFill>
                <a:latin typeface="Arial (Body)"/>
              </a:rPr>
              <a:t>Market opportunity</a:t>
            </a:r>
          </a:p>
          <a:p>
            <a:pPr marL="432054" lvl="0" indent="-432054">
              <a:spcAft>
                <a:spcPct val="0"/>
              </a:spcAft>
              <a:buSzPts val="2400"/>
              <a:buFont typeface="+mj-lt"/>
              <a:buAutoNum type="arabicPeriod"/>
              <a:tabLst/>
            </a:pPr>
            <a:r>
              <a:rPr lang="en-US" kern="1200" dirty="0">
                <a:solidFill>
                  <a:srgbClr val="000000"/>
                </a:solidFill>
                <a:latin typeface="Arial (Body)"/>
              </a:rPr>
              <a:t>Competitive environment</a:t>
            </a:r>
          </a:p>
          <a:p>
            <a:pPr marL="432054" lvl="0" indent="-432054">
              <a:spcAft>
                <a:spcPct val="0"/>
              </a:spcAft>
              <a:buSzPts val="2400"/>
              <a:buFont typeface="+mj-lt"/>
              <a:buAutoNum type="arabicPeriod"/>
              <a:tabLst/>
            </a:pPr>
            <a:r>
              <a:rPr lang="en-US" kern="1200" dirty="0">
                <a:solidFill>
                  <a:srgbClr val="000000"/>
                </a:solidFill>
                <a:latin typeface="Arial (Body)"/>
              </a:rPr>
              <a:t>Competitive advantage</a:t>
            </a:r>
          </a:p>
          <a:p>
            <a:pPr marL="432054" lvl="0" indent="-432054">
              <a:spcAft>
                <a:spcPct val="0"/>
              </a:spcAft>
              <a:buSzPts val="2400"/>
              <a:buFont typeface="+mj-lt"/>
              <a:buAutoNum type="arabicPeriod"/>
              <a:tabLst/>
            </a:pPr>
            <a:r>
              <a:rPr lang="en-US" kern="1200" dirty="0">
                <a:solidFill>
                  <a:srgbClr val="000000"/>
                </a:solidFill>
                <a:latin typeface="Arial (Body)"/>
              </a:rPr>
              <a:t>Market strategy</a:t>
            </a:r>
          </a:p>
          <a:p>
            <a:pPr marL="432054" lvl="0" indent="-432054">
              <a:spcAft>
                <a:spcPct val="0"/>
              </a:spcAft>
              <a:buSzPts val="2400"/>
              <a:buFont typeface="+mj-lt"/>
              <a:buAutoNum type="arabicPeriod"/>
              <a:tabLst/>
            </a:pPr>
            <a:r>
              <a:rPr lang="en-US" kern="1200" dirty="0">
                <a:solidFill>
                  <a:srgbClr val="000000"/>
                </a:solidFill>
                <a:latin typeface="Arial (Body)"/>
              </a:rPr>
              <a:t>Organizational development</a:t>
            </a:r>
          </a:p>
          <a:p>
            <a:pPr marL="432054" lvl="0" indent="-432054">
              <a:spcAft>
                <a:spcPct val="0"/>
              </a:spcAft>
              <a:buSzPts val="2400"/>
              <a:buFont typeface="+mj-lt"/>
              <a:buAutoNum type="arabicPeriod"/>
              <a:tabLst/>
            </a:pPr>
            <a:r>
              <a:rPr lang="en-US" kern="1200" dirty="0">
                <a:solidFill>
                  <a:srgbClr val="000000"/>
                </a:solidFill>
                <a:latin typeface="Arial (Body)"/>
              </a:rPr>
              <a:t>Management team</a:t>
            </a:r>
          </a:p>
        </p:txBody>
      </p:sp>
    </p:spTree>
    <p:extLst>
      <p:ext uri="{BB962C8B-B14F-4D97-AF65-F5344CB8AC3E}">
        <p14:creationId xmlns:p14="http://schemas.microsoft.com/office/powerpoint/2010/main" val="395747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67268"/>
          </a:xfrm>
        </p:spPr>
        <p:txBody>
          <a:bodyPr/>
          <a:lstStyle/>
          <a:p>
            <a:r>
              <a:rPr lang="en-US" kern="1200" dirty="0">
                <a:cs typeface="Times New Roman" panose="02020603050405020304" pitchFamily="18" charset="0"/>
              </a:rPr>
              <a:t>1. Value Proposition</a:t>
            </a:r>
            <a:endParaRPr lang="en-AU" dirty="0"/>
          </a:p>
        </p:txBody>
      </p:sp>
      <p:sp>
        <p:nvSpPr>
          <p:cNvPr id="3" name="Content Placeholder 2"/>
          <p:cNvSpPr>
            <a:spLocks noGrp="1"/>
          </p:cNvSpPr>
          <p:nvPr>
            <p:ph sz="quarter" idx="13"/>
          </p:nvPr>
        </p:nvSpPr>
        <p:spPr/>
        <p:txBody>
          <a:bodyPr/>
          <a:lstStyle/>
          <a:p>
            <a:pPr marL="342900" indent="-342900">
              <a:spcAft>
                <a:spcPct val="0"/>
              </a:spcAft>
              <a:buSzPts val="2400"/>
            </a:pPr>
            <a:r>
              <a:rPr lang="en-IN" altLang="ja-JP" kern="1200" dirty="0">
                <a:solidFill>
                  <a:srgbClr val="000000"/>
                </a:solidFill>
                <a:latin typeface="Arial (Body)"/>
              </a:rPr>
              <a:t>“</a:t>
            </a:r>
            <a:r>
              <a:rPr lang="en-US" altLang="ja-JP" kern="1200" dirty="0">
                <a:solidFill>
                  <a:srgbClr val="000000"/>
                </a:solidFill>
                <a:latin typeface="Arial (Body)"/>
              </a:rPr>
              <a:t>Why should the customer buy from you?</a:t>
            </a:r>
            <a:r>
              <a:rPr lang="en-IN" altLang="ja-JP" kern="1200" dirty="0">
                <a:solidFill>
                  <a:srgbClr val="000000"/>
                </a:solidFill>
                <a:latin typeface="Arial (Body)"/>
              </a:rPr>
              <a:t>”</a:t>
            </a:r>
          </a:p>
          <a:p>
            <a:pPr marL="342900" indent="-342900">
              <a:spcAft>
                <a:spcPct val="0"/>
              </a:spcAft>
              <a:buSzPts val="2400"/>
            </a:pPr>
            <a:r>
              <a:rPr lang="en-IN" altLang="ja-JP" kern="1200" dirty="0">
                <a:solidFill>
                  <a:srgbClr val="000000"/>
                </a:solidFill>
                <a:latin typeface="Arial (Body)"/>
              </a:rPr>
              <a:t>Defines how a company’s product or service fulfils the needs of customers</a:t>
            </a:r>
            <a:endParaRPr lang="en-US" altLang="ja-JP" kern="1200" dirty="0">
              <a:solidFill>
                <a:srgbClr val="000000"/>
              </a:solidFill>
              <a:latin typeface="Arial (Body)"/>
            </a:endParaRPr>
          </a:p>
          <a:p>
            <a:pPr marL="255651" lvl="0" indent="-255651">
              <a:spcAft>
                <a:spcPct val="0"/>
              </a:spcAft>
              <a:buSzPts val="2400"/>
              <a:tabLst/>
            </a:pPr>
            <a:r>
              <a:rPr lang="en-US" altLang="en-US" kern="1200" dirty="0">
                <a:solidFill>
                  <a:srgbClr val="000000"/>
                </a:solidFill>
                <a:latin typeface="Arial (Body)"/>
              </a:rPr>
              <a:t>Successful e-commerce value propositions:</a:t>
            </a:r>
          </a:p>
          <a:p>
            <a:pPr marL="741553" lvl="1" indent="-284353">
              <a:spcAft>
                <a:spcPct val="0"/>
              </a:spcAft>
              <a:buSzPts val="2400"/>
            </a:pPr>
            <a:r>
              <a:rPr lang="en-US" altLang="en-US" kern="1200" dirty="0">
                <a:solidFill>
                  <a:srgbClr val="000000"/>
                </a:solidFill>
                <a:latin typeface="Arial (Body)"/>
              </a:rPr>
              <a:t>Personalization/customization</a:t>
            </a:r>
          </a:p>
          <a:p>
            <a:pPr marL="741553" lvl="1" indent="-284353">
              <a:spcAft>
                <a:spcPct val="0"/>
              </a:spcAft>
              <a:buSzPts val="2400"/>
            </a:pPr>
            <a:r>
              <a:rPr lang="en-US" altLang="en-US" kern="1200" dirty="0">
                <a:solidFill>
                  <a:srgbClr val="000000"/>
                </a:solidFill>
                <a:latin typeface="Arial (Body)"/>
              </a:rPr>
              <a:t>Reduction of product search, price discovery costs</a:t>
            </a:r>
          </a:p>
          <a:p>
            <a:pPr marL="741553" lvl="1" indent="-284353">
              <a:spcAft>
                <a:spcPct val="0"/>
              </a:spcAft>
              <a:buSzPts val="2400"/>
            </a:pPr>
            <a:r>
              <a:rPr lang="en-US" altLang="en-US" kern="1200" dirty="0">
                <a:solidFill>
                  <a:srgbClr val="000000"/>
                </a:solidFill>
                <a:latin typeface="Arial (Body)"/>
              </a:rPr>
              <a:t>Facilitation of transactions by managing product delivery</a:t>
            </a:r>
          </a:p>
        </p:txBody>
      </p:sp>
    </p:spTree>
    <p:extLst>
      <p:ext uri="{BB962C8B-B14F-4D97-AF65-F5344CB8AC3E}">
        <p14:creationId xmlns:p14="http://schemas.microsoft.com/office/powerpoint/2010/main" val="336348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52028"/>
          </a:xfrm>
        </p:spPr>
        <p:txBody>
          <a:bodyPr/>
          <a:lstStyle/>
          <a:p>
            <a:r>
              <a:rPr lang="en-US" kern="1200" dirty="0">
                <a:cs typeface="Times New Roman" panose="02020603050405020304" pitchFamily="18" charset="0"/>
              </a:rPr>
              <a:t>2. Revenue Model</a:t>
            </a:r>
            <a:endParaRPr lang="en-AU" dirty="0"/>
          </a:p>
        </p:txBody>
      </p:sp>
      <p:sp>
        <p:nvSpPr>
          <p:cNvPr id="3" name="Content Placeholder 2"/>
          <p:cNvSpPr>
            <a:spLocks noGrp="1"/>
          </p:cNvSpPr>
          <p:nvPr>
            <p:ph sz="quarter" idx="13"/>
          </p:nvPr>
        </p:nvSpPr>
        <p:spPr>
          <a:xfrm>
            <a:off x="457200" y="1051359"/>
            <a:ext cx="8523026" cy="5226611"/>
          </a:xfrm>
        </p:spPr>
        <p:txBody>
          <a:bodyPr/>
          <a:lstStyle/>
          <a:p>
            <a:pPr marL="255651" lvl="0" indent="-255651">
              <a:spcAft>
                <a:spcPct val="0"/>
              </a:spcAft>
              <a:buSzPts val="2400"/>
              <a:tabLst/>
            </a:pPr>
            <a:r>
              <a:rPr lang="en-AU" altLang="ja-JP" kern="1200" dirty="0">
                <a:solidFill>
                  <a:srgbClr val="000000"/>
                </a:solidFill>
              </a:rPr>
              <a:t>“</a:t>
            </a:r>
            <a:r>
              <a:rPr lang="en-US" altLang="ja-JP" kern="1200" dirty="0">
                <a:solidFill>
                  <a:srgbClr val="000000"/>
                </a:solidFill>
              </a:rPr>
              <a:t>How will you earn money?</a:t>
            </a:r>
            <a:r>
              <a:rPr lang="en-AU" altLang="ja-JP" kern="1200" dirty="0">
                <a:solidFill>
                  <a:srgbClr val="000000"/>
                </a:solidFill>
              </a:rPr>
              <a:t>”</a:t>
            </a:r>
            <a:endParaRPr lang="en-US" altLang="ja-JP" kern="1200" dirty="0">
              <a:solidFill>
                <a:srgbClr val="000000"/>
              </a:solidFill>
            </a:endParaRPr>
          </a:p>
          <a:p>
            <a:pPr marL="255651" lvl="0" indent="-255651">
              <a:spcAft>
                <a:spcPct val="0"/>
              </a:spcAft>
              <a:buSzPts val="2400"/>
              <a:tabLst/>
            </a:pPr>
            <a:r>
              <a:rPr lang="en-US" altLang="en-US" sz="2000" kern="1200" dirty="0">
                <a:solidFill>
                  <a:srgbClr val="000000"/>
                </a:solidFill>
              </a:rPr>
              <a:t>Major types of revenue models:</a:t>
            </a:r>
          </a:p>
          <a:p>
            <a:pPr marL="741553" lvl="1" indent="-284353">
              <a:spcAft>
                <a:spcPct val="0"/>
              </a:spcAft>
              <a:buSzPts val="2400"/>
            </a:pPr>
            <a:r>
              <a:rPr lang="en-US" altLang="en-US" sz="2000" kern="1200" dirty="0">
                <a:solidFill>
                  <a:srgbClr val="000000"/>
                </a:solidFill>
              </a:rPr>
              <a:t>Advertising revenue model</a:t>
            </a:r>
          </a:p>
          <a:p>
            <a:pPr marL="1141603" lvl="2" indent="-284353">
              <a:spcAft>
                <a:spcPct val="0"/>
              </a:spcAft>
              <a:buSzPts val="2400"/>
            </a:pPr>
            <a:r>
              <a:rPr lang="en-US" altLang="en-US" sz="2000" kern="1200" dirty="0">
                <a:solidFill>
                  <a:srgbClr val="000000"/>
                </a:solidFill>
              </a:rPr>
              <a:t>Receives fees from advertisers.</a:t>
            </a:r>
          </a:p>
          <a:p>
            <a:pPr marL="741553" lvl="1" indent="-284353">
              <a:spcAft>
                <a:spcPct val="0"/>
              </a:spcAft>
              <a:buSzPts val="2400"/>
            </a:pPr>
            <a:r>
              <a:rPr lang="en-US" altLang="en-US" sz="2000" kern="1200" dirty="0">
                <a:solidFill>
                  <a:srgbClr val="000000"/>
                </a:solidFill>
              </a:rPr>
              <a:t>Subscription revenue model</a:t>
            </a:r>
          </a:p>
          <a:p>
            <a:pPr marL="1144778" lvl="2" indent="-230378">
              <a:spcAft>
                <a:spcPct val="0"/>
              </a:spcAft>
              <a:buSzPts val="2400"/>
            </a:pPr>
            <a:r>
              <a:rPr lang="en-US" altLang="en-US" sz="2000" kern="1200" dirty="0">
                <a:solidFill>
                  <a:srgbClr val="000000"/>
                </a:solidFill>
              </a:rPr>
              <a:t>Freemium strategy</a:t>
            </a:r>
            <a:endParaRPr lang="en-US" altLang="en-US" sz="2000" kern="1200" dirty="0">
              <a:solidFill>
                <a:prstClr val="black"/>
              </a:solidFill>
            </a:endParaRPr>
          </a:p>
          <a:p>
            <a:pPr marL="741553" lvl="1" indent="-284353">
              <a:spcAft>
                <a:spcPct val="0"/>
              </a:spcAft>
              <a:buSzPts val="2400"/>
            </a:pPr>
            <a:r>
              <a:rPr lang="en-US" altLang="en-US" sz="2000" kern="1200" dirty="0">
                <a:solidFill>
                  <a:srgbClr val="000000"/>
                </a:solidFill>
              </a:rPr>
              <a:t>Transaction fee revenue model</a:t>
            </a:r>
          </a:p>
          <a:p>
            <a:pPr marL="1141603" lvl="2" indent="-284353">
              <a:spcAft>
                <a:spcPct val="0"/>
              </a:spcAft>
              <a:buSzPts val="2400"/>
            </a:pPr>
            <a:r>
              <a:rPr lang="en-US" altLang="en-US" sz="2000" kern="1200" dirty="0">
                <a:solidFill>
                  <a:srgbClr val="000000"/>
                </a:solidFill>
              </a:rPr>
              <a:t>Receives a fee for enabling of executing a transaction</a:t>
            </a:r>
          </a:p>
          <a:p>
            <a:pPr marL="741553" lvl="1" indent="-284353">
              <a:spcAft>
                <a:spcPct val="0"/>
              </a:spcAft>
              <a:buSzPts val="2400"/>
            </a:pPr>
            <a:r>
              <a:rPr lang="en-US" altLang="en-US" sz="2000" kern="1200" dirty="0">
                <a:solidFill>
                  <a:srgbClr val="000000"/>
                </a:solidFill>
              </a:rPr>
              <a:t>Sales revenue model</a:t>
            </a:r>
          </a:p>
          <a:p>
            <a:pPr marL="1141603" lvl="2" indent="-284353">
              <a:spcAft>
                <a:spcPct val="0"/>
              </a:spcAft>
              <a:buSzPts val="2400"/>
            </a:pPr>
            <a:r>
              <a:rPr lang="en-US" altLang="en-US" sz="2000" kern="1200" dirty="0">
                <a:solidFill>
                  <a:srgbClr val="000000"/>
                </a:solidFill>
              </a:rPr>
              <a:t>Derives revenue by selling goods, information, or services</a:t>
            </a:r>
          </a:p>
          <a:p>
            <a:pPr marL="741553" lvl="1" indent="-284353">
              <a:spcAft>
                <a:spcPct val="0"/>
              </a:spcAft>
              <a:buSzPts val="2400"/>
            </a:pPr>
            <a:r>
              <a:rPr lang="en-US" altLang="en-US" sz="2000" kern="1200" dirty="0">
                <a:solidFill>
                  <a:srgbClr val="000000"/>
                </a:solidFill>
              </a:rPr>
              <a:t>Affiliate revenue model</a:t>
            </a:r>
          </a:p>
          <a:p>
            <a:pPr marL="1141603" lvl="2" indent="-284353">
              <a:spcAft>
                <a:spcPct val="0"/>
              </a:spcAft>
              <a:buSzPts val="2400"/>
            </a:pPr>
            <a:r>
              <a:rPr lang="en-US" altLang="en-US" sz="2000" kern="1200" dirty="0">
                <a:solidFill>
                  <a:srgbClr val="000000"/>
                </a:solidFill>
              </a:rPr>
              <a:t>Steering business to an affiliate and receives a referral fees or percentage of the revenue from resulting sales.</a:t>
            </a:r>
          </a:p>
        </p:txBody>
      </p:sp>
    </p:spTree>
    <p:extLst>
      <p:ext uri="{BB962C8B-B14F-4D97-AF65-F5344CB8AC3E}">
        <p14:creationId xmlns:p14="http://schemas.microsoft.com/office/powerpoint/2010/main" val="3201210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14145</TotalTime>
  <Words>1735</Words>
  <Application>Microsoft Macintosh PowerPoint</Application>
  <PresentationFormat>On-screen Show (4:3)</PresentationFormat>
  <Paragraphs>229</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(Body)</vt:lpstr>
      <vt:lpstr>Calibri</vt:lpstr>
      <vt:lpstr>Noto Sans Symbols</vt:lpstr>
      <vt:lpstr>Times New Roman</vt:lpstr>
      <vt:lpstr>Verdana</vt:lpstr>
      <vt:lpstr>508 Lecture</vt:lpstr>
      <vt:lpstr>E-commerce 2020-2021: Business. Technology. Society.</vt:lpstr>
      <vt:lpstr>Learning Objective</vt:lpstr>
      <vt:lpstr>E-commerce Business Models</vt:lpstr>
      <vt:lpstr>E-commerce Business Models  Category</vt:lpstr>
      <vt:lpstr>E-commerce Enablers</vt:lpstr>
      <vt:lpstr>Eight Key Elements of a Business Model</vt:lpstr>
      <vt:lpstr>Eight Key Elements of a Business Model</vt:lpstr>
      <vt:lpstr>1. Value Proposition</vt:lpstr>
      <vt:lpstr>2. Revenue Model</vt:lpstr>
      <vt:lpstr>2. Revenue Model</vt:lpstr>
      <vt:lpstr>Insight on Society: MADE.com: Furniture for the Crowd</vt:lpstr>
      <vt:lpstr>3. Market Opportunity</vt:lpstr>
      <vt:lpstr>4. Competitive Environment</vt:lpstr>
      <vt:lpstr>5. Competitive Advantage</vt:lpstr>
      <vt:lpstr>6. Market Strategy</vt:lpstr>
      <vt:lpstr>7. Organizational Development</vt:lpstr>
      <vt:lpstr>8. Management Team</vt:lpstr>
      <vt:lpstr>Raising Capital</vt:lpstr>
      <vt:lpstr>Insight on Business: Crowdfunding Takes Off</vt:lpstr>
      <vt:lpstr>Categorizing E-commerce Business Models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2, E-commerce Business Models and Concepts</dc:title>
  <dc:subject>Business</dc:subject>
  <dc:creator>Laudon/Traver</dc:creator>
  <cp:keywords>E-commerce 2019</cp:keywords>
  <cp:lastModifiedBy>Chandranna Rayadurg</cp:lastModifiedBy>
  <cp:revision>1378</cp:revision>
  <dcterms:modified xsi:type="dcterms:W3CDTF">2022-11-15T15:20:27Z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