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29"/>
  </p:notesMasterIdLst>
  <p:handoutMasterIdLst>
    <p:handoutMasterId r:id="rId30"/>
  </p:handoutMasterIdLst>
  <p:sldIdLst>
    <p:sldId id="394" r:id="rId2"/>
    <p:sldId id="352" r:id="rId3"/>
    <p:sldId id="389" r:id="rId4"/>
    <p:sldId id="426" r:id="rId5"/>
    <p:sldId id="398" r:id="rId6"/>
    <p:sldId id="399" r:id="rId7"/>
    <p:sldId id="265" r:id="rId8"/>
    <p:sldId id="400" r:id="rId9"/>
    <p:sldId id="401" r:id="rId10"/>
    <p:sldId id="402" r:id="rId11"/>
    <p:sldId id="403" r:id="rId12"/>
    <p:sldId id="404" r:id="rId13"/>
    <p:sldId id="405" r:id="rId14"/>
    <p:sldId id="406" r:id="rId15"/>
    <p:sldId id="407" r:id="rId16"/>
    <p:sldId id="408" r:id="rId17"/>
    <p:sldId id="414" r:id="rId18"/>
    <p:sldId id="415" r:id="rId19"/>
    <p:sldId id="416" r:id="rId20"/>
    <p:sldId id="417" r:id="rId21"/>
    <p:sldId id="418" r:id="rId22"/>
    <p:sldId id="419" r:id="rId23"/>
    <p:sldId id="420" r:id="rId24"/>
    <p:sldId id="421" r:id="rId25"/>
    <p:sldId id="422" r:id="rId26"/>
    <p:sldId id="423" r:id="rId27"/>
    <p:sldId id="425"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1" autoAdjust="0"/>
    <p:restoredTop sz="65442" autoAdjust="0"/>
  </p:normalViewPr>
  <p:slideViewPr>
    <p:cSldViewPr>
      <p:cViewPr varScale="1">
        <p:scale>
          <a:sx n="81" d="100"/>
          <a:sy n="81" d="100"/>
        </p:scale>
        <p:origin x="2616" y="184"/>
      </p:cViewPr>
      <p:guideLst>
        <p:guide orient="horz" pos="1008"/>
        <p:guide pos="288"/>
      </p:guideLst>
    </p:cSldViewPr>
  </p:slideViewPr>
  <p:outlineViewPr>
    <p:cViewPr>
      <p:scale>
        <a:sx n="33" d="100"/>
        <a:sy n="33" d="100"/>
      </p:scale>
      <p:origin x="0" y="472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7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6/9/22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6/9/22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a:t>
            </a:r>
            <a:r>
              <a:rPr lang="en-US" sz="1200" b="0" i="0" u="none" strike="noStrike" kern="1200" cap="none" dirty="0" err="1">
                <a:solidFill>
                  <a:schemeClr val="dk1"/>
                </a:solidFill>
                <a:latin typeface="+mn-lt"/>
                <a:ea typeface="Arial"/>
                <a:cs typeface="Arial"/>
                <a:sym typeface="Arial"/>
              </a:rPr>
              <a:t>MathType</a:t>
            </a:r>
            <a:r>
              <a:rPr lang="en-US" sz="1200" b="0" i="0" u="none" strike="noStrike" kern="1200" cap="none" dirty="0">
                <a:solidFill>
                  <a:schemeClr val="dk1"/>
                </a:solidFill>
                <a:latin typeface="+mn-lt"/>
                <a:ea typeface="Arial"/>
                <a:cs typeface="Arial"/>
                <a:sym typeface="Arial"/>
              </a:rPr>
              <a:t>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0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915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12</a:t>
            </a:r>
          </a:p>
        </p:txBody>
      </p:sp>
      <p:sp>
        <p:nvSpPr>
          <p:cNvPr id="4915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915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9157" name="Rectangle 6"/>
          <p:cNvSpPr>
            <a:spLocks noGrp="1" noRot="1" noChangeAspect="1" noChangeArrowheads="1" noTextEdit="1"/>
          </p:cNvSpPr>
          <p:nvPr>
            <p:ph type="sldImg"/>
          </p:nvPr>
        </p:nvSpPr>
        <p:spPr>
          <a:ln cap="flat"/>
        </p:spPr>
      </p:sp>
      <p:sp>
        <p:nvSpPr>
          <p:cNvPr id="49158" name="Rectangle 7"/>
          <p:cNvSpPr>
            <a:spLocks noGrp="1" noChangeArrowheads="1"/>
          </p:cNvSpPr>
          <p:nvPr>
            <p:ph type="body" idx="1"/>
          </p:nvPr>
        </p:nvSpPr>
        <p:spPr>
          <a:noFill/>
          <a:ln w="9525"/>
        </p:spPr>
        <p:txBody>
          <a:bodyPr/>
          <a:lstStyle/>
          <a:p>
            <a:pPr marL="0" lvl="0" indent="0">
              <a:buFont typeface="Arial" panose="020B0604020202020204" pitchFamily="34" charset="0"/>
              <a:buNone/>
            </a:pPr>
            <a:r>
              <a:rPr lang="en-US" sz="1200" kern="1200" dirty="0">
                <a:effectLst/>
                <a:latin typeface="+mn-lt"/>
                <a:ea typeface="+mn-ea"/>
                <a:cs typeface="+mn-cs"/>
              </a:rPr>
              <a:t>Other input devices include:</a:t>
            </a:r>
          </a:p>
          <a:p>
            <a:pPr marL="171450" indent="-171450">
              <a:lnSpc>
                <a:spcPct val="100000"/>
              </a:lnSpc>
              <a:buFont typeface="Arial" panose="020B0604020202020204" pitchFamily="34" charset="0"/>
              <a:buChar char="•"/>
              <a:defRPr/>
            </a:pPr>
            <a:r>
              <a:rPr lang="en-US" dirty="0">
                <a:effectLst/>
              </a:rPr>
              <a:t>Mouse</a:t>
            </a:r>
          </a:p>
          <a:p>
            <a:pPr marL="171450" indent="-171450">
              <a:lnSpc>
                <a:spcPct val="100000"/>
              </a:lnSpc>
              <a:buFont typeface="Arial" panose="020B0604020202020204" pitchFamily="34" charset="0"/>
              <a:buChar char="•"/>
              <a:defRPr/>
            </a:pPr>
            <a:r>
              <a:rPr lang="en-US" dirty="0"/>
              <a:t>Touch pad (trackpad)</a:t>
            </a:r>
          </a:p>
          <a:p>
            <a:pPr marL="171450" indent="-171450">
              <a:lnSpc>
                <a:spcPct val="100000"/>
              </a:lnSpc>
              <a:buFont typeface="Arial" panose="020B0604020202020204" pitchFamily="34" charset="0"/>
              <a:buChar char="•"/>
              <a:defRPr/>
            </a:pPr>
            <a:r>
              <a:rPr lang="en-US" dirty="0">
                <a:effectLst/>
              </a:rPr>
              <a:t>Game controllers</a:t>
            </a:r>
          </a:p>
        </p:txBody>
      </p:sp>
    </p:spTree>
    <p:extLst>
      <p:ext uri="{BB962C8B-B14F-4D97-AF65-F5344CB8AC3E}">
        <p14:creationId xmlns:p14="http://schemas.microsoft.com/office/powerpoint/2010/main" val="286465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915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12</a:t>
            </a:r>
          </a:p>
        </p:txBody>
      </p:sp>
      <p:sp>
        <p:nvSpPr>
          <p:cNvPr id="4915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915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9157" name="Rectangle 6"/>
          <p:cNvSpPr>
            <a:spLocks noGrp="1" noRot="1" noChangeAspect="1" noChangeArrowheads="1" noTextEdit="1"/>
          </p:cNvSpPr>
          <p:nvPr>
            <p:ph type="sldImg"/>
          </p:nvPr>
        </p:nvSpPr>
        <p:spPr>
          <a:ln cap="flat"/>
        </p:spPr>
      </p:sp>
      <p:sp>
        <p:nvSpPr>
          <p:cNvPr id="49158" name="Rectangle 7"/>
          <p:cNvSpPr>
            <a:spLocks noGrp="1" noChangeArrowheads="1"/>
          </p:cNvSpPr>
          <p:nvPr>
            <p:ph type="body" idx="1"/>
          </p:nvPr>
        </p:nvSpPr>
        <p:spPr>
          <a:noFill/>
          <a:ln w="9525"/>
        </p:spPr>
        <p:txBody>
          <a:bodyPr/>
          <a:lstStyle/>
          <a:p>
            <a:pPr marL="171450" indent="-171450">
              <a:spcBef>
                <a:spcPts val="0"/>
              </a:spcBef>
              <a:buFont typeface="Arial" panose="020B0604020202020204" pitchFamily="34" charset="0"/>
              <a:buChar char="•"/>
              <a:defRPr/>
            </a:pPr>
            <a:r>
              <a:rPr lang="en-US" dirty="0">
                <a:effectLst/>
              </a:rPr>
              <a:t>Popular input devices for images include:</a:t>
            </a:r>
          </a:p>
          <a:p>
            <a:pPr marL="400050" lvl="1" indent="-171450">
              <a:spcBef>
                <a:spcPts val="0"/>
              </a:spcBef>
              <a:buFont typeface="Arial" panose="020B0604020202020204" pitchFamily="34" charset="0"/>
              <a:buChar char="•"/>
              <a:defRPr/>
            </a:pPr>
            <a:r>
              <a:rPr lang="en-US" dirty="0">
                <a:effectLst/>
              </a:rPr>
              <a:t>Digital cameras</a:t>
            </a:r>
          </a:p>
          <a:p>
            <a:pPr marL="400050" lvl="1" indent="-171450">
              <a:spcBef>
                <a:spcPts val="0"/>
              </a:spcBef>
              <a:buFont typeface="Arial" panose="020B0604020202020204" pitchFamily="34" charset="0"/>
              <a:buChar char="•"/>
              <a:defRPr/>
            </a:pPr>
            <a:r>
              <a:rPr lang="en-US" dirty="0"/>
              <a:t>Camcorders</a:t>
            </a:r>
          </a:p>
          <a:p>
            <a:pPr marL="400050" lvl="1" indent="-171450">
              <a:spcBef>
                <a:spcPts val="0"/>
              </a:spcBef>
              <a:buFont typeface="Arial" panose="020B0604020202020204" pitchFamily="34" charset="0"/>
              <a:buChar char="•"/>
              <a:defRPr/>
            </a:pPr>
            <a:r>
              <a:rPr lang="en-US" dirty="0">
                <a:effectLst/>
              </a:rPr>
              <a:t>Mobil device cameras</a:t>
            </a:r>
          </a:p>
          <a:p>
            <a:pPr marL="400050" lvl="1" indent="-171450">
              <a:spcBef>
                <a:spcPts val="0"/>
              </a:spcBef>
              <a:buFont typeface="Arial" panose="020B0604020202020204" pitchFamily="34" charset="0"/>
              <a:buChar char="•"/>
              <a:defRPr/>
            </a:pPr>
            <a:r>
              <a:rPr lang="en-US" dirty="0"/>
              <a:t>Flatbed scanners</a:t>
            </a:r>
          </a:p>
          <a:p>
            <a:pPr marL="400050" lvl="1" indent="-171450">
              <a:spcBef>
                <a:spcPts val="0"/>
              </a:spcBef>
              <a:buFont typeface="Arial" panose="020B0604020202020204" pitchFamily="34" charset="0"/>
              <a:buChar char="•"/>
              <a:defRPr/>
            </a:pPr>
            <a:r>
              <a:rPr lang="en-US" dirty="0">
                <a:effectLst/>
              </a:rPr>
              <a:t>Webcams</a:t>
            </a:r>
          </a:p>
          <a:p>
            <a:pPr marL="171450" indent="-171450">
              <a:spcBef>
                <a:spcPts val="0"/>
              </a:spcBef>
              <a:buFont typeface="Arial" panose="020B0604020202020204" pitchFamily="34" charset="0"/>
              <a:buChar char="•"/>
              <a:defRPr/>
            </a:pPr>
            <a:r>
              <a:rPr lang="en-US" dirty="0"/>
              <a:t>Popular input devices for sound are:</a:t>
            </a:r>
          </a:p>
          <a:p>
            <a:pPr marL="400050" lvl="1" indent="-171450">
              <a:spcBef>
                <a:spcPts val="0"/>
              </a:spcBef>
              <a:buFont typeface="Arial" panose="020B0604020202020204" pitchFamily="34" charset="0"/>
              <a:buChar char="•"/>
              <a:defRPr/>
            </a:pPr>
            <a:r>
              <a:rPr lang="en-US" dirty="0">
                <a:effectLst/>
              </a:rPr>
              <a:t>Microphone with v</a:t>
            </a:r>
            <a:r>
              <a:rPr lang="en-US" dirty="0"/>
              <a:t>oice recognition software</a:t>
            </a:r>
          </a:p>
          <a:p>
            <a:pPr marL="171450" indent="-171450">
              <a:spcBef>
                <a:spcPts val="0"/>
              </a:spcBef>
              <a:buFont typeface="Arial" panose="020B0604020202020204" pitchFamily="34" charset="0"/>
              <a:buChar char="•"/>
              <a:defRPr/>
            </a:pPr>
            <a:r>
              <a:rPr lang="en-US" dirty="0">
                <a:effectLst/>
              </a:rPr>
              <a:t>Various sensors are also used to detect</a:t>
            </a:r>
            <a:r>
              <a:rPr lang="en-US" baseline="0" dirty="0">
                <a:effectLst/>
              </a:rPr>
              <a:t> or measure things</a:t>
            </a:r>
            <a:endParaRPr lang="en-US" dirty="0">
              <a:effectLst/>
            </a:endParaRPr>
          </a:p>
        </p:txBody>
      </p:sp>
    </p:spTree>
    <p:extLst>
      <p:ext uri="{BB962C8B-B14F-4D97-AF65-F5344CB8AC3E}">
        <p14:creationId xmlns:p14="http://schemas.microsoft.com/office/powerpoint/2010/main" val="1771998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6963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23</a:t>
            </a:r>
          </a:p>
        </p:txBody>
      </p:sp>
      <p:sp>
        <p:nvSpPr>
          <p:cNvPr id="6963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6963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69637" name="Rectangle 6"/>
          <p:cNvSpPr>
            <a:spLocks noGrp="1" noRot="1" noChangeAspect="1" noChangeArrowheads="1" noTextEdit="1"/>
          </p:cNvSpPr>
          <p:nvPr>
            <p:ph type="sldImg"/>
          </p:nvPr>
        </p:nvSpPr>
        <p:spPr>
          <a:ln cap="flat"/>
        </p:spPr>
      </p:sp>
      <p:sp>
        <p:nvSpPr>
          <p:cNvPr id="69638"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output device lets you send processed data out of your computer in the form of text, pictures, sounds, or video.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most common output device is a monitor, which displays text, graphics, and video as soft copies (copies you can see only on-screen).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Another common output device is a printer, which creates hard copies— copies you can touch—of text and graphics.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Speakers and earphones (or earbuds) are the output devices for sound.</a:t>
            </a:r>
          </a:p>
        </p:txBody>
      </p:sp>
    </p:spTree>
    <p:extLst>
      <p:ext uri="{BB962C8B-B14F-4D97-AF65-F5344CB8AC3E}">
        <p14:creationId xmlns:p14="http://schemas.microsoft.com/office/powerpoint/2010/main" val="2844555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6963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23</a:t>
            </a:r>
          </a:p>
        </p:txBody>
      </p:sp>
      <p:sp>
        <p:nvSpPr>
          <p:cNvPr id="6963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6963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69637" name="Rectangle 6"/>
          <p:cNvSpPr>
            <a:spLocks noGrp="1" noRot="1" noChangeAspect="1" noChangeArrowheads="1" noTextEdit="1"/>
          </p:cNvSpPr>
          <p:nvPr>
            <p:ph type="sldImg"/>
          </p:nvPr>
        </p:nvSpPr>
        <p:spPr>
          <a:ln cap="flat"/>
        </p:spPr>
      </p:sp>
      <p:sp>
        <p:nvSpPr>
          <p:cNvPr id="69638" name="Rectangle 7"/>
          <p:cNvSpPr>
            <a:spLocks noGrp="1" noChangeArrowheads="1"/>
          </p:cNvSpPr>
          <p:nvPr>
            <p:ph type="body" idx="1"/>
          </p:nvPr>
        </p:nvSpPr>
        <p:spPr>
          <a:noFill/>
          <a:ln w="9525"/>
        </p:spPr>
        <p:txBody>
          <a:bodyPr/>
          <a:lstStyle/>
          <a:p>
            <a:pPr marL="0" lvl="0" indent="0">
              <a:buFont typeface="Arial" panose="020B0604020202020204" pitchFamily="34" charset="0"/>
              <a:buNone/>
            </a:pPr>
            <a:r>
              <a:rPr lang="en-US" sz="1200" kern="1200" dirty="0">
                <a:effectLst/>
                <a:latin typeface="+mn-lt"/>
                <a:ea typeface="+mn-ea"/>
                <a:cs typeface="+mn-cs"/>
              </a:rPr>
              <a:t>The most common monitor is a liquid crystal display (LCD), also called a flat-panel monitor. It is light and energy-efficient.</a:t>
            </a:r>
          </a:p>
          <a:p>
            <a:pPr marL="342900" lvl="1" indent="-171450">
              <a:buFont typeface="Arial" panose="020B0604020202020204" pitchFamily="34" charset="0"/>
              <a:buChar char="•"/>
            </a:pPr>
            <a:r>
              <a:rPr lang="en-US" sz="1200" kern="1200" dirty="0">
                <a:effectLst/>
                <a:latin typeface="+mn-lt"/>
                <a:ea typeface="+mn-ea"/>
                <a:cs typeface="+mn-cs"/>
              </a:rPr>
              <a:t>Light-emitting diode (LED) technology is more energy-efficient and has better color accuracy and thinner panels than LCD monitors. </a:t>
            </a:r>
          </a:p>
          <a:p>
            <a:pPr marL="342900" lvl="1" indent="-171450">
              <a:buFont typeface="Arial" panose="020B0604020202020204" pitchFamily="34" charset="0"/>
              <a:buChar char="•"/>
            </a:pPr>
            <a:r>
              <a:rPr lang="en-US" sz="1200" kern="1200" dirty="0">
                <a:effectLst/>
                <a:latin typeface="+mn-lt"/>
                <a:ea typeface="+mn-ea"/>
                <a:cs typeface="+mn-cs"/>
              </a:rPr>
              <a:t>Organic light-emitting diode (OLED) displays use organic compounds that produce light when exposed to an electric current. Unlike LCDs and LEDs, OLEDs do not require a backlight and therefore draw less power and have a thinner display.</a:t>
            </a:r>
          </a:p>
          <a:p>
            <a:pPr>
              <a:defRPr/>
            </a:pPr>
            <a:r>
              <a:rPr lang="en-US" dirty="0">
                <a:effectLst/>
              </a:rPr>
              <a:t>How they work:</a:t>
            </a:r>
          </a:p>
          <a:p>
            <a:pPr marL="342900" lvl="1" indent="-171450">
              <a:buFont typeface="Arial" panose="020B0604020202020204" pitchFamily="34" charset="0"/>
              <a:buChar char="•"/>
              <a:defRPr/>
            </a:pPr>
            <a:r>
              <a:rPr lang="en-US" dirty="0"/>
              <a:t>Pixels refer to picture elements.</a:t>
            </a:r>
          </a:p>
          <a:p>
            <a:pPr marL="342900" lvl="1" indent="-171450">
              <a:buFont typeface="Arial" panose="020B0604020202020204" pitchFamily="34" charset="0"/>
              <a:buChar char="•"/>
              <a:defRPr/>
            </a:pPr>
            <a:r>
              <a:rPr lang="en-US" dirty="0">
                <a:effectLst/>
              </a:rPr>
              <a:t>Aspect ratio is the relation</a:t>
            </a:r>
            <a:r>
              <a:rPr lang="en-US" baseline="0" dirty="0">
                <a:effectLst/>
              </a:rPr>
              <a:t>ship between the height and width of the screen.</a:t>
            </a:r>
            <a:endParaRPr lang="en-US" dirty="0">
              <a:effectLst/>
            </a:endParaRPr>
          </a:p>
          <a:p>
            <a:pPr marL="342900" lvl="1" indent="-171450">
              <a:buFont typeface="Arial" panose="020B0604020202020204" pitchFamily="34" charset="0"/>
              <a:buChar char="•"/>
              <a:defRPr/>
            </a:pPr>
            <a:r>
              <a:rPr lang="en-US" dirty="0"/>
              <a:t>Resolution is the amount</a:t>
            </a:r>
            <a:r>
              <a:rPr lang="en-US" baseline="0" dirty="0"/>
              <a:t> of pixels that can be displayed.</a:t>
            </a:r>
            <a:endParaRPr lang="en-US" dirty="0">
              <a:effectLst/>
            </a:endParaRPr>
          </a:p>
        </p:txBody>
      </p:sp>
    </p:spTree>
    <p:extLst>
      <p:ext uri="{BB962C8B-B14F-4D97-AF65-F5344CB8AC3E}">
        <p14:creationId xmlns:p14="http://schemas.microsoft.com/office/powerpoint/2010/main" val="715106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Most computers include inexpensive speakers. These speakers are</a:t>
            </a:r>
            <a:r>
              <a:rPr lang="en-US" sz="1200" kern="1200" baseline="0" dirty="0">
                <a:solidFill>
                  <a:schemeClr val="tx1"/>
                </a:solidFill>
                <a:effectLst/>
                <a:latin typeface="+mn-lt"/>
                <a:ea typeface="+mn-ea"/>
                <a:cs typeface="+mn-cs"/>
              </a:rPr>
              <a:t> sufficient to </a:t>
            </a:r>
            <a:r>
              <a:rPr lang="en-US" sz="1200" kern="1200" dirty="0">
                <a:solidFill>
                  <a:schemeClr val="tx1"/>
                </a:solidFill>
                <a:effectLst/>
                <a:latin typeface="+mn-lt"/>
                <a:ea typeface="+mn-ea"/>
                <a:cs typeface="+mn-cs"/>
              </a:rPr>
              <a:t>play audio clips from the Web and enable you to participate in videoconferencing or phone calls made over the Internet.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surround-sound speaker is a system of speakers and audio processing that envelops the listener in a 360-degree field of sound.</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Wireless speaker systems are available to help you avoid cluttering up your rooms with speaker wires.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Headphones or earbuds plug into the same jack to which speakers connect. Hearing might be damaged by excessive volume when using earbuds.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14</a:t>
            </a:fld>
            <a:endParaRPr lang="en-US" dirty="0"/>
          </a:p>
        </p:txBody>
      </p:sp>
    </p:spTree>
    <p:extLst>
      <p:ext uri="{BB962C8B-B14F-4D97-AF65-F5344CB8AC3E}">
        <p14:creationId xmlns:p14="http://schemas.microsoft.com/office/powerpoint/2010/main" val="1036035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83970"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30</a:t>
            </a:r>
          </a:p>
        </p:txBody>
      </p:sp>
      <p:sp>
        <p:nvSpPr>
          <p:cNvPr id="83971"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83972"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83973" name="Rectangle 6"/>
          <p:cNvSpPr>
            <a:spLocks noGrp="1" noRot="1" noChangeAspect="1" noChangeArrowheads="1" noTextEdit="1"/>
          </p:cNvSpPr>
          <p:nvPr>
            <p:ph type="sldImg"/>
          </p:nvPr>
        </p:nvSpPr>
        <p:spPr>
          <a:ln cap="flat"/>
        </p:spPr>
      </p:sp>
      <p:sp>
        <p:nvSpPr>
          <p:cNvPr id="83974"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Inkjet printers are affordable and produce high-quality color printouts quickly and quietly. They spray tiny drops of ink onto paper.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Laser printers use laser beams and static electricity to deliver toner onto the correct areas of the page. Heat fuses the toner to the page.</a:t>
            </a:r>
          </a:p>
        </p:txBody>
      </p:sp>
    </p:spTree>
    <p:extLst>
      <p:ext uri="{BB962C8B-B14F-4D97-AF65-F5344CB8AC3E}">
        <p14:creationId xmlns:p14="http://schemas.microsoft.com/office/powerpoint/2010/main" val="1136674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all-in-one printer combines the functions of a printer, scanner, copier, and fax machine into one machine and can use either inkjet or laser technology.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large</a:t>
            </a:r>
            <a:r>
              <a:rPr lang="en-US" sz="1200" kern="1200" baseline="0" dirty="0">
                <a:solidFill>
                  <a:schemeClr val="tx1"/>
                </a:solidFill>
                <a:effectLst/>
                <a:latin typeface="+mn-lt"/>
                <a:ea typeface="+mn-ea"/>
                <a:cs typeface="+mn-cs"/>
              </a:rPr>
              <a:t> format printer</a:t>
            </a:r>
            <a:r>
              <a:rPr lang="en-US" sz="1200" kern="1200" dirty="0">
                <a:solidFill>
                  <a:schemeClr val="tx1"/>
                </a:solidFill>
                <a:effectLst/>
                <a:latin typeface="+mn-lt"/>
                <a:ea typeface="+mn-ea"/>
                <a:cs typeface="+mn-cs"/>
              </a:rPr>
              <a:t> prints oversize pictures that require the drawing of precise and continuous lines, such as maps and architectural plans. Plotters provide a greater level of precision than laser or inkjet printers.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3D printer</a:t>
            </a:r>
            <a:r>
              <a:rPr lang="en-US" sz="1200" kern="1200" baseline="0" dirty="0">
                <a:solidFill>
                  <a:schemeClr val="tx1"/>
                </a:solidFill>
                <a:effectLst/>
                <a:latin typeface="+mn-lt"/>
                <a:ea typeface="+mn-ea"/>
                <a:cs typeface="+mn-cs"/>
              </a:rPr>
              <a:t> is used to print three-dimensional models.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16</a:t>
            </a:fld>
            <a:endParaRPr lang="en-US" dirty="0"/>
          </a:p>
        </p:txBody>
      </p:sp>
    </p:spTree>
    <p:extLst>
      <p:ext uri="{BB962C8B-B14F-4D97-AF65-F5344CB8AC3E}">
        <p14:creationId xmlns:p14="http://schemas.microsoft.com/office/powerpoint/2010/main" val="377998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0854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42</a:t>
            </a:r>
          </a:p>
        </p:txBody>
      </p:sp>
      <p:sp>
        <p:nvSpPr>
          <p:cNvPr id="10854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0854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08549" name="Rectangle 6"/>
          <p:cNvSpPr>
            <a:spLocks noGrp="1" noRot="1" noChangeAspect="1" noChangeArrowheads="1" noTextEdit="1"/>
          </p:cNvSpPr>
          <p:nvPr>
            <p:ph type="sldImg"/>
          </p:nvPr>
        </p:nvSpPr>
        <p:spPr>
          <a:ln cap="flat"/>
        </p:spPr>
      </p:sp>
      <p:sp>
        <p:nvSpPr>
          <p:cNvPr id="108550"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motherboard is located inside the system unit and contains the central electronic components of the computer, including the computer's processor (CPU), and many circuit boards that help the computer to function.</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The motherboard includes slots for expansion cards, which provide additional functionality.</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Sound cards connect speakers and a microphone. Video cards provide connections for the monitor.</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Network interface cards enable your computer to connect with other computers and provide high-speed Internet connections.</a:t>
            </a:r>
          </a:p>
        </p:txBody>
      </p:sp>
    </p:spTree>
    <p:extLst>
      <p:ext uri="{BB962C8B-B14F-4D97-AF65-F5344CB8AC3E}">
        <p14:creationId xmlns:p14="http://schemas.microsoft.com/office/powerpoint/2010/main" val="1565140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1059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43</a:t>
            </a:r>
          </a:p>
        </p:txBody>
      </p:sp>
      <p:sp>
        <p:nvSpPr>
          <p:cNvPr id="11059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1059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10597" name="Rectangle 6"/>
          <p:cNvSpPr>
            <a:spLocks noGrp="1" noRot="1" noChangeAspect="1" noChangeArrowheads="1" noTextEdit="1"/>
          </p:cNvSpPr>
          <p:nvPr>
            <p:ph type="sldImg"/>
          </p:nvPr>
        </p:nvSpPr>
        <p:spPr>
          <a:ln cap="flat"/>
        </p:spPr>
      </p:sp>
      <p:sp>
        <p:nvSpPr>
          <p:cNvPr id="110598" name="Rectangle 7"/>
          <p:cNvSpPr>
            <a:spLocks noGrp="1" noChangeArrowheads="1"/>
          </p:cNvSpPr>
          <p:nvPr>
            <p:ph type="body" idx="1"/>
          </p:nvPr>
        </p:nvSpPr>
        <p:spPr>
          <a:noFill/>
          <a:ln w="9525"/>
        </p:spPr>
        <p:txBody>
          <a:bodyPr/>
          <a:lstStyle/>
          <a:p>
            <a:pPr marL="171450" indent="-171450">
              <a:buClr>
                <a:schemeClr val="tx1"/>
              </a:buClr>
              <a:buFont typeface="Arial" pitchFamily="34" charset="0"/>
              <a:buChar char="•"/>
            </a:pPr>
            <a:r>
              <a:rPr lang="en-US" dirty="0">
                <a:latin typeface="+mn-lt"/>
              </a:rPr>
              <a:t>The central processing unit (CPU, or processor) is sometimes referred to as the “brains” of the computer because it controls all the functions performed by the computer’s other components and processes all the commands issued to it by software instructions.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Current systems run at speeds measured in gigahertz or billions of machine cycles per second.</a:t>
            </a:r>
            <a:endParaRPr lang="en-US" dirty="0">
              <a:latin typeface="+mn-lt"/>
            </a:endParaRPr>
          </a:p>
        </p:txBody>
      </p:sp>
    </p:spTree>
    <p:extLst>
      <p:ext uri="{BB962C8B-B14F-4D97-AF65-F5344CB8AC3E}">
        <p14:creationId xmlns:p14="http://schemas.microsoft.com/office/powerpoint/2010/main" val="2202366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1059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43</a:t>
            </a:r>
          </a:p>
        </p:txBody>
      </p:sp>
      <p:sp>
        <p:nvSpPr>
          <p:cNvPr id="11059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1059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10597" name="Rectangle 6"/>
          <p:cNvSpPr>
            <a:spLocks noGrp="1" noRot="1" noChangeAspect="1" noChangeArrowheads="1" noTextEdit="1"/>
          </p:cNvSpPr>
          <p:nvPr>
            <p:ph type="sldImg"/>
          </p:nvPr>
        </p:nvSpPr>
        <p:spPr>
          <a:ln cap="flat"/>
        </p:spPr>
      </p:sp>
      <p:sp>
        <p:nvSpPr>
          <p:cNvPr id="110598"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Processor speed is measured in units of hertz. Hertz is a measurement of machine cycles per second.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Current systems run at speeds measured in gigahertz, or billions of machine cycles per second. Therefore, a 3.8 GHz processor performs at 3.8 billion machine cycles per second.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CPU performance is also affected by the number of cores, or processing paths, the processor has. Processors have been designed that have two, four, and even ten cores.</a:t>
            </a:r>
          </a:p>
        </p:txBody>
      </p:sp>
    </p:spTree>
    <p:extLst>
      <p:ext uri="{BB962C8B-B14F-4D97-AF65-F5344CB8AC3E}">
        <p14:creationId xmlns:p14="http://schemas.microsoft.com/office/powerpoint/2010/main" val="3080155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2 is a partial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153834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9830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36</a:t>
            </a:r>
          </a:p>
        </p:txBody>
      </p:sp>
      <p:sp>
        <p:nvSpPr>
          <p:cNvPr id="9830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9830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98309" name="Rectangle 6"/>
          <p:cNvSpPr>
            <a:spLocks noGrp="1" noRot="1" noChangeAspect="1" noChangeArrowheads="1" noTextEdit="1"/>
          </p:cNvSpPr>
          <p:nvPr>
            <p:ph type="sldImg"/>
          </p:nvPr>
        </p:nvSpPr>
        <p:spPr>
          <a:ln cap="flat"/>
        </p:spPr>
      </p:sp>
      <p:sp>
        <p:nvSpPr>
          <p:cNvPr id="98310"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hard disk drive is your computer’s primary device for permanent storage of software and documents.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Hard drives are nonvolatile storage</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devices.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internal hard drive resides in the unit and holds all permanently stored programs and data.</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External hard drives reside outside the unit and connect via a USB or FireWire port.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Solid-state drives have no moving parts, so they’re more efficient, run with no noise, emit little heat, and require little power.</a:t>
            </a:r>
          </a:p>
        </p:txBody>
      </p:sp>
    </p:spTree>
    <p:extLst>
      <p:ext uri="{BB962C8B-B14F-4D97-AF65-F5344CB8AC3E}">
        <p14:creationId xmlns:p14="http://schemas.microsoft.com/office/powerpoint/2010/main" val="1812432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9625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36</a:t>
            </a:r>
          </a:p>
        </p:txBody>
      </p:sp>
      <p:sp>
        <p:nvSpPr>
          <p:cNvPr id="9625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9626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96261" name="Rectangle 6"/>
          <p:cNvSpPr>
            <a:spLocks noGrp="1" noRot="1" noChangeAspect="1" noChangeArrowheads="1" noTextEdit="1"/>
          </p:cNvSpPr>
          <p:nvPr>
            <p:ph type="sldImg"/>
          </p:nvPr>
        </p:nvSpPr>
        <p:spPr>
          <a:ln cap="flat"/>
        </p:spPr>
      </p:sp>
      <p:sp>
        <p:nvSpPr>
          <p:cNvPr id="96262"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large portable storage needs, there are portable external hard drives, which are small enough to fit into your pocket and have storage capacities of 4 TB (or larger).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flash drive (jump drive, USB drive, or thumb drive) uses solid-state flash memory, storing information on an internal memory chip.</a:t>
            </a:r>
          </a:p>
        </p:txBody>
      </p:sp>
    </p:spTree>
    <p:extLst>
      <p:ext uri="{BB962C8B-B14F-4D97-AF65-F5344CB8AC3E}">
        <p14:creationId xmlns:p14="http://schemas.microsoft.com/office/powerpoint/2010/main" val="1146548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9625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36</a:t>
            </a:r>
          </a:p>
        </p:txBody>
      </p:sp>
      <p:sp>
        <p:nvSpPr>
          <p:cNvPr id="9625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9626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96261" name="Rectangle 6"/>
          <p:cNvSpPr>
            <a:spLocks noGrp="1" noRot="1" noChangeAspect="1" noChangeArrowheads="1" noTextEdit="1"/>
          </p:cNvSpPr>
          <p:nvPr>
            <p:ph type="sldImg"/>
          </p:nvPr>
        </p:nvSpPr>
        <p:spPr>
          <a:ln cap="flat"/>
        </p:spPr>
      </p:sp>
      <p:sp>
        <p:nvSpPr>
          <p:cNvPr id="96262"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Cloud</a:t>
            </a:r>
            <a:r>
              <a:rPr lang="en-US" sz="1200" kern="1200" baseline="0" dirty="0">
                <a:solidFill>
                  <a:schemeClr val="tx1"/>
                </a:solidFill>
                <a:effectLst/>
                <a:latin typeface="+mn-lt"/>
                <a:ea typeface="+mn-ea"/>
                <a:cs typeface="+mn-cs"/>
              </a:rPr>
              <a:t> storage refers to files being stored on the Internet.</a:t>
            </a:r>
          </a:p>
          <a:p>
            <a:pPr marL="171450" lvl="0" indent="-171450">
              <a:buFont typeface="Arial" panose="020B0604020202020204" pitchFamily="34" charset="0"/>
              <a:buChar char="•"/>
            </a:pPr>
            <a:r>
              <a:rPr lang="en-US" sz="1200" kern="1200" baseline="0" dirty="0">
                <a:solidFill>
                  <a:schemeClr val="tx1"/>
                </a:solidFill>
                <a:effectLst/>
                <a:latin typeface="+mn-lt"/>
                <a:ea typeface="+mn-ea"/>
                <a:cs typeface="+mn-cs"/>
              </a:rPr>
              <a:t>Most companies offer a limited amount of space for free.</a:t>
            </a:r>
          </a:p>
          <a:p>
            <a:pPr marL="171450" lvl="0" indent="-171450">
              <a:buFont typeface="Arial" panose="020B0604020202020204" pitchFamily="34" charset="0"/>
              <a:buChar char="•"/>
            </a:pPr>
            <a:r>
              <a:rPr lang="en-US" sz="1200" kern="1200" baseline="0" dirty="0">
                <a:solidFill>
                  <a:schemeClr val="tx1"/>
                </a:solidFill>
                <a:effectLst/>
                <a:latin typeface="+mn-lt"/>
                <a:ea typeface="+mn-ea"/>
                <a:cs typeface="+mn-cs"/>
              </a:rPr>
              <a:t>Additional space can be purchased.</a:t>
            </a:r>
          </a:p>
        </p:txBody>
      </p:sp>
    </p:spTree>
    <p:extLst>
      <p:ext uri="{BB962C8B-B14F-4D97-AF65-F5344CB8AC3E}">
        <p14:creationId xmlns:p14="http://schemas.microsoft.com/office/powerpoint/2010/main" val="2613193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xfrm>
            <a:off x="3884613" y="8685213"/>
            <a:ext cx="2971800" cy="457200"/>
          </a:xfrm>
          <a:prstGeom prst="rect">
            <a:avLst/>
          </a:prstGeom>
          <a:noFill/>
        </p:spPr>
        <p:txBody>
          <a:bodyPr/>
          <a:lstStyle/>
          <a:p>
            <a:fld id="{81447676-5C85-4034-8D26-B214411A0A22}" type="slidenum">
              <a:rPr lang="en-US" smtClean="0"/>
              <a:pPr/>
              <a:t>23</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Optical drives read from and write to CDs, DVDs, or Blu-ray discs. Data is saved as pits burned into the disc by a laser.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Compact discs (CDs) were initially created to store audio files.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Digital video discs (DVDs) are the same size and shape as CDs but can hold up to 14 times more data.</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Blu-ray discs (BDs) hold as much as 50 GB of data—enough to hold approximately 4.5 hours of high-definition movies.</a:t>
            </a:r>
          </a:p>
        </p:txBody>
      </p:sp>
    </p:spTree>
    <p:extLst>
      <p:ext uri="{BB962C8B-B14F-4D97-AF65-F5344CB8AC3E}">
        <p14:creationId xmlns:p14="http://schemas.microsoft.com/office/powerpoint/2010/main" val="1791383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Thunderbolt provides a transfer rate of 20 Gbps.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Universal serial bus ports are used to connect input and output devices to computers.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USB 3.1 standard provides transfer speeds of 10Gbps and charges devices faster than previous USB ports.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Connecting computers can be done through an Ethernet</a:t>
            </a:r>
            <a:r>
              <a:rPr lang="en-US" sz="1200" kern="1200" baseline="0" dirty="0">
                <a:solidFill>
                  <a:schemeClr val="tx1"/>
                </a:solidFill>
                <a:effectLst/>
                <a:latin typeface="+mn-lt"/>
                <a:ea typeface="+mn-ea"/>
                <a:cs typeface="+mn-cs"/>
              </a:rPr>
              <a:t> port.</a:t>
            </a:r>
          </a:p>
          <a:p>
            <a:pPr marL="171450" lvl="0" indent="-171450">
              <a:buFont typeface="Arial" panose="020B0604020202020204" pitchFamily="34" charset="0"/>
              <a:buChar char="•"/>
            </a:pPr>
            <a:r>
              <a:rPr lang="en-US" sz="1200" kern="1200" baseline="0" dirty="0">
                <a:solidFill>
                  <a:schemeClr val="tx1"/>
                </a:solidFill>
                <a:effectLst/>
                <a:latin typeface="+mn-lt"/>
                <a:ea typeface="+mn-ea"/>
                <a:cs typeface="+mn-cs"/>
              </a:rPr>
              <a:t>HDMI ports are used for high definition audio and video.</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24</a:t>
            </a:fld>
            <a:endParaRPr lang="en-US" dirty="0"/>
          </a:p>
        </p:txBody>
      </p:sp>
    </p:spTree>
    <p:extLst>
      <p:ext uri="{BB962C8B-B14F-4D97-AF65-F5344CB8AC3E}">
        <p14:creationId xmlns:p14="http://schemas.microsoft.com/office/powerpoint/2010/main" val="2205971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1878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46</a:t>
            </a:r>
          </a:p>
        </p:txBody>
      </p:sp>
      <p:sp>
        <p:nvSpPr>
          <p:cNvPr id="11878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1878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18789" name="Rectangle 6"/>
          <p:cNvSpPr>
            <a:spLocks noGrp="1" noRot="1" noChangeAspect="1" noChangeArrowheads="1" noTextEdit="1"/>
          </p:cNvSpPr>
          <p:nvPr>
            <p:ph type="sldImg"/>
          </p:nvPr>
        </p:nvSpPr>
        <p:spPr>
          <a:ln cap="flat"/>
        </p:spPr>
      </p:sp>
      <p:sp>
        <p:nvSpPr>
          <p:cNvPr id="118790"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portable devices,</a:t>
            </a:r>
            <a:r>
              <a:rPr lang="en-US" sz="1200" kern="1200" baseline="0" dirty="0">
                <a:solidFill>
                  <a:schemeClr val="tx1"/>
                </a:solidFill>
                <a:effectLst/>
                <a:latin typeface="+mn-lt"/>
                <a:ea typeface="+mn-ea"/>
                <a:cs typeface="+mn-cs"/>
              </a:rPr>
              <a:t> it is important to know which devices drain the battery the most.</a:t>
            </a:r>
          </a:p>
          <a:p>
            <a:pPr marL="171450" lvl="0" indent="-171450">
              <a:buFont typeface="Arial" panose="020B0604020202020204" pitchFamily="34" charset="0"/>
              <a:buChar char="•"/>
            </a:pPr>
            <a:r>
              <a:rPr lang="en-US" sz="1200" kern="1200" baseline="0" dirty="0">
                <a:solidFill>
                  <a:schemeClr val="tx1"/>
                </a:solidFill>
                <a:effectLst/>
                <a:latin typeface="+mn-lt"/>
                <a:ea typeface="+mn-ea"/>
                <a:cs typeface="+mn-cs"/>
              </a:rPr>
              <a:t>The computer’s power supply provides power for the devices.</a:t>
            </a:r>
          </a:p>
          <a:p>
            <a:pPr marL="171450" lvl="0" indent="-171450">
              <a:buFont typeface="Arial" panose="020B0604020202020204" pitchFamily="34" charset="0"/>
              <a:buChar char="•"/>
            </a:pPr>
            <a:r>
              <a:rPr lang="en-US" sz="1200" kern="1200" baseline="0" dirty="0">
                <a:solidFill>
                  <a:schemeClr val="tx1"/>
                </a:solidFill>
                <a:effectLst/>
                <a:latin typeface="+mn-lt"/>
                <a:ea typeface="+mn-ea"/>
                <a:cs typeface="+mn-cs"/>
              </a:rPr>
              <a:t>In sleep mode, all documents in RAM stay in RAM when the computer is put to sleep.</a:t>
            </a:r>
          </a:p>
          <a:p>
            <a:pPr marL="171450" lvl="0" indent="-171450">
              <a:buFont typeface="Arial" panose="020B0604020202020204" pitchFamily="34" charset="0"/>
              <a:buChar char="•"/>
            </a:pPr>
            <a:r>
              <a:rPr lang="en-US" sz="1200" kern="1200" baseline="0" dirty="0">
                <a:solidFill>
                  <a:schemeClr val="tx1"/>
                </a:solidFill>
                <a:effectLst/>
                <a:latin typeface="+mn-lt"/>
                <a:ea typeface="+mn-ea"/>
                <a:cs typeface="+mn-cs"/>
              </a:rPr>
              <a:t>When a computer is restarted it is called a warm boot. When the computer is started from a powered down state, it is referred to as a cold boot.</a:t>
            </a:r>
          </a:p>
          <a:p>
            <a:pPr marL="171450" lvl="0" indent="-171450">
              <a:buFont typeface="Arial" panose="020B0604020202020204" pitchFamily="34" charset="0"/>
              <a:buChar char="•"/>
            </a:pPr>
            <a:r>
              <a:rPr lang="en-US" sz="1200" kern="1200" baseline="0" dirty="0">
                <a:solidFill>
                  <a:schemeClr val="tx1"/>
                </a:solidFill>
                <a:effectLst/>
                <a:latin typeface="+mn-lt"/>
                <a:ea typeface="+mn-ea"/>
                <a:cs typeface="+mn-cs"/>
              </a:rPr>
              <a:t>When a computer hibernates, it stores all the documents from RAM on the hard drive.</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161679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1878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46</a:t>
            </a:r>
          </a:p>
        </p:txBody>
      </p:sp>
      <p:sp>
        <p:nvSpPr>
          <p:cNvPr id="11878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1878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18789" name="Rectangle 6"/>
          <p:cNvSpPr>
            <a:spLocks noGrp="1" noRot="1" noChangeAspect="1" noChangeArrowheads="1" noTextEdit="1"/>
          </p:cNvSpPr>
          <p:nvPr>
            <p:ph type="sldImg"/>
          </p:nvPr>
        </p:nvSpPr>
        <p:spPr>
          <a:ln cap="flat"/>
        </p:spPr>
      </p:sp>
      <p:sp>
        <p:nvSpPr>
          <p:cNvPr id="118790"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Ergonomics refers to how you set up your computer and other equipment to minimize your risk of injury or discomfort.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These guidelines can help keep you comfortable and productive:</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Position your monitor correctly.</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Purchase an adjustable chair.</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Assume a proper position while typing.</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Take breaks from computer tasks.</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Ensure that the lighting is adequate.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Assistive (or adaptive) technologies are products, devices, equipment, or software that are used to maintain, increase, or improve the functional capabilities of individuals with disabilities.</a:t>
            </a:r>
          </a:p>
        </p:txBody>
      </p:sp>
    </p:spTree>
    <p:extLst>
      <p:ext uri="{BB962C8B-B14F-4D97-AF65-F5344CB8AC3E}">
        <p14:creationId xmlns:p14="http://schemas.microsoft.com/office/powerpoint/2010/main" val="28046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4043180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3 is a continued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a:t>
            </a:fld>
            <a:endParaRPr lang="en-US" dirty="0"/>
          </a:p>
        </p:txBody>
      </p:sp>
    </p:spTree>
    <p:extLst>
      <p:ext uri="{BB962C8B-B14F-4D97-AF65-F5344CB8AC3E}">
        <p14:creationId xmlns:p14="http://schemas.microsoft.com/office/powerpoint/2010/main" val="1187859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4 is the final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4</a:t>
            </a:fld>
            <a:endParaRPr lang="en-US" dirty="0"/>
          </a:p>
        </p:txBody>
      </p:sp>
    </p:spTree>
    <p:extLst>
      <p:ext uri="{BB962C8B-B14F-4D97-AF65-F5344CB8AC3E}">
        <p14:creationId xmlns:p14="http://schemas.microsoft.com/office/powerpoint/2010/main" val="809344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3686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a:t>
            </a:r>
          </a:p>
        </p:txBody>
      </p:sp>
      <p:sp>
        <p:nvSpPr>
          <p:cNvPr id="3686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3686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36869" name="Rectangle 6"/>
          <p:cNvSpPr>
            <a:spLocks noGrp="1" noRot="1" noChangeAspect="1" noChangeArrowheads="1" noTextEdit="1"/>
          </p:cNvSpPr>
          <p:nvPr>
            <p:ph type="sldImg"/>
          </p:nvPr>
        </p:nvSpPr>
        <p:spPr>
          <a:ln cap="flat"/>
        </p:spPr>
      </p:sp>
      <p:sp>
        <p:nvSpPr>
          <p:cNvPr id="36870" name="Rectangle 7"/>
          <p:cNvSpPr>
            <a:spLocks noGrp="1" noChangeArrowheads="1"/>
          </p:cNvSpPr>
          <p:nvPr>
            <p:ph type="body" idx="1"/>
          </p:nvPr>
        </p:nvSpPr>
        <p:spPr>
          <a:noFill/>
          <a:ln w="9525"/>
        </p:spPr>
        <p:txBody>
          <a:bodyPr/>
          <a:lstStyle/>
          <a:p>
            <a:pPr marL="171450" indent="-171450">
              <a:buFont typeface="Arial" pitchFamily="34" charset="0"/>
              <a:buChar char="•"/>
            </a:pPr>
            <a:r>
              <a:rPr lang="en-US" sz="1200" kern="1200" dirty="0">
                <a:solidFill>
                  <a:schemeClr val="tx1"/>
                </a:solidFill>
                <a:effectLst/>
              </a:rPr>
              <a:t>Strictly defined, a </a:t>
            </a:r>
            <a:r>
              <a:rPr lang="en-US" sz="1200" b="0" u="none" strike="noStrike" kern="1200" dirty="0">
                <a:solidFill>
                  <a:schemeClr val="tx1"/>
                </a:solidFill>
                <a:effectLst/>
              </a:rPr>
              <a:t>computer</a:t>
            </a:r>
            <a:r>
              <a:rPr lang="en-US" sz="1200" kern="1200" dirty="0">
                <a:solidFill>
                  <a:schemeClr val="tx1"/>
                </a:solidFill>
                <a:effectLst/>
              </a:rPr>
              <a:t> is a data processing device that performs four major functions:</a:t>
            </a:r>
          </a:p>
          <a:p>
            <a:pPr lvl="1"/>
            <a:r>
              <a:rPr lang="en-US" sz="1200" b="0" u="none" strike="noStrike" kern="1200" dirty="0">
                <a:solidFill>
                  <a:schemeClr val="tx1"/>
                </a:solidFill>
                <a:effectLst/>
              </a:rPr>
              <a:t>1.</a:t>
            </a:r>
            <a:r>
              <a:rPr lang="en-US" sz="1200" kern="1200" dirty="0">
                <a:solidFill>
                  <a:schemeClr val="tx1"/>
                </a:solidFill>
                <a:effectLst/>
              </a:rPr>
              <a:t> </a:t>
            </a:r>
            <a:r>
              <a:rPr lang="en-US" sz="1200" b="0" kern="1200" dirty="0">
                <a:solidFill>
                  <a:schemeClr val="tx1"/>
                </a:solidFill>
                <a:effectLst/>
              </a:rPr>
              <a:t>Input: </a:t>
            </a:r>
            <a:r>
              <a:rPr lang="en-US" sz="1200" kern="1200" dirty="0">
                <a:solidFill>
                  <a:schemeClr val="tx1"/>
                </a:solidFill>
                <a:effectLst/>
              </a:rPr>
              <a:t>It gathers data, or allows users to enter data.</a:t>
            </a:r>
          </a:p>
          <a:p>
            <a:pPr marL="571500" lvl="1" indent="-114300"/>
            <a:r>
              <a:rPr lang="en-US" sz="1200" b="0" u="none" strike="noStrike" kern="1200" dirty="0">
                <a:solidFill>
                  <a:schemeClr val="tx1"/>
                </a:solidFill>
                <a:effectLst/>
              </a:rPr>
              <a:t>2.</a:t>
            </a:r>
            <a:r>
              <a:rPr lang="en-US" sz="1200" kern="1200" dirty="0">
                <a:solidFill>
                  <a:schemeClr val="tx1"/>
                </a:solidFill>
                <a:effectLst/>
              </a:rPr>
              <a:t> </a:t>
            </a:r>
            <a:r>
              <a:rPr lang="en-US" sz="1200" b="0" kern="1200" dirty="0">
                <a:solidFill>
                  <a:schemeClr val="tx1"/>
                </a:solidFill>
                <a:effectLst/>
              </a:rPr>
              <a:t>Processing: </a:t>
            </a:r>
            <a:r>
              <a:rPr lang="en-US" sz="1200" kern="1200" dirty="0">
                <a:solidFill>
                  <a:schemeClr val="tx1"/>
                </a:solidFill>
                <a:effectLst/>
              </a:rPr>
              <a:t>It manipulates, calculates, or organizes that data into information.</a:t>
            </a:r>
          </a:p>
          <a:p>
            <a:pPr marL="571500" lvl="1" indent="-114300"/>
            <a:r>
              <a:rPr lang="en-US" sz="1200" b="0" u="none" strike="noStrike" kern="1200" dirty="0">
                <a:solidFill>
                  <a:schemeClr val="tx1"/>
                </a:solidFill>
                <a:effectLst/>
              </a:rPr>
              <a:t>3.</a:t>
            </a:r>
            <a:r>
              <a:rPr lang="en-US" sz="1200" b="1" kern="1200" dirty="0">
                <a:solidFill>
                  <a:schemeClr val="tx1"/>
                </a:solidFill>
                <a:effectLst/>
              </a:rPr>
              <a:t> </a:t>
            </a:r>
            <a:r>
              <a:rPr lang="en-US" sz="1200" b="0" kern="1200" dirty="0">
                <a:solidFill>
                  <a:schemeClr val="tx1"/>
                </a:solidFill>
                <a:effectLst/>
              </a:rPr>
              <a:t>Output: </a:t>
            </a:r>
            <a:r>
              <a:rPr lang="en-US" sz="1200" kern="1200" dirty="0">
                <a:solidFill>
                  <a:schemeClr val="tx1"/>
                </a:solidFill>
                <a:effectLst/>
              </a:rPr>
              <a:t>It displays data and information in a form suitable for the user.</a:t>
            </a:r>
          </a:p>
          <a:p>
            <a:pPr lvl="1"/>
            <a:r>
              <a:rPr lang="en-US" sz="1200" b="0" u="none" strike="noStrike" kern="1200" dirty="0">
                <a:solidFill>
                  <a:schemeClr val="tx1"/>
                </a:solidFill>
                <a:effectLst/>
              </a:rPr>
              <a:t>4.</a:t>
            </a:r>
            <a:r>
              <a:rPr lang="en-US" sz="1200" kern="1200" dirty="0">
                <a:solidFill>
                  <a:schemeClr val="tx1"/>
                </a:solidFill>
                <a:effectLst/>
              </a:rPr>
              <a:t> </a:t>
            </a:r>
            <a:r>
              <a:rPr lang="en-US" sz="1200" b="0" kern="1200" dirty="0">
                <a:solidFill>
                  <a:schemeClr val="tx1"/>
                </a:solidFill>
                <a:effectLst/>
              </a:rPr>
              <a:t>Storage: </a:t>
            </a:r>
            <a:r>
              <a:rPr lang="en-US" sz="1200" kern="1200" dirty="0">
                <a:solidFill>
                  <a:schemeClr val="tx1"/>
                </a:solidFill>
                <a:effectLst/>
              </a:rPr>
              <a:t>It saves data and information for later use</a:t>
            </a:r>
            <a:r>
              <a:rPr lang="en-US" sz="1200" b="0" u="none" strike="noStrike" kern="1200" baseline="0" dirty="0">
                <a:solidFill>
                  <a:schemeClr val="tx1"/>
                </a:solidFill>
              </a:rPr>
              <a:t>.</a:t>
            </a:r>
            <a:endParaRPr lang="en-US" sz="2000" kern="1200" dirty="0">
              <a:solidFill>
                <a:schemeClr val="tx1"/>
              </a:solidFill>
              <a:effectLst/>
            </a:endParaRPr>
          </a:p>
        </p:txBody>
      </p:sp>
    </p:spTree>
    <p:extLst>
      <p:ext uri="{BB962C8B-B14F-4D97-AF65-F5344CB8AC3E}">
        <p14:creationId xmlns:p14="http://schemas.microsoft.com/office/powerpoint/2010/main" val="945426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0962"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6</a:t>
            </a:r>
          </a:p>
        </p:txBody>
      </p:sp>
      <p:sp>
        <p:nvSpPr>
          <p:cNvPr id="40963"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0964"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0965" name="Rectangle 6"/>
          <p:cNvSpPr>
            <a:spLocks noGrp="1" noRot="1" noChangeAspect="1" noChangeArrowheads="1" noTextEdit="1"/>
          </p:cNvSpPr>
          <p:nvPr>
            <p:ph type="sldImg"/>
          </p:nvPr>
        </p:nvSpPr>
        <p:spPr>
          <a:ln cap="flat"/>
        </p:spPr>
      </p:sp>
      <p:sp>
        <p:nvSpPr>
          <p:cNvPr id="40966"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Computers need a language they understand. Binary language, consists of two digits: 0 and 1.</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Each 0 and 1 is a binary digit, or bit for short. Eight binary digits (or bits) combine to create one byte.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computers, each letter, number, and special character consists of a unique combination of eight bits.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Files can be quite large, containing thousands or millions of bytes.</a:t>
            </a:r>
          </a:p>
        </p:txBody>
      </p:sp>
    </p:spTree>
    <p:extLst>
      <p:ext uri="{BB962C8B-B14F-4D97-AF65-F5344CB8AC3E}">
        <p14:creationId xmlns:p14="http://schemas.microsoft.com/office/powerpoint/2010/main" val="96224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0" i="0" u="none" strike="noStrike" kern="1200" dirty="0">
                <a:solidFill>
                  <a:schemeClr val="tx1"/>
                </a:solidFill>
                <a:effectLst/>
                <a:latin typeface="+mn-lt"/>
                <a:ea typeface="+mn-ea"/>
                <a:cs typeface="+mn-cs"/>
              </a:rPr>
              <a:t>The promise of quantum computing is that it will help to solve problems that standard computers can't handle.</a:t>
            </a:r>
          </a:p>
          <a:p>
            <a:pPr fontAlgn="base"/>
            <a:r>
              <a:rPr lang="en-GB" sz="1200" b="0" i="0" u="none" strike="noStrike" kern="1200" dirty="0">
                <a:solidFill>
                  <a:schemeClr val="tx1"/>
                </a:solidFill>
                <a:effectLst/>
                <a:latin typeface="+mn-lt"/>
                <a:ea typeface="+mn-ea"/>
                <a:cs typeface="+mn-cs"/>
              </a:rPr>
              <a:t>The idea is that it will be used in the fight against climate change, in the development of new drugs and improved artificial intelligence - and in this case, potentially to support the military.</a:t>
            </a:r>
          </a:p>
          <a:p>
            <a:pPr fontAlgn="base"/>
            <a:r>
              <a:rPr lang="en-GB" sz="1200" b="0" i="0" u="none" strike="noStrike" kern="1200" dirty="0">
                <a:solidFill>
                  <a:schemeClr val="tx1"/>
                </a:solidFill>
                <a:effectLst/>
                <a:latin typeface="+mn-lt"/>
                <a:ea typeface="+mn-ea"/>
                <a:cs typeface="+mn-cs"/>
              </a:rPr>
              <a:t>Just like the early days of standard computers though, we are at the stage where these machines are very few and very cumbersome, not least because their building blocks, qubits, have to be kept frozen.</a:t>
            </a:r>
          </a:p>
          <a:p>
            <a:pPr fontAlgn="base"/>
            <a:r>
              <a:rPr lang="en-GB" sz="1200" b="0" i="0" u="none" strike="noStrike" kern="1200" dirty="0">
                <a:solidFill>
                  <a:schemeClr val="tx1"/>
                </a:solidFill>
                <a:effectLst/>
                <a:latin typeface="+mn-lt"/>
                <a:ea typeface="+mn-ea"/>
                <a:cs typeface="+mn-cs"/>
              </a:rPr>
              <a:t>But Orca's machine does not require this, meaning the device can be a lot smaller, and a little bit more practical.</a:t>
            </a:r>
          </a:p>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424273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505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8</a:t>
            </a:r>
          </a:p>
        </p:txBody>
      </p:sp>
      <p:sp>
        <p:nvSpPr>
          <p:cNvPr id="4505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506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5061" name="Rectangle 6"/>
          <p:cNvSpPr>
            <a:spLocks noGrp="1" noRot="1" noChangeAspect="1" noChangeArrowheads="1" noTextEdit="1"/>
          </p:cNvSpPr>
          <p:nvPr>
            <p:ph type="sldImg"/>
          </p:nvPr>
        </p:nvSpPr>
        <p:spPr>
          <a:ln cap="flat"/>
        </p:spPr>
      </p:sp>
      <p:sp>
        <p:nvSpPr>
          <p:cNvPr id="45062" name="Rectangle 7"/>
          <p:cNvSpPr>
            <a:spLocks noGrp="1" noChangeArrowheads="1"/>
          </p:cNvSpPr>
          <p:nvPr>
            <p:ph type="body" idx="1"/>
          </p:nvPr>
        </p:nvSpPr>
        <p:spPr>
          <a:noFill/>
          <a:ln w="9525"/>
        </p:spPr>
        <p:txBody>
          <a:bodyPr/>
          <a:lstStyle/>
          <a:p>
            <a:pPr marL="0" indent="0">
              <a:lnSpc>
                <a:spcPct val="120000"/>
              </a:lnSpc>
              <a:buFont typeface="Arial" panose="020B0604020202020204" pitchFamily="34" charset="0"/>
              <a:buNone/>
              <a:defRPr/>
            </a:pPr>
            <a:r>
              <a:rPr lang="en-US" dirty="0"/>
              <a:t>Types of Computers include:</a:t>
            </a:r>
          </a:p>
          <a:p>
            <a:pPr marL="171450" indent="-171450">
              <a:lnSpc>
                <a:spcPct val="120000"/>
              </a:lnSpc>
              <a:buFont typeface="Arial" panose="020B0604020202020204" pitchFamily="34" charset="0"/>
              <a:buChar char="•"/>
              <a:defRPr/>
            </a:pPr>
            <a:r>
              <a:rPr lang="en-US" dirty="0"/>
              <a:t>Cell phones</a:t>
            </a:r>
          </a:p>
          <a:p>
            <a:pPr marL="171450" indent="-171450">
              <a:lnSpc>
                <a:spcPct val="120000"/>
              </a:lnSpc>
              <a:buFont typeface="Arial" panose="020B0604020202020204" pitchFamily="34" charset="0"/>
              <a:buChar char="•"/>
              <a:defRPr/>
            </a:pPr>
            <a:r>
              <a:rPr lang="en-US" dirty="0"/>
              <a:t>Tablets</a:t>
            </a:r>
          </a:p>
          <a:p>
            <a:pPr marL="171450" indent="-171450">
              <a:lnSpc>
                <a:spcPct val="120000"/>
              </a:lnSpc>
              <a:buFont typeface="Arial" panose="020B0604020202020204" pitchFamily="34" charset="0"/>
              <a:buChar char="•"/>
              <a:defRPr/>
            </a:pPr>
            <a:r>
              <a:rPr lang="en-US" dirty="0"/>
              <a:t>Laptops and their variants</a:t>
            </a:r>
          </a:p>
          <a:p>
            <a:pPr marL="171450" indent="-171450">
              <a:lnSpc>
                <a:spcPct val="120000"/>
              </a:lnSpc>
              <a:buFont typeface="Arial" panose="020B0604020202020204" pitchFamily="34" charset="0"/>
              <a:buChar char="•"/>
              <a:defRPr/>
            </a:pPr>
            <a:r>
              <a:rPr lang="en-US" dirty="0"/>
              <a:t>Choosing a portable device</a:t>
            </a:r>
          </a:p>
          <a:p>
            <a:pPr marL="171450" indent="-171450">
              <a:lnSpc>
                <a:spcPct val="120000"/>
              </a:lnSpc>
              <a:buFont typeface="Arial" panose="020B0604020202020204" pitchFamily="34" charset="0"/>
              <a:buChar char="•"/>
              <a:defRPr/>
            </a:pPr>
            <a:r>
              <a:rPr lang="en-US" dirty="0"/>
              <a:t>Stationary computers</a:t>
            </a:r>
          </a:p>
        </p:txBody>
      </p:sp>
    </p:spTree>
    <p:extLst>
      <p:ext uri="{BB962C8B-B14F-4D97-AF65-F5344CB8AC3E}">
        <p14:creationId xmlns:p14="http://schemas.microsoft.com/office/powerpoint/2010/main" val="3736671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915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12</a:t>
            </a:r>
          </a:p>
        </p:txBody>
      </p:sp>
      <p:sp>
        <p:nvSpPr>
          <p:cNvPr id="4915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915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9157" name="Rectangle 6"/>
          <p:cNvSpPr>
            <a:spLocks noGrp="1" noRot="1" noChangeAspect="1" noChangeArrowheads="1" noTextEdit="1"/>
          </p:cNvSpPr>
          <p:nvPr>
            <p:ph type="sldImg"/>
          </p:nvPr>
        </p:nvSpPr>
        <p:spPr>
          <a:ln cap="flat"/>
        </p:spPr>
      </p:sp>
      <p:sp>
        <p:nvSpPr>
          <p:cNvPr id="49158" name="Rectangle 7"/>
          <p:cNvSpPr>
            <a:spLocks noGrp="1" noChangeArrowheads="1"/>
          </p:cNvSpPr>
          <p:nvPr>
            <p:ph type="body" idx="1"/>
          </p:nvPr>
        </p:nvSpPr>
        <p:spPr>
          <a:noFill/>
          <a:ln w="9525"/>
        </p:spPr>
        <p:txBody>
          <a:bodyPr/>
          <a:lstStyle/>
          <a:p>
            <a:pPr marL="0" lvl="0" indent="0">
              <a:buFont typeface="Arial" panose="020B0604020202020204" pitchFamily="34" charset="0"/>
              <a:buNone/>
            </a:pPr>
            <a:r>
              <a:rPr lang="en-US" sz="1200" kern="1200" dirty="0">
                <a:solidFill>
                  <a:schemeClr val="tx1"/>
                </a:solidFill>
                <a:effectLst/>
                <a:latin typeface="+mn-lt"/>
                <a:ea typeface="+mn-ea"/>
                <a:cs typeface="+mn-cs"/>
              </a:rPr>
              <a:t>An input device enables you to enter data and instructions into your computer. Examples include:</a:t>
            </a:r>
            <a:endParaRPr lang="en-US" dirty="0">
              <a:solidFill>
                <a:srgbClr val="0070C0"/>
              </a:solidFill>
              <a:effectLst/>
            </a:endParaRPr>
          </a:p>
          <a:p>
            <a:pPr marL="285750" lvl="1" indent="-171450">
              <a:lnSpc>
                <a:spcPct val="100000"/>
              </a:lnSpc>
              <a:buFont typeface="Arial" panose="020B0604020202020204" pitchFamily="34" charset="0"/>
              <a:buChar char="•"/>
              <a:defRPr/>
            </a:pPr>
            <a:r>
              <a:rPr lang="en-US" dirty="0">
                <a:effectLst/>
              </a:rPr>
              <a:t>Keyboard</a:t>
            </a:r>
          </a:p>
          <a:p>
            <a:pPr marL="285750" lvl="1" indent="-171450">
              <a:lnSpc>
                <a:spcPct val="100000"/>
              </a:lnSpc>
              <a:buFont typeface="Arial" panose="020B0604020202020204" pitchFamily="34" charset="0"/>
              <a:buChar char="•"/>
              <a:defRPr/>
            </a:pPr>
            <a:r>
              <a:rPr lang="en-US" dirty="0"/>
              <a:t>Touch screen</a:t>
            </a:r>
          </a:p>
          <a:p>
            <a:pPr marL="285750" lvl="1" indent="-171450">
              <a:lnSpc>
                <a:spcPct val="100000"/>
              </a:lnSpc>
              <a:buFont typeface="Arial" panose="020B0604020202020204" pitchFamily="34" charset="0"/>
              <a:buChar char="•"/>
              <a:defRPr/>
            </a:pPr>
            <a:r>
              <a:rPr lang="en-US" dirty="0">
                <a:effectLst/>
              </a:rPr>
              <a:t>Stylus</a:t>
            </a:r>
          </a:p>
          <a:p>
            <a:pPr marL="285750" lvl="1" indent="-171450">
              <a:lnSpc>
                <a:spcPct val="100000"/>
              </a:lnSpc>
              <a:buFont typeface="Arial" panose="020B0604020202020204" pitchFamily="34" charset="0"/>
              <a:buChar char="•"/>
              <a:defRPr/>
            </a:pPr>
            <a:r>
              <a:rPr lang="en-US" dirty="0"/>
              <a:t>Virtual keyboard</a:t>
            </a:r>
            <a:endParaRPr lang="en-US" dirty="0">
              <a:effectLst/>
            </a:endParaRPr>
          </a:p>
        </p:txBody>
      </p:sp>
    </p:spTree>
    <p:extLst>
      <p:ext uri="{BB962C8B-B14F-4D97-AF65-F5344CB8AC3E}">
        <p14:creationId xmlns:p14="http://schemas.microsoft.com/office/powerpoint/2010/main" val="4290388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A171497-280E-4A7A-9FDA-725956F2C8B6}" type="datetime1">
              <a:rPr lang="en-US" smtClean="0"/>
              <a:t>6/9/22</a:t>
            </a:fld>
            <a:endParaRPr lang="en-US" dirty="0"/>
          </a:p>
        </p:txBody>
      </p:sp>
    </p:spTree>
    <p:extLst>
      <p:ext uri="{BB962C8B-B14F-4D97-AF65-F5344CB8AC3E}">
        <p14:creationId xmlns:p14="http://schemas.microsoft.com/office/powerpoint/2010/main" val="121780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p:txBody>
          <a:bodyPr/>
          <a:lstStyle/>
          <a:p>
            <a:fld id="{E3B7A3B1-0BF1-4075-B8B0-1F0F83C088AE}" type="datetime1">
              <a:rPr lang="en-US" smtClean="0"/>
              <a:t>6/9/22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3200"/>
            </a:lvl1pPr>
            <a:lvl2pPr>
              <a:buClr>
                <a:schemeClr val="tx1"/>
              </a:buClr>
              <a:defRPr sz="2800"/>
            </a:lvl2pPr>
            <a:lvl3pPr>
              <a:buClr>
                <a:schemeClr val="tx1"/>
              </a:buClr>
              <a:defRPr sz="2400"/>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15E94CDF-0BB7-431B-B614-1FB4EB46B864}" type="datetime1">
              <a:rPr lang="en-US" smtClean="0"/>
              <a:t>6/9/22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p>
            <a:fld id="{CDB38FA0-E908-4D3C-AC8B-725E5CB0C3D6}" type="datetime1">
              <a:rPr lang="en-US" smtClean="0"/>
              <a:t>6/9/22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40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2" name="Date Placeholder 1"/>
          <p:cNvSpPr>
            <a:spLocks noGrp="1"/>
          </p:cNvSpPr>
          <p:nvPr>
            <p:ph type="dt" sz="half" idx="10"/>
          </p:nvPr>
        </p:nvSpPr>
        <p:spPr/>
        <p:txBody>
          <a:bodyPr/>
          <a:lstStyle>
            <a:lvl1pPr>
              <a:defRPr>
                <a:solidFill>
                  <a:schemeClr val="tx1"/>
                </a:solidFill>
              </a:defRPr>
            </a:lvl1pPr>
          </a:lstStyle>
          <a:p>
            <a:fld id="{34786139-B08E-440F-A2EE-1144C22A8FE6}" type="datetime1">
              <a:rPr lang="en-US" smtClean="0"/>
              <a:t>6/9/22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041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156170-31E9-4BB9-8214-EDF81CF4C82B}" type="datetime1">
              <a:rPr lang="en-US" smtClean="0"/>
              <a:t>6/9/22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BC33B934-923A-461C-AA17-D92D00D20DEE}" type="datetime1">
              <a:rPr lang="en-US" smtClean="0"/>
              <a:t>6/9/22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B3AEE905-744E-433B-99FE-4490E3226F2E}" type="datetime1">
              <a:rPr lang="en-US" smtClean="0"/>
              <a:t>6/9/22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11136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1529" y="1"/>
            <a:ext cx="7992472" cy="1461652"/>
          </a:xfrm>
          <a:noFill/>
        </p:spPr>
        <p:txBody>
          <a:bodyPr/>
          <a:lstStyle>
            <a:lvl1pPr>
              <a:defRPr lang="en-US" sz="4000" b="1" kern="1200" dirty="0">
                <a:solidFill>
                  <a:srgbClr val="007FA3"/>
                </a:solidFill>
                <a:latin typeface="Times New Roman" panose="02020603050405020304" pitchFamily="18" charset="0"/>
                <a:ea typeface="+mj-ea"/>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sz="half" idx="1"/>
          </p:nvPr>
        </p:nvSpPr>
        <p:spPr>
          <a:xfrm>
            <a:off x="1264583" y="1825625"/>
            <a:ext cx="3634740" cy="4297680"/>
          </a:xfrm>
        </p:spPr>
        <p:txBody>
          <a:bodyPr/>
          <a:lstStyle>
            <a:lvl1pPr>
              <a:defRPr sz="3200"/>
            </a:lvl1pPr>
            <a:lvl2pPr>
              <a:defRPr sz="2800"/>
            </a:lvl2pPr>
            <a:lvl3pPr>
              <a:defRPr sz="2400"/>
            </a:lvl3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094880" y="1825625"/>
            <a:ext cx="3634740" cy="4297680"/>
          </a:xfrm>
        </p:spPr>
        <p:txBody>
          <a:bodyPr/>
          <a:lstStyle>
            <a:lvl1pPr>
              <a:defRPr sz="3200"/>
            </a:lvl1pPr>
            <a:lvl2pPr>
              <a:defRPr sz="2800"/>
            </a:lvl2pPr>
            <a:lvl3pPr>
              <a:defRPr sz="2400"/>
            </a:lvl3pPr>
          </a:lstStyle>
          <a:p>
            <a:pPr lvl="0"/>
            <a:r>
              <a:rPr lang="en-US"/>
              <a:t>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a:xfrm>
            <a:off x="8315922" y="6492876"/>
            <a:ext cx="413698" cy="365125"/>
          </a:xfrm>
          <a:prstGeom prst="rect">
            <a:avLst/>
          </a:prstGeom>
        </p:spPr>
        <p:txBody>
          <a:bodyPr/>
          <a:lstStyle/>
          <a:p>
            <a:fld id="{60290624-BA46-45E4-BCA2-F24A337D9F6F}" type="slidenum">
              <a:rPr lang="en-US" smtClean="0"/>
              <a:t>‹#›</a:t>
            </a:fld>
            <a:endParaRPr lang="en-US"/>
          </a:p>
        </p:txBody>
      </p:sp>
    </p:spTree>
    <p:extLst>
      <p:ext uri="{BB962C8B-B14F-4D97-AF65-F5344CB8AC3E}">
        <p14:creationId xmlns:p14="http://schemas.microsoft.com/office/powerpoint/2010/main" val="310632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F52CDF79-089C-41C3-B55D-96DC1881DBBF}" type="datetime1">
              <a:rPr lang="en-US" smtClean="0"/>
              <a:t>6/9/22</a:t>
            </a:fld>
            <a:endParaRPr lang="en-US" dirty="0"/>
          </a:p>
        </p:txBody>
      </p:sp>
    </p:spTree>
    <p:extLst>
      <p:ext uri="{BB962C8B-B14F-4D97-AF65-F5344CB8AC3E}">
        <p14:creationId xmlns:p14="http://schemas.microsoft.com/office/powerpoint/2010/main" val="336610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A4AA97C-757F-4892-ADC5-FAB09D5E23DC}" type="datetime1">
              <a:rPr lang="en-US" smtClean="0"/>
              <a:t>6/9/22</a:t>
            </a:fld>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691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43B9ACBC-2A90-481B-A6F9-4030EF544EC1}" type="datetime1">
              <a:rPr lang="en-US" smtClean="0"/>
              <a:t>6/9/22</a:t>
            </a:fld>
            <a:endParaRPr lang="en-US" dirty="0"/>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798009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93B27D6-A2B4-49F1-B2BB-DFF8CCAA81A1}" type="datetime1">
              <a:rPr lang="en-US" smtClean="0"/>
              <a:t>6/9/22</a:t>
            </a:fld>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2061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BED0C1EC-D760-460D-B51B-ADCD4591BD9F}" type="datetime1">
              <a:rPr lang="en-US" smtClean="0"/>
              <a:t>6/9/22</a:t>
            </a:fld>
            <a:endParaRPr lang="en-US"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5234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C289AB0-D10A-4611-8CB1-7BEEA2C797FB}" type="datetime1">
              <a:rPr lang="en-US" smtClean="0"/>
              <a:t>6/9/22</a:t>
            </a:fld>
            <a:endParaRPr lang="en-US"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00694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EF0E9D33-2625-48CD-9699-8C4818C159FF}" type="datetime1">
              <a:rPr lang="en-US" smtClean="0"/>
              <a:t>6/9/22</a:t>
            </a:fld>
            <a:endParaRPr lang="en-US"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386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3A5077BA-80F9-4E42-84E7-DBA870C9B7CB}" type="datetime1">
              <a:rPr lang="en-US" smtClean="0"/>
              <a:t>6/9/22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25D893A7-7601-4462-B066-ADB87642455D}" type="datetime1">
              <a:rPr lang="en-US" smtClean="0"/>
              <a:t>6/9/22</a:t>
            </a:fld>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pic>
        <p:nvPicPr>
          <p:cNvPr id="15" name="Shape 15" descr="Pearson Logo"/>
          <p:cNvPicPr preferRelativeResize="0"/>
          <p:nvPr/>
        </p:nvPicPr>
        <p:blipFill rotWithShape="1">
          <a:blip r:embed="rId19">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2019, 2018, 2017 Pearson Education, Inc. All Rights Reserved</a:t>
            </a:r>
          </a:p>
        </p:txBody>
      </p:sp>
    </p:spTree>
    <p:extLst>
      <p:ext uri="{BB962C8B-B14F-4D97-AF65-F5344CB8AC3E}">
        <p14:creationId xmlns:p14="http://schemas.microsoft.com/office/powerpoint/2010/main" val="616368185"/>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2" r:id="rId8"/>
    <p:sldLayoutId id="2147483657" r:id="rId9"/>
    <p:sldLayoutId id="2147483656" r:id="rId10"/>
    <p:sldLayoutId id="2147483650" r:id="rId11"/>
    <p:sldLayoutId id="2147483659" r:id="rId12"/>
    <p:sldLayoutId id="2147483658" r:id="rId13"/>
    <p:sldLayoutId id="2147483660" r:id="rId14"/>
    <p:sldLayoutId id="2147483654" r:id="rId15"/>
    <p:sldLayoutId id="2147483655" r:id="rId16"/>
    <p:sldLayoutId id="2147483673" r:id="rId1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https://www.bbc.co.uk/news/technology-61647134"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Technology in Action</a:t>
            </a:r>
          </a:p>
        </p:txBody>
      </p:sp>
      <p:sp>
        <p:nvSpPr>
          <p:cNvPr id="196" name="Shape 196"/>
          <p:cNvSpPr txBox="1">
            <a:spLocks noGrp="1"/>
          </p:cNvSpPr>
          <p:nvPr>
            <p:ph type="body" idx="1"/>
          </p:nvPr>
        </p:nvSpPr>
        <p:spPr>
          <a:xfrm>
            <a:off x="457200" y="967566"/>
            <a:ext cx="8229600" cy="5158597"/>
          </a:xfrm>
          <a:prstGeom prst="rect">
            <a:avLst/>
          </a:prstGeom>
          <a:noFill/>
          <a:ln>
            <a:noFill/>
          </a:ln>
        </p:spPr>
        <p:txBody>
          <a:bodyPr lIns="0" tIns="0" rIns="0" bIns="0" anchor="t" anchorCtr="0">
            <a:noAutofit/>
          </a:bodyPr>
          <a:lstStyle/>
          <a:p>
            <a:pPr marL="0" lvl="0" indent="0">
              <a:spcBef>
                <a:spcPts val="0"/>
              </a:spcBef>
              <a:buSzPct val="25000"/>
              <a:buNone/>
            </a:pPr>
            <a:r>
              <a:rPr lang="en-US" sz="2000" dirty="0"/>
              <a:t>15</a:t>
            </a:r>
            <a:r>
              <a:rPr lang="en-US" sz="2000" baseline="30000" dirty="0"/>
              <a:t>th</a:t>
            </a:r>
            <a:r>
              <a:rPr lang="en-US" sz="2000" dirty="0"/>
              <a:t> Edition</a:t>
            </a:r>
          </a:p>
        </p:txBody>
      </p:sp>
      <p:sp>
        <p:nvSpPr>
          <p:cNvPr id="198" name="Shape 198"/>
          <p:cNvSpPr txBox="1">
            <a:spLocks noGrp="1"/>
          </p:cNvSpPr>
          <p:nvPr>
            <p:ph type="body" idx="4294967295"/>
          </p:nvPr>
        </p:nvSpPr>
        <p:spPr>
          <a:xfrm>
            <a:off x="5486400" y="1600200"/>
            <a:ext cx="3657600" cy="1600200"/>
          </a:xfrm>
          <a:prstGeom prst="rect">
            <a:avLst/>
          </a:prstGeom>
          <a:noFill/>
          <a:ln>
            <a:noFill/>
          </a:ln>
        </p:spPr>
        <p:txBody>
          <a:bodyPr lIns="0" tIns="0" rIns="0" bIns="0" anchor="b" anchorCtr="0">
            <a:noAutofit/>
          </a:bodyPr>
          <a:lstStyle/>
          <a:p>
            <a:pPr marL="0" marR="0" lvl="0" indent="0" algn="l"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2</a:t>
            </a:r>
          </a:p>
        </p:txBody>
      </p:sp>
      <p:sp>
        <p:nvSpPr>
          <p:cNvPr id="199" name="Shape 199"/>
          <p:cNvSpPr txBox="1">
            <a:spLocks noGrp="1"/>
          </p:cNvSpPr>
          <p:nvPr>
            <p:ph type="body" idx="4294967295"/>
          </p:nvPr>
        </p:nvSpPr>
        <p:spPr>
          <a:xfrm>
            <a:off x="5486400" y="3200400"/>
            <a:ext cx="3657600" cy="2925763"/>
          </a:xfrm>
          <a:prstGeom prst="rect">
            <a:avLst/>
          </a:prstGeom>
          <a:noFill/>
          <a:ln>
            <a:noFill/>
          </a:ln>
        </p:spPr>
        <p:txBody>
          <a:bodyPr lIns="0" tIns="0" rIns="0" bIns="0" anchor="t" anchorCtr="0">
            <a:noAutofit/>
          </a:bodyPr>
          <a:lstStyle/>
          <a:p>
            <a:pPr marL="101600" indent="0">
              <a:lnSpc>
                <a:spcPct val="120000"/>
              </a:lnSpc>
              <a:buNone/>
            </a:pPr>
            <a:r>
              <a:rPr lang="en-US" sz="2400" kern="1200" dirty="0">
                <a:solidFill>
                  <a:schemeClr val="tx1"/>
                </a:solidFill>
                <a:latin typeface="+mj-lt"/>
                <a:ea typeface="+mn-ea"/>
                <a:cs typeface="+mn-cs"/>
              </a:rPr>
              <a:t>Looking at Computers: Understanding the Parts</a:t>
            </a:r>
          </a:p>
        </p:txBody>
      </p:sp>
      <p:pic>
        <p:nvPicPr>
          <p:cNvPr id="7" name="Picture 6" descr="Front Cover: Technology in Action: Complete, Fifteenth Edition by Evans, Martin, and Poatsy.">
            <a:extLst>
              <a:ext uri="{FF2B5EF4-FFF2-40B4-BE49-F238E27FC236}">
                <a16:creationId xmlns:a16="http://schemas.microsoft.com/office/drawing/2014/main" id="{5B9DABA7-5183-4A28-ACE8-32862274AB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7367" y="1444626"/>
            <a:ext cx="3657600" cy="4681537"/>
          </a:xfrm>
          <a:prstGeom prst="rect">
            <a:avLst/>
          </a:prstGeom>
        </p:spPr>
      </p:pic>
    </p:spTree>
    <p:extLst>
      <p:ext uri="{BB962C8B-B14F-4D97-AF65-F5344CB8AC3E}">
        <p14:creationId xmlns:p14="http://schemas.microsoft.com/office/powerpoint/2010/main" val="300553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ChangeArrowheads="1"/>
          </p:cNvSpPr>
          <p:nvPr>
            <p:ph type="title"/>
          </p:nvPr>
        </p:nvSpPr>
        <p:spPr>
          <a:xfrm>
            <a:off x="457200" y="0"/>
            <a:ext cx="8686800" cy="1600200"/>
          </a:xfrm>
        </p:spPr>
        <p:txBody>
          <a:bodyPr>
            <a:normAutofit/>
          </a:bodyPr>
          <a:lstStyle/>
          <a:p>
            <a:pPr>
              <a:defRPr/>
            </a:pPr>
            <a:r>
              <a:rPr lang="en-US" dirty="0"/>
              <a:t>Input Devices</a:t>
            </a:r>
            <a:br>
              <a:rPr lang="en-US" dirty="0"/>
            </a:br>
            <a:r>
              <a:rPr lang="en-US" sz="3200" dirty="0"/>
              <a:t>Mice and Other Pointing Devices</a:t>
            </a:r>
            <a:br>
              <a:rPr lang="en-US" sz="3200" dirty="0"/>
            </a:br>
            <a:r>
              <a:rPr lang="en-US" sz="2000" dirty="0"/>
              <a:t>(Objective 2.5)</a:t>
            </a:r>
            <a:endParaRPr lang="en-US" dirty="0"/>
          </a:p>
        </p:txBody>
      </p:sp>
      <p:sp>
        <p:nvSpPr>
          <p:cNvPr id="26630" name="Rectangle 6"/>
          <p:cNvSpPr>
            <a:spLocks noGrp="1" noChangeArrowheads="1"/>
          </p:cNvSpPr>
          <p:nvPr>
            <p:ph idx="1"/>
          </p:nvPr>
        </p:nvSpPr>
        <p:spPr>
          <a:xfrm>
            <a:off x="457200" y="1600201"/>
            <a:ext cx="8686800" cy="3200400"/>
          </a:xfrm>
        </p:spPr>
        <p:txBody>
          <a:bodyPr>
            <a:normAutofit/>
          </a:bodyPr>
          <a:lstStyle/>
          <a:p>
            <a:pPr>
              <a:spcBef>
                <a:spcPts val="0"/>
              </a:spcBef>
              <a:spcAft>
                <a:spcPts val="2400"/>
              </a:spcAft>
              <a:defRPr/>
            </a:pPr>
            <a:r>
              <a:rPr lang="en-US" dirty="0"/>
              <a:t>Mouse</a:t>
            </a:r>
          </a:p>
          <a:p>
            <a:pPr>
              <a:spcBef>
                <a:spcPts val="0"/>
              </a:spcBef>
              <a:spcAft>
                <a:spcPts val="2400"/>
              </a:spcAft>
              <a:defRPr/>
            </a:pPr>
            <a:r>
              <a:rPr lang="en-US" dirty="0"/>
              <a:t>Touch pad (trackpad)</a:t>
            </a:r>
          </a:p>
          <a:p>
            <a:pPr>
              <a:spcBef>
                <a:spcPts val="0"/>
              </a:spcBef>
              <a:spcAft>
                <a:spcPts val="2400"/>
              </a:spcAft>
              <a:defRPr/>
            </a:pPr>
            <a:r>
              <a:rPr lang="en-US" dirty="0"/>
              <a:t>Game controllers</a:t>
            </a:r>
          </a:p>
        </p:txBody>
      </p:sp>
      <p:pic>
        <p:nvPicPr>
          <p:cNvPr id="4" name="Picture 3" descr="A photo of a R A T Pro X Precision Gaming mouse.">
            <a:extLst>
              <a:ext uri="{FF2B5EF4-FFF2-40B4-BE49-F238E27FC236}">
                <a16:creationId xmlns:a16="http://schemas.microsoft.com/office/drawing/2014/main" id="{165ABB5B-32D9-4002-AAE9-5965D93E3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3012927"/>
            <a:ext cx="3962400" cy="3271032"/>
          </a:xfrm>
          <a:prstGeom prst="rect">
            <a:avLst/>
          </a:prstGeom>
        </p:spPr>
      </p:pic>
    </p:spTree>
    <p:extLst>
      <p:ext uri="{BB962C8B-B14F-4D97-AF65-F5344CB8AC3E}">
        <p14:creationId xmlns:p14="http://schemas.microsoft.com/office/powerpoint/2010/main" val="2365012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ChangeArrowheads="1"/>
          </p:cNvSpPr>
          <p:nvPr>
            <p:ph type="title"/>
          </p:nvPr>
        </p:nvSpPr>
        <p:spPr>
          <a:xfrm>
            <a:off x="457200" y="0"/>
            <a:ext cx="8686800" cy="1600200"/>
          </a:xfrm>
        </p:spPr>
        <p:txBody>
          <a:bodyPr>
            <a:normAutofit/>
          </a:bodyPr>
          <a:lstStyle/>
          <a:p>
            <a:pPr>
              <a:defRPr/>
            </a:pPr>
            <a:r>
              <a:rPr lang="en-US" dirty="0"/>
              <a:t>Input Devices</a:t>
            </a:r>
            <a:br>
              <a:rPr lang="en-US" dirty="0"/>
            </a:br>
            <a:r>
              <a:rPr lang="en-US" sz="3200" dirty="0"/>
              <a:t>Image, Sound, and Sensor Input</a:t>
            </a:r>
            <a:br>
              <a:rPr lang="en-US" sz="3200" dirty="0"/>
            </a:br>
            <a:r>
              <a:rPr lang="en-US" sz="2000" dirty="0"/>
              <a:t>(Objective 2.6)</a:t>
            </a:r>
            <a:endParaRPr lang="en-US" dirty="0"/>
          </a:p>
        </p:txBody>
      </p:sp>
      <p:sp>
        <p:nvSpPr>
          <p:cNvPr id="26630" name="Rectangle 6"/>
          <p:cNvSpPr>
            <a:spLocks noGrp="1" noChangeArrowheads="1"/>
          </p:cNvSpPr>
          <p:nvPr>
            <p:ph idx="1"/>
          </p:nvPr>
        </p:nvSpPr>
        <p:spPr>
          <a:xfrm>
            <a:off x="457200" y="1600200"/>
            <a:ext cx="8686800" cy="5105400"/>
          </a:xfrm>
        </p:spPr>
        <p:txBody>
          <a:bodyPr>
            <a:normAutofit/>
          </a:bodyPr>
          <a:lstStyle/>
          <a:p>
            <a:pPr>
              <a:spcBef>
                <a:spcPts val="0"/>
              </a:spcBef>
              <a:spcAft>
                <a:spcPts val="600"/>
              </a:spcAft>
              <a:defRPr/>
            </a:pPr>
            <a:r>
              <a:rPr lang="en-US" dirty="0"/>
              <a:t>Popular for images</a:t>
            </a:r>
          </a:p>
          <a:p>
            <a:pPr lvl="1">
              <a:spcBef>
                <a:spcPts val="0"/>
              </a:spcBef>
              <a:spcAft>
                <a:spcPts val="600"/>
              </a:spcAft>
              <a:defRPr/>
            </a:pPr>
            <a:r>
              <a:rPr lang="en-US" dirty="0">
                <a:effectLst/>
              </a:rPr>
              <a:t>Digital cameras</a:t>
            </a:r>
          </a:p>
          <a:p>
            <a:pPr lvl="1">
              <a:spcBef>
                <a:spcPts val="0"/>
              </a:spcBef>
              <a:spcAft>
                <a:spcPts val="600"/>
              </a:spcAft>
              <a:defRPr/>
            </a:pPr>
            <a:r>
              <a:rPr lang="en-US" dirty="0"/>
              <a:t>Camcorders</a:t>
            </a:r>
          </a:p>
          <a:p>
            <a:pPr lvl="1">
              <a:spcBef>
                <a:spcPts val="0"/>
              </a:spcBef>
              <a:spcAft>
                <a:spcPts val="600"/>
              </a:spcAft>
              <a:defRPr/>
            </a:pPr>
            <a:r>
              <a:rPr lang="en-US" dirty="0">
                <a:effectLst/>
              </a:rPr>
              <a:t>Mobil device cameras</a:t>
            </a:r>
          </a:p>
          <a:p>
            <a:pPr lvl="1">
              <a:spcBef>
                <a:spcPts val="0"/>
              </a:spcBef>
              <a:spcAft>
                <a:spcPts val="600"/>
              </a:spcAft>
              <a:defRPr/>
            </a:pPr>
            <a:r>
              <a:rPr lang="en-US" dirty="0"/>
              <a:t>Flatbed scanners</a:t>
            </a:r>
          </a:p>
          <a:p>
            <a:pPr lvl="1">
              <a:spcBef>
                <a:spcPts val="0"/>
              </a:spcBef>
              <a:spcAft>
                <a:spcPts val="600"/>
              </a:spcAft>
              <a:defRPr/>
            </a:pPr>
            <a:r>
              <a:rPr lang="en-US" dirty="0">
                <a:effectLst/>
              </a:rPr>
              <a:t>Webcams</a:t>
            </a:r>
          </a:p>
          <a:p>
            <a:pPr>
              <a:spcBef>
                <a:spcPts val="0"/>
              </a:spcBef>
              <a:spcAft>
                <a:spcPts val="600"/>
              </a:spcAft>
              <a:defRPr/>
            </a:pPr>
            <a:r>
              <a:rPr lang="en-US" dirty="0"/>
              <a:t>Popular for sound</a:t>
            </a:r>
          </a:p>
          <a:p>
            <a:pPr lvl="1">
              <a:spcBef>
                <a:spcPts val="0"/>
              </a:spcBef>
              <a:spcAft>
                <a:spcPts val="600"/>
              </a:spcAft>
              <a:defRPr/>
            </a:pPr>
            <a:r>
              <a:rPr lang="en-US" dirty="0">
                <a:effectLst/>
              </a:rPr>
              <a:t>Microphone with v</a:t>
            </a:r>
            <a:r>
              <a:rPr lang="en-US" dirty="0"/>
              <a:t>oice recognition software</a:t>
            </a:r>
          </a:p>
          <a:p>
            <a:pPr>
              <a:spcBef>
                <a:spcPts val="0"/>
              </a:spcBef>
              <a:spcAft>
                <a:spcPts val="600"/>
              </a:spcAft>
              <a:defRPr/>
            </a:pPr>
            <a:r>
              <a:rPr lang="en-US" dirty="0"/>
              <a:t>Sensors</a:t>
            </a:r>
          </a:p>
        </p:txBody>
      </p:sp>
    </p:spTree>
    <p:extLst>
      <p:ext uri="{BB962C8B-B14F-4D97-AF65-F5344CB8AC3E}">
        <p14:creationId xmlns:p14="http://schemas.microsoft.com/office/powerpoint/2010/main" val="346916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Grp="1" noChangeArrowheads="1"/>
          </p:cNvSpPr>
          <p:nvPr>
            <p:ph type="title"/>
          </p:nvPr>
        </p:nvSpPr>
        <p:spPr>
          <a:xfrm>
            <a:off x="457200" y="0"/>
            <a:ext cx="8686800" cy="1600200"/>
          </a:xfrm>
        </p:spPr>
        <p:txBody>
          <a:bodyPr>
            <a:normAutofit/>
          </a:bodyPr>
          <a:lstStyle/>
          <a:p>
            <a:r>
              <a:rPr lang="en-US" dirty="0"/>
              <a:t>Output Devices</a:t>
            </a:r>
            <a:br>
              <a:rPr lang="en-US" dirty="0"/>
            </a:br>
            <a:r>
              <a:rPr lang="en-US" sz="3200" dirty="0"/>
              <a:t>Image and Audio Output (1 of 3)</a:t>
            </a:r>
            <a:br>
              <a:rPr lang="en-US" sz="3200" dirty="0"/>
            </a:br>
            <a:r>
              <a:rPr lang="en-US" sz="2000" dirty="0"/>
              <a:t>(Objective 2.7)</a:t>
            </a:r>
            <a:endParaRPr lang="en-US" dirty="0"/>
          </a:p>
        </p:txBody>
      </p:sp>
      <p:sp>
        <p:nvSpPr>
          <p:cNvPr id="49158" name="Rectangle 6"/>
          <p:cNvSpPr>
            <a:spLocks noGrp="1" noChangeArrowheads="1"/>
          </p:cNvSpPr>
          <p:nvPr>
            <p:ph idx="1"/>
          </p:nvPr>
        </p:nvSpPr>
        <p:spPr>
          <a:xfrm>
            <a:off x="457200" y="1600200"/>
            <a:ext cx="8358649" cy="4953000"/>
          </a:xfrm>
        </p:spPr>
        <p:txBody>
          <a:bodyPr>
            <a:normAutofit fontScale="92500"/>
          </a:bodyPr>
          <a:lstStyle/>
          <a:p>
            <a:pPr>
              <a:spcBef>
                <a:spcPts val="0"/>
              </a:spcBef>
              <a:spcAft>
                <a:spcPts val="800"/>
              </a:spcAft>
              <a:defRPr/>
            </a:pPr>
            <a:r>
              <a:rPr lang="en-US" dirty="0"/>
              <a:t>Send data out of the computer in the form of:</a:t>
            </a:r>
          </a:p>
          <a:p>
            <a:pPr lvl="1">
              <a:spcBef>
                <a:spcPts val="0"/>
              </a:spcBef>
              <a:spcAft>
                <a:spcPts val="800"/>
              </a:spcAft>
              <a:defRPr/>
            </a:pPr>
            <a:r>
              <a:rPr lang="en-US" dirty="0">
                <a:latin typeface="Helvetica" pitchFamily="34" charset="0"/>
              </a:rPr>
              <a:t>Text</a:t>
            </a:r>
          </a:p>
          <a:p>
            <a:pPr lvl="1">
              <a:spcBef>
                <a:spcPts val="0"/>
              </a:spcBef>
              <a:spcAft>
                <a:spcPts val="800"/>
              </a:spcAft>
              <a:defRPr/>
            </a:pPr>
            <a:r>
              <a:rPr lang="en-US" dirty="0">
                <a:latin typeface="Helvetica" pitchFamily="34" charset="0"/>
              </a:rPr>
              <a:t>Pictures</a:t>
            </a:r>
          </a:p>
          <a:p>
            <a:pPr lvl="1">
              <a:spcBef>
                <a:spcPts val="0"/>
              </a:spcBef>
              <a:spcAft>
                <a:spcPts val="800"/>
              </a:spcAft>
              <a:defRPr/>
            </a:pPr>
            <a:r>
              <a:rPr lang="en-US" dirty="0">
                <a:latin typeface="Helvetica" pitchFamily="34" charset="0"/>
              </a:rPr>
              <a:t>Sounds</a:t>
            </a:r>
          </a:p>
          <a:p>
            <a:pPr lvl="1">
              <a:spcBef>
                <a:spcPts val="0"/>
              </a:spcBef>
              <a:spcAft>
                <a:spcPts val="800"/>
              </a:spcAft>
              <a:defRPr/>
            </a:pPr>
            <a:r>
              <a:rPr lang="en-US" dirty="0">
                <a:latin typeface="Helvetica" pitchFamily="34" charset="0"/>
              </a:rPr>
              <a:t>Video</a:t>
            </a:r>
          </a:p>
          <a:p>
            <a:pPr>
              <a:spcBef>
                <a:spcPts val="0"/>
              </a:spcBef>
              <a:spcAft>
                <a:spcPts val="800"/>
              </a:spcAft>
              <a:defRPr/>
            </a:pPr>
            <a:r>
              <a:rPr lang="en-US" dirty="0"/>
              <a:t>Examples</a:t>
            </a:r>
          </a:p>
          <a:p>
            <a:pPr lvl="1">
              <a:spcBef>
                <a:spcPts val="0"/>
              </a:spcBef>
              <a:spcAft>
                <a:spcPts val="800"/>
              </a:spcAft>
              <a:defRPr/>
            </a:pPr>
            <a:r>
              <a:rPr lang="en-US" dirty="0"/>
              <a:t>Monitors</a:t>
            </a:r>
          </a:p>
          <a:p>
            <a:pPr lvl="1">
              <a:spcBef>
                <a:spcPts val="0"/>
              </a:spcBef>
              <a:spcAft>
                <a:spcPts val="800"/>
              </a:spcAft>
              <a:defRPr/>
            </a:pPr>
            <a:r>
              <a:rPr lang="en-US" dirty="0"/>
              <a:t>Printers</a:t>
            </a:r>
          </a:p>
          <a:p>
            <a:pPr lvl="1">
              <a:spcBef>
                <a:spcPts val="0"/>
              </a:spcBef>
              <a:spcAft>
                <a:spcPts val="800"/>
              </a:spcAft>
              <a:defRPr/>
            </a:pPr>
            <a:r>
              <a:rPr lang="en-US" dirty="0"/>
              <a:t>Speakers and earphones</a:t>
            </a:r>
          </a:p>
        </p:txBody>
      </p:sp>
    </p:spTree>
    <p:extLst>
      <p:ext uri="{BB962C8B-B14F-4D97-AF65-F5344CB8AC3E}">
        <p14:creationId xmlns:p14="http://schemas.microsoft.com/office/powerpoint/2010/main" val="784935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Grp="1" noChangeArrowheads="1"/>
          </p:cNvSpPr>
          <p:nvPr>
            <p:ph type="title"/>
          </p:nvPr>
        </p:nvSpPr>
        <p:spPr>
          <a:xfrm>
            <a:off x="457200" y="0"/>
            <a:ext cx="8686800" cy="1600200"/>
          </a:xfrm>
        </p:spPr>
        <p:txBody>
          <a:bodyPr>
            <a:normAutofit/>
          </a:bodyPr>
          <a:lstStyle/>
          <a:p>
            <a:pPr>
              <a:defRPr/>
            </a:pPr>
            <a:r>
              <a:rPr lang="en-US" dirty="0">
                <a:effectLst/>
              </a:rPr>
              <a:t>Output Devices</a:t>
            </a:r>
            <a:br>
              <a:rPr lang="en-US" sz="4500" dirty="0"/>
            </a:br>
            <a:r>
              <a:rPr lang="en-US" sz="3200" dirty="0"/>
              <a:t>Image and Audio Output (2 of 3)</a:t>
            </a:r>
            <a:br>
              <a:rPr lang="en-US" sz="3200" dirty="0"/>
            </a:br>
            <a:r>
              <a:rPr lang="en-US" sz="2000" dirty="0"/>
              <a:t>(Objective 2.7)</a:t>
            </a:r>
            <a:endParaRPr lang="en-US" sz="2700" dirty="0"/>
          </a:p>
        </p:txBody>
      </p:sp>
      <p:sp>
        <p:nvSpPr>
          <p:cNvPr id="49158" name="Rectangle 6"/>
          <p:cNvSpPr>
            <a:spLocks noGrp="1" noChangeArrowheads="1"/>
          </p:cNvSpPr>
          <p:nvPr>
            <p:ph idx="1"/>
          </p:nvPr>
        </p:nvSpPr>
        <p:spPr>
          <a:xfrm>
            <a:off x="457200" y="1600200"/>
            <a:ext cx="8686800" cy="5257800"/>
          </a:xfrm>
        </p:spPr>
        <p:txBody>
          <a:bodyPr>
            <a:normAutofit/>
          </a:bodyPr>
          <a:lstStyle/>
          <a:p>
            <a:pPr>
              <a:spcBef>
                <a:spcPts val="0"/>
              </a:spcBef>
              <a:spcAft>
                <a:spcPts val="1200"/>
              </a:spcAft>
              <a:defRPr/>
            </a:pPr>
            <a:r>
              <a:rPr lang="en-US" dirty="0"/>
              <a:t>Types of display screens</a:t>
            </a:r>
          </a:p>
          <a:p>
            <a:pPr lvl="1">
              <a:spcBef>
                <a:spcPts val="0"/>
              </a:spcBef>
              <a:spcAft>
                <a:spcPts val="1200"/>
              </a:spcAft>
              <a:defRPr/>
            </a:pPr>
            <a:r>
              <a:rPr lang="en-US" dirty="0">
                <a:effectLst/>
              </a:rPr>
              <a:t>Liquid crystal </a:t>
            </a:r>
            <a:r>
              <a:rPr lang="en-US" dirty="0"/>
              <a:t>display (LCD)</a:t>
            </a:r>
          </a:p>
          <a:p>
            <a:pPr lvl="1">
              <a:spcBef>
                <a:spcPts val="0"/>
              </a:spcBef>
              <a:spcAft>
                <a:spcPts val="1200"/>
              </a:spcAft>
              <a:defRPr/>
            </a:pPr>
            <a:r>
              <a:rPr lang="en-US" dirty="0">
                <a:effectLst/>
              </a:rPr>
              <a:t>Light-emitting </a:t>
            </a:r>
            <a:r>
              <a:rPr lang="en-US" dirty="0"/>
              <a:t>diode (LED) </a:t>
            </a:r>
          </a:p>
          <a:p>
            <a:pPr lvl="1">
              <a:spcBef>
                <a:spcPts val="0"/>
              </a:spcBef>
              <a:spcAft>
                <a:spcPts val="1200"/>
              </a:spcAft>
              <a:defRPr/>
            </a:pPr>
            <a:r>
              <a:rPr lang="en-US" dirty="0">
                <a:effectLst/>
              </a:rPr>
              <a:t>Organic light-emitting diode (OLED)</a:t>
            </a:r>
          </a:p>
          <a:p>
            <a:pPr>
              <a:spcBef>
                <a:spcPts val="0"/>
              </a:spcBef>
              <a:spcAft>
                <a:spcPts val="1200"/>
              </a:spcAft>
              <a:defRPr/>
            </a:pPr>
            <a:r>
              <a:rPr lang="en-US" dirty="0"/>
              <a:t>How they work</a:t>
            </a:r>
          </a:p>
          <a:p>
            <a:pPr lvl="1">
              <a:spcBef>
                <a:spcPts val="0"/>
              </a:spcBef>
              <a:spcAft>
                <a:spcPts val="1200"/>
              </a:spcAft>
              <a:defRPr/>
            </a:pPr>
            <a:r>
              <a:rPr lang="en-US" dirty="0"/>
              <a:t>Pixels</a:t>
            </a:r>
          </a:p>
          <a:p>
            <a:pPr lvl="1">
              <a:spcBef>
                <a:spcPts val="0"/>
              </a:spcBef>
              <a:spcAft>
                <a:spcPts val="1200"/>
              </a:spcAft>
              <a:defRPr/>
            </a:pPr>
            <a:r>
              <a:rPr lang="en-US" dirty="0">
                <a:effectLst/>
              </a:rPr>
              <a:t>Aspect ratio</a:t>
            </a:r>
          </a:p>
          <a:p>
            <a:pPr lvl="1">
              <a:spcBef>
                <a:spcPts val="0"/>
              </a:spcBef>
              <a:spcAft>
                <a:spcPts val="1200"/>
              </a:spcAft>
              <a:defRPr/>
            </a:pPr>
            <a:r>
              <a:rPr lang="en-US" dirty="0"/>
              <a:t>Resolution</a:t>
            </a:r>
            <a:endParaRPr lang="en-US" dirty="0">
              <a:effectLst/>
            </a:endParaRPr>
          </a:p>
        </p:txBody>
      </p:sp>
      <p:pic>
        <p:nvPicPr>
          <p:cNvPr id="4" name="Picture 3" descr="A photo shows a woman placing her hand behind an OLED screen to display  transparency.">
            <a:extLst>
              <a:ext uri="{FF2B5EF4-FFF2-40B4-BE49-F238E27FC236}">
                <a16:creationId xmlns:a16="http://schemas.microsoft.com/office/drawing/2014/main" id="{7D0D5BCD-E456-43C6-B53E-1CF1A119D7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3962400"/>
            <a:ext cx="3124200" cy="2306884"/>
          </a:xfrm>
          <a:prstGeom prst="rect">
            <a:avLst/>
          </a:prstGeom>
        </p:spPr>
      </p:pic>
    </p:spTree>
    <p:extLst>
      <p:ext uri="{BB962C8B-B14F-4D97-AF65-F5344CB8AC3E}">
        <p14:creationId xmlns:p14="http://schemas.microsoft.com/office/powerpoint/2010/main" val="163681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a:bodyPr>
          <a:lstStyle/>
          <a:p>
            <a:r>
              <a:rPr lang="en-US" dirty="0"/>
              <a:t>Output Devices</a:t>
            </a:r>
            <a:br>
              <a:rPr lang="en-US" sz="3000" dirty="0"/>
            </a:br>
            <a:r>
              <a:rPr lang="en-US" sz="3000" dirty="0"/>
              <a:t>Image and Audio </a:t>
            </a:r>
            <a:r>
              <a:rPr lang="en-US" sz="3200" dirty="0"/>
              <a:t>Output (3 of 3)</a:t>
            </a:r>
            <a:br>
              <a:rPr lang="en-US" sz="3200" dirty="0"/>
            </a:br>
            <a:r>
              <a:rPr lang="en-US" sz="2000" dirty="0"/>
              <a:t>(Objective 2.7)</a:t>
            </a:r>
            <a:endParaRPr lang="en-US" sz="2700" dirty="0"/>
          </a:p>
        </p:txBody>
      </p:sp>
      <p:sp>
        <p:nvSpPr>
          <p:cNvPr id="3" name="Content Placeholder 2"/>
          <p:cNvSpPr>
            <a:spLocks noGrp="1"/>
          </p:cNvSpPr>
          <p:nvPr>
            <p:ph idx="1"/>
          </p:nvPr>
        </p:nvSpPr>
        <p:spPr/>
        <p:txBody>
          <a:bodyPr/>
          <a:lstStyle/>
          <a:p>
            <a:pPr>
              <a:spcBef>
                <a:spcPts val="600"/>
              </a:spcBef>
              <a:spcAft>
                <a:spcPts val="1800"/>
              </a:spcAft>
              <a:defRPr/>
            </a:pPr>
            <a:r>
              <a:rPr lang="en-US" dirty="0"/>
              <a:t>Speaker</a:t>
            </a:r>
          </a:p>
          <a:p>
            <a:pPr lvl="1">
              <a:spcAft>
                <a:spcPts val="1800"/>
              </a:spcAft>
            </a:pPr>
            <a:r>
              <a:rPr lang="en-US" dirty="0"/>
              <a:t>Output device for sound</a:t>
            </a:r>
          </a:p>
          <a:p>
            <a:pPr lvl="1">
              <a:spcAft>
                <a:spcPts val="1800"/>
              </a:spcAft>
            </a:pPr>
            <a:r>
              <a:rPr lang="en-US" dirty="0"/>
              <a:t>Surround-sound speakers </a:t>
            </a:r>
          </a:p>
          <a:p>
            <a:pPr lvl="1">
              <a:spcAft>
                <a:spcPts val="1800"/>
              </a:spcAft>
            </a:pPr>
            <a:r>
              <a:rPr lang="en-US" dirty="0"/>
              <a:t>Wireless speaker systems	</a:t>
            </a:r>
          </a:p>
          <a:p>
            <a:pPr>
              <a:spcBef>
                <a:spcPts val="600"/>
              </a:spcBef>
              <a:spcAft>
                <a:spcPts val="1800"/>
              </a:spcAft>
              <a:defRPr/>
            </a:pPr>
            <a:r>
              <a:rPr lang="en-US" dirty="0"/>
              <a:t>Headphones or earbuds</a:t>
            </a:r>
          </a:p>
          <a:p>
            <a:pPr lvl="1">
              <a:spcAft>
                <a:spcPts val="1800"/>
              </a:spcAft>
            </a:pPr>
            <a:r>
              <a:rPr lang="en-US" dirty="0"/>
              <a:t>Keep from distracting others</a:t>
            </a:r>
          </a:p>
        </p:txBody>
      </p:sp>
    </p:spTree>
    <p:extLst>
      <p:ext uri="{BB962C8B-B14F-4D97-AF65-F5344CB8AC3E}">
        <p14:creationId xmlns:p14="http://schemas.microsoft.com/office/powerpoint/2010/main" val="122457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5"/>
          <p:cNvSpPr>
            <a:spLocks noGrp="1" noChangeArrowheads="1"/>
          </p:cNvSpPr>
          <p:nvPr>
            <p:ph type="title"/>
          </p:nvPr>
        </p:nvSpPr>
        <p:spPr>
          <a:xfrm>
            <a:off x="457200" y="0"/>
            <a:ext cx="8686801" cy="1600200"/>
          </a:xfrm>
        </p:spPr>
        <p:txBody>
          <a:bodyPr anchor="ctr">
            <a:normAutofit/>
          </a:bodyPr>
          <a:lstStyle/>
          <a:p>
            <a:pPr>
              <a:defRPr/>
            </a:pPr>
            <a:r>
              <a:rPr lang="en-US" sz="3400" dirty="0"/>
              <a:t>Output Devices</a:t>
            </a:r>
            <a:br>
              <a:rPr lang="en-US" dirty="0"/>
            </a:br>
            <a:r>
              <a:rPr lang="en-US" sz="3200" dirty="0"/>
              <a:t>Printers (1 of 2)</a:t>
            </a:r>
            <a:br>
              <a:rPr lang="en-US" sz="2800" dirty="0"/>
            </a:br>
            <a:r>
              <a:rPr lang="en-US" sz="2000" dirty="0"/>
              <a:t>(Objective 2.8)</a:t>
            </a:r>
            <a:endParaRPr lang="en-US" sz="2800" dirty="0"/>
          </a:p>
        </p:txBody>
      </p:sp>
      <p:sp>
        <p:nvSpPr>
          <p:cNvPr id="63494" name="Rectangle 6"/>
          <p:cNvSpPr>
            <a:spLocks noGrp="1" noChangeArrowheads="1"/>
          </p:cNvSpPr>
          <p:nvPr>
            <p:ph sz="half" idx="1"/>
          </p:nvPr>
        </p:nvSpPr>
        <p:spPr>
          <a:xfrm>
            <a:off x="457200" y="1600200"/>
            <a:ext cx="4442123" cy="5166360"/>
          </a:xfrm>
        </p:spPr>
        <p:txBody>
          <a:bodyPr>
            <a:normAutofit lnSpcReduction="10000"/>
          </a:bodyPr>
          <a:lstStyle/>
          <a:p>
            <a:pPr>
              <a:spcBef>
                <a:spcPts val="0"/>
              </a:spcBef>
              <a:spcAft>
                <a:spcPts val="1200"/>
              </a:spcAft>
              <a:buSzPct val="100000"/>
              <a:defRPr/>
            </a:pPr>
            <a:r>
              <a:rPr lang="en-US" dirty="0">
                <a:solidFill>
                  <a:srgbClr val="007FA3"/>
                </a:solidFill>
              </a:rPr>
              <a:t>Inkjet</a:t>
            </a:r>
          </a:p>
          <a:p>
            <a:pPr lvl="1">
              <a:spcBef>
                <a:spcPts val="0"/>
              </a:spcBef>
              <a:spcAft>
                <a:spcPts val="1200"/>
              </a:spcAft>
              <a:defRPr/>
            </a:pPr>
            <a:r>
              <a:rPr lang="en-US" dirty="0"/>
              <a:t>Affordable</a:t>
            </a:r>
          </a:p>
          <a:p>
            <a:pPr lvl="1">
              <a:spcBef>
                <a:spcPts val="0"/>
              </a:spcBef>
              <a:spcAft>
                <a:spcPts val="1200"/>
              </a:spcAft>
              <a:defRPr/>
            </a:pPr>
            <a:r>
              <a:rPr lang="en-US" dirty="0"/>
              <a:t>High-quality color </a:t>
            </a:r>
          </a:p>
          <a:p>
            <a:pPr lvl="1">
              <a:spcBef>
                <a:spcPts val="0"/>
              </a:spcBef>
              <a:spcAft>
                <a:spcPts val="1200"/>
              </a:spcAft>
              <a:defRPr/>
            </a:pPr>
            <a:r>
              <a:rPr lang="en-US" dirty="0"/>
              <a:t>Quick and quiet</a:t>
            </a:r>
          </a:p>
          <a:p>
            <a:pPr>
              <a:spcBef>
                <a:spcPts val="0"/>
              </a:spcBef>
              <a:spcAft>
                <a:spcPts val="1200"/>
              </a:spcAft>
              <a:buSzPct val="100000"/>
              <a:defRPr/>
            </a:pPr>
            <a:r>
              <a:rPr lang="en-US" dirty="0">
                <a:solidFill>
                  <a:srgbClr val="007FA3"/>
                </a:solidFill>
              </a:rPr>
              <a:t>Laser</a:t>
            </a:r>
          </a:p>
          <a:p>
            <a:pPr lvl="1">
              <a:spcBef>
                <a:spcPts val="0"/>
              </a:spcBef>
              <a:spcAft>
                <a:spcPts val="1200"/>
              </a:spcAft>
              <a:defRPr/>
            </a:pPr>
            <a:r>
              <a:rPr lang="en-US" dirty="0"/>
              <a:t>Faster printing speed</a:t>
            </a:r>
          </a:p>
          <a:p>
            <a:pPr lvl="1">
              <a:spcBef>
                <a:spcPts val="0"/>
              </a:spcBef>
              <a:spcAft>
                <a:spcPts val="1200"/>
              </a:spcAft>
              <a:defRPr/>
            </a:pPr>
            <a:r>
              <a:rPr lang="en-US" dirty="0"/>
              <a:t>Higher-quality printouts</a:t>
            </a:r>
          </a:p>
          <a:p>
            <a:pPr lvl="1">
              <a:spcBef>
                <a:spcPts val="0"/>
              </a:spcBef>
              <a:spcAft>
                <a:spcPts val="1200"/>
              </a:spcAft>
              <a:defRPr/>
            </a:pPr>
            <a:r>
              <a:rPr lang="en-US" dirty="0"/>
              <a:t>More expensive</a:t>
            </a:r>
          </a:p>
        </p:txBody>
      </p:sp>
      <p:pic>
        <p:nvPicPr>
          <p:cNvPr id="5" name="Picture 4" descr="An image of a sunflower printed with high-quality by an inkjet printer.">
            <a:extLst>
              <a:ext uri="{FF2B5EF4-FFF2-40B4-BE49-F238E27FC236}">
                <a16:creationId xmlns:a16="http://schemas.microsoft.com/office/drawing/2014/main" id="{3F4927D7-CAB2-4A00-8B24-CDE0CB8CD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2034" y="1600200"/>
            <a:ext cx="3648456" cy="2858656"/>
          </a:xfrm>
          <a:prstGeom prst="rect">
            <a:avLst/>
          </a:prstGeom>
        </p:spPr>
      </p:pic>
    </p:spTree>
    <p:extLst>
      <p:ext uri="{BB962C8B-B14F-4D97-AF65-F5344CB8AC3E}">
        <p14:creationId xmlns:p14="http://schemas.microsoft.com/office/powerpoint/2010/main" val="211187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a:bodyPr>
          <a:lstStyle/>
          <a:p>
            <a:r>
              <a:rPr lang="en-US" dirty="0"/>
              <a:t>Output Devices</a:t>
            </a:r>
            <a:br>
              <a:rPr lang="en-US" dirty="0"/>
            </a:br>
            <a:r>
              <a:rPr lang="en-US" sz="3200" dirty="0"/>
              <a:t>Printers</a:t>
            </a:r>
            <a:r>
              <a:rPr lang="en-US" sz="2800" dirty="0"/>
              <a:t> (2 of 2)</a:t>
            </a:r>
            <a:br>
              <a:rPr lang="en-US" sz="2800" dirty="0"/>
            </a:br>
            <a:r>
              <a:rPr lang="en-US" sz="2000" dirty="0"/>
              <a:t>(Objective 2.8)</a:t>
            </a:r>
            <a:endParaRPr lang="en-US" sz="2700" dirty="0"/>
          </a:p>
        </p:txBody>
      </p:sp>
      <p:sp>
        <p:nvSpPr>
          <p:cNvPr id="3" name="Content Placeholder 2"/>
          <p:cNvSpPr>
            <a:spLocks noGrp="1"/>
          </p:cNvSpPr>
          <p:nvPr>
            <p:ph idx="1"/>
          </p:nvPr>
        </p:nvSpPr>
        <p:spPr/>
        <p:txBody>
          <a:bodyPr>
            <a:normAutofit/>
          </a:bodyPr>
          <a:lstStyle/>
          <a:p>
            <a:pPr>
              <a:spcBef>
                <a:spcPts val="0"/>
              </a:spcBef>
              <a:spcAft>
                <a:spcPts val="1800"/>
              </a:spcAft>
              <a:defRPr/>
            </a:pPr>
            <a:r>
              <a:rPr lang="en-US" dirty="0"/>
              <a:t>Cloud-ready printers</a:t>
            </a:r>
          </a:p>
          <a:p>
            <a:pPr>
              <a:spcBef>
                <a:spcPts val="0"/>
              </a:spcBef>
              <a:spcAft>
                <a:spcPts val="1800"/>
              </a:spcAft>
              <a:defRPr/>
            </a:pPr>
            <a:r>
              <a:rPr lang="en-US" dirty="0"/>
              <a:t>All-in-one printer</a:t>
            </a:r>
          </a:p>
          <a:p>
            <a:pPr lvl="1">
              <a:spcBef>
                <a:spcPts val="0"/>
              </a:spcBef>
              <a:spcAft>
                <a:spcPts val="1800"/>
              </a:spcAft>
            </a:pPr>
            <a:r>
              <a:rPr lang="en-US" dirty="0"/>
              <a:t>Printer, scanner, copier, and fax</a:t>
            </a:r>
          </a:p>
          <a:p>
            <a:pPr>
              <a:spcBef>
                <a:spcPts val="0"/>
              </a:spcBef>
              <a:spcAft>
                <a:spcPts val="1800"/>
              </a:spcAft>
              <a:defRPr/>
            </a:pPr>
            <a:r>
              <a:rPr lang="en-US" dirty="0"/>
              <a:t>Large format printer</a:t>
            </a:r>
          </a:p>
          <a:p>
            <a:pPr lvl="1">
              <a:spcBef>
                <a:spcPts val="0"/>
              </a:spcBef>
              <a:spcAft>
                <a:spcPts val="1800"/>
              </a:spcAft>
            </a:pPr>
            <a:r>
              <a:rPr lang="en-US" dirty="0"/>
              <a:t>Prints oversize images</a:t>
            </a:r>
          </a:p>
          <a:p>
            <a:pPr>
              <a:spcBef>
                <a:spcPts val="0"/>
              </a:spcBef>
              <a:spcAft>
                <a:spcPts val="1800"/>
              </a:spcAft>
              <a:defRPr/>
            </a:pPr>
            <a:r>
              <a:rPr lang="en-US" dirty="0"/>
              <a:t>3D printer</a:t>
            </a:r>
          </a:p>
        </p:txBody>
      </p:sp>
    </p:spTree>
    <p:extLst>
      <p:ext uri="{BB962C8B-B14F-4D97-AF65-F5344CB8AC3E}">
        <p14:creationId xmlns:p14="http://schemas.microsoft.com/office/powerpoint/2010/main" val="256361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686800" cy="1600200"/>
          </a:xfrm>
        </p:spPr>
        <p:txBody>
          <a:bodyPr>
            <a:noAutofit/>
          </a:bodyPr>
          <a:lstStyle/>
          <a:p>
            <a:r>
              <a:rPr lang="en-US" dirty="0"/>
              <a:t>Processing and Memory on the Motherboard</a:t>
            </a:r>
            <a:br>
              <a:rPr lang="en-US" sz="3000" dirty="0"/>
            </a:br>
            <a:r>
              <a:rPr lang="en-US" sz="3200" dirty="0"/>
              <a:t>The Motherboard and Memory</a:t>
            </a:r>
            <a:br>
              <a:rPr lang="en-US" sz="3200" dirty="0"/>
            </a:br>
            <a:r>
              <a:rPr lang="en-US" sz="2000" dirty="0"/>
              <a:t>(Objective 2.9)</a:t>
            </a:r>
            <a:endParaRPr lang="en-US" sz="2700" dirty="0"/>
          </a:p>
        </p:txBody>
      </p:sp>
      <p:sp>
        <p:nvSpPr>
          <p:cNvPr id="88070" name="Rectangle 6"/>
          <p:cNvSpPr>
            <a:spLocks noGrp="1" noChangeArrowheads="1"/>
          </p:cNvSpPr>
          <p:nvPr>
            <p:ph idx="1"/>
          </p:nvPr>
        </p:nvSpPr>
        <p:spPr>
          <a:xfrm>
            <a:off x="457200" y="1600200"/>
            <a:ext cx="8458200" cy="4572000"/>
          </a:xfrm>
        </p:spPr>
        <p:txBody>
          <a:bodyPr>
            <a:noAutofit/>
          </a:bodyPr>
          <a:lstStyle/>
          <a:p>
            <a:pPr>
              <a:spcBef>
                <a:spcPts val="0"/>
              </a:spcBef>
              <a:spcAft>
                <a:spcPts val="1800"/>
              </a:spcAft>
              <a:defRPr/>
            </a:pPr>
            <a:r>
              <a:rPr lang="en-US" dirty="0"/>
              <a:t>Motherboard</a:t>
            </a:r>
          </a:p>
          <a:p>
            <a:pPr lvl="1">
              <a:spcBef>
                <a:spcPts val="0"/>
              </a:spcBef>
              <a:spcAft>
                <a:spcPts val="1800"/>
              </a:spcAft>
              <a:defRPr/>
            </a:pPr>
            <a:r>
              <a:rPr lang="en-US" dirty="0"/>
              <a:t>CPU</a:t>
            </a:r>
          </a:p>
          <a:p>
            <a:pPr lvl="1">
              <a:spcBef>
                <a:spcPts val="0"/>
              </a:spcBef>
              <a:spcAft>
                <a:spcPts val="1800"/>
              </a:spcAft>
              <a:defRPr/>
            </a:pPr>
            <a:r>
              <a:rPr lang="en-US" dirty="0"/>
              <a:t>ROM, RAM, and cache</a:t>
            </a:r>
          </a:p>
          <a:p>
            <a:pPr lvl="1">
              <a:spcBef>
                <a:spcPts val="0"/>
              </a:spcBef>
              <a:spcAft>
                <a:spcPts val="1800"/>
              </a:spcAft>
              <a:defRPr/>
            </a:pPr>
            <a:r>
              <a:rPr lang="en-US" dirty="0"/>
              <a:t>Slots for expansion cards</a:t>
            </a:r>
          </a:p>
          <a:p>
            <a:pPr lvl="1">
              <a:spcBef>
                <a:spcPts val="0"/>
              </a:spcBef>
              <a:spcAft>
                <a:spcPts val="1800"/>
              </a:spcAft>
              <a:defRPr/>
            </a:pPr>
            <a:r>
              <a:rPr lang="en-US" dirty="0"/>
              <a:t>Sound/Video cards</a:t>
            </a:r>
          </a:p>
          <a:p>
            <a:pPr lvl="1">
              <a:spcBef>
                <a:spcPts val="0"/>
              </a:spcBef>
              <a:spcAft>
                <a:spcPts val="1800"/>
              </a:spcAft>
              <a:defRPr/>
            </a:pPr>
            <a:r>
              <a:rPr lang="en-US" dirty="0"/>
              <a:t>Network interface cards (NIC)</a:t>
            </a:r>
          </a:p>
        </p:txBody>
      </p:sp>
    </p:spTree>
    <p:extLst>
      <p:ext uri="{BB962C8B-B14F-4D97-AF65-F5344CB8AC3E}">
        <p14:creationId xmlns:p14="http://schemas.microsoft.com/office/powerpoint/2010/main" val="334164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p:cNvSpPr>
            <a:spLocks noGrp="1" noChangeArrowheads="1"/>
          </p:cNvSpPr>
          <p:nvPr>
            <p:ph type="title"/>
          </p:nvPr>
        </p:nvSpPr>
        <p:spPr>
          <a:xfrm>
            <a:off x="457200" y="0"/>
            <a:ext cx="8686800" cy="1600200"/>
          </a:xfrm>
        </p:spPr>
        <p:txBody>
          <a:bodyPr>
            <a:normAutofit fontScale="90000"/>
          </a:bodyPr>
          <a:lstStyle/>
          <a:p>
            <a:pPr>
              <a:defRPr/>
            </a:pPr>
            <a:r>
              <a:rPr lang="en-US" sz="3800" dirty="0"/>
              <a:t>Processing and Memory on the Motherboard</a:t>
            </a:r>
            <a:br>
              <a:rPr lang="en-US" b="0" dirty="0"/>
            </a:br>
            <a:r>
              <a:rPr lang="en-US" sz="3600" dirty="0"/>
              <a:t>Processing (1 of 2)</a:t>
            </a:r>
            <a:br>
              <a:rPr lang="en-US" sz="3600" dirty="0"/>
            </a:br>
            <a:r>
              <a:rPr lang="en-US" sz="2200" dirty="0"/>
              <a:t>(Objective 2.10)</a:t>
            </a:r>
            <a:endParaRPr lang="en-US" sz="2700" dirty="0"/>
          </a:p>
        </p:txBody>
      </p:sp>
      <p:sp>
        <p:nvSpPr>
          <p:cNvPr id="90118" name="Rectangle 6"/>
          <p:cNvSpPr>
            <a:spLocks noGrp="1" noChangeArrowheads="1"/>
          </p:cNvSpPr>
          <p:nvPr>
            <p:ph idx="1"/>
          </p:nvPr>
        </p:nvSpPr>
        <p:spPr>
          <a:xfrm>
            <a:off x="457200" y="1600200"/>
            <a:ext cx="8229600" cy="4525963"/>
          </a:xfrm>
        </p:spPr>
        <p:txBody>
          <a:bodyPr>
            <a:normAutofit/>
          </a:bodyPr>
          <a:lstStyle/>
          <a:p>
            <a:pPr>
              <a:spcBef>
                <a:spcPts val="0"/>
              </a:spcBef>
              <a:spcAft>
                <a:spcPts val="1500"/>
              </a:spcAft>
              <a:defRPr/>
            </a:pPr>
            <a:r>
              <a:rPr lang="en-US" dirty="0"/>
              <a:t>Central Processing Unit</a:t>
            </a:r>
          </a:p>
          <a:p>
            <a:pPr lvl="1">
              <a:spcBef>
                <a:spcPts val="0"/>
              </a:spcBef>
              <a:spcAft>
                <a:spcPts val="1500"/>
              </a:spcAft>
              <a:defRPr/>
            </a:pPr>
            <a:r>
              <a:rPr lang="en-US" dirty="0">
                <a:effectLst/>
              </a:rPr>
              <a:t>CPU or processor</a:t>
            </a:r>
          </a:p>
          <a:p>
            <a:pPr lvl="1">
              <a:spcBef>
                <a:spcPts val="0"/>
              </a:spcBef>
              <a:spcAft>
                <a:spcPts val="1500"/>
              </a:spcAft>
              <a:defRPr/>
            </a:pPr>
            <a:r>
              <a:rPr lang="en-US" dirty="0">
                <a:effectLst/>
              </a:rPr>
              <a:t>“Brains” of the computer</a:t>
            </a:r>
          </a:p>
          <a:p>
            <a:pPr lvl="1">
              <a:spcBef>
                <a:spcPts val="0"/>
              </a:spcBef>
              <a:spcAft>
                <a:spcPts val="1500"/>
              </a:spcAft>
              <a:defRPr/>
            </a:pPr>
            <a:r>
              <a:rPr lang="en-US" dirty="0">
                <a:effectLst/>
              </a:rPr>
              <a:t>Controls all functions of the computer’s components</a:t>
            </a:r>
          </a:p>
          <a:p>
            <a:pPr lvl="1">
              <a:spcBef>
                <a:spcPts val="0"/>
              </a:spcBef>
              <a:spcAft>
                <a:spcPts val="1500"/>
              </a:spcAft>
              <a:defRPr/>
            </a:pPr>
            <a:r>
              <a:rPr lang="en-US" dirty="0">
                <a:effectLst/>
              </a:rPr>
              <a:t>Processes all commands and instructions</a:t>
            </a:r>
          </a:p>
          <a:p>
            <a:pPr lvl="1">
              <a:spcBef>
                <a:spcPts val="0"/>
              </a:spcBef>
              <a:spcAft>
                <a:spcPts val="1500"/>
              </a:spcAft>
              <a:defRPr/>
            </a:pPr>
            <a:r>
              <a:rPr lang="en-US" dirty="0">
                <a:effectLst/>
              </a:rPr>
              <a:t>Gigahertz (Billions of tasks per second )</a:t>
            </a:r>
          </a:p>
        </p:txBody>
      </p:sp>
    </p:spTree>
    <p:extLst>
      <p:ext uri="{BB962C8B-B14F-4D97-AF65-F5344CB8AC3E}">
        <p14:creationId xmlns:p14="http://schemas.microsoft.com/office/powerpoint/2010/main" val="304132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p:cNvSpPr>
            <a:spLocks noGrp="1" noChangeArrowheads="1"/>
          </p:cNvSpPr>
          <p:nvPr>
            <p:ph type="title"/>
          </p:nvPr>
        </p:nvSpPr>
        <p:spPr>
          <a:xfrm>
            <a:off x="457200" y="0"/>
            <a:ext cx="8686800" cy="1600200"/>
          </a:xfrm>
        </p:spPr>
        <p:txBody>
          <a:bodyPr>
            <a:normAutofit fontScale="90000"/>
          </a:bodyPr>
          <a:lstStyle/>
          <a:p>
            <a:pPr>
              <a:defRPr/>
            </a:pPr>
            <a:r>
              <a:rPr lang="en-US" sz="3800" dirty="0"/>
              <a:t>Processing and Memory on the Motherboard</a:t>
            </a:r>
            <a:br>
              <a:rPr lang="en-US" sz="3675" dirty="0"/>
            </a:br>
            <a:r>
              <a:rPr lang="en-US" sz="3600" dirty="0"/>
              <a:t>Processing (2 of 2)</a:t>
            </a:r>
            <a:br>
              <a:rPr lang="en-US" sz="3600" dirty="0"/>
            </a:br>
            <a:r>
              <a:rPr lang="en-US" sz="2200" dirty="0"/>
              <a:t>(Objective 2.10)</a:t>
            </a:r>
            <a:endParaRPr lang="en-US" sz="2700" dirty="0"/>
          </a:p>
        </p:txBody>
      </p:sp>
      <p:sp>
        <p:nvSpPr>
          <p:cNvPr id="90118" name="Rectangle 6"/>
          <p:cNvSpPr>
            <a:spLocks noGrp="1" noChangeArrowheads="1"/>
          </p:cNvSpPr>
          <p:nvPr>
            <p:ph idx="1"/>
          </p:nvPr>
        </p:nvSpPr>
        <p:spPr>
          <a:xfrm>
            <a:off x="457200" y="1600200"/>
            <a:ext cx="8686800" cy="5257800"/>
          </a:xfrm>
        </p:spPr>
        <p:txBody>
          <a:bodyPr>
            <a:normAutofit/>
          </a:bodyPr>
          <a:lstStyle/>
          <a:p>
            <a:pPr>
              <a:spcBef>
                <a:spcPts val="0"/>
              </a:spcBef>
              <a:spcAft>
                <a:spcPts val="1500"/>
              </a:spcAft>
              <a:defRPr/>
            </a:pPr>
            <a:r>
              <a:rPr lang="en-US" dirty="0"/>
              <a:t>CPU Performance Measures</a:t>
            </a:r>
          </a:p>
          <a:p>
            <a:pPr lvl="1">
              <a:spcBef>
                <a:spcPts val="0"/>
              </a:spcBef>
              <a:spcAft>
                <a:spcPts val="1500"/>
              </a:spcAft>
              <a:defRPr/>
            </a:pPr>
            <a:r>
              <a:rPr lang="en-US" dirty="0">
                <a:effectLst/>
              </a:rPr>
              <a:t>Processor speed measured in hertz (Hz)</a:t>
            </a:r>
          </a:p>
          <a:p>
            <a:pPr lvl="2">
              <a:spcBef>
                <a:spcPts val="0"/>
              </a:spcBef>
              <a:spcAft>
                <a:spcPts val="1500"/>
              </a:spcAft>
              <a:defRPr/>
            </a:pPr>
            <a:r>
              <a:rPr lang="en-US" dirty="0">
                <a:effectLst/>
              </a:rPr>
              <a:t>Megahertz (MHz) or gigahertz (GHz)</a:t>
            </a:r>
          </a:p>
          <a:p>
            <a:pPr lvl="1">
              <a:spcBef>
                <a:spcPts val="0"/>
              </a:spcBef>
              <a:spcAft>
                <a:spcPts val="1500"/>
              </a:spcAft>
              <a:defRPr/>
            </a:pPr>
            <a:r>
              <a:rPr lang="en-US" dirty="0">
                <a:effectLst/>
              </a:rPr>
              <a:t>Number of cores</a:t>
            </a:r>
          </a:p>
          <a:p>
            <a:pPr lvl="2">
              <a:spcBef>
                <a:spcPts val="0"/>
              </a:spcBef>
              <a:spcAft>
                <a:spcPts val="1500"/>
              </a:spcAft>
              <a:defRPr/>
            </a:pPr>
            <a:r>
              <a:rPr lang="en-US" dirty="0">
                <a:effectLst/>
              </a:rPr>
              <a:t>Single</a:t>
            </a:r>
          </a:p>
          <a:p>
            <a:pPr lvl="2">
              <a:spcBef>
                <a:spcPts val="0"/>
              </a:spcBef>
              <a:spcAft>
                <a:spcPts val="1500"/>
              </a:spcAft>
              <a:defRPr/>
            </a:pPr>
            <a:r>
              <a:rPr lang="en-US" dirty="0">
                <a:effectLst/>
              </a:rPr>
              <a:t>Dual</a:t>
            </a:r>
          </a:p>
          <a:p>
            <a:pPr lvl="2">
              <a:spcBef>
                <a:spcPts val="0"/>
              </a:spcBef>
              <a:spcAft>
                <a:spcPts val="1500"/>
              </a:spcAft>
              <a:defRPr/>
            </a:pPr>
            <a:r>
              <a:rPr lang="en-US" dirty="0"/>
              <a:t>Quad</a:t>
            </a:r>
            <a:endParaRPr lang="en-US" dirty="0">
              <a:effectLst/>
            </a:endParaRPr>
          </a:p>
          <a:p>
            <a:pPr lvl="2">
              <a:spcBef>
                <a:spcPts val="0"/>
              </a:spcBef>
              <a:spcAft>
                <a:spcPts val="1500"/>
              </a:spcAft>
              <a:defRPr/>
            </a:pPr>
            <a:r>
              <a:rPr lang="en-US" dirty="0">
                <a:effectLst/>
              </a:rPr>
              <a:t>Ten</a:t>
            </a:r>
          </a:p>
        </p:txBody>
      </p:sp>
      <p:pic>
        <p:nvPicPr>
          <p:cNvPr id="4" name="Picture 3" descr="A diagram of a single-core CPU shows processing, switching between program 1 and 2, while the dual core CPU shows processing of both programs simultaneously.">
            <a:extLst>
              <a:ext uri="{FF2B5EF4-FFF2-40B4-BE49-F238E27FC236}">
                <a16:creationId xmlns:a16="http://schemas.microsoft.com/office/drawing/2014/main" id="{BAFD40FB-4D38-4D04-A5B7-1108C3A82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3581400"/>
            <a:ext cx="2895600" cy="2746042"/>
          </a:xfrm>
          <a:prstGeom prst="rect">
            <a:avLst/>
          </a:prstGeom>
        </p:spPr>
      </p:pic>
    </p:spTree>
    <p:extLst>
      <p:ext uri="{BB962C8B-B14F-4D97-AF65-F5344CB8AC3E}">
        <p14:creationId xmlns:p14="http://schemas.microsoft.com/office/powerpoint/2010/main" val="408779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002AE585-F18D-4966-8121-DDC45FB9F84C}"/>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(1 of 3)</a:t>
            </a:r>
          </a:p>
        </p:txBody>
      </p:sp>
      <p:sp>
        <p:nvSpPr>
          <p:cNvPr id="7" name="Subtitle 6"/>
          <p:cNvSpPr>
            <a:spLocks noGrp="1"/>
          </p:cNvSpPr>
          <p:nvPr>
            <p:ph type="body" idx="1"/>
          </p:nvPr>
        </p:nvSpPr>
        <p:spPr>
          <a:xfrm>
            <a:off x="457200" y="1600200"/>
            <a:ext cx="8686800" cy="5257800"/>
          </a:xfrm>
        </p:spPr>
        <p:txBody>
          <a:bodyPr>
            <a:noAutofit/>
          </a:bodyPr>
          <a:lstStyle/>
          <a:p>
            <a:pPr marL="692150" indent="-692150">
              <a:spcBef>
                <a:spcPts val="0"/>
              </a:spcBef>
              <a:spcAft>
                <a:spcPts val="600"/>
              </a:spcAft>
              <a:buNone/>
            </a:pPr>
            <a:r>
              <a:rPr lang="en-US" sz="2550" dirty="0">
                <a:latin typeface="Arial" panose="020B0604020202020204" pitchFamily="34" charset="0"/>
                <a:cs typeface="Arial" panose="020B0604020202020204" pitchFamily="34" charset="0"/>
              </a:rPr>
              <a:t>2.1  Describe the four main functions of a computer system and how they interact with data and information.</a:t>
            </a:r>
          </a:p>
          <a:p>
            <a:pPr marL="692150" indent="-692150">
              <a:spcBef>
                <a:spcPts val="0"/>
              </a:spcBef>
              <a:spcAft>
                <a:spcPts val="600"/>
              </a:spcAft>
              <a:buNone/>
            </a:pPr>
            <a:r>
              <a:rPr lang="en-US" sz="2550" dirty="0">
                <a:latin typeface="Arial" panose="020B0604020202020204" pitchFamily="34" charset="0"/>
                <a:cs typeface="Arial" panose="020B0604020202020204" pitchFamily="34" charset="0"/>
              </a:rPr>
              <a:t>2.2  Define bits and bytes, and describe how they are measured, used, and processed.</a:t>
            </a:r>
          </a:p>
          <a:p>
            <a:pPr marL="692150" indent="-692150">
              <a:spcBef>
                <a:spcPts val="0"/>
              </a:spcBef>
              <a:spcAft>
                <a:spcPts val="600"/>
              </a:spcAft>
              <a:buNone/>
            </a:pPr>
            <a:r>
              <a:rPr lang="en-US" sz="2550" dirty="0">
                <a:latin typeface="Arial" panose="020B0604020202020204" pitchFamily="34" charset="0"/>
                <a:cs typeface="Arial" panose="020B0604020202020204" pitchFamily="34" charset="0"/>
              </a:rPr>
              <a:t>2.3  List common types of computers, and discuss their main features.</a:t>
            </a:r>
          </a:p>
          <a:p>
            <a:pPr marL="692150" indent="-692150">
              <a:spcBef>
                <a:spcPts val="0"/>
              </a:spcBef>
              <a:spcAft>
                <a:spcPts val="600"/>
              </a:spcAft>
              <a:buNone/>
            </a:pPr>
            <a:r>
              <a:rPr lang="en-US" sz="2550" dirty="0">
                <a:latin typeface="Arial" panose="020B0604020202020204" pitchFamily="34" charset="0"/>
                <a:cs typeface="Arial" panose="020B0604020202020204" pitchFamily="34" charset="0"/>
              </a:rPr>
              <a:t>2.4  Identify the main types of keyboards and touch screens.</a:t>
            </a:r>
          </a:p>
          <a:p>
            <a:pPr marL="692150" indent="-692150">
              <a:spcBef>
                <a:spcPts val="0"/>
              </a:spcBef>
              <a:spcAft>
                <a:spcPts val="600"/>
              </a:spcAft>
              <a:buNone/>
            </a:pPr>
            <a:r>
              <a:rPr lang="en-US" sz="2550" dirty="0">
                <a:latin typeface="Arial" panose="020B0604020202020204" pitchFamily="34" charset="0"/>
                <a:cs typeface="Arial" panose="020B0604020202020204" pitchFamily="34" charset="0"/>
              </a:rPr>
              <a:t>2.5  Describe the main types of mice and pointing devices.</a:t>
            </a:r>
          </a:p>
          <a:p>
            <a:pPr marL="692150" indent="-692150">
              <a:spcBef>
                <a:spcPts val="0"/>
              </a:spcBef>
              <a:spcAft>
                <a:spcPts val="600"/>
              </a:spcAft>
              <a:buNone/>
            </a:pPr>
            <a:r>
              <a:rPr lang="en-US" sz="2550" dirty="0">
                <a:latin typeface="Arial" panose="020B0604020202020204" pitchFamily="34" charset="0"/>
                <a:cs typeface="Arial" panose="020B0604020202020204" pitchFamily="34" charset="0"/>
              </a:rPr>
              <a:t>2.6  Explain how images, sounds, and sensor data are input into computing devices.</a:t>
            </a:r>
          </a:p>
        </p:txBody>
      </p:sp>
    </p:spTree>
    <p:extLst>
      <p:ext uri="{BB962C8B-B14F-4D97-AF65-F5344CB8AC3E}">
        <p14:creationId xmlns:p14="http://schemas.microsoft.com/office/powerpoint/2010/main" val="148288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title"/>
          </p:nvPr>
        </p:nvSpPr>
        <p:spPr>
          <a:xfrm>
            <a:off x="457200" y="0"/>
            <a:ext cx="8686800" cy="1600200"/>
          </a:xfrm>
        </p:spPr>
        <p:txBody>
          <a:bodyPr>
            <a:normAutofit/>
          </a:bodyPr>
          <a:lstStyle/>
          <a:p>
            <a:pPr>
              <a:defRPr/>
            </a:pPr>
            <a:r>
              <a:rPr lang="en-US" dirty="0"/>
              <a:t>Storing Data and Information</a:t>
            </a:r>
            <a:br>
              <a:rPr lang="en-US" sz="4500" dirty="0"/>
            </a:br>
            <a:r>
              <a:rPr lang="en-US" sz="3200" dirty="0"/>
              <a:t>Storage Options on Computing Devices (1 of 4) </a:t>
            </a:r>
            <a:r>
              <a:rPr lang="en-US" sz="2000" dirty="0"/>
              <a:t>(Objective 2.11)</a:t>
            </a:r>
            <a:endParaRPr lang="en-US" sz="2700" dirty="0"/>
          </a:p>
        </p:txBody>
      </p:sp>
      <p:sp>
        <p:nvSpPr>
          <p:cNvPr id="126980" name="Rectangle 4"/>
          <p:cNvSpPr>
            <a:spLocks noGrp="1" noChangeArrowheads="1"/>
          </p:cNvSpPr>
          <p:nvPr>
            <p:ph idx="1"/>
          </p:nvPr>
        </p:nvSpPr>
        <p:spPr>
          <a:xfrm>
            <a:off x="457200" y="1600200"/>
            <a:ext cx="5405718" cy="4495800"/>
          </a:xfrm>
        </p:spPr>
        <p:txBody>
          <a:bodyPr>
            <a:normAutofit/>
          </a:bodyPr>
          <a:lstStyle/>
          <a:p>
            <a:pPr>
              <a:spcBef>
                <a:spcPts val="0"/>
              </a:spcBef>
              <a:spcAft>
                <a:spcPts val="1800"/>
              </a:spcAft>
              <a:defRPr/>
            </a:pPr>
            <a:r>
              <a:rPr lang="en-US" dirty="0"/>
              <a:t>Local Storage Devices</a:t>
            </a:r>
          </a:p>
          <a:p>
            <a:pPr lvl="1">
              <a:spcBef>
                <a:spcPts val="0"/>
              </a:spcBef>
              <a:spcAft>
                <a:spcPts val="1800"/>
              </a:spcAft>
              <a:defRPr/>
            </a:pPr>
            <a:r>
              <a:rPr lang="en-US" dirty="0"/>
              <a:t>Hard disk drive</a:t>
            </a:r>
          </a:p>
          <a:p>
            <a:pPr lvl="2">
              <a:spcBef>
                <a:spcPts val="0"/>
              </a:spcBef>
              <a:spcAft>
                <a:spcPts val="1800"/>
              </a:spcAft>
              <a:defRPr/>
            </a:pPr>
            <a:r>
              <a:rPr lang="en-US" dirty="0"/>
              <a:t>Primary storage device</a:t>
            </a:r>
          </a:p>
          <a:p>
            <a:pPr lvl="2">
              <a:spcBef>
                <a:spcPts val="0"/>
              </a:spcBef>
              <a:spcAft>
                <a:spcPts val="1800"/>
              </a:spcAft>
              <a:defRPr/>
            </a:pPr>
            <a:r>
              <a:rPr lang="en-US" dirty="0"/>
              <a:t>Nonvolatile storage</a:t>
            </a:r>
          </a:p>
          <a:p>
            <a:pPr lvl="2">
              <a:spcBef>
                <a:spcPts val="0"/>
              </a:spcBef>
              <a:spcAft>
                <a:spcPts val="1800"/>
              </a:spcAft>
              <a:defRPr/>
            </a:pPr>
            <a:r>
              <a:rPr lang="en-US" dirty="0"/>
              <a:t>Internal drive</a:t>
            </a:r>
          </a:p>
          <a:p>
            <a:pPr lvl="2">
              <a:spcBef>
                <a:spcPts val="0"/>
              </a:spcBef>
              <a:spcAft>
                <a:spcPts val="1800"/>
              </a:spcAft>
              <a:defRPr/>
            </a:pPr>
            <a:r>
              <a:rPr lang="en-US" dirty="0"/>
              <a:t>External hard drive</a:t>
            </a:r>
          </a:p>
          <a:p>
            <a:pPr lvl="1">
              <a:spcBef>
                <a:spcPts val="0"/>
              </a:spcBef>
              <a:spcAft>
                <a:spcPts val="1800"/>
              </a:spcAft>
              <a:defRPr/>
            </a:pPr>
            <a:r>
              <a:rPr lang="en-US" dirty="0"/>
              <a:t>Solid-state Drive (SSD)</a:t>
            </a:r>
          </a:p>
        </p:txBody>
      </p:sp>
      <p:pic>
        <p:nvPicPr>
          <p:cNvPr id="4" name="Picture 3" descr="A photo shows the internal structure of a hard drive.">
            <a:extLst>
              <a:ext uri="{FF2B5EF4-FFF2-40B4-BE49-F238E27FC236}">
                <a16:creationId xmlns:a16="http://schemas.microsoft.com/office/drawing/2014/main" id="{3D7BB551-C11D-40CA-BF67-7EC7810B9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718606"/>
            <a:ext cx="4174918" cy="2513793"/>
          </a:xfrm>
          <a:prstGeom prst="rect">
            <a:avLst/>
          </a:prstGeom>
        </p:spPr>
      </p:pic>
    </p:spTree>
    <p:extLst>
      <p:ext uri="{BB962C8B-B14F-4D97-AF65-F5344CB8AC3E}">
        <p14:creationId xmlns:p14="http://schemas.microsoft.com/office/powerpoint/2010/main" val="280597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5"/>
          <p:cNvSpPr>
            <a:spLocks noGrp="1" noChangeArrowheads="1"/>
          </p:cNvSpPr>
          <p:nvPr>
            <p:ph type="title"/>
          </p:nvPr>
        </p:nvSpPr>
        <p:spPr>
          <a:xfrm>
            <a:off x="457200" y="0"/>
            <a:ext cx="8686800" cy="1600200"/>
          </a:xfrm>
        </p:spPr>
        <p:txBody>
          <a:bodyPr>
            <a:normAutofit/>
          </a:bodyPr>
          <a:lstStyle/>
          <a:p>
            <a:pPr>
              <a:defRPr/>
            </a:pPr>
            <a:r>
              <a:rPr lang="en-US" dirty="0"/>
              <a:t>Storing Data and Information</a:t>
            </a:r>
            <a:br>
              <a:rPr lang="en-US" b="0" dirty="0"/>
            </a:br>
            <a:r>
              <a:rPr lang="en-US" sz="3200" dirty="0"/>
              <a:t>Storage Options on Computing Devices (2 of 4) </a:t>
            </a:r>
            <a:r>
              <a:rPr lang="en-US" sz="2000" dirty="0"/>
              <a:t>(Objective 2.11)</a:t>
            </a:r>
            <a:endParaRPr lang="en-US" sz="2700" dirty="0"/>
          </a:p>
        </p:txBody>
      </p:sp>
      <p:sp>
        <p:nvSpPr>
          <p:cNvPr id="75782" name="Rectangle 6"/>
          <p:cNvSpPr>
            <a:spLocks noGrp="1" noChangeArrowheads="1"/>
          </p:cNvSpPr>
          <p:nvPr>
            <p:ph idx="1"/>
          </p:nvPr>
        </p:nvSpPr>
        <p:spPr>
          <a:xfrm>
            <a:off x="457200" y="1600200"/>
            <a:ext cx="5486400" cy="2961042"/>
          </a:xfrm>
        </p:spPr>
        <p:txBody>
          <a:bodyPr>
            <a:normAutofit/>
          </a:bodyPr>
          <a:lstStyle/>
          <a:p>
            <a:pPr>
              <a:spcBef>
                <a:spcPts val="0"/>
              </a:spcBef>
              <a:spcAft>
                <a:spcPts val="1800"/>
              </a:spcAft>
              <a:defRPr/>
            </a:pPr>
            <a:r>
              <a:rPr lang="en-US" dirty="0"/>
              <a:t>Portable Storage Options</a:t>
            </a:r>
          </a:p>
          <a:p>
            <a:pPr lvl="1">
              <a:spcBef>
                <a:spcPts val="0"/>
              </a:spcBef>
              <a:spcAft>
                <a:spcPts val="1800"/>
              </a:spcAft>
            </a:pPr>
            <a:r>
              <a:rPr lang="en-US" dirty="0"/>
              <a:t>Flash drive</a:t>
            </a:r>
          </a:p>
          <a:p>
            <a:pPr lvl="1">
              <a:spcBef>
                <a:spcPts val="0"/>
              </a:spcBef>
              <a:spcAft>
                <a:spcPts val="1800"/>
              </a:spcAft>
            </a:pPr>
            <a:r>
              <a:rPr lang="en-US" dirty="0"/>
              <a:t>Flash memory card</a:t>
            </a:r>
          </a:p>
        </p:txBody>
      </p:sp>
      <p:pic>
        <p:nvPicPr>
          <p:cNvPr id="4" name="Picture 3" descr="A photo shows a mobile connected to a port of a laptop through a cable.">
            <a:extLst>
              <a:ext uri="{FF2B5EF4-FFF2-40B4-BE49-F238E27FC236}">
                <a16:creationId xmlns:a16="http://schemas.microsoft.com/office/drawing/2014/main" id="{97473AC2-D8F2-4AFE-9814-FEE270F85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160" y="2146022"/>
            <a:ext cx="3355848" cy="2565955"/>
          </a:xfrm>
          <a:prstGeom prst="rect">
            <a:avLst/>
          </a:prstGeom>
        </p:spPr>
      </p:pic>
      <p:pic>
        <p:nvPicPr>
          <p:cNvPr id="6" name="Picture 5" descr="A photo shows a micro SD flash card, held on a finger.">
            <a:extLst>
              <a:ext uri="{FF2B5EF4-FFF2-40B4-BE49-F238E27FC236}">
                <a16:creationId xmlns:a16="http://schemas.microsoft.com/office/drawing/2014/main" id="{CCB6F3AA-81B0-4652-9CCB-636A2A776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3542773"/>
            <a:ext cx="2923032" cy="2618669"/>
          </a:xfrm>
          <a:prstGeom prst="rect">
            <a:avLst/>
          </a:prstGeom>
        </p:spPr>
      </p:pic>
    </p:spTree>
    <p:extLst>
      <p:ext uri="{BB962C8B-B14F-4D97-AF65-F5344CB8AC3E}">
        <p14:creationId xmlns:p14="http://schemas.microsoft.com/office/powerpoint/2010/main" val="2894463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5"/>
          <p:cNvSpPr>
            <a:spLocks noGrp="1" noChangeArrowheads="1"/>
          </p:cNvSpPr>
          <p:nvPr>
            <p:ph type="title"/>
          </p:nvPr>
        </p:nvSpPr>
        <p:spPr>
          <a:xfrm>
            <a:off x="457200" y="0"/>
            <a:ext cx="8686800" cy="1600200"/>
          </a:xfrm>
        </p:spPr>
        <p:txBody>
          <a:bodyPr>
            <a:normAutofit/>
          </a:bodyPr>
          <a:lstStyle/>
          <a:p>
            <a:pPr>
              <a:defRPr/>
            </a:pPr>
            <a:r>
              <a:rPr lang="en-US" dirty="0"/>
              <a:t>Storing Data and Information</a:t>
            </a:r>
            <a:br>
              <a:rPr lang="en-US" b="0" dirty="0"/>
            </a:br>
            <a:r>
              <a:rPr lang="en-US" sz="3200" dirty="0"/>
              <a:t>Storage Options on Computing Devices (3 of 4) </a:t>
            </a:r>
            <a:r>
              <a:rPr lang="en-US" sz="2000" dirty="0"/>
              <a:t>(Objective 2.11)</a:t>
            </a:r>
            <a:endParaRPr lang="en-US" sz="2700" dirty="0"/>
          </a:p>
        </p:txBody>
      </p:sp>
      <p:sp>
        <p:nvSpPr>
          <p:cNvPr id="75782" name="Rectangle 6"/>
          <p:cNvSpPr>
            <a:spLocks noGrp="1" noChangeArrowheads="1"/>
          </p:cNvSpPr>
          <p:nvPr>
            <p:ph idx="1"/>
          </p:nvPr>
        </p:nvSpPr>
        <p:spPr>
          <a:xfrm>
            <a:off x="457200" y="1600200"/>
            <a:ext cx="6248400" cy="4267200"/>
          </a:xfrm>
        </p:spPr>
        <p:txBody>
          <a:bodyPr>
            <a:normAutofit/>
          </a:bodyPr>
          <a:lstStyle/>
          <a:p>
            <a:pPr>
              <a:spcBef>
                <a:spcPts val="0"/>
              </a:spcBef>
              <a:spcAft>
                <a:spcPts val="1800"/>
              </a:spcAft>
              <a:defRPr/>
            </a:pPr>
            <a:r>
              <a:rPr lang="en-US" dirty="0"/>
              <a:t>Cloud storage</a:t>
            </a:r>
          </a:p>
          <a:p>
            <a:pPr lvl="1">
              <a:spcBef>
                <a:spcPts val="0"/>
              </a:spcBef>
              <a:spcAft>
                <a:spcPts val="1800"/>
              </a:spcAft>
            </a:pPr>
            <a:r>
              <a:rPr lang="en-US" dirty="0"/>
              <a:t>Files stored on the Internet</a:t>
            </a:r>
          </a:p>
          <a:p>
            <a:pPr lvl="1">
              <a:spcBef>
                <a:spcPts val="0"/>
              </a:spcBef>
              <a:spcAft>
                <a:spcPts val="1800"/>
              </a:spcAft>
            </a:pPr>
            <a:r>
              <a:rPr lang="en-US" dirty="0"/>
              <a:t>Some amount is free</a:t>
            </a:r>
          </a:p>
          <a:p>
            <a:pPr lvl="1">
              <a:spcBef>
                <a:spcPts val="0"/>
              </a:spcBef>
              <a:spcAft>
                <a:spcPts val="1800"/>
              </a:spcAft>
            </a:pPr>
            <a:r>
              <a:rPr lang="en-US" dirty="0"/>
              <a:t>Can purchase additional storage</a:t>
            </a:r>
          </a:p>
        </p:txBody>
      </p:sp>
    </p:spTree>
    <p:extLst>
      <p:ext uri="{BB962C8B-B14F-4D97-AF65-F5344CB8AC3E}">
        <p14:creationId xmlns:p14="http://schemas.microsoft.com/office/powerpoint/2010/main" val="376798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57200" y="0"/>
            <a:ext cx="8686800" cy="1600200"/>
          </a:xfrm>
        </p:spPr>
        <p:txBody>
          <a:bodyPr>
            <a:normAutofit/>
          </a:bodyPr>
          <a:lstStyle/>
          <a:p>
            <a:pPr>
              <a:defRPr/>
            </a:pPr>
            <a:r>
              <a:rPr lang="en-US" dirty="0"/>
              <a:t>Storing Data and Information</a:t>
            </a:r>
            <a:br>
              <a:rPr lang="en-US" b="0" dirty="0"/>
            </a:br>
            <a:r>
              <a:rPr lang="en-US" sz="3200" dirty="0"/>
              <a:t>Storage Options on Computing Devices (4 of 4) </a:t>
            </a:r>
            <a:r>
              <a:rPr lang="en-US" sz="2000" dirty="0"/>
              <a:t>(Objective 2.11)</a:t>
            </a:r>
            <a:endParaRPr lang="en-US" sz="2700" dirty="0"/>
          </a:p>
        </p:txBody>
      </p:sp>
      <p:sp>
        <p:nvSpPr>
          <p:cNvPr id="115715" name="Rectangle 3"/>
          <p:cNvSpPr>
            <a:spLocks noGrp="1" noChangeArrowheads="1"/>
          </p:cNvSpPr>
          <p:nvPr>
            <p:ph idx="1"/>
          </p:nvPr>
        </p:nvSpPr>
        <p:spPr>
          <a:xfrm>
            <a:off x="457200" y="1600200"/>
            <a:ext cx="8382000" cy="4572000"/>
          </a:xfrm>
        </p:spPr>
        <p:txBody>
          <a:bodyPr>
            <a:normAutofit/>
          </a:bodyPr>
          <a:lstStyle/>
          <a:p>
            <a:pPr>
              <a:spcBef>
                <a:spcPts val="0"/>
              </a:spcBef>
              <a:spcAft>
                <a:spcPts val="1800"/>
              </a:spcAft>
              <a:defRPr/>
            </a:pPr>
            <a:r>
              <a:rPr lang="en-US" dirty="0"/>
              <a:t>Optical storage</a:t>
            </a:r>
          </a:p>
          <a:p>
            <a:pPr lvl="1">
              <a:spcBef>
                <a:spcPts val="0"/>
              </a:spcBef>
              <a:spcAft>
                <a:spcPts val="1800"/>
              </a:spcAft>
              <a:defRPr/>
            </a:pPr>
            <a:r>
              <a:rPr lang="en-US" dirty="0">
                <a:solidFill>
                  <a:schemeClr val="bg2"/>
                </a:solidFill>
              </a:rPr>
              <a:t>Compact discs (CDs)</a:t>
            </a:r>
          </a:p>
          <a:p>
            <a:pPr lvl="1">
              <a:spcBef>
                <a:spcPts val="0"/>
              </a:spcBef>
              <a:spcAft>
                <a:spcPts val="1800"/>
              </a:spcAft>
              <a:defRPr/>
            </a:pPr>
            <a:r>
              <a:rPr lang="en-US" dirty="0">
                <a:solidFill>
                  <a:schemeClr val="bg2"/>
                </a:solidFill>
              </a:rPr>
              <a:t>Digital video discs (DVDs)</a:t>
            </a:r>
          </a:p>
          <a:p>
            <a:pPr lvl="2">
              <a:spcBef>
                <a:spcPts val="0"/>
              </a:spcBef>
              <a:spcAft>
                <a:spcPts val="1800"/>
              </a:spcAft>
              <a:defRPr/>
            </a:pPr>
            <a:r>
              <a:rPr lang="en-US" dirty="0"/>
              <a:t>Store more data than CDs</a:t>
            </a:r>
            <a:endParaRPr lang="en-US" dirty="0">
              <a:effectLst/>
            </a:endParaRPr>
          </a:p>
          <a:p>
            <a:pPr lvl="1">
              <a:spcBef>
                <a:spcPts val="0"/>
              </a:spcBef>
              <a:spcAft>
                <a:spcPts val="1800"/>
              </a:spcAft>
              <a:defRPr/>
            </a:pPr>
            <a:r>
              <a:rPr lang="en-US" dirty="0">
                <a:solidFill>
                  <a:schemeClr val="bg2"/>
                </a:solidFill>
              </a:rPr>
              <a:t>Blu-ray discs (BDs)</a:t>
            </a:r>
          </a:p>
        </p:txBody>
      </p:sp>
    </p:spTree>
    <p:extLst>
      <p:ext uri="{BB962C8B-B14F-4D97-AF65-F5344CB8AC3E}">
        <p14:creationId xmlns:p14="http://schemas.microsoft.com/office/powerpoint/2010/main" val="66418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fontScale="90000"/>
          </a:bodyPr>
          <a:lstStyle/>
          <a:p>
            <a:r>
              <a:rPr lang="en-US" sz="3800" dirty="0"/>
              <a:t>Connecting Peripherals to the Computer</a:t>
            </a:r>
            <a:br>
              <a:rPr lang="en-US" sz="3975" dirty="0"/>
            </a:br>
            <a:r>
              <a:rPr lang="en-US" dirty="0" err="1"/>
              <a:t>Computer</a:t>
            </a:r>
            <a:r>
              <a:rPr lang="en-US" dirty="0"/>
              <a:t> Ports</a:t>
            </a:r>
            <a:br>
              <a:rPr lang="en-US" dirty="0"/>
            </a:br>
            <a:r>
              <a:rPr lang="en-US" sz="2200" dirty="0"/>
              <a:t>(Objective 2.12)</a:t>
            </a:r>
            <a:endParaRPr lang="en-US" sz="3000" dirty="0"/>
          </a:p>
        </p:txBody>
      </p:sp>
      <p:sp>
        <p:nvSpPr>
          <p:cNvPr id="3" name="Content Placeholder 2"/>
          <p:cNvSpPr>
            <a:spLocks noGrp="1"/>
          </p:cNvSpPr>
          <p:nvPr>
            <p:ph idx="1"/>
          </p:nvPr>
        </p:nvSpPr>
        <p:spPr>
          <a:xfrm>
            <a:off x="457200" y="1600200"/>
            <a:ext cx="8686799" cy="5257800"/>
          </a:xfrm>
        </p:spPr>
        <p:txBody>
          <a:bodyPr>
            <a:normAutofit/>
          </a:bodyPr>
          <a:lstStyle/>
          <a:p>
            <a:pPr>
              <a:spcBef>
                <a:spcPts val="0"/>
              </a:spcBef>
              <a:spcAft>
                <a:spcPts val="900"/>
              </a:spcAft>
              <a:defRPr/>
            </a:pPr>
            <a:r>
              <a:rPr lang="en-US" dirty="0"/>
              <a:t>Thunderbolt</a:t>
            </a:r>
          </a:p>
          <a:p>
            <a:pPr lvl="1">
              <a:spcBef>
                <a:spcPts val="0"/>
              </a:spcBef>
              <a:spcAft>
                <a:spcPts val="900"/>
              </a:spcAft>
            </a:pPr>
            <a:r>
              <a:rPr lang="en-US" dirty="0"/>
              <a:t>Transfer speeds up to 20 Gbps</a:t>
            </a:r>
            <a:endParaRPr lang="en-US" dirty="0">
              <a:solidFill>
                <a:srgbClr val="0070C0"/>
              </a:solidFill>
            </a:endParaRPr>
          </a:p>
          <a:p>
            <a:pPr>
              <a:spcBef>
                <a:spcPts val="0"/>
              </a:spcBef>
              <a:spcAft>
                <a:spcPts val="900"/>
              </a:spcAft>
              <a:defRPr/>
            </a:pPr>
            <a:r>
              <a:rPr lang="en-US" dirty="0"/>
              <a:t>Universal serial bus (USB)</a:t>
            </a:r>
          </a:p>
          <a:p>
            <a:pPr lvl="1">
              <a:spcBef>
                <a:spcPts val="0"/>
              </a:spcBef>
              <a:spcAft>
                <a:spcPts val="900"/>
              </a:spcAft>
            </a:pPr>
            <a:r>
              <a:rPr lang="en-US" dirty="0"/>
              <a:t>Transfer speeds of 10 Gbps</a:t>
            </a:r>
          </a:p>
          <a:p>
            <a:pPr>
              <a:spcBef>
                <a:spcPts val="0"/>
              </a:spcBef>
              <a:spcAft>
                <a:spcPts val="900"/>
              </a:spcAft>
              <a:defRPr/>
            </a:pPr>
            <a:r>
              <a:rPr lang="en-US" dirty="0"/>
              <a:t>Connectivity port</a:t>
            </a:r>
          </a:p>
          <a:p>
            <a:pPr lvl="1">
              <a:spcBef>
                <a:spcPts val="0"/>
              </a:spcBef>
              <a:spcAft>
                <a:spcPts val="900"/>
              </a:spcAft>
            </a:pPr>
            <a:r>
              <a:rPr lang="en-US" dirty="0"/>
              <a:t>Ethernet port</a:t>
            </a:r>
          </a:p>
          <a:p>
            <a:pPr lvl="1">
              <a:spcBef>
                <a:spcPts val="0"/>
              </a:spcBef>
              <a:spcAft>
                <a:spcPts val="900"/>
              </a:spcAft>
            </a:pPr>
            <a:r>
              <a:rPr lang="en-US" dirty="0"/>
              <a:t>Up to 10,000 </a:t>
            </a:r>
            <a:r>
              <a:rPr lang="en-US" dirty="0" err="1"/>
              <a:t>Mbps</a:t>
            </a:r>
            <a:endParaRPr lang="en-US" dirty="0"/>
          </a:p>
          <a:p>
            <a:pPr>
              <a:spcBef>
                <a:spcPts val="0"/>
              </a:spcBef>
              <a:spcAft>
                <a:spcPts val="900"/>
              </a:spcAft>
              <a:defRPr/>
            </a:pPr>
            <a:r>
              <a:rPr lang="en-US" dirty="0"/>
              <a:t>HDMI port</a:t>
            </a:r>
          </a:p>
        </p:txBody>
      </p:sp>
      <p:pic>
        <p:nvPicPr>
          <p:cNvPr id="6" name="Picture 5" descr="A photo shows the USB connectors with different varieties of pins.">
            <a:extLst>
              <a:ext uri="{FF2B5EF4-FFF2-40B4-BE49-F238E27FC236}">
                <a16:creationId xmlns:a16="http://schemas.microsoft.com/office/drawing/2014/main" id="{32792B0B-7DAE-4445-AB06-546F9A989D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234940" y="2842260"/>
            <a:ext cx="4791456" cy="2002536"/>
          </a:xfrm>
          <a:prstGeom prst="rect">
            <a:avLst/>
          </a:prstGeom>
        </p:spPr>
      </p:pic>
    </p:spTree>
    <p:extLst>
      <p:ext uri="{BB962C8B-B14F-4D97-AF65-F5344CB8AC3E}">
        <p14:creationId xmlns:p14="http://schemas.microsoft.com/office/powerpoint/2010/main" val="356893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2" name="Rectangle 6"/>
          <p:cNvSpPr>
            <a:spLocks noGrp="1" noChangeArrowheads="1"/>
          </p:cNvSpPr>
          <p:nvPr>
            <p:ph type="title"/>
          </p:nvPr>
        </p:nvSpPr>
        <p:spPr>
          <a:xfrm>
            <a:off x="457200" y="0"/>
            <a:ext cx="8686800" cy="1600200"/>
          </a:xfrm>
        </p:spPr>
        <p:txBody>
          <a:bodyPr>
            <a:normAutofit/>
          </a:bodyPr>
          <a:lstStyle/>
          <a:p>
            <a:pPr>
              <a:defRPr/>
            </a:pPr>
            <a:r>
              <a:rPr lang="en-US" dirty="0"/>
              <a:t>Power Management and Ergonomics</a:t>
            </a:r>
            <a:br>
              <a:rPr lang="en-US" sz="3000" dirty="0"/>
            </a:br>
            <a:r>
              <a:rPr lang="en-US" sz="3200" dirty="0"/>
              <a:t>Power Controls and Power Management</a:t>
            </a:r>
            <a:br>
              <a:rPr lang="en-US" sz="3200" dirty="0"/>
            </a:br>
            <a:r>
              <a:rPr lang="en-US" sz="2000" dirty="0"/>
              <a:t>(Objective 2.13)</a:t>
            </a:r>
            <a:endParaRPr lang="en-US" sz="2700" dirty="0"/>
          </a:p>
        </p:txBody>
      </p:sp>
      <p:sp>
        <p:nvSpPr>
          <p:cNvPr id="96263" name="Rectangle 7"/>
          <p:cNvSpPr>
            <a:spLocks noGrp="1" noChangeArrowheads="1"/>
          </p:cNvSpPr>
          <p:nvPr>
            <p:ph type="body" idx="1"/>
          </p:nvPr>
        </p:nvSpPr>
        <p:spPr>
          <a:xfrm>
            <a:off x="457200" y="1600200"/>
            <a:ext cx="8458199" cy="5257800"/>
          </a:xfrm>
        </p:spPr>
        <p:txBody>
          <a:bodyPr>
            <a:normAutofit/>
          </a:bodyPr>
          <a:lstStyle/>
          <a:p>
            <a:pPr>
              <a:spcBef>
                <a:spcPts val="0"/>
              </a:spcBef>
              <a:spcAft>
                <a:spcPts val="2400"/>
              </a:spcAft>
              <a:defRPr/>
            </a:pPr>
            <a:r>
              <a:rPr lang="en-US" dirty="0"/>
              <a:t>Battery drain</a:t>
            </a:r>
          </a:p>
          <a:p>
            <a:pPr>
              <a:spcBef>
                <a:spcPts val="0"/>
              </a:spcBef>
              <a:spcAft>
                <a:spcPts val="2400"/>
              </a:spcAft>
              <a:defRPr/>
            </a:pPr>
            <a:r>
              <a:rPr lang="en-US" dirty="0"/>
              <a:t>Power supply</a:t>
            </a:r>
          </a:p>
          <a:p>
            <a:pPr>
              <a:spcBef>
                <a:spcPts val="0"/>
              </a:spcBef>
              <a:spcAft>
                <a:spcPts val="2400"/>
              </a:spcAft>
              <a:defRPr/>
            </a:pPr>
            <a:r>
              <a:rPr lang="en-US" dirty="0"/>
              <a:t>Sleep mode</a:t>
            </a:r>
          </a:p>
          <a:p>
            <a:pPr>
              <a:spcBef>
                <a:spcPts val="0"/>
              </a:spcBef>
              <a:spcAft>
                <a:spcPts val="2400"/>
              </a:spcAft>
              <a:defRPr/>
            </a:pPr>
            <a:r>
              <a:rPr lang="en-US" dirty="0"/>
              <a:t>Warm / Cold boot</a:t>
            </a:r>
          </a:p>
          <a:p>
            <a:pPr>
              <a:spcBef>
                <a:spcPts val="0"/>
              </a:spcBef>
              <a:spcAft>
                <a:spcPts val="2400"/>
              </a:spcAft>
              <a:defRPr/>
            </a:pPr>
            <a:r>
              <a:rPr lang="en-US" dirty="0"/>
              <a:t>Hibernate</a:t>
            </a:r>
          </a:p>
        </p:txBody>
      </p:sp>
    </p:spTree>
    <p:extLst>
      <p:ext uri="{BB962C8B-B14F-4D97-AF65-F5344CB8AC3E}">
        <p14:creationId xmlns:p14="http://schemas.microsoft.com/office/powerpoint/2010/main" val="239990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2" name="Rectangle 6"/>
          <p:cNvSpPr>
            <a:spLocks noGrp="1" noChangeArrowheads="1"/>
          </p:cNvSpPr>
          <p:nvPr>
            <p:ph type="title"/>
          </p:nvPr>
        </p:nvSpPr>
        <p:spPr>
          <a:xfrm>
            <a:off x="457200" y="0"/>
            <a:ext cx="8686800" cy="1600200"/>
          </a:xfrm>
        </p:spPr>
        <p:txBody>
          <a:bodyPr>
            <a:normAutofit/>
          </a:bodyPr>
          <a:lstStyle/>
          <a:p>
            <a:pPr>
              <a:defRPr/>
            </a:pPr>
            <a:r>
              <a:rPr lang="en-US" dirty="0"/>
              <a:t>Power Management and Ergonomics</a:t>
            </a:r>
            <a:br>
              <a:rPr lang="en-US" sz="3000" dirty="0"/>
            </a:br>
            <a:r>
              <a:rPr lang="en-US" sz="3200" dirty="0"/>
              <a:t>Setting It All Up: Ergonomics</a:t>
            </a:r>
            <a:br>
              <a:rPr lang="en-US" sz="3600" dirty="0"/>
            </a:br>
            <a:r>
              <a:rPr lang="en-US" sz="2000" dirty="0"/>
              <a:t>(Objective 2.14)</a:t>
            </a:r>
            <a:endParaRPr lang="en-US" sz="2700" dirty="0"/>
          </a:p>
        </p:txBody>
      </p:sp>
      <p:sp>
        <p:nvSpPr>
          <p:cNvPr id="96263" name="Rectangle 7"/>
          <p:cNvSpPr>
            <a:spLocks noGrp="1" noChangeArrowheads="1"/>
          </p:cNvSpPr>
          <p:nvPr>
            <p:ph type="body" idx="1"/>
          </p:nvPr>
        </p:nvSpPr>
        <p:spPr>
          <a:xfrm>
            <a:off x="457200" y="1600200"/>
            <a:ext cx="4996927" cy="5257800"/>
          </a:xfrm>
        </p:spPr>
        <p:txBody>
          <a:bodyPr>
            <a:normAutofit/>
          </a:bodyPr>
          <a:lstStyle/>
          <a:p>
            <a:pPr>
              <a:spcBef>
                <a:spcPts val="0"/>
              </a:spcBef>
              <a:spcAft>
                <a:spcPts val="300"/>
              </a:spcAft>
              <a:defRPr/>
            </a:pPr>
            <a:r>
              <a:rPr lang="en-US" dirty="0"/>
              <a:t>Ergonomics </a:t>
            </a:r>
          </a:p>
          <a:p>
            <a:pPr>
              <a:spcBef>
                <a:spcPts val="0"/>
              </a:spcBef>
              <a:spcAft>
                <a:spcPts val="300"/>
              </a:spcAft>
              <a:defRPr/>
            </a:pPr>
            <a:r>
              <a:rPr lang="en-US" dirty="0"/>
              <a:t>Guidelines</a:t>
            </a:r>
          </a:p>
          <a:p>
            <a:pPr lvl="1">
              <a:spcBef>
                <a:spcPts val="0"/>
              </a:spcBef>
              <a:spcAft>
                <a:spcPts val="300"/>
              </a:spcAft>
            </a:pPr>
            <a:r>
              <a:rPr lang="en-US" dirty="0">
                <a:effectLst/>
              </a:rPr>
              <a:t>Monitor position </a:t>
            </a:r>
          </a:p>
          <a:p>
            <a:pPr lvl="1">
              <a:spcBef>
                <a:spcPts val="0"/>
              </a:spcBef>
              <a:spcAft>
                <a:spcPts val="300"/>
              </a:spcAft>
            </a:pPr>
            <a:r>
              <a:rPr lang="en-US" dirty="0">
                <a:effectLst/>
              </a:rPr>
              <a:t>Adjustable chair</a:t>
            </a:r>
          </a:p>
          <a:p>
            <a:pPr lvl="1">
              <a:spcBef>
                <a:spcPts val="0"/>
              </a:spcBef>
              <a:spcAft>
                <a:spcPts val="300"/>
              </a:spcAft>
            </a:pPr>
            <a:r>
              <a:rPr lang="en-US" dirty="0">
                <a:effectLst/>
              </a:rPr>
              <a:t>Proper position while typing</a:t>
            </a:r>
          </a:p>
          <a:p>
            <a:pPr lvl="1">
              <a:spcBef>
                <a:spcPts val="0"/>
              </a:spcBef>
              <a:spcAft>
                <a:spcPts val="300"/>
              </a:spcAft>
            </a:pPr>
            <a:r>
              <a:rPr lang="en-US" dirty="0">
                <a:effectLst/>
              </a:rPr>
              <a:t>Take breaks</a:t>
            </a:r>
          </a:p>
          <a:p>
            <a:pPr lvl="1">
              <a:spcBef>
                <a:spcPts val="0"/>
              </a:spcBef>
              <a:spcAft>
                <a:spcPts val="300"/>
              </a:spcAft>
            </a:pPr>
            <a:r>
              <a:rPr lang="en-US" dirty="0">
                <a:effectLst/>
              </a:rPr>
              <a:t>Adequate </a:t>
            </a:r>
            <a:r>
              <a:rPr lang="en-US" dirty="0"/>
              <a:t>lighting</a:t>
            </a:r>
          </a:p>
          <a:p>
            <a:pPr>
              <a:spcBef>
                <a:spcPts val="0"/>
              </a:spcBef>
              <a:spcAft>
                <a:spcPts val="300"/>
              </a:spcAft>
              <a:defRPr/>
            </a:pPr>
            <a:r>
              <a:rPr lang="en-US" dirty="0"/>
              <a:t>Assistive (adaptive) technologies</a:t>
            </a:r>
          </a:p>
        </p:txBody>
      </p:sp>
      <p:pic>
        <p:nvPicPr>
          <p:cNvPr id="4" name="Picture 3" descr="A photo shows a girl wearing anti-glare glasses, sitting on an adjustable chair while working on a computer placed on a table. Her legs are on a foot-rest.">
            <a:extLst>
              <a:ext uri="{FF2B5EF4-FFF2-40B4-BE49-F238E27FC236}">
                <a16:creationId xmlns:a16="http://schemas.microsoft.com/office/drawing/2014/main" id="{4B4F80CE-6A84-463E-9078-79468B7D8F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1752600"/>
            <a:ext cx="4189544" cy="4038600"/>
          </a:xfrm>
          <a:prstGeom prst="rect">
            <a:avLst/>
          </a:prstGeom>
        </p:spPr>
      </p:pic>
    </p:spTree>
    <p:extLst>
      <p:ext uri="{BB962C8B-B14F-4D97-AF65-F5344CB8AC3E}">
        <p14:creationId xmlns:p14="http://schemas.microsoft.com/office/powerpoint/2010/main" val="765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28" y="1217404"/>
            <a:ext cx="8211854" cy="994172"/>
          </a:xfrm>
          <a:noFill/>
        </p:spPr>
        <p:txBody>
          <a:bodyPr>
            <a:normAutofit fontScale="90000"/>
          </a:bodyPr>
          <a:lstStyle/>
          <a:p>
            <a:r>
              <a:rPr lang="en-US" sz="5400" dirty="0">
                <a:solidFill>
                  <a:schemeClr val="tx1"/>
                </a:solidFill>
                <a:latin typeface="Arial Narrow" panose="020B0606020202030204" pitchFamily="34" charset="0"/>
              </a:rPr>
              <a:t>Copyright</a:t>
            </a:r>
          </a:p>
        </p:txBody>
      </p:sp>
      <p:cxnSp>
        <p:nvCxnSpPr>
          <p:cNvPr id="7" name="Straight Connector 6"/>
          <p:cNvCxnSpPr/>
          <p:nvPr/>
        </p:nvCxnSpPr>
        <p:spPr>
          <a:xfrm>
            <a:off x="3069121" y="1819582"/>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08432" y="2166169"/>
            <a:ext cx="7995973"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Box 6"/>
          <p:cNvSpPr txBox="1">
            <a:spLocks noChangeArrowheads="1"/>
          </p:cNvSpPr>
          <p:nvPr/>
        </p:nvSpPr>
        <p:spPr bwMode="auto">
          <a:xfrm>
            <a:off x="773442" y="2421761"/>
            <a:ext cx="7627608" cy="1131079"/>
          </a:xfrm>
          <a:prstGeom prst="rect">
            <a:avLst/>
          </a:prstGeom>
          <a:solidFill>
            <a:schemeClr val="bg1">
              <a:alpha val="15000"/>
            </a:schemeClr>
          </a:solidFill>
          <a:ln w="9525">
            <a:noFill/>
            <a:miter lim="800000"/>
            <a:headEnd/>
            <a:tailEnd/>
          </a:ln>
          <a:effectLst>
            <a:outerShdw blurRad="50800" dist="50800" dir="5400000" algn="ctr" rotWithShape="0">
              <a:schemeClr val="bg1"/>
            </a:outerShdw>
          </a:effectLst>
        </p:spPr>
        <p:txBody>
          <a:bodyPr wrap="square">
            <a:spAutoFit/>
          </a:bodyPr>
          <a:lstStyle/>
          <a:p>
            <a:r>
              <a:rPr lang="en-US" sz="135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sz="1350" dirty="0"/>
          </a:p>
        </p:txBody>
      </p:sp>
      <p:sp>
        <p:nvSpPr>
          <p:cNvPr id="3" name="Rectangle 2"/>
          <p:cNvSpPr/>
          <p:nvPr/>
        </p:nvSpPr>
        <p:spPr>
          <a:xfrm>
            <a:off x="2064637" y="3463291"/>
            <a:ext cx="4883561" cy="2108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pic>
        <p:nvPicPr>
          <p:cNvPr id="6" name="Picture 1"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cstate="print"/>
          <a:srcRect/>
          <a:stretch>
            <a:fillRect/>
          </a:stretch>
        </p:blipFill>
        <p:spPr bwMode="auto">
          <a:xfrm>
            <a:off x="1856797" y="3679085"/>
            <a:ext cx="5299242" cy="16946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310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(2 of 3)</a:t>
            </a:r>
          </a:p>
        </p:txBody>
      </p:sp>
      <p:sp>
        <p:nvSpPr>
          <p:cNvPr id="7" name="Subtitle 6"/>
          <p:cNvSpPr>
            <a:spLocks noGrp="1"/>
          </p:cNvSpPr>
          <p:nvPr>
            <p:ph type="body" idx="1"/>
          </p:nvPr>
        </p:nvSpPr>
        <p:spPr>
          <a:xfrm>
            <a:off x="457200" y="1606825"/>
            <a:ext cx="8229600" cy="5138103"/>
          </a:xfrm>
        </p:spPr>
        <p:txBody>
          <a:bodyPr>
            <a:normAutofit/>
          </a:bodyPr>
          <a:lstStyle/>
          <a:p>
            <a:pPr marL="692150" indent="-692150">
              <a:buNone/>
            </a:pPr>
            <a:r>
              <a:rPr lang="en-US" sz="2600" dirty="0">
                <a:latin typeface="Arial" panose="020B0604020202020204" pitchFamily="34" charset="0"/>
                <a:cs typeface="Arial" panose="020B0604020202020204" pitchFamily="34" charset="0"/>
              </a:rPr>
              <a:t>2.7  Describe options for outputting images and audio from computing devices.</a:t>
            </a:r>
          </a:p>
          <a:p>
            <a:pPr marL="692150" indent="-692150">
              <a:buNone/>
            </a:pPr>
            <a:r>
              <a:rPr lang="en-US" sz="2600" dirty="0">
                <a:latin typeface="Arial" panose="020B0604020202020204" pitchFamily="34" charset="0"/>
                <a:cs typeface="Arial" panose="020B0604020202020204" pitchFamily="34" charset="0"/>
              </a:rPr>
              <a:t>2.8  Describe various types of printers, and explain when you would use them.</a:t>
            </a:r>
          </a:p>
          <a:p>
            <a:pPr marL="692150" indent="-692150">
              <a:buNone/>
            </a:pPr>
            <a:r>
              <a:rPr lang="en-US" sz="2600" dirty="0">
                <a:latin typeface="Arial" panose="020B0604020202020204" pitchFamily="34" charset="0"/>
                <a:cs typeface="Arial" panose="020B0604020202020204" pitchFamily="34" charset="0"/>
              </a:rPr>
              <a:t>2.9  Describe the functions of the motherboard and RAM.</a:t>
            </a:r>
          </a:p>
          <a:p>
            <a:pPr marL="692150" indent="-692150">
              <a:buNone/>
            </a:pPr>
            <a:r>
              <a:rPr lang="en-US" sz="2600" dirty="0">
                <a:latin typeface="Arial" panose="020B0604020202020204" pitchFamily="34" charset="0"/>
                <a:cs typeface="Arial" panose="020B0604020202020204" pitchFamily="34" charset="0"/>
              </a:rPr>
              <a:t>2.10 Explain the main functions of the CPU.</a:t>
            </a:r>
          </a:p>
          <a:p>
            <a:pPr marL="692150" indent="-692150">
              <a:buNone/>
            </a:pPr>
            <a:r>
              <a:rPr lang="en-US" sz="2600" dirty="0">
                <a:latin typeface="Arial" panose="020B0604020202020204" pitchFamily="34" charset="0"/>
                <a:cs typeface="Arial" panose="020B0604020202020204" pitchFamily="34" charset="0"/>
              </a:rPr>
              <a:t>2.11 Describe the various means of storing data and information with computing devices.</a:t>
            </a:r>
          </a:p>
        </p:txBody>
      </p:sp>
    </p:spTree>
    <p:extLst>
      <p:ext uri="{BB962C8B-B14F-4D97-AF65-F5344CB8AC3E}">
        <p14:creationId xmlns:p14="http://schemas.microsoft.com/office/powerpoint/2010/main" val="287709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(3 of 3)</a:t>
            </a:r>
          </a:p>
        </p:txBody>
      </p:sp>
      <p:sp>
        <p:nvSpPr>
          <p:cNvPr id="7" name="Subtitle 6"/>
          <p:cNvSpPr>
            <a:spLocks noGrp="1"/>
          </p:cNvSpPr>
          <p:nvPr>
            <p:ph type="body" idx="1"/>
          </p:nvPr>
        </p:nvSpPr>
        <p:spPr>
          <a:xfrm>
            <a:off x="457200" y="1606825"/>
            <a:ext cx="8229600" cy="5138103"/>
          </a:xfrm>
        </p:spPr>
        <p:txBody>
          <a:bodyPr>
            <a:normAutofit/>
          </a:bodyPr>
          <a:lstStyle/>
          <a:p>
            <a:pPr marL="692150" indent="-692150">
              <a:buNone/>
            </a:pPr>
            <a:r>
              <a:rPr lang="en-US" sz="2600" dirty="0">
                <a:latin typeface="Arial" panose="020B0604020202020204" pitchFamily="34" charset="0"/>
                <a:cs typeface="Arial" panose="020B0604020202020204" pitchFamily="34" charset="0"/>
              </a:rPr>
              <a:t>2.12 Describe common types of ports used today.</a:t>
            </a:r>
          </a:p>
          <a:p>
            <a:pPr marL="692150" indent="-692150">
              <a:buNone/>
            </a:pPr>
            <a:r>
              <a:rPr lang="en-US" sz="2600" dirty="0">
                <a:latin typeface="Arial" panose="020B0604020202020204" pitchFamily="34" charset="0"/>
                <a:cs typeface="Arial" panose="020B0604020202020204" pitchFamily="34" charset="0"/>
              </a:rPr>
              <a:t>2.13 Describe how to manage power consumption on computing devices.</a:t>
            </a:r>
          </a:p>
          <a:p>
            <a:pPr marL="692150" indent="-692150">
              <a:buNone/>
            </a:pPr>
            <a:r>
              <a:rPr lang="en-US" sz="2600" dirty="0">
                <a:latin typeface="Arial" panose="020B0604020202020204" pitchFamily="34" charset="0"/>
                <a:cs typeface="Arial" panose="020B0604020202020204" pitchFamily="34" charset="0"/>
              </a:rPr>
              <a:t>2.14 Define ergonomics, and discuss the ideal physical setup for using computing devices.</a:t>
            </a:r>
          </a:p>
        </p:txBody>
      </p:sp>
    </p:spTree>
    <p:extLst>
      <p:ext uri="{BB962C8B-B14F-4D97-AF65-F5344CB8AC3E}">
        <p14:creationId xmlns:p14="http://schemas.microsoft.com/office/powerpoint/2010/main" val="19047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Grp="1" noChangeArrowheads="1"/>
          </p:cNvSpPr>
          <p:nvPr>
            <p:ph type="title"/>
          </p:nvPr>
        </p:nvSpPr>
        <p:spPr>
          <a:xfrm>
            <a:off x="457200" y="0"/>
            <a:ext cx="8686800" cy="1600200"/>
          </a:xfrm>
        </p:spPr>
        <p:txBody>
          <a:bodyPr>
            <a:normAutofit/>
          </a:bodyPr>
          <a:lstStyle/>
          <a:p>
            <a:pPr>
              <a:defRPr/>
            </a:pPr>
            <a:r>
              <a:rPr lang="en-US" dirty="0">
                <a:effectLst/>
              </a:rPr>
              <a:t>Understanding Your Computer</a:t>
            </a:r>
            <a:br>
              <a:rPr lang="en-US" b="0" dirty="0">
                <a:effectLst/>
              </a:rPr>
            </a:br>
            <a:r>
              <a:rPr lang="en-US" sz="3200" dirty="0"/>
              <a:t>Computers are Data Processing Devices </a:t>
            </a:r>
            <a:r>
              <a:rPr lang="en-US" sz="2000" dirty="0"/>
              <a:t>(Objective 2.1)</a:t>
            </a:r>
            <a:endParaRPr lang="en-US" b="0" dirty="0">
              <a:effectLst/>
            </a:endParaRPr>
          </a:p>
        </p:txBody>
      </p:sp>
      <p:sp>
        <p:nvSpPr>
          <p:cNvPr id="10246" name="Rectangle 6"/>
          <p:cNvSpPr>
            <a:spLocks noGrp="1" noChangeArrowheads="1"/>
          </p:cNvSpPr>
          <p:nvPr>
            <p:ph idx="1"/>
          </p:nvPr>
        </p:nvSpPr>
        <p:spPr>
          <a:xfrm>
            <a:off x="457200" y="1600200"/>
            <a:ext cx="8634952" cy="3352800"/>
          </a:xfrm>
        </p:spPr>
        <p:txBody>
          <a:bodyPr>
            <a:normAutofit/>
          </a:bodyPr>
          <a:lstStyle/>
          <a:p>
            <a:pPr>
              <a:lnSpc>
                <a:spcPct val="100000"/>
              </a:lnSpc>
              <a:spcBef>
                <a:spcPts val="0"/>
              </a:spcBef>
              <a:spcAft>
                <a:spcPts val="600"/>
              </a:spcAft>
              <a:defRPr/>
            </a:pPr>
            <a:r>
              <a:rPr lang="en-US" dirty="0"/>
              <a:t>Perform four major functions</a:t>
            </a:r>
          </a:p>
          <a:p>
            <a:pPr lvl="1">
              <a:lnSpc>
                <a:spcPct val="100000"/>
              </a:lnSpc>
              <a:spcBef>
                <a:spcPts val="0"/>
              </a:spcBef>
              <a:spcAft>
                <a:spcPts val="600"/>
              </a:spcAft>
              <a:defRPr/>
            </a:pPr>
            <a:r>
              <a:rPr lang="en-US" dirty="0"/>
              <a:t>Input: Gathers data, allows entering data</a:t>
            </a:r>
          </a:p>
          <a:p>
            <a:pPr lvl="1">
              <a:lnSpc>
                <a:spcPct val="100000"/>
              </a:lnSpc>
              <a:spcBef>
                <a:spcPts val="0"/>
              </a:spcBef>
              <a:spcAft>
                <a:spcPts val="600"/>
              </a:spcAft>
              <a:defRPr/>
            </a:pPr>
            <a:r>
              <a:rPr lang="en-US" dirty="0"/>
              <a:t>Processing: Manipulates, calculates, or organizes data</a:t>
            </a:r>
          </a:p>
          <a:p>
            <a:pPr lvl="1">
              <a:lnSpc>
                <a:spcPct val="100000"/>
              </a:lnSpc>
              <a:spcBef>
                <a:spcPts val="0"/>
              </a:spcBef>
              <a:spcAft>
                <a:spcPts val="600"/>
              </a:spcAft>
              <a:defRPr/>
            </a:pPr>
            <a:r>
              <a:rPr lang="en-US" dirty="0"/>
              <a:t>Output: Displays data and information </a:t>
            </a:r>
          </a:p>
          <a:p>
            <a:pPr lvl="1">
              <a:lnSpc>
                <a:spcPct val="100000"/>
              </a:lnSpc>
              <a:spcBef>
                <a:spcPts val="0"/>
              </a:spcBef>
              <a:spcAft>
                <a:spcPts val="600"/>
              </a:spcAft>
              <a:defRPr/>
            </a:pPr>
            <a:r>
              <a:rPr lang="en-US" dirty="0"/>
              <a:t>Storage: Saves data and information</a:t>
            </a:r>
          </a:p>
        </p:txBody>
      </p:sp>
      <p:pic>
        <p:nvPicPr>
          <p:cNvPr id="4" name="Picture 3" descr="A diagram shows how input data is fed to a laptop for processing data into information to a printer, which shows the output information in the form of a College I.D. card of Zoe Richardson, ID# 216-730 5211 Gramercy St. Houston, TX 77021 (713) 555-3297.">
            <a:extLst>
              <a:ext uri="{FF2B5EF4-FFF2-40B4-BE49-F238E27FC236}">
                <a16:creationId xmlns:a16="http://schemas.microsoft.com/office/drawing/2014/main" id="{C23E19CD-AE33-49D3-A121-09E0393290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4572000"/>
            <a:ext cx="4572000" cy="1834515"/>
          </a:xfrm>
          <a:prstGeom prst="rect">
            <a:avLst/>
          </a:prstGeom>
        </p:spPr>
      </p:pic>
    </p:spTree>
    <p:extLst>
      <p:ext uri="{BB962C8B-B14F-4D97-AF65-F5344CB8AC3E}">
        <p14:creationId xmlns:p14="http://schemas.microsoft.com/office/powerpoint/2010/main" val="88404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title"/>
          </p:nvPr>
        </p:nvSpPr>
        <p:spPr>
          <a:xfrm>
            <a:off x="457200" y="0"/>
            <a:ext cx="8686800" cy="1600200"/>
          </a:xfrm>
        </p:spPr>
        <p:txBody>
          <a:bodyPr>
            <a:normAutofit/>
          </a:bodyPr>
          <a:lstStyle/>
          <a:p>
            <a:pPr>
              <a:defRPr/>
            </a:pPr>
            <a:r>
              <a:rPr lang="en-US" dirty="0">
                <a:effectLst/>
              </a:rPr>
              <a:t>Understanding Your Computer</a:t>
            </a:r>
            <a:br>
              <a:rPr lang="en-US" sz="2325" dirty="0"/>
            </a:br>
            <a:r>
              <a:rPr lang="en-US" sz="3200" dirty="0"/>
              <a:t>Binary: The Language of Computers</a:t>
            </a:r>
            <a:br>
              <a:rPr lang="en-US" sz="3200" dirty="0"/>
            </a:br>
            <a:r>
              <a:rPr lang="en-US" sz="2000" dirty="0"/>
              <a:t>(Objective 2.2)</a:t>
            </a:r>
            <a:endParaRPr lang="en-US" sz="2475" dirty="0"/>
          </a:p>
        </p:txBody>
      </p:sp>
      <p:sp>
        <p:nvSpPr>
          <p:cNvPr id="39940" name="Rectangle 6"/>
          <p:cNvSpPr>
            <a:spLocks noGrp="1" noChangeArrowheads="1"/>
          </p:cNvSpPr>
          <p:nvPr>
            <p:ph idx="1"/>
          </p:nvPr>
        </p:nvSpPr>
        <p:spPr>
          <a:xfrm>
            <a:off x="457200" y="1600200"/>
            <a:ext cx="8358649" cy="4572000"/>
          </a:xfrm>
        </p:spPr>
        <p:txBody>
          <a:bodyPr>
            <a:normAutofit/>
          </a:bodyPr>
          <a:lstStyle/>
          <a:p>
            <a:pPr>
              <a:spcBef>
                <a:spcPts val="0"/>
              </a:spcBef>
              <a:spcAft>
                <a:spcPts val="1800"/>
              </a:spcAft>
              <a:defRPr/>
            </a:pPr>
            <a:r>
              <a:rPr lang="en-US" dirty="0"/>
              <a:t>Bit</a:t>
            </a:r>
          </a:p>
          <a:p>
            <a:pPr lvl="1">
              <a:spcBef>
                <a:spcPts val="0"/>
              </a:spcBef>
              <a:spcAft>
                <a:spcPts val="1800"/>
              </a:spcAft>
            </a:pPr>
            <a:r>
              <a:rPr lang="en-US" dirty="0">
                <a:effectLst/>
              </a:rPr>
              <a:t>Binary digit</a:t>
            </a:r>
          </a:p>
          <a:p>
            <a:pPr lvl="1">
              <a:spcBef>
                <a:spcPts val="0"/>
              </a:spcBef>
              <a:spcAft>
                <a:spcPts val="1800"/>
              </a:spcAft>
            </a:pPr>
            <a:r>
              <a:rPr lang="en-US" dirty="0">
                <a:effectLst/>
              </a:rPr>
              <a:t>0 or 1</a:t>
            </a:r>
          </a:p>
          <a:p>
            <a:pPr>
              <a:spcBef>
                <a:spcPts val="0"/>
              </a:spcBef>
              <a:spcAft>
                <a:spcPts val="1800"/>
              </a:spcAft>
              <a:defRPr/>
            </a:pPr>
            <a:r>
              <a:rPr lang="en-US" dirty="0"/>
              <a:t>Byte</a:t>
            </a:r>
          </a:p>
          <a:p>
            <a:pPr lvl="1">
              <a:spcBef>
                <a:spcPts val="0"/>
              </a:spcBef>
              <a:spcAft>
                <a:spcPts val="1800"/>
              </a:spcAft>
            </a:pPr>
            <a:r>
              <a:rPr lang="en-US" dirty="0">
                <a:effectLst/>
              </a:rPr>
              <a:t>Unique combinations of 8 bits of 0s and 1s</a:t>
            </a:r>
          </a:p>
          <a:p>
            <a:pPr>
              <a:spcBef>
                <a:spcPts val="0"/>
              </a:spcBef>
              <a:spcAft>
                <a:spcPts val="1800"/>
              </a:spcAft>
              <a:defRPr/>
            </a:pPr>
            <a:r>
              <a:rPr lang="en-US" dirty="0"/>
              <a:t>Kilobytes, megabytes, gigabytes, terabytes, and petabytes</a:t>
            </a:r>
          </a:p>
        </p:txBody>
      </p:sp>
      <p:pic>
        <p:nvPicPr>
          <p:cNvPr id="4" name="Picture 3" descr="A photo shows two water faucets, one empty and the other half-filled, marked 0 and 1 respectively, and placed below tap valves labeled off and on. ">
            <a:extLst>
              <a:ext uri="{FF2B5EF4-FFF2-40B4-BE49-F238E27FC236}">
                <a16:creationId xmlns:a16="http://schemas.microsoft.com/office/drawing/2014/main" id="{6A7D75CA-5AD3-487E-88AC-72826C6BC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447800"/>
            <a:ext cx="3857769" cy="2820616"/>
          </a:xfrm>
          <a:prstGeom prst="rect">
            <a:avLst/>
          </a:prstGeom>
        </p:spPr>
      </p:pic>
    </p:spTree>
    <p:extLst>
      <p:ext uri="{BB962C8B-B14F-4D97-AF65-F5344CB8AC3E}">
        <p14:creationId xmlns:p14="http://schemas.microsoft.com/office/powerpoint/2010/main" val="300375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4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9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2"/>
          </p:nvPr>
        </p:nvSpPr>
        <p:spPr/>
        <p:txBody>
          <a:bodyPr/>
          <a:lstStyle/>
          <a:p>
            <a:fld id="{15CDBA3F-3DFF-5343-BD3B-CDCD0DFC2BB1}" type="slidenum">
              <a:rPr lang="en-US" altLang="x-none"/>
              <a:pPr/>
              <a:t>7</a:t>
            </a:fld>
            <a:endParaRPr lang="en-US" altLang="x-none"/>
          </a:p>
        </p:txBody>
      </p:sp>
      <p:sp>
        <p:nvSpPr>
          <p:cNvPr id="68610" name="Rectangle 2"/>
          <p:cNvSpPr>
            <a:spLocks noGrp="1" noChangeArrowheads="1"/>
          </p:cNvSpPr>
          <p:nvPr>
            <p:ph type="title" idx="4294967295"/>
          </p:nvPr>
        </p:nvSpPr>
        <p:spPr>
          <a:xfrm>
            <a:off x="304800" y="228600"/>
            <a:ext cx="8229600" cy="857250"/>
          </a:xfrm>
        </p:spPr>
        <p:txBody>
          <a:bodyPr anchor="ctr"/>
          <a:lstStyle/>
          <a:p>
            <a:r>
              <a:rPr lang="en-US" dirty="0"/>
              <a:t>Understanding Your Computer</a:t>
            </a:r>
            <a:br>
              <a:rPr lang="en-US" dirty="0"/>
            </a:br>
            <a:r>
              <a:rPr lang="en-US" altLang="x-none" dirty="0"/>
              <a:t>Types of Computers</a:t>
            </a:r>
          </a:p>
        </p:txBody>
      </p:sp>
      <p:sp>
        <p:nvSpPr>
          <p:cNvPr id="68622" name="Rectangle 23"/>
          <p:cNvSpPr>
            <a:spLocks noChangeArrowheads="1"/>
          </p:cNvSpPr>
          <p:nvPr/>
        </p:nvSpPr>
        <p:spPr bwMode="auto">
          <a:xfrm>
            <a:off x="3561160" y="2125267"/>
            <a:ext cx="685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Times New Roman" charset="0"/>
                <a:cs typeface="Times New Roman" charset="0"/>
              </a:defRPr>
            </a:lvl1pPr>
            <a:lvl2pPr marL="742950" indent="-285750">
              <a:defRPr sz="2400">
                <a:solidFill>
                  <a:schemeClr val="tx1"/>
                </a:solidFill>
                <a:latin typeface="Times New Roman" charset="0"/>
                <a:ea typeface="Times New Roman" charset="0"/>
                <a:cs typeface="Times New Roman" charset="0"/>
              </a:defRPr>
            </a:lvl2pPr>
            <a:lvl3pPr marL="1143000" indent="-228600">
              <a:defRPr sz="2400">
                <a:solidFill>
                  <a:schemeClr val="tx1"/>
                </a:solidFill>
                <a:latin typeface="Times New Roman" charset="0"/>
                <a:ea typeface="Times New Roman" charset="0"/>
                <a:cs typeface="Times New Roman" charset="0"/>
              </a:defRPr>
            </a:lvl3pPr>
            <a:lvl4pPr marL="1600200" indent="-228600">
              <a:defRPr sz="2400">
                <a:solidFill>
                  <a:schemeClr val="tx1"/>
                </a:solidFill>
                <a:latin typeface="Times New Roman" charset="0"/>
                <a:ea typeface="Times New Roman" charset="0"/>
                <a:cs typeface="Times New Roman" charset="0"/>
              </a:defRPr>
            </a:lvl4pPr>
            <a:lvl5pPr marL="2057400" indent="-228600">
              <a:defRPr sz="2400">
                <a:solidFill>
                  <a:schemeClr val="tx1"/>
                </a:solidFill>
                <a:latin typeface="Times New Roman" charset="0"/>
                <a:ea typeface="Times New Roman" charset="0"/>
                <a:cs typeface="Times New Roman" charset="0"/>
              </a:defRPr>
            </a:lvl5pPr>
            <a:lvl6pPr marL="2514600" indent="-228600" fontAlgn="base">
              <a:spcBef>
                <a:spcPct val="0"/>
              </a:spcBef>
              <a:spcAft>
                <a:spcPct val="0"/>
              </a:spcAft>
              <a:defRPr sz="2400">
                <a:solidFill>
                  <a:schemeClr val="tx1"/>
                </a:solidFill>
                <a:latin typeface="Times New Roman" charset="0"/>
                <a:ea typeface="Times New Roman" charset="0"/>
                <a:cs typeface="Times New Roman" charset="0"/>
              </a:defRPr>
            </a:lvl6pPr>
            <a:lvl7pPr marL="2971800" indent="-228600" fontAlgn="base">
              <a:spcBef>
                <a:spcPct val="0"/>
              </a:spcBef>
              <a:spcAft>
                <a:spcPct val="0"/>
              </a:spcAft>
              <a:defRPr sz="2400">
                <a:solidFill>
                  <a:schemeClr val="tx1"/>
                </a:solidFill>
                <a:latin typeface="Times New Roman" charset="0"/>
                <a:ea typeface="Times New Roman" charset="0"/>
                <a:cs typeface="Times New Roman" charset="0"/>
              </a:defRPr>
            </a:lvl7pPr>
            <a:lvl8pPr marL="3429000" indent="-228600" fontAlgn="base">
              <a:spcBef>
                <a:spcPct val="0"/>
              </a:spcBef>
              <a:spcAft>
                <a:spcPct val="0"/>
              </a:spcAft>
              <a:defRPr sz="2400">
                <a:solidFill>
                  <a:schemeClr val="tx1"/>
                </a:solidFill>
                <a:latin typeface="Times New Roman" charset="0"/>
                <a:ea typeface="Times New Roman" charset="0"/>
                <a:cs typeface="Times New Roman" charset="0"/>
              </a:defRPr>
            </a:lvl8pPr>
            <a:lvl9pPr marL="3886200" indent="-228600" fontAlgn="base">
              <a:spcBef>
                <a:spcPct val="0"/>
              </a:spcBef>
              <a:spcAft>
                <a:spcPct val="0"/>
              </a:spcAft>
              <a:defRPr sz="2400">
                <a:solidFill>
                  <a:schemeClr val="tx1"/>
                </a:solidFill>
                <a:latin typeface="Times New Roman" charset="0"/>
                <a:ea typeface="Times New Roman" charset="0"/>
                <a:cs typeface="Times New Roman" charset="0"/>
              </a:defRPr>
            </a:lvl9pPr>
          </a:lstStyle>
          <a:p>
            <a:pPr algn="ctr"/>
            <a:endParaRPr lang="x-none" altLang="x-none" sz="1800">
              <a:latin typeface="Tahoma" charset="0"/>
            </a:endParaRPr>
          </a:p>
        </p:txBody>
      </p:sp>
      <p:pic>
        <p:nvPicPr>
          <p:cNvPr id="20" name="Picture 19" descr="Diagram&#10;&#10;Description automatically generated">
            <a:extLst>
              <a:ext uri="{FF2B5EF4-FFF2-40B4-BE49-F238E27FC236}">
                <a16:creationId xmlns:a16="http://schemas.microsoft.com/office/drawing/2014/main" id="{F0DC0219-85B6-3241-B8A9-7A628D452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33354"/>
            <a:ext cx="9144000" cy="4591291"/>
          </a:xfrm>
          <a:prstGeom prst="rect">
            <a:avLst/>
          </a:prstGeom>
        </p:spPr>
      </p:pic>
      <p:sp>
        <p:nvSpPr>
          <p:cNvPr id="2" name="TextBox 1">
            <a:extLst>
              <a:ext uri="{FF2B5EF4-FFF2-40B4-BE49-F238E27FC236}">
                <a16:creationId xmlns:a16="http://schemas.microsoft.com/office/drawing/2014/main" id="{5A9E9334-0FEE-7C4E-3484-82D81C8E7F03}"/>
              </a:ext>
            </a:extLst>
          </p:cNvPr>
          <p:cNvSpPr txBox="1"/>
          <p:nvPr/>
        </p:nvSpPr>
        <p:spPr>
          <a:xfrm>
            <a:off x="457200" y="5943600"/>
            <a:ext cx="8382000" cy="738664"/>
          </a:xfrm>
          <a:prstGeom prst="rect">
            <a:avLst/>
          </a:prstGeom>
          <a:noFill/>
        </p:spPr>
        <p:txBody>
          <a:bodyPr wrap="square" rtlCol="0">
            <a:spAutoFit/>
          </a:bodyPr>
          <a:lstStyle/>
          <a:p>
            <a:r>
              <a:rPr lang="en-GB" dirty="0"/>
              <a:t>Ministry of Defence acquires government's first quantum computer:</a:t>
            </a:r>
          </a:p>
          <a:p>
            <a:r>
              <a:rPr lang="en-US" dirty="0">
                <a:hlinkClick r:id="rId4"/>
              </a:rPr>
              <a:t>https://www.bbc.co.uk/news</a:t>
            </a:r>
            <a:r>
              <a:rPr lang="en-US">
                <a:hlinkClick r:id="rId4"/>
              </a:rPr>
              <a:t>/technology-61647134</a:t>
            </a:r>
            <a:endParaRPr lang="en-US"/>
          </a:p>
          <a:p>
            <a:endParaRPr lang="en-US" dirty="0"/>
          </a:p>
        </p:txBody>
      </p:sp>
    </p:spTree>
    <p:extLst>
      <p:ext uri="{BB962C8B-B14F-4D97-AF65-F5344CB8AC3E}">
        <p14:creationId xmlns:p14="http://schemas.microsoft.com/office/powerpoint/2010/main" val="1535751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p:nvPr>
        </p:nvSpPr>
        <p:spPr>
          <a:xfrm>
            <a:off x="457199" y="0"/>
            <a:ext cx="8686801" cy="1600200"/>
          </a:xfrm>
        </p:spPr>
        <p:txBody>
          <a:bodyPr>
            <a:normAutofit/>
          </a:bodyPr>
          <a:lstStyle/>
          <a:p>
            <a:pPr>
              <a:defRPr/>
            </a:pPr>
            <a:r>
              <a:rPr lang="en-US" dirty="0">
                <a:effectLst/>
              </a:rPr>
              <a:t>Understanding Your Computer</a:t>
            </a:r>
            <a:br>
              <a:rPr lang="en-US" dirty="0"/>
            </a:br>
            <a:r>
              <a:rPr lang="en-US" sz="3200" dirty="0"/>
              <a:t>Types of Computers</a:t>
            </a:r>
            <a:br>
              <a:rPr lang="en-US" sz="3200" dirty="0"/>
            </a:br>
            <a:r>
              <a:rPr lang="en-US" sz="2000" dirty="0"/>
              <a:t>(Objective 2.3)</a:t>
            </a:r>
            <a:endParaRPr lang="en-US" b="0" dirty="0">
              <a:effectLst/>
            </a:endParaRPr>
          </a:p>
        </p:txBody>
      </p:sp>
      <p:sp>
        <p:nvSpPr>
          <p:cNvPr id="18438" name="Rectangle 6"/>
          <p:cNvSpPr>
            <a:spLocks noGrp="1" noChangeArrowheads="1"/>
          </p:cNvSpPr>
          <p:nvPr>
            <p:ph idx="1"/>
          </p:nvPr>
        </p:nvSpPr>
        <p:spPr>
          <a:xfrm>
            <a:off x="457201" y="1600200"/>
            <a:ext cx="3964192" cy="4876800"/>
          </a:xfrm>
        </p:spPr>
        <p:txBody>
          <a:bodyPr>
            <a:normAutofit/>
          </a:bodyPr>
          <a:lstStyle/>
          <a:p>
            <a:pPr>
              <a:spcBef>
                <a:spcPts val="0"/>
              </a:spcBef>
              <a:spcAft>
                <a:spcPts val="1200"/>
              </a:spcAft>
              <a:defRPr/>
            </a:pPr>
            <a:r>
              <a:rPr lang="en-US" dirty="0"/>
              <a:t>Cell phones</a:t>
            </a:r>
          </a:p>
          <a:p>
            <a:pPr>
              <a:spcBef>
                <a:spcPts val="0"/>
              </a:spcBef>
              <a:spcAft>
                <a:spcPts val="1200"/>
              </a:spcAft>
              <a:defRPr/>
            </a:pPr>
            <a:r>
              <a:rPr lang="en-US" dirty="0"/>
              <a:t>Tablets</a:t>
            </a:r>
          </a:p>
          <a:p>
            <a:pPr>
              <a:spcBef>
                <a:spcPts val="0"/>
              </a:spcBef>
              <a:spcAft>
                <a:spcPts val="1200"/>
              </a:spcAft>
              <a:defRPr/>
            </a:pPr>
            <a:r>
              <a:rPr lang="en-US" dirty="0"/>
              <a:t>Laptops and their variants</a:t>
            </a:r>
          </a:p>
          <a:p>
            <a:pPr>
              <a:spcBef>
                <a:spcPts val="0"/>
              </a:spcBef>
              <a:spcAft>
                <a:spcPts val="1200"/>
              </a:spcAft>
              <a:defRPr/>
            </a:pPr>
            <a:r>
              <a:rPr lang="en-US" dirty="0"/>
              <a:t>Choosing a portable device</a:t>
            </a:r>
          </a:p>
          <a:p>
            <a:pPr>
              <a:spcBef>
                <a:spcPts val="0"/>
              </a:spcBef>
              <a:spcAft>
                <a:spcPts val="1200"/>
              </a:spcAft>
              <a:defRPr/>
            </a:pPr>
            <a:r>
              <a:rPr lang="en-US" dirty="0"/>
              <a:t>Stationary computers</a:t>
            </a:r>
          </a:p>
        </p:txBody>
      </p:sp>
      <p:pic>
        <p:nvPicPr>
          <p:cNvPr id="4" name="Picture 3" descr="The gadgets are as follows:&#10;Smartphone&#10;• 0.25 Ibs&#10;• Mobile OS&#10;Tablet&#10;• Less than 2 Ibs&#10;• Mobile OS&#10;2-in-1&#10;• 1 to 3 Ibs&#10;• Traditional OS&#10;Ultrabook&#10;• Less than 3 Ibs&#10;• Traditional OS&#10;Laptop&#10;• 5 to 8 Ibs&#10;• Traditional OS.">
            <a:extLst>
              <a:ext uri="{FF2B5EF4-FFF2-40B4-BE49-F238E27FC236}">
                <a16:creationId xmlns:a16="http://schemas.microsoft.com/office/drawing/2014/main" id="{99EAFC35-CEE6-45A6-BF22-7351F19D2D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9393" y="2438400"/>
            <a:ext cx="5159208" cy="2743200"/>
          </a:xfrm>
          <a:prstGeom prst="rect">
            <a:avLst/>
          </a:prstGeom>
        </p:spPr>
      </p:pic>
    </p:spTree>
    <p:extLst>
      <p:ext uri="{BB962C8B-B14F-4D97-AF65-F5344CB8AC3E}">
        <p14:creationId xmlns:p14="http://schemas.microsoft.com/office/powerpoint/2010/main" val="106034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ChangeArrowheads="1"/>
          </p:cNvSpPr>
          <p:nvPr>
            <p:ph type="title"/>
          </p:nvPr>
        </p:nvSpPr>
        <p:spPr>
          <a:xfrm>
            <a:off x="457200" y="-1"/>
            <a:ext cx="8686800" cy="1600201"/>
          </a:xfrm>
        </p:spPr>
        <p:txBody>
          <a:bodyPr>
            <a:normAutofit/>
          </a:bodyPr>
          <a:lstStyle/>
          <a:p>
            <a:pPr>
              <a:defRPr/>
            </a:pPr>
            <a:r>
              <a:rPr lang="en-US" dirty="0"/>
              <a:t>Input Devices</a:t>
            </a:r>
            <a:br>
              <a:rPr lang="en-US" dirty="0"/>
            </a:br>
            <a:r>
              <a:rPr lang="en-US" sz="3200" dirty="0"/>
              <a:t>Physical Keyboards and Touch Screens </a:t>
            </a:r>
            <a:r>
              <a:rPr lang="en-US" sz="2000" dirty="0"/>
              <a:t>(Objective 2.4)</a:t>
            </a:r>
            <a:endParaRPr lang="en-US" dirty="0"/>
          </a:p>
        </p:txBody>
      </p:sp>
      <p:sp>
        <p:nvSpPr>
          <p:cNvPr id="26630" name="Rectangle 6"/>
          <p:cNvSpPr>
            <a:spLocks noGrp="1" noChangeArrowheads="1"/>
          </p:cNvSpPr>
          <p:nvPr>
            <p:ph idx="1"/>
          </p:nvPr>
        </p:nvSpPr>
        <p:spPr>
          <a:xfrm>
            <a:off x="457200" y="1600201"/>
            <a:ext cx="7073153" cy="3918472"/>
          </a:xfrm>
        </p:spPr>
        <p:txBody>
          <a:bodyPr>
            <a:normAutofit/>
          </a:bodyPr>
          <a:lstStyle/>
          <a:p>
            <a:pPr>
              <a:spcBef>
                <a:spcPts val="0"/>
              </a:spcBef>
              <a:spcAft>
                <a:spcPts val="1200"/>
              </a:spcAft>
              <a:defRPr/>
            </a:pPr>
            <a:r>
              <a:rPr lang="en-US" dirty="0"/>
              <a:t>Used to enter data and instructions </a:t>
            </a:r>
          </a:p>
          <a:p>
            <a:pPr>
              <a:spcBef>
                <a:spcPts val="0"/>
              </a:spcBef>
              <a:spcAft>
                <a:spcPts val="1200"/>
              </a:spcAft>
              <a:defRPr/>
            </a:pPr>
            <a:r>
              <a:rPr lang="en-US" dirty="0"/>
              <a:t>Examples</a:t>
            </a:r>
          </a:p>
          <a:p>
            <a:pPr lvl="1">
              <a:spcBef>
                <a:spcPts val="0"/>
              </a:spcBef>
              <a:spcAft>
                <a:spcPts val="1200"/>
              </a:spcAft>
              <a:defRPr/>
            </a:pPr>
            <a:r>
              <a:rPr lang="en-US" dirty="0">
                <a:effectLst/>
              </a:rPr>
              <a:t>Keyboard</a:t>
            </a:r>
          </a:p>
          <a:p>
            <a:pPr lvl="1">
              <a:spcBef>
                <a:spcPts val="0"/>
              </a:spcBef>
              <a:spcAft>
                <a:spcPts val="1200"/>
              </a:spcAft>
              <a:defRPr/>
            </a:pPr>
            <a:r>
              <a:rPr lang="en-US" dirty="0"/>
              <a:t>Touch screen</a:t>
            </a:r>
          </a:p>
          <a:p>
            <a:pPr lvl="1">
              <a:spcBef>
                <a:spcPts val="0"/>
              </a:spcBef>
              <a:spcAft>
                <a:spcPts val="1200"/>
              </a:spcAft>
              <a:defRPr/>
            </a:pPr>
            <a:r>
              <a:rPr lang="en-US" dirty="0">
                <a:effectLst/>
              </a:rPr>
              <a:t>Stylus</a:t>
            </a:r>
          </a:p>
          <a:p>
            <a:pPr lvl="1">
              <a:spcBef>
                <a:spcPts val="0"/>
              </a:spcBef>
              <a:spcAft>
                <a:spcPts val="1200"/>
              </a:spcAft>
              <a:defRPr/>
            </a:pPr>
            <a:r>
              <a:rPr lang="en-US" dirty="0"/>
              <a:t>Virtual keyboard</a:t>
            </a:r>
            <a:endParaRPr lang="en-US" dirty="0">
              <a:effectLst/>
            </a:endParaRPr>
          </a:p>
        </p:txBody>
      </p:sp>
    </p:spTree>
    <p:extLst>
      <p:ext uri="{BB962C8B-B14F-4D97-AF65-F5344CB8AC3E}">
        <p14:creationId xmlns:p14="http://schemas.microsoft.com/office/powerpoint/2010/main" val="397379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PPT_Template_USHE_12May2017.pptx  -  Read-Only" id="{22597553-630D-4F83-8E81-ADE98E8457F1}" vid="{1F83AEAC-0AA2-4812-95B6-E943621B11E8}"/>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LecturePPT_Template_USHE_12May2017</Template>
  <TotalTime>0</TotalTime>
  <Words>2712</Words>
  <Application>Microsoft Macintosh PowerPoint</Application>
  <PresentationFormat>On-screen Show (4:3)</PresentationFormat>
  <Paragraphs>310</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Narrow</vt:lpstr>
      <vt:lpstr>Helvetica</vt:lpstr>
      <vt:lpstr>Noto Sans Symbols</vt:lpstr>
      <vt:lpstr>Tahoma</vt:lpstr>
      <vt:lpstr>Times New Roman</vt:lpstr>
      <vt:lpstr>Verdana</vt:lpstr>
      <vt:lpstr>508 Lecture</vt:lpstr>
      <vt:lpstr>Technology in Action</vt:lpstr>
      <vt:lpstr>Learning Objectives (1 of 3)</vt:lpstr>
      <vt:lpstr>Learning Objectives (2 of 3)</vt:lpstr>
      <vt:lpstr>Learning Objectives (3 of 3)</vt:lpstr>
      <vt:lpstr>Understanding Your Computer Computers are Data Processing Devices (Objective 2.1)</vt:lpstr>
      <vt:lpstr>Understanding Your Computer Binary: The Language of Computers (Objective 2.2)</vt:lpstr>
      <vt:lpstr>Understanding Your Computer Types of Computers</vt:lpstr>
      <vt:lpstr>Understanding Your Computer Types of Computers (Objective 2.3)</vt:lpstr>
      <vt:lpstr>Input Devices Physical Keyboards and Touch Screens (Objective 2.4)</vt:lpstr>
      <vt:lpstr>Input Devices Mice and Other Pointing Devices (Objective 2.5)</vt:lpstr>
      <vt:lpstr>Input Devices Image, Sound, and Sensor Input (Objective 2.6)</vt:lpstr>
      <vt:lpstr>Output Devices Image and Audio Output (1 of 3) (Objective 2.7)</vt:lpstr>
      <vt:lpstr>Output Devices Image and Audio Output (2 of 3) (Objective 2.7)</vt:lpstr>
      <vt:lpstr>Output Devices Image and Audio Output (3 of 3) (Objective 2.7)</vt:lpstr>
      <vt:lpstr>Output Devices Printers (1 of 2) (Objective 2.8)</vt:lpstr>
      <vt:lpstr>Output Devices Printers (2 of 2) (Objective 2.8)</vt:lpstr>
      <vt:lpstr>Processing and Memory on the Motherboard The Motherboard and Memory (Objective 2.9)</vt:lpstr>
      <vt:lpstr>Processing and Memory on the Motherboard Processing (1 of 2) (Objective 2.10)</vt:lpstr>
      <vt:lpstr>Processing and Memory on the Motherboard Processing (2 of 2) (Objective 2.10)</vt:lpstr>
      <vt:lpstr>Storing Data and Information Storage Options on Computing Devices (1 of 4) (Objective 2.11)</vt:lpstr>
      <vt:lpstr>Storing Data and Information Storage Options on Computing Devices (2 of 4) (Objective 2.11)</vt:lpstr>
      <vt:lpstr>Storing Data and Information Storage Options on Computing Devices (3 of 4) (Objective 2.11)</vt:lpstr>
      <vt:lpstr>Storing Data and Information Storage Options on Computing Devices (4 of 4) (Objective 2.11)</vt:lpstr>
      <vt:lpstr>Connecting Peripherals to the Computer Computer Ports (Objective 2.12)</vt:lpstr>
      <vt:lpstr>Power Management and Ergonomics Power Controls and Power Management (Objective 2.13)</vt:lpstr>
      <vt:lpstr>Power Management and Ergonomics Setting It All Up: Ergonomics (Objective 2.14)</vt:lpstr>
      <vt:lpstr>Copyright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Action 15e</dc:title>
  <dc:subject>Chapter 2</dc:subject>
  <dc:creator/>
  <cp:lastModifiedBy/>
  <cp:revision>1</cp:revision>
  <dcterms:created xsi:type="dcterms:W3CDTF">2017-01-24T02:43:43Z</dcterms:created>
  <dcterms:modified xsi:type="dcterms:W3CDTF">2022-06-09T09:47:20Z</dcterms:modified>
</cp:coreProperties>
</file>