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Lst>
  <p:notesMasterIdLst>
    <p:notesMasterId r:id="rId28"/>
  </p:notesMasterIdLst>
  <p:handoutMasterIdLst>
    <p:handoutMasterId r:id="rId29"/>
  </p:handoutMasterIdLst>
  <p:sldIdLst>
    <p:sldId id="394" r:id="rId2"/>
    <p:sldId id="352" r:id="rId3"/>
    <p:sldId id="389" r:id="rId4"/>
    <p:sldId id="395" r:id="rId5"/>
    <p:sldId id="396" r:id="rId6"/>
    <p:sldId id="397" r:id="rId7"/>
    <p:sldId id="398" r:id="rId8"/>
    <p:sldId id="399" r:id="rId9"/>
    <p:sldId id="400" r:id="rId10"/>
    <p:sldId id="401" r:id="rId11"/>
    <p:sldId id="402" r:id="rId12"/>
    <p:sldId id="403" r:id="rId13"/>
    <p:sldId id="404" r:id="rId14"/>
    <p:sldId id="405" r:id="rId15"/>
    <p:sldId id="406" r:id="rId16"/>
    <p:sldId id="407" r:id="rId17"/>
    <p:sldId id="408" r:id="rId18"/>
    <p:sldId id="412" r:id="rId19"/>
    <p:sldId id="413" r:id="rId20"/>
    <p:sldId id="414" r:id="rId21"/>
    <p:sldId id="415" r:id="rId22"/>
    <p:sldId id="416" r:id="rId23"/>
    <p:sldId id="417" r:id="rId24"/>
    <p:sldId id="421" r:id="rId25"/>
    <p:sldId id="418" r:id="rId26"/>
    <p:sldId id="420"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64" autoAdjust="0"/>
    <p:restoredTop sz="82181" autoAdjust="0"/>
  </p:normalViewPr>
  <p:slideViewPr>
    <p:cSldViewPr>
      <p:cViewPr varScale="1">
        <p:scale>
          <a:sx n="81" d="100"/>
          <a:sy n="81" d="100"/>
        </p:scale>
        <p:origin x="1248" y="84"/>
      </p:cViewPr>
      <p:guideLst>
        <p:guide orient="horz" pos="1008"/>
        <p:guide pos="288"/>
      </p:guideLst>
    </p:cSldViewPr>
  </p:slideViewPr>
  <p:outlineViewPr>
    <p:cViewPr>
      <p:scale>
        <a:sx n="33" d="100"/>
        <a:sy n="33" d="100"/>
      </p:scale>
      <p:origin x="0" y="472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7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3/30/2018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3/30/2018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a:t>
            </a:r>
            <a:r>
              <a:rPr lang="en-US" sz="1200" b="0" i="0" u="none" strike="noStrike" kern="1200" cap="none" dirty="0" err="1">
                <a:solidFill>
                  <a:schemeClr val="dk1"/>
                </a:solidFill>
                <a:latin typeface="+mn-lt"/>
                <a:ea typeface="Arial"/>
                <a:cs typeface="Arial"/>
                <a:sym typeface="Arial"/>
              </a:rPr>
              <a:t>MathType</a:t>
            </a:r>
            <a:r>
              <a:rPr lang="en-US" sz="1200" b="0" i="0" u="none" strike="noStrike" kern="1200" cap="none" dirty="0">
                <a:solidFill>
                  <a:schemeClr val="dk1"/>
                </a:solidFill>
                <a:latin typeface="+mn-lt"/>
                <a:ea typeface="Arial"/>
                <a:cs typeface="Arial"/>
                <a:sym typeface="Arial"/>
              </a:rPr>
              <a:t>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06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0">
              <a:lnSpc>
                <a:spcPct val="100000"/>
              </a:lnSpc>
              <a:spcBef>
                <a:spcPts val="0"/>
              </a:spcBef>
              <a:spcAft>
                <a:spcPts val="0"/>
              </a:spcAft>
              <a:buClrTx/>
              <a:buSzTx/>
              <a:buFont typeface="Arial" pitchFamily="34" charset="0"/>
              <a:buChar char="•"/>
              <a:tabLst/>
              <a:defRPr/>
            </a:pPr>
            <a:r>
              <a:rPr lang="en-US" sz="1200" kern="1200" dirty="0">
                <a:solidFill>
                  <a:schemeClr val="tx1"/>
                </a:solidFill>
                <a:effectLst/>
                <a:latin typeface="+mn-lt"/>
                <a:ea typeface="+mn-ea"/>
                <a:cs typeface="+mn-cs"/>
              </a:rPr>
              <a:t>In order to function, all networks must include:</a:t>
            </a:r>
          </a:p>
          <a:p>
            <a:pPr marL="285750" marR="0" lvl="1" indent="-171450" algn="l" defTabSz="914400" rtl="0" eaLnBrk="1" fontAlgn="auto" latinLnBrk="0" hangingPunct="0">
              <a:lnSpc>
                <a:spcPct val="100000"/>
              </a:lnSpc>
              <a:spcBef>
                <a:spcPts val="0"/>
              </a:spcBef>
              <a:spcAft>
                <a:spcPts val="0"/>
              </a:spcAft>
              <a:buClrTx/>
              <a:buSzTx/>
              <a:buFont typeface="Arial" pitchFamily="34" charset="0"/>
              <a:buChar char="•"/>
              <a:tabLst/>
              <a:defRPr/>
            </a:pPr>
            <a:r>
              <a:rPr lang="en-US" sz="1200" kern="1200" dirty="0">
                <a:solidFill>
                  <a:schemeClr val="tx1"/>
                </a:solidFill>
                <a:effectLst/>
                <a:latin typeface="+mn-lt"/>
                <a:ea typeface="+mn-ea"/>
                <a:cs typeface="+mn-cs"/>
              </a:rPr>
              <a:t>A means of connecting the nodes on the network—cables or wireless technology.</a:t>
            </a:r>
          </a:p>
          <a:p>
            <a:pPr marL="285750" marR="0" lvl="1" indent="-171450" algn="l" defTabSz="914400" rtl="0" eaLnBrk="1" fontAlgn="auto" latinLnBrk="0" hangingPunct="0">
              <a:lnSpc>
                <a:spcPct val="100000"/>
              </a:lnSpc>
              <a:spcBef>
                <a:spcPts val="0"/>
              </a:spcBef>
              <a:spcAft>
                <a:spcPts val="0"/>
              </a:spcAft>
              <a:buClrTx/>
              <a:buSzTx/>
              <a:buFont typeface="Arial" pitchFamily="34" charset="0"/>
              <a:buChar char="•"/>
              <a:tabLst/>
              <a:defRPr/>
            </a:pPr>
            <a:r>
              <a:rPr lang="en-US" sz="1200" kern="1200" dirty="0">
                <a:solidFill>
                  <a:schemeClr val="tx1"/>
                </a:solidFill>
                <a:effectLst/>
                <a:latin typeface="+mn-lt"/>
                <a:ea typeface="+mn-ea"/>
                <a:cs typeface="+mn-cs"/>
              </a:rPr>
              <a:t>Special hardware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devices that allow the nodes to communicate with each other and to send data.</a:t>
            </a:r>
          </a:p>
          <a:p>
            <a:pPr marL="285750" marR="0" lvl="1" indent="-171450" algn="l" defTabSz="914400" rtl="0" eaLnBrk="1" fontAlgn="auto" latinLnBrk="0" hangingPunct="0">
              <a:lnSpc>
                <a:spcPct val="100000"/>
              </a:lnSpc>
              <a:spcBef>
                <a:spcPts val="0"/>
              </a:spcBef>
              <a:spcAft>
                <a:spcPts val="0"/>
              </a:spcAft>
              <a:buClrTx/>
              <a:buSzTx/>
              <a:buFont typeface="Arial" pitchFamily="34" charset="0"/>
              <a:buChar char="•"/>
              <a:tabLst/>
              <a:defRPr/>
            </a:pPr>
            <a:r>
              <a:rPr lang="en-US" sz="1200" kern="1200" dirty="0">
                <a:solidFill>
                  <a:schemeClr val="tx1"/>
                </a:solidFill>
                <a:effectLst/>
                <a:latin typeface="+mn-lt"/>
                <a:ea typeface="+mn-ea"/>
                <a:cs typeface="+mn-cs"/>
              </a:rPr>
              <a:t>Software that allows the network to run.</a:t>
            </a: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10</a:t>
            </a:fld>
            <a:endParaRPr lang="en-US" dirty="0"/>
          </a:p>
        </p:txBody>
      </p:sp>
    </p:spTree>
    <p:extLst>
      <p:ext uri="{BB962C8B-B14F-4D97-AF65-F5344CB8AC3E}">
        <p14:creationId xmlns:p14="http://schemas.microsoft.com/office/powerpoint/2010/main" val="1446552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spcAft>
                <a:spcPts val="2400"/>
              </a:spcAft>
              <a:buFont typeface="Arial" panose="020B0604020202020204" pitchFamily="34" charset="0"/>
              <a:buChar char="•"/>
            </a:pPr>
            <a:r>
              <a:rPr lang="en-US" dirty="0"/>
              <a:t>Transmission media establish a communications channel between the nodes on a network. They can</a:t>
            </a:r>
            <a:r>
              <a:rPr lang="en-US" baseline="0" dirty="0"/>
              <a:t> be either w</a:t>
            </a:r>
            <a:r>
              <a:rPr lang="en-GB" dirty="0"/>
              <a:t>ireless or wired.</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11</a:t>
            </a:fld>
            <a:endParaRPr lang="en-US" dirty="0"/>
          </a:p>
        </p:txBody>
      </p:sp>
    </p:spTree>
    <p:extLst>
      <p:ext uri="{BB962C8B-B14F-4D97-AF65-F5344CB8AC3E}">
        <p14:creationId xmlns:p14="http://schemas.microsoft.com/office/powerpoint/2010/main" val="3749972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Wired networks can use the following media:</a:t>
            </a:r>
          </a:p>
          <a:p>
            <a:pPr marL="285750" lvl="1" indent="-171450">
              <a:buFont typeface="Arial" panose="020B0604020202020204" pitchFamily="34" charset="0"/>
              <a:buChar char="•"/>
            </a:pPr>
            <a:r>
              <a:rPr lang="en-GB" dirty="0"/>
              <a:t>UTP cable – twisted </a:t>
            </a:r>
            <a:r>
              <a:rPr lang="en-US" dirty="0"/>
              <a:t>copper wires surrounded by a plastic jacket.</a:t>
            </a:r>
            <a:endParaRPr lang="en-GB" dirty="0"/>
          </a:p>
          <a:p>
            <a:pPr marL="285750" lvl="1" indent="-171450">
              <a:buFont typeface="Arial" panose="020B0604020202020204" pitchFamily="34" charset="0"/>
              <a:buChar char="•"/>
            </a:pPr>
            <a:r>
              <a:rPr lang="en-GB" dirty="0"/>
              <a:t>Coaxial cable –</a:t>
            </a:r>
            <a:r>
              <a:rPr lang="en-GB" baseline="0" dirty="0"/>
              <a:t> </a:t>
            </a:r>
            <a:r>
              <a:rPr lang="en-US" dirty="0"/>
              <a:t>single copper wire surrounded by layers of plastic.</a:t>
            </a:r>
            <a:endParaRPr lang="en-GB" dirty="0"/>
          </a:p>
          <a:p>
            <a:pPr marL="285750" lvl="1" indent="-171450">
              <a:buFont typeface="Arial" panose="020B0604020202020204" pitchFamily="34" charset="0"/>
              <a:buChar char="•"/>
            </a:pPr>
            <a:r>
              <a:rPr lang="en-GB" dirty="0"/>
              <a:t>Fiber-optic cable – plastic or glass </a:t>
            </a:r>
            <a:r>
              <a:rPr lang="en-US" dirty="0"/>
              <a:t>fibers.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12</a:t>
            </a:fld>
            <a:endParaRPr lang="en-US" dirty="0"/>
          </a:p>
        </p:txBody>
      </p:sp>
    </p:spTree>
    <p:extLst>
      <p:ext uri="{BB962C8B-B14F-4D97-AF65-F5344CB8AC3E}">
        <p14:creationId xmlns:p14="http://schemas.microsoft.com/office/powerpoint/2010/main" val="3455412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Each node needs a network adapter. An integrated network adapter is referred to as a network interface card.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broadband connection requires a modem, which translates the signal into digital and back again.</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Data is sent in bundles called packets.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Network navigation devices facilitate and control the flow of data.</a:t>
            </a:r>
          </a:p>
          <a:p>
            <a:pPr marL="285750" lvl="1" indent="-171450">
              <a:buFont typeface="Arial" panose="020B0604020202020204" pitchFamily="34" charset="0"/>
              <a:buChar char="•"/>
            </a:pPr>
            <a:r>
              <a:rPr lang="en-US" sz="1200" kern="1200" dirty="0">
                <a:solidFill>
                  <a:schemeClr val="tx1"/>
                </a:solidFill>
                <a:effectLst/>
                <a:latin typeface="+mn-lt"/>
                <a:ea typeface="+mn-ea"/>
                <a:cs typeface="+mn-cs"/>
              </a:rPr>
              <a:t>A router transfers packets of data between two or more networks.</a:t>
            </a:r>
          </a:p>
          <a:p>
            <a:pPr marL="285750" lvl="1" indent="-171450">
              <a:buFont typeface="Arial" panose="020B0604020202020204" pitchFamily="34" charset="0"/>
              <a:buChar char="•"/>
            </a:pPr>
            <a:r>
              <a:rPr lang="en-US" sz="1200" kern="1200" dirty="0">
                <a:solidFill>
                  <a:schemeClr val="tx1"/>
                </a:solidFill>
                <a:effectLst/>
                <a:latin typeface="+mn-lt"/>
                <a:ea typeface="+mn-ea"/>
                <a:cs typeface="+mn-cs"/>
              </a:rPr>
              <a:t>A switch acts like a traffic signal on a network.</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IoT</a:t>
            </a:r>
            <a:r>
              <a:rPr lang="en-US" sz="1200" b="0" i="0" u="none" strike="noStrike" kern="1200" baseline="0" dirty="0">
                <a:solidFill>
                  <a:schemeClr val="tx1"/>
                </a:solidFill>
                <a:latin typeface="+mn-lt"/>
                <a:ea typeface="+mn-ea"/>
                <a:cs typeface="+mn-cs"/>
              </a:rPr>
              <a:t> is defined as the interconnection of uniquely identifiable embedded computing devices that transfer data over a network without requiring human-to-human or human-to-computer interaction.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13</a:t>
            </a:fld>
            <a:endParaRPr lang="en-US" dirty="0"/>
          </a:p>
        </p:txBody>
      </p:sp>
    </p:spTree>
    <p:extLst>
      <p:ext uri="{BB962C8B-B14F-4D97-AF65-F5344CB8AC3E}">
        <p14:creationId xmlns:p14="http://schemas.microsoft.com/office/powerpoint/2010/main" val="3455709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Because home networks are P2P networks, they need operating system software that supports P2P networking.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As opposed to P2P networks, the nodes on a client/sever network don’t communicate directly with each other; rather, they communicate through a centralized server. Communicating through a server is more efficient in a network with a large number of nodes, but it requires more complex software. Therefore, servers on client/server networks have specialized network operating system (NOS) software installed.</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14</a:t>
            </a:fld>
            <a:endParaRPr lang="en-US" dirty="0"/>
          </a:p>
        </p:txBody>
      </p:sp>
    </p:spTree>
    <p:extLst>
      <p:ext uri="{BB962C8B-B14F-4D97-AF65-F5344CB8AC3E}">
        <p14:creationId xmlns:p14="http://schemas.microsoft.com/office/powerpoint/2010/main" val="2196682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One of the main reasons for setting up a network is to share an Internet connection. Some businesses and large organizations have a dedicated connection to the Internet, but other businesses and homeowners purchase Internet access from Internet service providers</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(ISPs). ISPs might be specialized providers.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Broadband is the preferred way to access the Internet, but in some situations cellular or dial-up access might be necessary.</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15</a:t>
            </a:fld>
            <a:endParaRPr lang="en-US" dirty="0"/>
          </a:p>
        </p:txBody>
      </p:sp>
    </p:spTree>
    <p:extLst>
      <p:ext uri="{BB962C8B-B14F-4D97-AF65-F5344CB8AC3E}">
        <p14:creationId xmlns:p14="http://schemas.microsoft.com/office/powerpoint/2010/main" val="768474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Broadband is often referred to as high-speed Internet. This high rate of access is in contrast to dial-up Internet access.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standard wired broadband technologies in most areas are cable, DSL, and fiber optic service.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Satellite Internet is used mostly in rural or mountain areas.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16</a:t>
            </a:fld>
            <a:endParaRPr lang="en-US" dirty="0"/>
          </a:p>
        </p:txBody>
      </p:sp>
    </p:spTree>
    <p:extLst>
      <p:ext uri="{BB962C8B-B14F-4D97-AF65-F5344CB8AC3E}">
        <p14:creationId xmlns:p14="http://schemas.microsoft.com/office/powerpoint/2010/main" val="42903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To access the Internet wirelessly at home, you need to establish WiFi on your home network by using a router.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When away from home, you can find a Mobil hotspot.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Mobile broadband connects you to the Internet through 3G or 4G access.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You must have a wireless Internet service provider.</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An Internet connectivity plan is known as a data plan.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17</a:t>
            </a:fld>
            <a:endParaRPr lang="en-US" dirty="0"/>
          </a:p>
        </p:txBody>
      </p:sp>
    </p:spTree>
    <p:extLst>
      <p:ext uri="{BB962C8B-B14F-4D97-AF65-F5344CB8AC3E}">
        <p14:creationId xmlns:p14="http://schemas.microsoft.com/office/powerpoint/2010/main" val="57603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One of the first things you should do to evaluate your network is list all the devices you’re using.</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For a home network to run most efficiently and to provide the fastest experience, it’s best that all network nodes use the latest Ethernet standard.</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If your router is provided by your ISP and it’s an older standard, you should consider having your ISP provide you with a new router.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18</a:t>
            </a:fld>
            <a:endParaRPr lang="en-US" dirty="0"/>
          </a:p>
        </p:txBody>
      </p:sp>
    </p:spTree>
    <p:extLst>
      <p:ext uri="{BB962C8B-B14F-4D97-AF65-F5344CB8AC3E}">
        <p14:creationId xmlns:p14="http://schemas.microsoft.com/office/powerpoint/2010/main" val="2981718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All routers that support the 802.11n standard (and newer 802.11ac) should work</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with computers running Windows or OS X. However, Apple has designed routers that are optimized for working with Apple computers.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Windows machines can also connect to an AirPort router, so it’s a great choice for households with both Apples and PCs.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AirPort Express router can be used for home networks to support devices running iOS, macOS, and Windows.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A switch acts like a traffic signal on a network.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19</a:t>
            </a:fld>
            <a:endParaRPr lang="en-US" dirty="0"/>
          </a:p>
        </p:txBody>
      </p:sp>
    </p:spTree>
    <p:extLst>
      <p:ext uri="{BB962C8B-B14F-4D97-AF65-F5344CB8AC3E}">
        <p14:creationId xmlns:p14="http://schemas.microsoft.com/office/powerpoint/2010/main" val="248514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2 is a partial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a:t>
            </a:fld>
            <a:endParaRPr lang="en-US" dirty="0"/>
          </a:p>
        </p:txBody>
      </p:sp>
    </p:spTree>
    <p:extLst>
      <p:ext uri="{BB962C8B-B14F-4D97-AF65-F5344CB8AC3E}">
        <p14:creationId xmlns:p14="http://schemas.microsoft.com/office/powerpoint/2010/main" val="153834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There</a:t>
            </a:r>
            <a:r>
              <a:rPr lang="en-US" sz="1200" kern="1200" baseline="0" dirty="0">
                <a:solidFill>
                  <a:schemeClr val="tx1"/>
                </a:solidFill>
                <a:effectLst/>
                <a:latin typeface="+mn-lt"/>
                <a:ea typeface="+mn-ea"/>
                <a:cs typeface="+mn-cs"/>
              </a:rPr>
              <a:t> are specialized home networking devices.</a:t>
            </a:r>
            <a:endParaRPr lang="en-US" sz="1200" kern="1200" dirty="0">
              <a:solidFill>
                <a:schemeClr val="tx1"/>
              </a:solidFill>
              <a:effectLst/>
              <a:latin typeface="+mn-lt"/>
              <a:ea typeface="+mn-ea"/>
              <a:cs typeface="+mn-cs"/>
            </a:endParaRPr>
          </a:p>
          <a:p>
            <a:pPr marL="285750" lvl="1" indent="-171450">
              <a:buFont typeface="Arial" panose="020B0604020202020204" pitchFamily="34" charset="0"/>
              <a:buChar char="•"/>
            </a:pPr>
            <a:r>
              <a:rPr lang="en-US" sz="1200" kern="1200" dirty="0">
                <a:solidFill>
                  <a:schemeClr val="tx1"/>
                </a:solidFill>
                <a:effectLst/>
                <a:latin typeface="+mn-lt"/>
                <a:ea typeface="+mn-ea"/>
                <a:cs typeface="+mn-cs"/>
              </a:rPr>
              <a:t>Network-attached storage (NAS) devices are specialized devices designed to store and manage network data. NAS devices provide centralized data storage and access.</a:t>
            </a: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Home network servers are specialized devices designed to store and share files across the network.</a:t>
            </a: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network-ready device (or Internet-ready device) can be connected directly to a network through either a wired or wireless connection.</a:t>
            </a:r>
            <a:endParaRPr lang="en-US" sz="3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20</a:t>
            </a:fld>
            <a:endParaRPr lang="en-US" dirty="0"/>
          </a:p>
        </p:txBody>
      </p:sp>
    </p:spTree>
    <p:extLst>
      <p:ext uri="{BB962C8B-B14F-4D97-AF65-F5344CB8AC3E}">
        <p14:creationId xmlns:p14="http://schemas.microsoft.com/office/powerpoint/2010/main" val="3206943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u="none" strike="noStrike" kern="1200" baseline="0" dirty="0">
                <a:solidFill>
                  <a:schemeClr val="tx1"/>
                </a:solidFill>
                <a:latin typeface="+mn-lt"/>
                <a:ea typeface="+mn-ea"/>
                <a:cs typeface="+mn-cs"/>
              </a:rPr>
              <a:t>In Windows, the process of setting up a network is fairly automated, especially if you’re using the same version of Windows on all your computers.</a:t>
            </a:r>
          </a:p>
          <a:p>
            <a:pPr marL="171450" indent="-171450">
              <a:buFont typeface="Arial" panose="020B0604020202020204" pitchFamily="34" charset="0"/>
              <a:buChar char="•"/>
            </a:pPr>
            <a:r>
              <a:rPr lang="en-US" sz="1200" b="0" u="none" strike="noStrike" kern="1200" baseline="0" dirty="0">
                <a:solidFill>
                  <a:schemeClr val="tx1"/>
                </a:solidFill>
                <a:latin typeface="+mn-lt"/>
                <a:ea typeface="+mn-ea"/>
                <a:cs typeface="+mn-cs"/>
              </a:rPr>
              <a:t>For ease of file and peripheral sharing, Windows has the HomeGroup feature.</a:t>
            </a:r>
          </a:p>
          <a:p>
            <a:pPr marL="171450" indent="-171450">
              <a:buFont typeface="Arial" panose="020B0604020202020204" pitchFamily="34" charset="0"/>
              <a:buChar char="•"/>
            </a:pPr>
            <a:r>
              <a:rPr lang="en-US" sz="1200" b="0" u="none" strike="noStrike" kern="1200" baseline="0" dirty="0">
                <a:solidFill>
                  <a:schemeClr val="tx1"/>
                </a:solidFill>
                <a:latin typeface="+mn-lt"/>
                <a:ea typeface="+mn-ea"/>
                <a:cs typeface="+mn-cs"/>
              </a:rPr>
              <a:t>Connecting a mobile device to a wireless network is an easy process, regardless of its operating system.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21</a:t>
            </a:fld>
            <a:endParaRPr lang="en-US" dirty="0"/>
          </a:p>
        </p:txBody>
      </p:sp>
    </p:spTree>
    <p:extLst>
      <p:ext uri="{BB962C8B-B14F-4D97-AF65-F5344CB8AC3E}">
        <p14:creationId xmlns:p14="http://schemas.microsoft.com/office/powerpoint/2010/main" val="2115198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p:spPr>
        <p:txBody>
          <a:bodyPr/>
          <a:lstStyle/>
          <a:p>
            <a:fld id="{448E6050-CA74-4FA0-AA55-60709F1D8BDD}" type="slidenum">
              <a:rPr lang="en-US" smtClean="0"/>
              <a:pPr/>
              <a:t>22</a:t>
            </a:fld>
            <a:endParaRPr lang="en-US" dirty="0"/>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maximum range of 802.11n or 802.11ac wireless devices is about 350 feet. But as you go farther away from your router, the speed (throughput) you achieve decreases.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Repositioning the node within the same room—sometimes even just a few inches from the original position—can affect communication between nodes.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wireless range extender is a device that amplifies your wireless signal to extend to parts of your home that are experiencing poor connectivity.</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4470439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p:spPr>
        <p:txBody>
          <a:bodyPr/>
          <a:lstStyle/>
          <a:p>
            <a:fld id="{448E6050-CA74-4FA0-AA55-60709F1D8BDD}" type="slidenum">
              <a:rPr lang="en-US" smtClean="0"/>
              <a:pPr/>
              <a:t>23</a:t>
            </a:fld>
            <a:endParaRPr lang="en-US" dirty="0"/>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latin typeface="+mn-lt"/>
                <a:ea typeface="+mn-ea"/>
                <a:cs typeface="+mn-cs"/>
              </a:rPr>
              <a:t>There are various issues and methods for securing your wireless network.</a:t>
            </a:r>
          </a:p>
          <a:p>
            <a:pPr marL="285750" lvl="1" indent="-171450">
              <a:buFont typeface="Arial" panose="020B0604020202020204" pitchFamily="34" charset="0"/>
              <a:buChar char="•"/>
            </a:pPr>
            <a:r>
              <a:rPr lang="en-US" dirty="0"/>
              <a:t>Use encryption and security protocols</a:t>
            </a:r>
          </a:p>
          <a:p>
            <a:pPr marL="285750" lvl="1" indent="-171450">
              <a:buFont typeface="Arial" panose="020B0604020202020204" pitchFamily="34" charset="0"/>
              <a:buChar char="•"/>
            </a:pPr>
            <a:r>
              <a:rPr lang="en-US" dirty="0"/>
              <a:t>Change network name (SSID)</a:t>
            </a:r>
          </a:p>
          <a:p>
            <a:pPr marL="285750" lvl="1" indent="-171450">
              <a:buFont typeface="Arial" panose="020B0604020202020204" pitchFamily="34" charset="0"/>
              <a:buChar char="•"/>
            </a:pPr>
            <a:r>
              <a:rPr lang="en-US" dirty="0"/>
              <a:t>Disable SSID broadcast</a:t>
            </a:r>
          </a:p>
          <a:p>
            <a:pPr marL="285750" lvl="1" indent="-171450">
              <a:buFont typeface="Arial" panose="020B0604020202020204" pitchFamily="34" charset="0"/>
              <a:buChar char="•"/>
            </a:pPr>
            <a:r>
              <a:rPr lang="en-US" dirty="0"/>
              <a:t>Change the default password</a:t>
            </a:r>
          </a:p>
          <a:p>
            <a:pPr marL="285750" lvl="1" indent="-171450">
              <a:buFont typeface="Arial" panose="020B0604020202020204" pitchFamily="34" charset="0"/>
              <a:buChar char="•"/>
            </a:pPr>
            <a:r>
              <a:rPr lang="en-US" dirty="0"/>
              <a:t>Create a passphrase</a:t>
            </a:r>
          </a:p>
          <a:p>
            <a:pPr marL="285750" lvl="1" indent="-171450">
              <a:buFont typeface="Arial" panose="020B0604020202020204" pitchFamily="34" charset="0"/>
              <a:buChar char="•"/>
            </a:pPr>
            <a:r>
              <a:rPr lang="en-US" dirty="0"/>
              <a:t>Implement media access controls</a:t>
            </a:r>
          </a:p>
        </p:txBody>
      </p:sp>
    </p:spTree>
    <p:extLst>
      <p:ext uri="{BB962C8B-B14F-4D97-AF65-F5344CB8AC3E}">
        <p14:creationId xmlns:p14="http://schemas.microsoft.com/office/powerpoint/2010/main" val="3672152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p:spPr>
        <p:txBody>
          <a:bodyPr/>
          <a:lstStyle/>
          <a:p>
            <a:fld id="{448E6050-CA74-4FA0-AA55-60709F1D8BDD}" type="slidenum">
              <a:rPr lang="en-US" smtClean="0"/>
              <a:pPr/>
              <a:t>24</a:t>
            </a:fld>
            <a:endParaRPr lang="en-US" dirty="0"/>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latin typeface="+mn-lt"/>
                <a:ea typeface="+mn-ea"/>
                <a:cs typeface="+mn-cs"/>
              </a:rPr>
              <a:t>Additional methods for securing your wireless network include:</a:t>
            </a:r>
          </a:p>
          <a:p>
            <a:pPr marL="342900" lvl="1" indent="-171450">
              <a:buFont typeface="Arial" panose="020B0604020202020204" pitchFamily="34" charset="0"/>
              <a:buChar char="•"/>
            </a:pPr>
            <a:r>
              <a:rPr lang="en-US" dirty="0"/>
              <a:t>Limit signal range</a:t>
            </a:r>
          </a:p>
          <a:p>
            <a:pPr marL="342900" lvl="1" indent="-171450">
              <a:buFont typeface="Arial" panose="020B0604020202020204" pitchFamily="34" charset="0"/>
              <a:buChar char="•"/>
            </a:pPr>
            <a:r>
              <a:rPr lang="en-US" dirty="0"/>
              <a:t>Apply firmware upgrades</a:t>
            </a:r>
          </a:p>
          <a:p>
            <a:pPr marL="342900" lvl="1" indent="-171450">
              <a:buFont typeface="Arial" panose="020B0604020202020204" pitchFamily="34" charset="0"/>
              <a:buChar char="•"/>
            </a:pPr>
            <a:r>
              <a:rPr lang="en-US" dirty="0"/>
              <a:t>Disable remote access</a:t>
            </a:r>
          </a:p>
          <a:p>
            <a:pPr marL="342900" lvl="1" indent="-171450">
              <a:buFont typeface="Arial" panose="020B0604020202020204" pitchFamily="34" charset="0"/>
              <a:buChar char="•"/>
            </a:pPr>
            <a:r>
              <a:rPr lang="en-US" dirty="0"/>
              <a:t>Keep router firmware up to date</a:t>
            </a:r>
          </a:p>
        </p:txBody>
      </p:sp>
    </p:spTree>
    <p:extLst>
      <p:ext uri="{BB962C8B-B14F-4D97-AF65-F5344CB8AC3E}">
        <p14:creationId xmlns:p14="http://schemas.microsoft.com/office/powerpoint/2010/main" val="1282875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p:spPr>
        <p:txBody>
          <a:bodyPr/>
          <a:lstStyle/>
          <a:p>
            <a:fld id="{448E6050-CA74-4FA0-AA55-60709F1D8BDD}" type="slidenum">
              <a:rPr lang="en-US" smtClean="0"/>
              <a:pPr/>
              <a:t>25</a:t>
            </a:fld>
            <a:endParaRPr lang="en-US" dirty="0"/>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p:spPr>
        <p:txBody>
          <a:bodyPr/>
          <a:lstStyle/>
          <a:p>
            <a:pPr marL="0" lvl="0" indent="0">
              <a:buFont typeface="Arial" panose="020B0604020202020204" pitchFamily="34" charset="0"/>
              <a:buNone/>
            </a:pPr>
            <a:r>
              <a:rPr lang="en-US" sz="1200" b="0" i="0" u="none" strike="noStrike" kern="1200" baseline="0" dirty="0">
                <a:solidFill>
                  <a:schemeClr val="tx1"/>
                </a:solidFill>
                <a:latin typeface="+mn-lt"/>
                <a:ea typeface="+mn-ea"/>
                <a:cs typeface="+mn-cs"/>
              </a:rPr>
              <a:t>By accessing your router, you can configure the security protocols available on your router and change the SSID.</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733236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1990230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3 is the final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3</a:t>
            </a:fld>
            <a:endParaRPr lang="en-US" dirty="0"/>
          </a:p>
        </p:txBody>
      </p:sp>
    </p:spTree>
    <p:extLst>
      <p:ext uri="{BB962C8B-B14F-4D97-AF65-F5344CB8AC3E}">
        <p14:creationId xmlns:p14="http://schemas.microsoft.com/office/powerpoint/2010/main" val="1187859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sz="1200" kern="1200" dirty="0">
                <a:solidFill>
                  <a:schemeClr val="tx1"/>
                </a:solidFill>
                <a:ea typeface="+mn-ea"/>
                <a:cs typeface="+mn-cs"/>
              </a:rPr>
              <a:t>A computer </a:t>
            </a:r>
            <a:r>
              <a:rPr lang="en-US" sz="1200" b="0" kern="1200" dirty="0">
                <a:solidFill>
                  <a:schemeClr val="tx1"/>
                </a:solidFill>
                <a:ea typeface="+mn-ea"/>
                <a:cs typeface="+mn-cs"/>
              </a:rPr>
              <a:t>network</a:t>
            </a:r>
            <a:r>
              <a:rPr lang="en-US" sz="1200" kern="1200" dirty="0">
                <a:solidFill>
                  <a:schemeClr val="tx1"/>
                </a:solidFill>
                <a:ea typeface="+mn-ea"/>
                <a:cs typeface="+mn-cs"/>
              </a:rPr>
              <a:t> is simply two or more computers that are connected via software and hardware so that they can communicate with each other. </a:t>
            </a:r>
          </a:p>
          <a:p>
            <a:pPr marL="171450" indent="-171450">
              <a:buFont typeface="Arial" pitchFamily="34" charset="0"/>
              <a:buChar char="•"/>
            </a:pPr>
            <a:r>
              <a:rPr lang="en-US" sz="1200" kern="1200" dirty="0">
                <a:solidFill>
                  <a:schemeClr val="tx1"/>
                </a:solidFill>
                <a:ea typeface="+mn-ea"/>
                <a:cs typeface="+mn-cs"/>
              </a:rPr>
              <a:t>Each device connected to a network is referred to as a </a:t>
            </a:r>
            <a:r>
              <a:rPr lang="en-US" sz="1200" b="0" kern="1200" dirty="0">
                <a:solidFill>
                  <a:schemeClr val="tx1"/>
                </a:solidFill>
                <a:ea typeface="+mn-ea"/>
                <a:cs typeface="+mn-cs"/>
              </a:rPr>
              <a:t>node.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a:solidFill>
                  <a:schemeClr val="tx1"/>
                </a:solidFill>
                <a:effectLst/>
                <a:ea typeface="+mn-ea"/>
                <a:cs typeface="+mn-cs"/>
              </a:rPr>
              <a:t>A node can be a computer, a peripheral such as a printer or game console, or a network device such as a</a:t>
            </a:r>
            <a:r>
              <a:rPr lang="en-US" sz="1200" kern="1200" baseline="0" dirty="0">
                <a:solidFill>
                  <a:schemeClr val="tx1"/>
                </a:solidFill>
                <a:effectLst/>
                <a:ea typeface="+mn-ea"/>
                <a:cs typeface="+mn-cs"/>
              </a:rPr>
              <a:t> router.</a:t>
            </a:r>
          </a:p>
        </p:txBody>
      </p:sp>
      <p:sp>
        <p:nvSpPr>
          <p:cNvPr id="4" name="Slide Number Placeholder 3"/>
          <p:cNvSpPr>
            <a:spLocks noGrp="1"/>
          </p:cNvSpPr>
          <p:nvPr>
            <p:ph type="sldNum" sz="quarter" idx="10"/>
          </p:nvPr>
        </p:nvSpPr>
        <p:spPr/>
        <p:txBody>
          <a:bodyPr/>
          <a:lstStyle/>
          <a:p>
            <a:pPr>
              <a:defRPr/>
            </a:pPr>
            <a:fld id="{0FCA0123-C110-4221-AFA9-204FA76276BE}" type="slidenum">
              <a:rPr lang="en-US" smtClean="0"/>
              <a:pPr>
                <a:defRPr/>
              </a:pPr>
              <a:t>4</a:t>
            </a:fld>
            <a:endParaRPr lang="en-US" dirty="0"/>
          </a:p>
        </p:txBody>
      </p:sp>
    </p:spTree>
    <p:extLst>
      <p:ext uri="{BB962C8B-B14F-4D97-AF65-F5344CB8AC3E}">
        <p14:creationId xmlns:p14="http://schemas.microsoft.com/office/powerpoint/2010/main" val="35946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There are several benefits to having computers networked: </a:t>
            </a:r>
          </a:p>
          <a:p>
            <a:pPr marL="285750" lvl="1" indent="-171450">
              <a:buFont typeface="Arial" panose="020B0604020202020204" pitchFamily="34" charset="0"/>
              <a:buChar char="•"/>
            </a:pPr>
            <a:r>
              <a:rPr lang="en-US" sz="1200" kern="1200" dirty="0">
                <a:solidFill>
                  <a:schemeClr val="tx1"/>
                </a:solidFill>
                <a:effectLst/>
                <a:latin typeface="+mn-lt"/>
                <a:ea typeface="+mn-ea"/>
                <a:cs typeface="+mn-cs"/>
              </a:rPr>
              <a:t>Sharing an Internet connection: A network lets you share the high-speed Internet connection coming into your home. </a:t>
            </a:r>
          </a:p>
          <a:p>
            <a:pPr marL="285750" lvl="1" indent="-171450">
              <a:buFont typeface="Arial" panose="020B0604020202020204" pitchFamily="34" charset="0"/>
              <a:buChar char="•"/>
            </a:pPr>
            <a:r>
              <a:rPr lang="en-US" sz="1200" kern="1200" dirty="0">
                <a:solidFill>
                  <a:schemeClr val="tx1"/>
                </a:solidFill>
                <a:effectLst/>
                <a:latin typeface="+mn-lt"/>
                <a:ea typeface="+mn-ea"/>
                <a:cs typeface="+mn-cs"/>
              </a:rPr>
              <a:t>Sharing printers and other peripherals: Networks let you share printers and other peripheral devices. </a:t>
            </a:r>
          </a:p>
          <a:p>
            <a:pPr marL="285750" lvl="1" indent="-171450">
              <a:buFont typeface="Arial" panose="020B0604020202020204" pitchFamily="34" charset="0"/>
              <a:buChar char="•"/>
            </a:pPr>
            <a:r>
              <a:rPr lang="en-US" sz="1200" kern="1200" dirty="0">
                <a:solidFill>
                  <a:schemeClr val="tx1"/>
                </a:solidFill>
                <a:effectLst/>
                <a:latin typeface="+mn-lt"/>
                <a:ea typeface="+mn-ea"/>
                <a:cs typeface="+mn-cs"/>
              </a:rPr>
              <a:t>Sharing files: You can share files between networked computers without having to use portable storage devices to transfer the files.</a:t>
            </a:r>
          </a:p>
          <a:p>
            <a:pPr marL="285750" lvl="1" indent="-171450">
              <a:buFont typeface="Arial" panose="020B0604020202020204" pitchFamily="34" charset="0"/>
              <a:buChar char="•"/>
            </a:pPr>
            <a:r>
              <a:rPr lang="en-US" sz="1200" kern="1200" dirty="0">
                <a:solidFill>
                  <a:schemeClr val="tx1"/>
                </a:solidFill>
                <a:effectLst/>
                <a:latin typeface="+mn-lt"/>
                <a:ea typeface="+mn-ea"/>
                <a:cs typeface="+mn-cs"/>
              </a:rPr>
              <a:t>Common communications: Computers running different operating systems can communicate on the same network.</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major disadvantage of networks is the setup time.</a:t>
            </a:r>
          </a:p>
        </p:txBody>
      </p:sp>
      <p:sp>
        <p:nvSpPr>
          <p:cNvPr id="4" name="Slide Number Placeholder 3"/>
          <p:cNvSpPr>
            <a:spLocks noGrp="1"/>
          </p:cNvSpPr>
          <p:nvPr>
            <p:ph type="sldNum" sz="quarter" idx="10"/>
          </p:nvPr>
        </p:nvSpPr>
        <p:spPr/>
        <p:txBody>
          <a:bodyPr/>
          <a:lstStyle/>
          <a:p>
            <a:fld id="{277E2621-405C-4F83-9120-2E9601611C17}" type="slidenum">
              <a:rPr lang="en-US" smtClean="0"/>
              <a:pPr/>
              <a:t>5</a:t>
            </a:fld>
            <a:endParaRPr lang="en-US" dirty="0"/>
          </a:p>
        </p:txBody>
      </p:sp>
    </p:spTree>
    <p:extLst>
      <p:ext uri="{BB962C8B-B14F-4D97-AF65-F5344CB8AC3E}">
        <p14:creationId xmlns:p14="http://schemas.microsoft.com/office/powerpoint/2010/main" val="3819248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The</a:t>
            </a:r>
            <a:r>
              <a:rPr lang="en-US" baseline="0" dirty="0"/>
              <a:t> following terms help us understand how d</a:t>
            </a:r>
            <a:r>
              <a:rPr lang="en-US" dirty="0"/>
              <a:t>ata moves through networks.</a:t>
            </a:r>
          </a:p>
          <a:p>
            <a:pPr marL="285750" lvl="1" indent="-171450">
              <a:spcBef>
                <a:spcPts val="0"/>
              </a:spcBef>
              <a:buFont typeface="Arial" panose="020B0604020202020204" pitchFamily="34" charset="0"/>
              <a:buChar char="•"/>
            </a:pPr>
            <a:r>
              <a:rPr lang="en-US" dirty="0"/>
              <a:t>Data transfer rate (bandwidth) is the maximum speed data can be transmitted.</a:t>
            </a:r>
          </a:p>
          <a:p>
            <a:pPr marL="285750" lvl="1" indent="-171450">
              <a:spcBef>
                <a:spcPts val="0"/>
              </a:spcBef>
              <a:buFont typeface="Arial" panose="020B0604020202020204" pitchFamily="34" charset="0"/>
              <a:buChar char="•"/>
            </a:pPr>
            <a:r>
              <a:rPr lang="en-US" dirty="0"/>
              <a:t>Throughput is the actual speed data is transferred.</a:t>
            </a: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Data transfer rate and throughput are usually measured in megabits per second (</a:t>
            </a:r>
            <a:r>
              <a:rPr lang="en-US" sz="1200" b="0" i="0" u="none" strike="noStrike" kern="1200" baseline="0" dirty="0" err="1">
                <a:solidFill>
                  <a:schemeClr val="tx1"/>
                </a:solidFill>
                <a:latin typeface="+mn-lt"/>
                <a:ea typeface="+mn-ea"/>
                <a:cs typeface="+mn-cs"/>
              </a:rPr>
              <a:t>Mbps</a:t>
            </a:r>
            <a:r>
              <a:rPr lang="en-US" sz="1200" b="0" i="0" u="none" strike="noStrike" kern="1200" baseline="0" dirty="0">
                <a:solidFill>
                  <a:schemeClr val="tx1"/>
                </a:solidFill>
                <a:latin typeface="+mn-lt"/>
                <a:ea typeface="+mn-ea"/>
                <a:cs typeface="+mn-cs"/>
              </a:rPr>
              <a:t>) and gigabits per second (</a:t>
            </a:r>
            <a:r>
              <a:rPr lang="en-US" sz="1200" b="0" i="0" u="none" strike="noStrike" kern="1200" baseline="0" dirty="0" err="1">
                <a:solidFill>
                  <a:schemeClr val="tx1"/>
                </a:solidFill>
                <a:latin typeface="+mn-lt"/>
                <a:ea typeface="+mn-ea"/>
                <a:cs typeface="+mn-cs"/>
              </a:rPr>
              <a:t>Gbps</a:t>
            </a:r>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6</a:t>
            </a:fld>
            <a:endParaRPr lang="en-US" dirty="0"/>
          </a:p>
        </p:txBody>
      </p:sp>
    </p:spTree>
    <p:extLst>
      <p:ext uri="{BB962C8B-B14F-4D97-AF65-F5344CB8AC3E}">
        <p14:creationId xmlns:p14="http://schemas.microsoft.com/office/powerpoint/2010/main" val="2394339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Networks can be</a:t>
            </a:r>
            <a:r>
              <a:rPr lang="en-US" baseline="0" dirty="0"/>
              <a:t> c</a:t>
            </a:r>
            <a:r>
              <a:rPr lang="en-US" dirty="0"/>
              <a:t>lassified by distance.</a:t>
            </a:r>
          </a:p>
          <a:p>
            <a:pPr marL="171450" indent="-171450">
              <a:buFont typeface="Arial" panose="020B0604020202020204" pitchFamily="34" charset="0"/>
              <a:buChar char="•"/>
            </a:pPr>
            <a:r>
              <a:rPr lang="en-US" dirty="0"/>
              <a:t>A personal area network (PAN) is </a:t>
            </a:r>
            <a:r>
              <a:rPr lang="en-US" sz="1200" b="0" i="0" u="none" strike="noStrike" kern="1200" baseline="0" dirty="0"/>
              <a:t>used for communication among devices close to one person.</a:t>
            </a:r>
            <a:endParaRPr lang="en-US" dirty="0"/>
          </a:p>
          <a:p>
            <a:pPr marL="171450" indent="-171450">
              <a:buFont typeface="Arial" panose="020B0604020202020204" pitchFamily="34" charset="0"/>
              <a:buChar char="•"/>
            </a:pPr>
            <a:r>
              <a:rPr lang="en-US" dirty="0"/>
              <a:t>A local area network (LAN)</a:t>
            </a:r>
            <a:r>
              <a:rPr lang="en-US" sz="1200" b="0" i="0" u="none" strike="noStrike" kern="1200" baseline="0" dirty="0">
                <a:latin typeface="+mn-lt"/>
                <a:ea typeface="+mn-ea"/>
                <a:cs typeface="+mn-cs"/>
              </a:rPr>
              <a:t> is a network in which the nodes are located within a small geographical area.</a:t>
            </a:r>
          </a:p>
          <a:p>
            <a:pPr marL="171450" indent="-171450">
              <a:buFont typeface="Arial" panose="020B0604020202020204" pitchFamily="34" charset="0"/>
              <a:buChar char="•"/>
            </a:pPr>
            <a:r>
              <a:rPr lang="en-US" dirty="0"/>
              <a:t>A home area network (HAN)</a:t>
            </a:r>
            <a:r>
              <a:rPr lang="en-US" sz="1200" b="0" i="0" u="none" strike="noStrike" kern="1200" baseline="0" dirty="0"/>
              <a:t> is a specific type of LAN located in a home.</a:t>
            </a:r>
            <a:endParaRPr lang="en-US" dirty="0"/>
          </a:p>
          <a:p>
            <a:pPr marL="171450" indent="-171450">
              <a:buFont typeface="Arial" panose="020B0604020202020204" pitchFamily="34" charset="0"/>
              <a:buChar char="•"/>
            </a:pPr>
            <a:r>
              <a:rPr lang="en-US" dirty="0"/>
              <a:t>A metropolitan area network (MAN)</a:t>
            </a:r>
            <a:r>
              <a:rPr lang="en-US" sz="1200" b="0" i="0" u="none" strike="noStrike" kern="1200" baseline="0" dirty="0">
                <a:latin typeface="+mn-lt"/>
                <a:ea typeface="+mn-ea"/>
                <a:cs typeface="+mn-cs"/>
              </a:rPr>
              <a:t> is a large network designed to provide access to a specific geographical area, such as an entire city.</a:t>
            </a:r>
          </a:p>
          <a:p>
            <a:pPr marL="171450" indent="-171450">
              <a:buFont typeface="Arial" panose="020B0604020202020204" pitchFamily="34" charset="0"/>
              <a:buChar char="•"/>
            </a:pPr>
            <a:r>
              <a:rPr lang="en-US" dirty="0"/>
              <a:t>A wide area network (WAN) </a:t>
            </a:r>
            <a:r>
              <a:rPr lang="en-US" sz="1200" b="0" i="0" u="none" strike="noStrike" kern="1200" baseline="0" dirty="0"/>
              <a:t>spans a large physical distance.</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7</a:t>
            </a:fld>
            <a:endParaRPr lang="en-US" dirty="0"/>
          </a:p>
        </p:txBody>
      </p:sp>
    </p:spTree>
    <p:extLst>
      <p:ext uri="{BB962C8B-B14F-4D97-AF65-F5344CB8AC3E}">
        <p14:creationId xmlns:p14="http://schemas.microsoft.com/office/powerpoint/2010/main" val="3869969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Networks can be classified by levels</a:t>
            </a:r>
            <a:r>
              <a:rPr lang="en-US" baseline="0" dirty="0"/>
              <a:t> of administration.</a:t>
            </a:r>
            <a:endParaRPr lang="en-US" sz="1200" b="0" u="none" strike="noStrike" kern="1200" baseline="0" dirty="0"/>
          </a:p>
          <a:p>
            <a:pPr marL="171450" indent="-171450">
              <a:buFont typeface="Arial" panose="020B0604020202020204" pitchFamily="34" charset="0"/>
              <a:buChar char="•"/>
            </a:pPr>
            <a:r>
              <a:rPr lang="en-US" sz="1200" b="0" u="none" strike="noStrike" kern="1200" baseline="0" dirty="0">
                <a:latin typeface="+mn-lt"/>
                <a:ea typeface="+mn-ea"/>
                <a:cs typeface="+mn-cs"/>
              </a:rPr>
              <a:t>In a client/server network, a client is a computer on which users accomplish tasks and make requests, whereas the server is the computer that provides information or resources to the client computers.</a:t>
            </a:r>
          </a:p>
          <a:p>
            <a:pPr marL="171450" indent="-171450">
              <a:buFont typeface="Arial" panose="020B0604020202020204" pitchFamily="34" charset="0"/>
              <a:buChar char="•"/>
            </a:pPr>
            <a:r>
              <a:rPr lang="en-US" sz="1200" b="0" u="none" strike="noStrike" kern="1200" baseline="0" dirty="0">
                <a:latin typeface="+mn-lt"/>
                <a:ea typeface="+mn-ea"/>
                <a:cs typeface="+mn-cs"/>
              </a:rPr>
              <a:t>In a P2P network, each node connected on the network can communicate directly with every other node on the network.</a:t>
            </a:r>
            <a:endParaRPr lang="en-US" sz="1200" kern="1200" dirty="0">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8</a:t>
            </a:fld>
            <a:endParaRPr lang="en-US" dirty="0"/>
          </a:p>
        </p:txBody>
      </p:sp>
    </p:spTree>
    <p:extLst>
      <p:ext uri="{BB962C8B-B14F-4D97-AF65-F5344CB8AC3E}">
        <p14:creationId xmlns:p14="http://schemas.microsoft.com/office/powerpoint/2010/main" val="1840308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Networks can be classified by the protocols used.</a:t>
            </a:r>
          </a:p>
          <a:p>
            <a:pPr marL="285750" lvl="1" indent="-171450">
              <a:buFont typeface="Arial" panose="020B0604020202020204" pitchFamily="34" charset="0"/>
              <a:buChar char="•"/>
            </a:pPr>
            <a:r>
              <a:rPr lang="en-GB" dirty="0"/>
              <a:t>Ethernet</a:t>
            </a:r>
          </a:p>
          <a:p>
            <a:pPr marL="514350" lvl="2" indent="-171450">
              <a:buFont typeface="Arial" panose="020B0604020202020204" pitchFamily="34" charset="0"/>
              <a:buChar char="•"/>
            </a:pPr>
            <a:r>
              <a:rPr lang="en-US" dirty="0"/>
              <a:t>Developed by the Institute of Electrical and Electronics Engineers (IEEE).</a:t>
            </a:r>
            <a:endParaRPr lang="en-GB" dirty="0"/>
          </a:p>
          <a:p>
            <a:pPr marL="514350" lvl="2" indent="-171450">
              <a:buFont typeface="Arial" panose="020B0604020202020204" pitchFamily="34" charset="0"/>
              <a:buChar char="•"/>
            </a:pPr>
            <a:r>
              <a:rPr lang="en-GB" dirty="0"/>
              <a:t>This applies to wireless and wired networks.</a:t>
            </a:r>
          </a:p>
          <a:p>
            <a:pPr marL="285750" lvl="1" indent="-171450">
              <a:buFont typeface="Arial" panose="020B0604020202020204" pitchFamily="34" charset="0"/>
              <a:buChar char="•"/>
            </a:pPr>
            <a:r>
              <a:rPr lang="en-US" sz="1200" b="0" i="0" u="none" strike="noStrike" kern="1200" baseline="0" dirty="0"/>
              <a:t>The ability of current devices to use earlier standards in addition to the current standard is known as backward compatibility.</a:t>
            </a:r>
            <a:endParaRPr lang="en-GB"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9</a:t>
            </a:fld>
            <a:endParaRPr lang="en-US" dirty="0"/>
          </a:p>
        </p:txBody>
      </p:sp>
    </p:spTree>
    <p:extLst>
      <p:ext uri="{BB962C8B-B14F-4D97-AF65-F5344CB8AC3E}">
        <p14:creationId xmlns:p14="http://schemas.microsoft.com/office/powerpoint/2010/main" val="3843105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3200" b="0" i="0" u="none" strike="noStrike" cap="none">
                <a:solidFill>
                  <a:srgbClr val="007FA3"/>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a:t>Edit Master text styles</a:t>
            </a:r>
          </a:p>
          <a:p>
            <a:pPr lvl="1"/>
            <a:endParaRPr lang="en-US" dirty="0"/>
          </a:p>
          <a:p>
            <a:pPr lvl="2"/>
            <a:endParaRPr lang="en-US"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A171497-280E-4A7A-9FDA-725956F2C8B6}" type="datetime1">
              <a:rPr lang="en-US" smtClean="0"/>
              <a:t>3/30/2018</a:t>
            </a:fld>
            <a:endParaRPr lang="en-US" dirty="0"/>
          </a:p>
        </p:txBody>
      </p:sp>
    </p:spTree>
    <p:extLst>
      <p:ext uri="{BB962C8B-B14F-4D97-AF65-F5344CB8AC3E}">
        <p14:creationId xmlns:p14="http://schemas.microsoft.com/office/powerpoint/2010/main" val="121780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1"/>
          </p:nvPr>
        </p:nvSpPr>
        <p:spPr/>
        <p:txBody>
          <a:bodyPr/>
          <a:lstStyle/>
          <a:p>
            <a:fld id="{E3B7A3B1-0BF1-4075-B8B0-1F0F83C088AE}" type="datetime1">
              <a:rPr lang="en-US" smtClean="0"/>
              <a:t>3/30/2018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3200"/>
            </a:lvl1pPr>
            <a:lvl2pPr>
              <a:buClr>
                <a:schemeClr val="tx1"/>
              </a:buClr>
              <a:defRPr sz="2800"/>
            </a:lvl2pPr>
            <a:lvl3pPr>
              <a:buClr>
                <a:schemeClr val="tx1"/>
              </a:buClr>
              <a:defRPr sz="2400"/>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15E94CDF-0BB7-431B-B614-1FB4EB46B864}" type="datetime1">
              <a:rPr lang="en-US" smtClean="0"/>
              <a:t>3/30/2018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0"/>
          </p:nvPr>
        </p:nvSpPr>
        <p:spPr/>
        <p:txBody>
          <a:bodyPr/>
          <a:lstStyle/>
          <a:p>
            <a:fld id="{CDB38FA0-E908-4D3C-AC8B-725E5CB0C3D6}" type="datetime1">
              <a:rPr lang="en-US" smtClean="0"/>
              <a:t>3/30/2018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40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2" name="Date Placeholder 1"/>
          <p:cNvSpPr>
            <a:spLocks noGrp="1"/>
          </p:cNvSpPr>
          <p:nvPr>
            <p:ph type="dt" sz="half" idx="10"/>
          </p:nvPr>
        </p:nvSpPr>
        <p:spPr/>
        <p:txBody>
          <a:bodyPr/>
          <a:lstStyle>
            <a:lvl1pPr>
              <a:defRPr>
                <a:solidFill>
                  <a:schemeClr val="tx1"/>
                </a:solidFill>
              </a:defRPr>
            </a:lvl1pPr>
          </a:lstStyle>
          <a:p>
            <a:fld id="{34786139-B08E-440F-A2EE-1144C22A8FE6}" type="datetime1">
              <a:rPr lang="en-US" smtClean="0"/>
              <a:t>3/30/2018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041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156170-31E9-4BB9-8214-EDF81CF4C82B}" type="datetime1">
              <a:rPr lang="en-US" smtClean="0"/>
              <a:t>3/30/2018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BC33B934-923A-461C-AA17-D92D00D20DEE}" type="datetime1">
              <a:rPr lang="en-US" smtClean="0"/>
              <a:t>3/30/2018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B3AEE905-744E-433B-99FE-4490E3226F2E}" type="datetime1">
              <a:rPr lang="en-US" smtClean="0"/>
              <a:t>3/30/2018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F52CDF79-089C-41C3-B55D-96DC1881DBBF}" type="datetime1">
              <a:rPr lang="en-US" smtClean="0"/>
              <a:t>3/30/2018</a:t>
            </a:fld>
            <a:endParaRPr lang="en-US" dirty="0"/>
          </a:p>
        </p:txBody>
      </p:sp>
    </p:spTree>
    <p:extLst>
      <p:ext uri="{BB962C8B-B14F-4D97-AF65-F5344CB8AC3E}">
        <p14:creationId xmlns:p14="http://schemas.microsoft.com/office/powerpoint/2010/main" val="336610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A4AA97C-757F-4892-ADC5-FAB09D5E23DC}" type="datetime1">
              <a:rPr lang="en-US" smtClean="0"/>
              <a:t>3/30/2018</a:t>
            </a:fld>
            <a:endParaRPr lang="en-US"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96912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43B9ACBC-2A90-481B-A6F9-4030EF544EC1}" type="datetime1">
              <a:rPr lang="en-US" smtClean="0"/>
              <a:t>3/30/2018</a:t>
            </a:fld>
            <a:endParaRPr lang="en-US" dirty="0"/>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798009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93B27D6-A2B4-49F1-B2BB-DFF8CCAA81A1}" type="datetime1">
              <a:rPr lang="en-US" smtClean="0"/>
              <a:t>3/30/2018</a:t>
            </a:fld>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82061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BED0C1EC-D760-460D-B51B-ADCD4591BD9F}" type="datetime1">
              <a:rPr lang="en-US" smtClean="0"/>
              <a:t>3/30/2018</a:t>
            </a:fld>
            <a:endParaRPr lang="en-US"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25234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C289AB0-D10A-4611-8CB1-7BEEA2C797FB}" type="datetime1">
              <a:rPr lang="en-US" smtClean="0"/>
              <a:t>3/30/2018</a:t>
            </a:fld>
            <a:endParaRPr lang="en-US"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00694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EF0E9D33-2625-48CD-9699-8C4818C159FF}" type="datetime1">
              <a:rPr lang="en-US" smtClean="0"/>
              <a:t>3/30/2018</a:t>
            </a:fld>
            <a:endParaRPr lang="en-US"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386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3A5077BA-80F9-4E42-84E7-DBA870C9B7CB}" type="datetime1">
              <a:rPr lang="en-US" smtClean="0"/>
              <a:t>3/30/2018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81062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25D893A7-7601-4462-B066-ADB87642455D}" type="datetime1">
              <a:rPr lang="en-US" smtClean="0"/>
              <a:t>3/30/2018</a:t>
            </a:fld>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pic>
        <p:nvPicPr>
          <p:cNvPr id="15" name="Shape 15" descr="Pearson Logo"/>
          <p:cNvPicPr preferRelativeResize="0"/>
          <p:nvPr/>
        </p:nvPicPr>
        <p:blipFill rotWithShape="1">
          <a:blip r:embed="rId18">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2019, 2018, 2017 Pearson Education, Inc. All Rights Reserved</a:t>
            </a:r>
          </a:p>
        </p:txBody>
      </p:sp>
    </p:spTree>
    <p:extLst>
      <p:ext uri="{BB962C8B-B14F-4D97-AF65-F5344CB8AC3E}">
        <p14:creationId xmlns:p14="http://schemas.microsoft.com/office/powerpoint/2010/main" val="616368185"/>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2" r:id="rId8"/>
    <p:sldLayoutId id="2147483657" r:id="rId9"/>
    <p:sldLayoutId id="2147483656" r:id="rId10"/>
    <p:sldLayoutId id="2147483650" r:id="rId11"/>
    <p:sldLayoutId id="2147483659" r:id="rId12"/>
    <p:sldLayoutId id="2147483658" r:id="rId13"/>
    <p:sldLayoutId id="2147483660" r:id="rId14"/>
    <p:sldLayoutId id="2147483654" r:id="rId15"/>
    <p:sldLayoutId id="2147483655" r:id="rId1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Technology in Action</a:t>
            </a:r>
          </a:p>
        </p:txBody>
      </p:sp>
      <p:sp>
        <p:nvSpPr>
          <p:cNvPr id="196" name="Shape 196"/>
          <p:cNvSpPr txBox="1">
            <a:spLocks noGrp="1"/>
          </p:cNvSpPr>
          <p:nvPr>
            <p:ph type="body" idx="1"/>
          </p:nvPr>
        </p:nvSpPr>
        <p:spPr>
          <a:xfrm>
            <a:off x="457200" y="967566"/>
            <a:ext cx="8229600" cy="5158597"/>
          </a:xfrm>
          <a:prstGeom prst="rect">
            <a:avLst/>
          </a:prstGeom>
          <a:noFill/>
          <a:ln>
            <a:noFill/>
          </a:ln>
        </p:spPr>
        <p:txBody>
          <a:bodyPr lIns="0" tIns="0" rIns="0" bIns="0" anchor="t" anchorCtr="0">
            <a:noAutofit/>
          </a:bodyPr>
          <a:lstStyle/>
          <a:p>
            <a:pPr marL="0" lvl="0" indent="0">
              <a:spcBef>
                <a:spcPts val="0"/>
              </a:spcBef>
              <a:buSzPct val="25000"/>
              <a:buNone/>
            </a:pPr>
            <a:r>
              <a:rPr lang="en-US" sz="2000" dirty="0"/>
              <a:t>15</a:t>
            </a:r>
            <a:r>
              <a:rPr lang="en-US" sz="2000" baseline="30000" dirty="0"/>
              <a:t>th</a:t>
            </a:r>
            <a:r>
              <a:rPr lang="en-US" sz="2000" dirty="0"/>
              <a:t> Edition</a:t>
            </a:r>
          </a:p>
        </p:txBody>
      </p:sp>
      <p:sp>
        <p:nvSpPr>
          <p:cNvPr id="198" name="Shape 198"/>
          <p:cNvSpPr txBox="1">
            <a:spLocks noGrp="1"/>
          </p:cNvSpPr>
          <p:nvPr>
            <p:ph type="body" idx="4294967295"/>
          </p:nvPr>
        </p:nvSpPr>
        <p:spPr>
          <a:xfrm>
            <a:off x="5486400" y="1600200"/>
            <a:ext cx="3657600" cy="1600200"/>
          </a:xfrm>
          <a:prstGeom prst="rect">
            <a:avLst/>
          </a:prstGeom>
          <a:noFill/>
          <a:ln>
            <a:noFill/>
          </a:ln>
        </p:spPr>
        <p:txBody>
          <a:bodyPr lIns="0" tIns="0" rIns="0" bIns="0" anchor="b" anchorCtr="0">
            <a:noAutofit/>
          </a:bodyPr>
          <a:lstStyle/>
          <a:p>
            <a:pPr marL="0" marR="0" lvl="0" indent="0" algn="l"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a:t>
            </a:r>
            <a:r>
              <a:rPr lang="en-US" sz="3000" dirty="0"/>
              <a:t>7</a:t>
            </a:r>
            <a:endParaRPr lang="en-US" sz="3000" b="0" i="0" u="none" strike="noStrike" cap="none" dirty="0">
              <a:solidFill>
                <a:schemeClr val="dk1"/>
              </a:solidFill>
              <a:latin typeface="Arial"/>
              <a:ea typeface="Arial"/>
              <a:cs typeface="Arial"/>
              <a:sym typeface="Arial"/>
            </a:endParaRPr>
          </a:p>
        </p:txBody>
      </p:sp>
      <p:sp>
        <p:nvSpPr>
          <p:cNvPr id="199" name="Shape 199"/>
          <p:cNvSpPr txBox="1">
            <a:spLocks noGrp="1"/>
          </p:cNvSpPr>
          <p:nvPr>
            <p:ph type="body" idx="4294967295"/>
          </p:nvPr>
        </p:nvSpPr>
        <p:spPr>
          <a:xfrm>
            <a:off x="5486400" y="3200400"/>
            <a:ext cx="3657600" cy="2925763"/>
          </a:xfrm>
          <a:prstGeom prst="rect">
            <a:avLst/>
          </a:prstGeom>
          <a:noFill/>
          <a:ln>
            <a:noFill/>
          </a:ln>
        </p:spPr>
        <p:txBody>
          <a:bodyPr lIns="0" tIns="0" rIns="0" bIns="0" anchor="t" anchorCtr="0">
            <a:noAutofit/>
          </a:bodyPr>
          <a:lstStyle/>
          <a:p>
            <a:pPr marL="101600" indent="0">
              <a:lnSpc>
                <a:spcPct val="120000"/>
              </a:lnSpc>
              <a:buNone/>
            </a:pPr>
            <a:r>
              <a:rPr lang="en-US" sz="2400" kern="1200" dirty="0">
                <a:solidFill>
                  <a:schemeClr val="tx1"/>
                </a:solidFill>
                <a:latin typeface="+mj-lt"/>
                <a:ea typeface="+mn-ea"/>
                <a:cs typeface="+mn-cs"/>
              </a:rPr>
              <a:t>Networking: Connecting Computing Devices</a:t>
            </a:r>
          </a:p>
        </p:txBody>
      </p:sp>
      <p:pic>
        <p:nvPicPr>
          <p:cNvPr id="7" name="Picture 6" descr="Technology in Action: Complete, Fifteenth Edition by Evans, Martin, and Poatsy.">
            <a:extLst>
              <a:ext uri="{FF2B5EF4-FFF2-40B4-BE49-F238E27FC236}">
                <a16:creationId xmlns:a16="http://schemas.microsoft.com/office/drawing/2014/main" id="{5B9DABA7-5183-4A28-ACE8-32862274AB9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7367" y="1444626"/>
            <a:ext cx="3657600" cy="4681537"/>
          </a:xfrm>
          <a:prstGeom prst="rect">
            <a:avLst/>
          </a:prstGeom>
        </p:spPr>
      </p:pic>
    </p:spTree>
    <p:extLst>
      <p:ext uri="{BB962C8B-B14F-4D97-AF65-F5344CB8AC3E}">
        <p14:creationId xmlns:p14="http://schemas.microsoft.com/office/powerpoint/2010/main" val="300553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effectLst/>
              </a:rPr>
              <a:t>Network Components</a:t>
            </a:r>
            <a:br>
              <a:rPr lang="en-US" dirty="0">
                <a:effectLst/>
              </a:rPr>
            </a:br>
            <a:r>
              <a:rPr lang="en-US" sz="2000" dirty="0">
                <a:effectLst/>
              </a:rPr>
              <a:t>(Objective 7.3)</a:t>
            </a:r>
            <a:r>
              <a:rPr lang="en-US" dirty="0">
                <a:effectLst/>
              </a:rPr>
              <a:t> </a:t>
            </a:r>
            <a:endParaRPr lang="en-US" sz="3000" dirty="0"/>
          </a:p>
        </p:txBody>
      </p:sp>
      <p:pic>
        <p:nvPicPr>
          <p:cNvPr id="5" name="Picture 4" descr="The label reading network interface card inside each node points to the computer and printer. Radio waves display from the computer, printer, and tablet to the router. A callout points to the radio waves reading, transmission media (wireless or wired) connecting nodes. A callout pointing to the router reads, Network navigation device (used in some networks). A label reads, networking software running on each computing device, and points to the tablet and computer.">
            <a:extLst>
              <a:ext uri="{FF2B5EF4-FFF2-40B4-BE49-F238E27FC236}">
                <a16:creationId xmlns:a16="http://schemas.microsoft.com/office/drawing/2014/main" id="{7A6C9F5D-D659-4570-9841-80836C5ACF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0273" y="1600200"/>
            <a:ext cx="6263453" cy="4724400"/>
          </a:xfrm>
          <a:prstGeom prst="rect">
            <a:avLst/>
          </a:prstGeom>
        </p:spPr>
      </p:pic>
    </p:spTree>
    <p:extLst>
      <p:ext uri="{BB962C8B-B14F-4D97-AF65-F5344CB8AC3E}">
        <p14:creationId xmlns:p14="http://schemas.microsoft.com/office/powerpoint/2010/main" val="2639941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686800" cy="1600200"/>
          </a:xfrm>
        </p:spPr>
        <p:txBody>
          <a:bodyPr>
            <a:normAutofit/>
          </a:bodyPr>
          <a:lstStyle/>
          <a:p>
            <a:r>
              <a:rPr lang="en-US" dirty="0"/>
              <a:t>Network Components</a:t>
            </a:r>
            <a:br>
              <a:rPr lang="en-US" dirty="0"/>
            </a:br>
            <a:r>
              <a:rPr lang="en-US" sz="3200" dirty="0"/>
              <a:t>Transmission Media (1 of 2)</a:t>
            </a:r>
            <a:br>
              <a:rPr lang="en-US" sz="3200" dirty="0"/>
            </a:br>
            <a:r>
              <a:rPr lang="en-US" sz="2000" dirty="0"/>
              <a:t>(Objective 7.3)</a:t>
            </a:r>
            <a:endParaRPr lang="en-US" dirty="0">
              <a:effectLst/>
            </a:endParaRPr>
          </a:p>
        </p:txBody>
      </p:sp>
      <p:sp>
        <p:nvSpPr>
          <p:cNvPr id="9" name="Content Placeholder 8"/>
          <p:cNvSpPr>
            <a:spLocks noGrp="1"/>
          </p:cNvSpPr>
          <p:nvPr>
            <p:ph idx="1"/>
          </p:nvPr>
        </p:nvSpPr>
        <p:spPr>
          <a:xfrm>
            <a:off x="457200" y="1600200"/>
            <a:ext cx="8077200" cy="4525963"/>
          </a:xfrm>
        </p:spPr>
        <p:txBody>
          <a:bodyPr>
            <a:normAutofit/>
          </a:bodyPr>
          <a:lstStyle/>
          <a:p>
            <a:pPr>
              <a:spcAft>
                <a:spcPts val="1800"/>
              </a:spcAft>
            </a:pPr>
            <a:r>
              <a:rPr lang="en-US" dirty="0"/>
              <a:t>Transmission media establish a communications channel between the nodes on a network.</a:t>
            </a:r>
          </a:p>
          <a:p>
            <a:pPr lvl="1">
              <a:spcBef>
                <a:spcPts val="0"/>
              </a:spcBef>
              <a:spcAft>
                <a:spcPts val="1800"/>
              </a:spcAft>
            </a:pPr>
            <a:r>
              <a:rPr lang="en-GB" dirty="0">
                <a:solidFill>
                  <a:srgbClr val="000000"/>
                </a:solidFill>
              </a:rPr>
              <a:t>Wireless networks</a:t>
            </a:r>
          </a:p>
          <a:p>
            <a:pPr lvl="1">
              <a:spcBef>
                <a:spcPts val="0"/>
              </a:spcBef>
              <a:spcAft>
                <a:spcPts val="1800"/>
              </a:spcAft>
            </a:pPr>
            <a:r>
              <a:rPr lang="en-GB" dirty="0">
                <a:solidFill>
                  <a:srgbClr val="000000"/>
                </a:solidFill>
              </a:rPr>
              <a:t>Wired networks</a:t>
            </a:r>
          </a:p>
        </p:txBody>
      </p:sp>
    </p:spTree>
    <p:extLst>
      <p:ext uri="{BB962C8B-B14F-4D97-AF65-F5344CB8AC3E}">
        <p14:creationId xmlns:p14="http://schemas.microsoft.com/office/powerpoint/2010/main" val="288348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686800" cy="1606440"/>
          </a:xfrm>
        </p:spPr>
        <p:txBody>
          <a:bodyPr>
            <a:normAutofit/>
          </a:bodyPr>
          <a:lstStyle/>
          <a:p>
            <a:r>
              <a:rPr lang="en-US" dirty="0"/>
              <a:t>Network Components</a:t>
            </a:r>
            <a:br>
              <a:rPr lang="en-US" dirty="0"/>
            </a:br>
            <a:r>
              <a:rPr lang="en-US" sz="3200" dirty="0"/>
              <a:t>Transmission Media (2 of 2)</a:t>
            </a:r>
            <a:br>
              <a:rPr lang="en-US" sz="3200" dirty="0"/>
            </a:br>
            <a:r>
              <a:rPr lang="en-US" sz="2000" dirty="0"/>
              <a:t>(Objective 7.3)</a:t>
            </a:r>
            <a:endParaRPr lang="en-US" dirty="0">
              <a:effectLst/>
            </a:endParaRPr>
          </a:p>
        </p:txBody>
      </p:sp>
      <p:sp>
        <p:nvSpPr>
          <p:cNvPr id="9" name="Content Placeholder 8"/>
          <p:cNvSpPr>
            <a:spLocks noGrp="1"/>
          </p:cNvSpPr>
          <p:nvPr>
            <p:ph idx="1"/>
          </p:nvPr>
        </p:nvSpPr>
        <p:spPr>
          <a:xfrm>
            <a:off x="457200" y="1606440"/>
            <a:ext cx="8458199" cy="4946760"/>
          </a:xfrm>
        </p:spPr>
        <p:txBody>
          <a:bodyPr>
            <a:normAutofit/>
          </a:bodyPr>
          <a:lstStyle/>
          <a:p>
            <a:pPr>
              <a:spcAft>
                <a:spcPts val="300"/>
              </a:spcAft>
            </a:pPr>
            <a:r>
              <a:rPr lang="en-GB" dirty="0"/>
              <a:t>Wired</a:t>
            </a:r>
          </a:p>
          <a:p>
            <a:pPr lvl="1">
              <a:spcAft>
                <a:spcPts val="300"/>
              </a:spcAft>
            </a:pPr>
            <a:r>
              <a:rPr lang="en-GB" dirty="0"/>
              <a:t>UTP cable – twisted </a:t>
            </a:r>
            <a:r>
              <a:rPr lang="en-US" dirty="0"/>
              <a:t>copper wires surrounded by a plastic jacket</a:t>
            </a:r>
            <a:endParaRPr lang="en-GB" dirty="0"/>
          </a:p>
          <a:p>
            <a:pPr lvl="1">
              <a:spcAft>
                <a:spcPts val="300"/>
              </a:spcAft>
            </a:pPr>
            <a:r>
              <a:rPr lang="en-GB" dirty="0"/>
              <a:t>Coaxial cable – </a:t>
            </a:r>
            <a:r>
              <a:rPr lang="en-US" dirty="0"/>
              <a:t>single copper wire surrounded by layers of plastic</a:t>
            </a:r>
            <a:endParaRPr lang="en-GB" dirty="0"/>
          </a:p>
          <a:p>
            <a:pPr lvl="1">
              <a:spcAft>
                <a:spcPts val="300"/>
              </a:spcAft>
            </a:pPr>
            <a:r>
              <a:rPr lang="en-GB" dirty="0" err="1"/>
              <a:t>Fiber</a:t>
            </a:r>
            <a:r>
              <a:rPr lang="en-GB" dirty="0"/>
              <a:t>-optic cable – plastic or glass </a:t>
            </a:r>
            <a:r>
              <a:rPr lang="en-US" dirty="0"/>
              <a:t>fibers</a:t>
            </a:r>
          </a:p>
        </p:txBody>
      </p:sp>
      <p:pic>
        <p:nvPicPr>
          <p:cNvPr id="4" name="Picture 3" descr="A photo shows examples of wired transmission media: unshielded twisted-pair cable, coaxial cable, and fiber-optic cable.">
            <a:extLst>
              <a:ext uri="{FF2B5EF4-FFF2-40B4-BE49-F238E27FC236}">
                <a16:creationId xmlns:a16="http://schemas.microsoft.com/office/drawing/2014/main" id="{0DD76132-3AD1-4E39-A82C-22224F8C2A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2076" y="4724400"/>
            <a:ext cx="4954524" cy="1587552"/>
          </a:xfrm>
          <a:prstGeom prst="rect">
            <a:avLst/>
          </a:prstGeom>
        </p:spPr>
      </p:pic>
    </p:spTree>
    <p:extLst>
      <p:ext uri="{BB962C8B-B14F-4D97-AF65-F5344CB8AC3E}">
        <p14:creationId xmlns:p14="http://schemas.microsoft.com/office/powerpoint/2010/main" val="1027848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686800" cy="1600200"/>
          </a:xfrm>
        </p:spPr>
        <p:txBody>
          <a:bodyPr>
            <a:normAutofit/>
          </a:bodyPr>
          <a:lstStyle/>
          <a:p>
            <a:r>
              <a:rPr lang="en-US" dirty="0">
                <a:effectLst/>
              </a:rPr>
              <a:t>Network Components</a:t>
            </a:r>
            <a:br>
              <a:rPr lang="en-US" dirty="0">
                <a:effectLst/>
              </a:rPr>
            </a:br>
            <a:r>
              <a:rPr lang="en-US" sz="3200" dirty="0"/>
              <a:t>Basic Network Hardware</a:t>
            </a:r>
            <a:br>
              <a:rPr lang="en-US" sz="3200" dirty="0"/>
            </a:br>
            <a:r>
              <a:rPr lang="en-US" sz="2000" dirty="0"/>
              <a:t>(Objective 7.4)</a:t>
            </a:r>
            <a:endParaRPr lang="en-US" dirty="0">
              <a:effectLst/>
            </a:endParaRPr>
          </a:p>
        </p:txBody>
      </p:sp>
      <p:sp>
        <p:nvSpPr>
          <p:cNvPr id="9" name="Content Placeholder 8"/>
          <p:cNvSpPr>
            <a:spLocks noGrp="1"/>
          </p:cNvSpPr>
          <p:nvPr>
            <p:ph idx="1"/>
          </p:nvPr>
        </p:nvSpPr>
        <p:spPr>
          <a:xfrm>
            <a:off x="457201" y="1600200"/>
            <a:ext cx="5486400" cy="5257800"/>
          </a:xfrm>
        </p:spPr>
        <p:txBody>
          <a:bodyPr>
            <a:normAutofit/>
          </a:bodyPr>
          <a:lstStyle/>
          <a:p>
            <a:r>
              <a:rPr lang="en-GB" dirty="0"/>
              <a:t>Network adapter</a:t>
            </a:r>
          </a:p>
          <a:p>
            <a:r>
              <a:rPr lang="en-GB" dirty="0"/>
              <a:t>Network interface</a:t>
            </a:r>
            <a:br>
              <a:rPr lang="en-GB" dirty="0"/>
            </a:br>
            <a:r>
              <a:rPr lang="en-GB" dirty="0"/>
              <a:t>card (NIC)</a:t>
            </a:r>
          </a:p>
          <a:p>
            <a:r>
              <a:rPr lang="en-GB" dirty="0"/>
              <a:t>Modem</a:t>
            </a:r>
          </a:p>
          <a:p>
            <a:r>
              <a:rPr lang="en-GB" dirty="0"/>
              <a:t>Router</a:t>
            </a:r>
          </a:p>
          <a:p>
            <a:r>
              <a:rPr lang="en-GB" dirty="0"/>
              <a:t>Switch</a:t>
            </a:r>
          </a:p>
          <a:p>
            <a:r>
              <a:rPr lang="en-GB" dirty="0"/>
              <a:t>Internet of Things (</a:t>
            </a:r>
            <a:r>
              <a:rPr lang="en-GB" dirty="0" err="1"/>
              <a:t>IoT</a:t>
            </a:r>
            <a:r>
              <a:rPr lang="en-GB" dirty="0"/>
              <a:t>)</a:t>
            </a:r>
          </a:p>
        </p:txBody>
      </p:sp>
    </p:spTree>
    <p:extLst>
      <p:ext uri="{BB962C8B-B14F-4D97-AF65-F5344CB8AC3E}">
        <p14:creationId xmlns:p14="http://schemas.microsoft.com/office/powerpoint/2010/main" val="3861585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686800" cy="1600200"/>
          </a:xfrm>
        </p:spPr>
        <p:txBody>
          <a:bodyPr>
            <a:normAutofit/>
          </a:bodyPr>
          <a:lstStyle/>
          <a:p>
            <a:r>
              <a:rPr lang="en-US" dirty="0">
                <a:effectLst/>
              </a:rPr>
              <a:t>Network Components</a:t>
            </a:r>
            <a:br>
              <a:rPr lang="en-US" dirty="0">
                <a:effectLst/>
              </a:rPr>
            </a:br>
            <a:r>
              <a:rPr lang="en-US" sz="3200" dirty="0"/>
              <a:t>Network Software</a:t>
            </a:r>
            <a:br>
              <a:rPr lang="en-US" sz="3200" dirty="0"/>
            </a:br>
            <a:r>
              <a:rPr lang="en-US" sz="2000" dirty="0"/>
              <a:t>(Objective 7.5)</a:t>
            </a:r>
            <a:endParaRPr lang="en-US" dirty="0">
              <a:effectLst/>
            </a:endParaRPr>
          </a:p>
        </p:txBody>
      </p:sp>
      <p:sp>
        <p:nvSpPr>
          <p:cNvPr id="9" name="Content Placeholder 8"/>
          <p:cNvSpPr>
            <a:spLocks noGrp="1"/>
          </p:cNvSpPr>
          <p:nvPr>
            <p:ph idx="1"/>
          </p:nvPr>
        </p:nvSpPr>
        <p:spPr/>
        <p:txBody>
          <a:bodyPr>
            <a:normAutofit/>
          </a:bodyPr>
          <a:lstStyle/>
          <a:p>
            <a:pPr>
              <a:spcAft>
                <a:spcPts val="1800"/>
              </a:spcAft>
            </a:pPr>
            <a:r>
              <a:rPr lang="en-GB" dirty="0"/>
              <a:t>Operating system for P2P networking</a:t>
            </a:r>
          </a:p>
          <a:p>
            <a:pPr>
              <a:spcAft>
                <a:spcPts val="1800"/>
              </a:spcAft>
            </a:pPr>
            <a:r>
              <a:rPr lang="en-GB" dirty="0"/>
              <a:t>Client/server network </a:t>
            </a:r>
          </a:p>
          <a:p>
            <a:pPr lvl="1">
              <a:spcBef>
                <a:spcPts val="0"/>
              </a:spcBef>
              <a:spcAft>
                <a:spcPts val="1800"/>
              </a:spcAft>
            </a:pPr>
            <a:r>
              <a:rPr lang="en-GB" dirty="0">
                <a:solidFill>
                  <a:srgbClr val="000000"/>
                </a:solidFill>
              </a:rPr>
              <a:t>Communicate through centralized server</a:t>
            </a:r>
          </a:p>
          <a:p>
            <a:pPr lvl="1">
              <a:spcBef>
                <a:spcPts val="0"/>
              </a:spcBef>
              <a:spcAft>
                <a:spcPts val="1800"/>
              </a:spcAft>
            </a:pPr>
            <a:r>
              <a:rPr lang="en-GB" dirty="0">
                <a:solidFill>
                  <a:srgbClr val="000000"/>
                </a:solidFill>
              </a:rPr>
              <a:t>Specialized network operating system (NOS) software</a:t>
            </a:r>
          </a:p>
        </p:txBody>
      </p:sp>
    </p:spTree>
    <p:extLst>
      <p:ext uri="{BB962C8B-B14F-4D97-AF65-F5344CB8AC3E}">
        <p14:creationId xmlns:p14="http://schemas.microsoft.com/office/powerpoint/2010/main" val="3682293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Connecting to the Internet</a:t>
            </a:r>
            <a:br>
              <a:rPr lang="en-US" dirty="0"/>
            </a:br>
            <a:r>
              <a:rPr lang="en-US" sz="3200" dirty="0"/>
              <a:t>Broadband Internet Connections (1 of 2)</a:t>
            </a:r>
            <a:br>
              <a:rPr lang="en-US" sz="3200" dirty="0"/>
            </a:br>
            <a:r>
              <a:rPr lang="en-US" sz="2000" dirty="0"/>
              <a:t>(Objective 7.6)</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lnSpc>
                <a:spcPct val="110000"/>
              </a:lnSpc>
              <a:spcBef>
                <a:spcPts val="0"/>
              </a:spcBef>
              <a:spcAft>
                <a:spcPts val="1200"/>
              </a:spcAft>
            </a:pPr>
            <a:r>
              <a:rPr lang="en-US" dirty="0"/>
              <a:t>Home network</a:t>
            </a:r>
          </a:p>
          <a:p>
            <a:pPr lvl="1">
              <a:lnSpc>
                <a:spcPct val="110000"/>
              </a:lnSpc>
              <a:spcBef>
                <a:spcPts val="0"/>
              </a:spcBef>
              <a:spcAft>
                <a:spcPts val="1200"/>
              </a:spcAft>
            </a:pPr>
            <a:r>
              <a:rPr lang="en-US" dirty="0"/>
              <a:t>Share an Internet connection</a:t>
            </a:r>
          </a:p>
          <a:p>
            <a:pPr>
              <a:lnSpc>
                <a:spcPct val="110000"/>
              </a:lnSpc>
              <a:spcBef>
                <a:spcPts val="0"/>
              </a:spcBef>
              <a:spcAft>
                <a:spcPts val="1200"/>
              </a:spcAft>
            </a:pPr>
            <a:r>
              <a:rPr lang="en-US" dirty="0"/>
              <a:t>Must purchase Internet access from ISP</a:t>
            </a:r>
          </a:p>
          <a:p>
            <a:pPr lvl="1">
              <a:lnSpc>
                <a:spcPct val="110000"/>
              </a:lnSpc>
              <a:spcBef>
                <a:spcPts val="0"/>
              </a:spcBef>
              <a:spcAft>
                <a:spcPts val="1200"/>
              </a:spcAft>
            </a:pPr>
            <a:r>
              <a:rPr lang="en-US" dirty="0"/>
              <a:t>Specialized providers</a:t>
            </a:r>
          </a:p>
          <a:p>
            <a:pPr lvl="1">
              <a:lnSpc>
                <a:spcPct val="110000"/>
              </a:lnSpc>
              <a:spcBef>
                <a:spcPts val="0"/>
              </a:spcBef>
              <a:spcAft>
                <a:spcPts val="1200"/>
              </a:spcAft>
            </a:pPr>
            <a:r>
              <a:rPr lang="en-US" dirty="0"/>
              <a:t>Companies that provide other services</a:t>
            </a:r>
          </a:p>
          <a:p>
            <a:pPr>
              <a:lnSpc>
                <a:spcPct val="110000"/>
              </a:lnSpc>
              <a:spcBef>
                <a:spcPts val="0"/>
              </a:spcBef>
              <a:spcAft>
                <a:spcPts val="1200"/>
              </a:spcAft>
            </a:pPr>
            <a:r>
              <a:rPr lang="en-US" dirty="0"/>
              <a:t>Broadband</a:t>
            </a:r>
          </a:p>
          <a:p>
            <a:pPr>
              <a:lnSpc>
                <a:spcPct val="110000"/>
              </a:lnSpc>
              <a:spcBef>
                <a:spcPts val="0"/>
              </a:spcBef>
              <a:spcAft>
                <a:spcPts val="1200"/>
              </a:spcAft>
            </a:pPr>
            <a:r>
              <a:rPr lang="en-US" dirty="0"/>
              <a:t>Cellular or Dial-up</a:t>
            </a:r>
          </a:p>
        </p:txBody>
      </p:sp>
    </p:spTree>
    <p:extLst>
      <p:ext uri="{BB962C8B-B14F-4D97-AF65-F5344CB8AC3E}">
        <p14:creationId xmlns:p14="http://schemas.microsoft.com/office/powerpoint/2010/main" val="2308906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Connecting to the Internet</a:t>
            </a:r>
            <a:br>
              <a:rPr lang="en-US" dirty="0"/>
            </a:br>
            <a:r>
              <a:rPr lang="en-US" sz="3200" dirty="0"/>
              <a:t>Broadband Internet Connections (2 of 2)</a:t>
            </a:r>
            <a:br>
              <a:rPr lang="en-US" dirty="0"/>
            </a:br>
            <a:r>
              <a:rPr lang="en-US" sz="2000" dirty="0"/>
              <a:t>(Objective 7.6)</a:t>
            </a:r>
            <a:endParaRPr lang="en-US" dirty="0">
              <a:effectLst/>
            </a:endParaRPr>
          </a:p>
        </p:txBody>
      </p:sp>
      <p:sp>
        <p:nvSpPr>
          <p:cNvPr id="3" name="Content Placeholder 2"/>
          <p:cNvSpPr>
            <a:spLocks noGrp="1"/>
          </p:cNvSpPr>
          <p:nvPr>
            <p:ph idx="1"/>
          </p:nvPr>
        </p:nvSpPr>
        <p:spPr>
          <a:xfrm>
            <a:off x="457200" y="1600201"/>
            <a:ext cx="8229600" cy="2667000"/>
          </a:xfrm>
        </p:spPr>
        <p:txBody>
          <a:bodyPr>
            <a:normAutofit lnSpcReduction="10000"/>
          </a:bodyPr>
          <a:lstStyle/>
          <a:p>
            <a:pPr>
              <a:spcAft>
                <a:spcPts val="600"/>
              </a:spcAft>
            </a:pPr>
            <a:r>
              <a:rPr lang="en-US" dirty="0"/>
              <a:t>Broadband</a:t>
            </a:r>
          </a:p>
          <a:p>
            <a:pPr marL="486918" lvl="1">
              <a:spcBef>
                <a:spcPts val="0"/>
              </a:spcBef>
              <a:spcAft>
                <a:spcPts val="600"/>
              </a:spcAft>
            </a:pPr>
            <a:r>
              <a:rPr lang="en-US" dirty="0"/>
              <a:t>Cable Internet</a:t>
            </a:r>
          </a:p>
          <a:p>
            <a:pPr marL="486918" lvl="1">
              <a:spcBef>
                <a:spcPts val="0"/>
              </a:spcBef>
              <a:spcAft>
                <a:spcPts val="600"/>
              </a:spcAft>
            </a:pPr>
            <a:r>
              <a:rPr lang="en-US" dirty="0"/>
              <a:t>DSL (digital subscriber line)</a:t>
            </a:r>
          </a:p>
          <a:p>
            <a:pPr marL="486918" lvl="1">
              <a:spcBef>
                <a:spcPts val="0"/>
              </a:spcBef>
              <a:spcAft>
                <a:spcPts val="600"/>
              </a:spcAft>
            </a:pPr>
            <a:r>
              <a:rPr lang="en-US" dirty="0"/>
              <a:t>Fiber-optic service</a:t>
            </a:r>
          </a:p>
          <a:p>
            <a:pPr marL="486918" lvl="1">
              <a:spcBef>
                <a:spcPts val="0"/>
              </a:spcBef>
              <a:spcAft>
                <a:spcPts val="600"/>
              </a:spcAft>
            </a:pPr>
            <a:r>
              <a:rPr lang="en-US" dirty="0"/>
              <a:t>Satellite Internet</a:t>
            </a:r>
          </a:p>
        </p:txBody>
      </p:sp>
      <p:pic>
        <p:nvPicPr>
          <p:cNvPr id="6" name="Picture 5" descr="A table shows a comparison of common wired broadband internet connection options.">
            <a:extLst>
              <a:ext uri="{FF2B5EF4-FFF2-40B4-BE49-F238E27FC236}">
                <a16:creationId xmlns:a16="http://schemas.microsoft.com/office/drawing/2014/main" id="{EA2A782C-C807-4871-85D9-EC35973B1F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4038600"/>
            <a:ext cx="7548310" cy="2286000"/>
          </a:xfrm>
          <a:prstGeom prst="rect">
            <a:avLst/>
          </a:prstGeom>
        </p:spPr>
      </p:pic>
    </p:spTree>
    <p:extLst>
      <p:ext uri="{BB962C8B-B14F-4D97-AF65-F5344CB8AC3E}">
        <p14:creationId xmlns:p14="http://schemas.microsoft.com/office/powerpoint/2010/main" val="330397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effectLst/>
              </a:rPr>
              <a:t>Connecting to the Internet</a:t>
            </a:r>
            <a:br>
              <a:rPr lang="en-US" dirty="0">
                <a:effectLst/>
              </a:rPr>
            </a:br>
            <a:r>
              <a:rPr lang="en-US" sz="3200" dirty="0"/>
              <a:t>Wireless Internet Access</a:t>
            </a:r>
            <a:br>
              <a:rPr lang="en-US" sz="3200" dirty="0"/>
            </a:br>
            <a:r>
              <a:rPr lang="en-US" sz="2000" dirty="0"/>
              <a:t>(Objective 7.7)</a:t>
            </a:r>
            <a:endParaRPr lang="en-US" dirty="0">
              <a:effectLst/>
            </a:endParaRPr>
          </a:p>
        </p:txBody>
      </p:sp>
      <p:sp>
        <p:nvSpPr>
          <p:cNvPr id="3" name="Content Placeholder 2"/>
          <p:cNvSpPr>
            <a:spLocks noGrp="1"/>
          </p:cNvSpPr>
          <p:nvPr>
            <p:ph idx="1"/>
          </p:nvPr>
        </p:nvSpPr>
        <p:spPr>
          <a:xfrm>
            <a:off x="457201" y="1600200"/>
            <a:ext cx="5462338" cy="5257800"/>
          </a:xfrm>
        </p:spPr>
        <p:txBody>
          <a:bodyPr>
            <a:normAutofit/>
          </a:bodyPr>
          <a:lstStyle/>
          <a:p>
            <a:pPr>
              <a:spcAft>
                <a:spcPts val="2400"/>
              </a:spcAft>
            </a:pPr>
            <a:r>
              <a:rPr lang="en-US" dirty="0"/>
              <a:t>Mobile broadband</a:t>
            </a:r>
          </a:p>
          <a:p>
            <a:pPr lvl="1">
              <a:spcBef>
                <a:spcPts val="0"/>
              </a:spcBef>
              <a:spcAft>
                <a:spcPts val="2400"/>
              </a:spcAft>
            </a:pPr>
            <a:r>
              <a:rPr lang="en-US" dirty="0"/>
              <a:t>Wireless Internet</a:t>
            </a:r>
            <a:br>
              <a:rPr lang="en-US" dirty="0"/>
            </a:br>
            <a:r>
              <a:rPr lang="en-US" dirty="0"/>
              <a:t>at home</a:t>
            </a:r>
          </a:p>
          <a:p>
            <a:pPr lvl="1">
              <a:spcBef>
                <a:spcPts val="0"/>
              </a:spcBef>
              <a:spcAft>
                <a:spcPts val="2400"/>
              </a:spcAft>
            </a:pPr>
            <a:r>
              <a:rPr lang="en-US" dirty="0"/>
              <a:t>Mobil hotspot </a:t>
            </a:r>
          </a:p>
          <a:p>
            <a:pPr lvl="1">
              <a:spcBef>
                <a:spcPts val="0"/>
              </a:spcBef>
              <a:spcAft>
                <a:spcPts val="2400"/>
              </a:spcAft>
            </a:pPr>
            <a:r>
              <a:rPr lang="en-US" dirty="0"/>
              <a:t>Wireless ISP</a:t>
            </a:r>
          </a:p>
          <a:p>
            <a:pPr lvl="1">
              <a:spcBef>
                <a:spcPts val="0"/>
              </a:spcBef>
              <a:spcAft>
                <a:spcPts val="2400"/>
              </a:spcAft>
            </a:pPr>
            <a:r>
              <a:rPr lang="en-US" dirty="0"/>
              <a:t>Data plan</a:t>
            </a:r>
          </a:p>
        </p:txBody>
      </p:sp>
      <p:pic>
        <p:nvPicPr>
          <p:cNvPr id="6" name="Picture 5" descr="• Emails sent/received with no attachments are 60 e-mails a day.&#10;• Emails sent with photo attachments are 5 e-mails a day.&#10;• Emails sent/received with attachments are 20 e-mails a day.&#10;• Minutes of streaming video are 30 minutes a day.&#10;• Hours of streaming music are 3 hours in a day.&#10;• Web pages viewed are 10 pages a day.&#10;• Apps/games/songs downloaded are 4 apps a day.&#10;• Social media posts with photos uploaded are 5 posts a day.&#10;• Minutes of HD streaming video are 2 minutes a day.&#10;Estimate of monthly data usage shows 300 MB out of 5 GB. The button to reset calculator is present on the right.">
            <a:extLst>
              <a:ext uri="{FF2B5EF4-FFF2-40B4-BE49-F238E27FC236}">
                <a16:creationId xmlns:a16="http://schemas.microsoft.com/office/drawing/2014/main" id="{A4EFB697-934C-47E8-8D5B-32588E4910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800" y="2133600"/>
            <a:ext cx="4889856" cy="3810000"/>
          </a:xfrm>
          <a:prstGeom prst="rect">
            <a:avLst/>
          </a:prstGeom>
        </p:spPr>
      </p:pic>
    </p:spTree>
    <p:extLst>
      <p:ext uri="{BB962C8B-B14F-4D97-AF65-F5344CB8AC3E}">
        <p14:creationId xmlns:p14="http://schemas.microsoft.com/office/powerpoint/2010/main" val="130505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
            <a:ext cx="8680187" cy="1600201"/>
          </a:xfrm>
        </p:spPr>
        <p:txBody>
          <a:bodyPr>
            <a:noAutofit/>
          </a:bodyPr>
          <a:lstStyle/>
          <a:p>
            <a:r>
              <a:rPr lang="en-US" dirty="0"/>
              <a:t>Installing and Configuring Home Networks</a:t>
            </a:r>
            <a:br>
              <a:rPr lang="en-US" dirty="0">
                <a:effectLst/>
              </a:rPr>
            </a:br>
            <a:r>
              <a:rPr lang="en-US" sz="3200" dirty="0"/>
              <a:t>Planning Your Home Network</a:t>
            </a:r>
            <a:br>
              <a:rPr lang="en-US" sz="3200" dirty="0"/>
            </a:br>
            <a:r>
              <a:rPr lang="en-US" sz="2000" dirty="0"/>
              <a:t>(Objective 7.8)</a:t>
            </a:r>
            <a:endParaRPr lang="en-US" dirty="0"/>
          </a:p>
        </p:txBody>
      </p:sp>
      <p:sp>
        <p:nvSpPr>
          <p:cNvPr id="10" name="Content Placeholder 9"/>
          <p:cNvSpPr>
            <a:spLocks noGrp="1"/>
          </p:cNvSpPr>
          <p:nvPr>
            <p:ph idx="1"/>
          </p:nvPr>
        </p:nvSpPr>
        <p:spPr>
          <a:xfrm>
            <a:off x="457201" y="1752600"/>
            <a:ext cx="4534294" cy="4419600"/>
          </a:xfrm>
        </p:spPr>
        <p:txBody>
          <a:bodyPr>
            <a:normAutofit/>
          </a:bodyPr>
          <a:lstStyle/>
          <a:p>
            <a:r>
              <a:rPr lang="en-US" dirty="0"/>
              <a:t>List all the devices you are using</a:t>
            </a:r>
          </a:p>
          <a:p>
            <a:r>
              <a:rPr lang="en-US" dirty="0"/>
              <a:t>Use the latest standards</a:t>
            </a:r>
          </a:p>
          <a:p>
            <a:r>
              <a:rPr lang="en-US" dirty="0"/>
              <a:t>Use the newest equipment</a:t>
            </a:r>
          </a:p>
        </p:txBody>
      </p:sp>
      <p:pic>
        <p:nvPicPr>
          <p:cNvPr id="5" name="Picture 4" descr="A photo of an 802.11ac wireless router.">
            <a:extLst>
              <a:ext uri="{FF2B5EF4-FFF2-40B4-BE49-F238E27FC236}">
                <a16:creationId xmlns:a16="http://schemas.microsoft.com/office/drawing/2014/main" id="{4620F5EB-608E-47D2-A53E-2464F5A8F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2303481"/>
            <a:ext cx="5235946" cy="3976169"/>
          </a:xfrm>
          <a:prstGeom prst="rect">
            <a:avLst/>
          </a:prstGeom>
        </p:spPr>
      </p:pic>
    </p:spTree>
    <p:extLst>
      <p:ext uri="{BB962C8B-B14F-4D97-AF65-F5344CB8AC3E}">
        <p14:creationId xmlns:p14="http://schemas.microsoft.com/office/powerpoint/2010/main" val="209088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686800" cy="1600201"/>
          </a:xfrm>
        </p:spPr>
        <p:txBody>
          <a:bodyPr>
            <a:noAutofit/>
          </a:bodyPr>
          <a:lstStyle/>
          <a:p>
            <a:r>
              <a:rPr lang="en-US" dirty="0"/>
              <a:t>Installing and Configuring Home Networks</a:t>
            </a:r>
            <a:br>
              <a:rPr lang="en-US" sz="2400" dirty="0"/>
            </a:br>
            <a:r>
              <a:rPr lang="en-US" sz="3200" dirty="0"/>
              <a:t>Connecting Devices to a Network (1 of 2)</a:t>
            </a:r>
            <a:br>
              <a:rPr lang="en-US" sz="3200" dirty="0"/>
            </a:br>
            <a:r>
              <a:rPr lang="en-US" sz="2000" dirty="0"/>
              <a:t>(Objective 7.9) </a:t>
            </a:r>
          </a:p>
        </p:txBody>
      </p:sp>
      <p:sp>
        <p:nvSpPr>
          <p:cNvPr id="6" name="Content Placeholder 9"/>
          <p:cNvSpPr>
            <a:spLocks noGrp="1"/>
          </p:cNvSpPr>
          <p:nvPr>
            <p:ph sz="half" idx="4294967295"/>
          </p:nvPr>
        </p:nvSpPr>
        <p:spPr>
          <a:xfrm>
            <a:off x="457200" y="1600200"/>
            <a:ext cx="5700860" cy="4648200"/>
          </a:xfrm>
        </p:spPr>
        <p:txBody>
          <a:bodyPr>
            <a:normAutofit/>
          </a:bodyPr>
          <a:lstStyle/>
          <a:p>
            <a:pPr>
              <a:spcAft>
                <a:spcPts val="1800"/>
              </a:spcAft>
              <a:buSzPct val="100000"/>
            </a:pPr>
            <a:r>
              <a:rPr lang="en-US" sz="3200" dirty="0">
                <a:solidFill>
                  <a:srgbClr val="007FA3"/>
                </a:solidFill>
              </a:rPr>
              <a:t>Routers</a:t>
            </a:r>
          </a:p>
          <a:p>
            <a:pPr>
              <a:spcAft>
                <a:spcPts val="1800"/>
              </a:spcAft>
              <a:buSzPct val="100000"/>
            </a:pPr>
            <a:r>
              <a:rPr lang="en-US" sz="3200" dirty="0">
                <a:solidFill>
                  <a:srgbClr val="007FA3"/>
                </a:solidFill>
              </a:rPr>
              <a:t>Switches</a:t>
            </a:r>
          </a:p>
        </p:txBody>
      </p:sp>
      <p:pic>
        <p:nvPicPr>
          <p:cNvPr id="7" name="Picture 6" descr="A diagram shows a network with router and nodes. The router has a wired connection with internet and HDTV, and a wireless connection with tablet and laptop.">
            <a:extLst>
              <a:ext uri="{FF2B5EF4-FFF2-40B4-BE49-F238E27FC236}">
                <a16:creationId xmlns:a16="http://schemas.microsoft.com/office/drawing/2014/main" id="{AB4BE8B9-8DAA-4476-A5A5-3C01EB3294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3124200"/>
            <a:ext cx="3696270" cy="2948243"/>
          </a:xfrm>
          <a:prstGeom prst="rect">
            <a:avLst/>
          </a:prstGeom>
        </p:spPr>
      </p:pic>
      <p:pic>
        <p:nvPicPr>
          <p:cNvPr id="9" name="Picture 8" descr="A photo of a switch connected to a router.">
            <a:extLst>
              <a:ext uri="{FF2B5EF4-FFF2-40B4-BE49-F238E27FC236}">
                <a16:creationId xmlns:a16="http://schemas.microsoft.com/office/drawing/2014/main" id="{87416F3E-4EF4-4C49-BECB-B9C5C5FD69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1752600"/>
            <a:ext cx="4102364" cy="3657600"/>
          </a:xfrm>
          <a:prstGeom prst="rect">
            <a:avLst/>
          </a:prstGeom>
        </p:spPr>
      </p:pic>
    </p:spTree>
    <p:extLst>
      <p:ext uri="{BB962C8B-B14F-4D97-AF65-F5344CB8AC3E}">
        <p14:creationId xmlns:p14="http://schemas.microsoft.com/office/powerpoint/2010/main" val="3171242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5">
            <a:extLst>
              <a:ext uri="{FF2B5EF4-FFF2-40B4-BE49-F238E27FC236}">
                <a16:creationId xmlns:a16="http://schemas.microsoft.com/office/drawing/2014/main" id="{002AE585-F18D-4966-8121-DDC45FB9F84C}"/>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(1 of 2)</a:t>
            </a:r>
          </a:p>
        </p:txBody>
      </p:sp>
      <p:sp>
        <p:nvSpPr>
          <p:cNvPr id="7" name="Subtitle 6"/>
          <p:cNvSpPr>
            <a:spLocks noGrp="1"/>
          </p:cNvSpPr>
          <p:nvPr>
            <p:ph type="body" idx="1"/>
          </p:nvPr>
        </p:nvSpPr>
        <p:spPr>
          <a:xfrm>
            <a:off x="457200" y="1600200"/>
            <a:ext cx="8458200" cy="5257800"/>
          </a:xfrm>
        </p:spPr>
        <p:txBody>
          <a:bodyPr>
            <a:normAutofit/>
          </a:bodyPr>
          <a:lstStyle/>
          <a:p>
            <a:pPr marL="692150" indent="-692150">
              <a:buNone/>
            </a:pPr>
            <a:r>
              <a:rPr lang="en-US" sz="2400" dirty="0">
                <a:latin typeface="Arial" panose="020B0604020202020204" pitchFamily="34" charset="0"/>
                <a:cs typeface="Arial" panose="020B0604020202020204" pitchFamily="34" charset="0"/>
              </a:rPr>
              <a:t>7.1  Describe computer networks and their pros and cons.</a:t>
            </a:r>
          </a:p>
          <a:p>
            <a:pPr marL="692150" indent="-692150">
              <a:buNone/>
            </a:pPr>
            <a:r>
              <a:rPr lang="en-US" sz="2400" dirty="0">
                <a:latin typeface="Arial" panose="020B0604020202020204" pitchFamily="34" charset="0"/>
                <a:cs typeface="Arial" panose="020B0604020202020204" pitchFamily="34" charset="0"/>
              </a:rPr>
              <a:t>7.2  Explain the different ways networks are defined.</a:t>
            </a:r>
          </a:p>
          <a:p>
            <a:pPr marL="692150" indent="-692150">
              <a:buNone/>
            </a:pPr>
            <a:r>
              <a:rPr lang="en-US" sz="2400" dirty="0">
                <a:latin typeface="Arial" panose="020B0604020202020204" pitchFamily="34" charset="0"/>
                <a:cs typeface="Arial" panose="020B0604020202020204" pitchFamily="34" charset="0"/>
              </a:rPr>
              <a:t>7.3  Describe the types of transmission media used in networks.</a:t>
            </a:r>
          </a:p>
          <a:p>
            <a:pPr marL="692150" indent="-692150">
              <a:buNone/>
            </a:pPr>
            <a:r>
              <a:rPr lang="en-US" sz="2400" dirty="0">
                <a:latin typeface="Arial" panose="020B0604020202020204" pitchFamily="34" charset="0"/>
                <a:cs typeface="Arial" panose="020B0604020202020204" pitchFamily="34" charset="0"/>
              </a:rPr>
              <a:t>7.4  Describe the basic hardware devices necessary for networks.</a:t>
            </a:r>
          </a:p>
          <a:p>
            <a:pPr marL="692150" indent="-692150">
              <a:buNone/>
            </a:pPr>
            <a:r>
              <a:rPr lang="en-US" sz="2400" dirty="0">
                <a:latin typeface="Arial" panose="020B0604020202020204" pitchFamily="34" charset="0"/>
                <a:cs typeface="Arial" panose="020B0604020202020204" pitchFamily="34" charset="0"/>
              </a:rPr>
              <a:t>7.5  Describe the type of software necessary for networks.</a:t>
            </a:r>
          </a:p>
          <a:p>
            <a:pPr marL="692150" indent="-692150">
              <a:buNone/>
            </a:pPr>
            <a:r>
              <a:rPr lang="en-US" sz="2400" dirty="0">
                <a:latin typeface="Arial" panose="020B0604020202020204" pitchFamily="34" charset="0"/>
                <a:cs typeface="Arial" panose="020B0604020202020204" pitchFamily="34" charset="0"/>
              </a:rPr>
              <a:t>7.6  Summarize the broadband options available to access the Internet.</a:t>
            </a:r>
          </a:p>
        </p:txBody>
      </p:sp>
    </p:spTree>
    <p:extLst>
      <p:ext uri="{BB962C8B-B14F-4D97-AF65-F5344CB8AC3E}">
        <p14:creationId xmlns:p14="http://schemas.microsoft.com/office/powerpoint/2010/main" val="148288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Autofit/>
          </a:bodyPr>
          <a:lstStyle/>
          <a:p>
            <a:r>
              <a:rPr lang="en-US" dirty="0"/>
              <a:t>Installing and Configuring Home Networks</a:t>
            </a:r>
            <a:br>
              <a:rPr lang="en-US" sz="3600" dirty="0"/>
            </a:br>
            <a:r>
              <a:rPr lang="en-US" sz="3200" dirty="0"/>
              <a:t>Connecting Devices to a Network (2 of 2)</a:t>
            </a:r>
            <a:br>
              <a:rPr lang="en-US" sz="3600" dirty="0"/>
            </a:br>
            <a:r>
              <a:rPr lang="en-US" sz="2000" dirty="0"/>
              <a:t>(Objective 7.9)</a:t>
            </a:r>
            <a:endParaRPr lang="en-US" sz="3600" dirty="0"/>
          </a:p>
        </p:txBody>
      </p:sp>
      <p:sp>
        <p:nvSpPr>
          <p:cNvPr id="10" name="Content Placeholder 9"/>
          <p:cNvSpPr>
            <a:spLocks noGrp="1"/>
          </p:cNvSpPr>
          <p:nvPr>
            <p:ph idx="1"/>
          </p:nvPr>
        </p:nvSpPr>
        <p:spPr>
          <a:xfrm>
            <a:off x="457200" y="1600200"/>
            <a:ext cx="8358649" cy="4419599"/>
          </a:xfrm>
        </p:spPr>
        <p:txBody>
          <a:bodyPr>
            <a:normAutofit/>
          </a:bodyPr>
          <a:lstStyle/>
          <a:p>
            <a:pPr>
              <a:spcAft>
                <a:spcPts val="1800"/>
              </a:spcAft>
            </a:pPr>
            <a:r>
              <a:rPr lang="en-US" dirty="0"/>
              <a:t>Specialized Home Networking Devices</a:t>
            </a:r>
          </a:p>
          <a:p>
            <a:pPr lvl="1">
              <a:spcBef>
                <a:spcPts val="0"/>
              </a:spcBef>
              <a:spcAft>
                <a:spcPts val="1800"/>
              </a:spcAft>
            </a:pPr>
            <a:r>
              <a:rPr lang="en-US" dirty="0"/>
              <a:t>NAS devices</a:t>
            </a:r>
          </a:p>
          <a:p>
            <a:pPr lvl="1">
              <a:spcBef>
                <a:spcPts val="0"/>
              </a:spcBef>
              <a:spcAft>
                <a:spcPts val="1800"/>
              </a:spcAft>
            </a:pPr>
            <a:r>
              <a:rPr lang="en-US" dirty="0"/>
              <a:t>Home network servers</a:t>
            </a:r>
          </a:p>
          <a:p>
            <a:pPr lvl="1">
              <a:spcBef>
                <a:spcPts val="0"/>
              </a:spcBef>
              <a:spcAft>
                <a:spcPts val="1800"/>
              </a:spcAft>
            </a:pPr>
            <a:r>
              <a:rPr lang="en-US" dirty="0"/>
              <a:t>Network-ready device</a:t>
            </a:r>
          </a:p>
        </p:txBody>
      </p:sp>
      <p:pic>
        <p:nvPicPr>
          <p:cNvPr id="5" name="Picture 4" descr="A photograph of a specialized home networking system. ">
            <a:extLst>
              <a:ext uri="{FF2B5EF4-FFF2-40B4-BE49-F238E27FC236}">
                <a16:creationId xmlns:a16="http://schemas.microsoft.com/office/drawing/2014/main" id="{D97C5F6A-BEF7-475E-B51F-AB1C107627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2209800"/>
            <a:ext cx="3774440" cy="4147579"/>
          </a:xfrm>
          <a:prstGeom prst="rect">
            <a:avLst/>
          </a:prstGeom>
        </p:spPr>
      </p:pic>
    </p:spTree>
    <p:extLst>
      <p:ext uri="{BB962C8B-B14F-4D97-AF65-F5344CB8AC3E}">
        <p14:creationId xmlns:p14="http://schemas.microsoft.com/office/powerpoint/2010/main" val="129605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704204" cy="1600200"/>
          </a:xfrm>
        </p:spPr>
        <p:txBody>
          <a:bodyPr>
            <a:noAutofit/>
          </a:bodyPr>
          <a:lstStyle/>
          <a:p>
            <a:r>
              <a:rPr lang="en-US" dirty="0"/>
              <a:t>Installing and Configuring Home Networks</a:t>
            </a:r>
            <a:br>
              <a:rPr lang="en-US" sz="3600" dirty="0"/>
            </a:br>
            <a:r>
              <a:rPr lang="en-US" sz="3200" dirty="0"/>
              <a:t>Configuring Software for Your Home Network </a:t>
            </a:r>
            <a:r>
              <a:rPr lang="en-US" sz="2000" dirty="0"/>
              <a:t>(Objective 7.10)</a:t>
            </a:r>
            <a:endParaRPr lang="en-US" sz="2400" dirty="0"/>
          </a:p>
        </p:txBody>
      </p:sp>
      <p:sp>
        <p:nvSpPr>
          <p:cNvPr id="6" name="TextBox 5"/>
          <p:cNvSpPr txBox="1"/>
          <p:nvPr/>
        </p:nvSpPr>
        <p:spPr>
          <a:xfrm>
            <a:off x="457200" y="1600200"/>
            <a:ext cx="8458200" cy="1877437"/>
          </a:xfrm>
          <a:prstGeom prst="rect">
            <a:avLst/>
          </a:prstGeom>
          <a:noFill/>
        </p:spPr>
        <p:txBody>
          <a:bodyPr wrap="square" rtlCol="0">
            <a:spAutoFit/>
          </a:bodyPr>
          <a:lstStyle/>
          <a:p>
            <a:pPr marL="256032" indent="-256032">
              <a:spcAft>
                <a:spcPts val="1200"/>
              </a:spcAft>
              <a:buClr>
                <a:srgbClr val="007FA3"/>
              </a:buClr>
              <a:buSzPct val="100000"/>
              <a:buFont typeface="Arial" panose="020B0604020202020204" pitchFamily="34" charset="0"/>
              <a:buChar char="•"/>
            </a:pPr>
            <a:r>
              <a:rPr lang="en-US" sz="3200" dirty="0">
                <a:solidFill>
                  <a:srgbClr val="007FA3"/>
                </a:solidFill>
              </a:rPr>
              <a:t>Setting up a Windows based network</a:t>
            </a:r>
          </a:p>
          <a:p>
            <a:pPr marL="256032" indent="-256032">
              <a:spcAft>
                <a:spcPts val="1200"/>
              </a:spcAft>
              <a:buClr>
                <a:srgbClr val="007FA3"/>
              </a:buClr>
              <a:buSzPct val="100000"/>
              <a:buFont typeface="Arial" panose="020B0604020202020204" pitchFamily="34" charset="0"/>
              <a:buChar char="•"/>
            </a:pPr>
            <a:r>
              <a:rPr lang="en-US" sz="3200" dirty="0">
                <a:solidFill>
                  <a:srgbClr val="007FA3"/>
                </a:solidFill>
              </a:rPr>
              <a:t>Sharing files</a:t>
            </a:r>
          </a:p>
          <a:p>
            <a:pPr marL="256032" indent="-256032">
              <a:spcAft>
                <a:spcPts val="1200"/>
              </a:spcAft>
              <a:buClr>
                <a:srgbClr val="007FA3"/>
              </a:buClr>
              <a:buSzPct val="100000"/>
              <a:buFont typeface="Arial" panose="020B0604020202020204" pitchFamily="34" charset="0"/>
              <a:buChar char="•"/>
            </a:pPr>
            <a:r>
              <a:rPr lang="en-US" sz="3200" dirty="0">
                <a:solidFill>
                  <a:srgbClr val="007FA3"/>
                </a:solidFill>
              </a:rPr>
              <a:t>Connecting mobile devices</a:t>
            </a:r>
          </a:p>
        </p:txBody>
      </p:sp>
      <p:pic>
        <p:nvPicPr>
          <p:cNvPr id="4" name="Picture 3" descr="The network and sharing center shows: View your basic network information and set up connections.  Change your networking settings shows: Set up a new connection or network, with the callout reading, click to set up new network. The Choose a connection option popup window shows Connect to the Internet, which is clicked. The callout reads, follow wizard instructions to connect to the internet.">
            <a:extLst>
              <a:ext uri="{FF2B5EF4-FFF2-40B4-BE49-F238E27FC236}">
                <a16:creationId xmlns:a16="http://schemas.microsoft.com/office/drawing/2014/main" id="{BAED306B-91E6-4F48-B5E5-DA8D706AAD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3457316"/>
            <a:ext cx="6114576" cy="3019683"/>
          </a:xfrm>
          <a:prstGeom prst="rect">
            <a:avLst/>
          </a:prstGeom>
        </p:spPr>
      </p:pic>
    </p:spTree>
    <p:extLst>
      <p:ext uri="{BB962C8B-B14F-4D97-AF65-F5344CB8AC3E}">
        <p14:creationId xmlns:p14="http://schemas.microsoft.com/office/powerpoint/2010/main" val="365203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457200" y="0"/>
            <a:ext cx="8686800" cy="1600200"/>
          </a:xfrm>
        </p:spPr>
        <p:txBody>
          <a:bodyPr>
            <a:noAutofit/>
          </a:bodyPr>
          <a:lstStyle/>
          <a:p>
            <a:pPr>
              <a:defRPr/>
            </a:pPr>
            <a:r>
              <a:rPr lang="en-US" dirty="0"/>
              <a:t>Managing and Securing Wireless Networks</a:t>
            </a:r>
            <a:br>
              <a:rPr lang="en-US" sz="2475" dirty="0"/>
            </a:br>
            <a:r>
              <a:rPr lang="en-US" sz="3200" dirty="0"/>
              <a:t>Troubleshooting Wireless Network Problems </a:t>
            </a:r>
            <a:r>
              <a:rPr lang="en-US" sz="2000" dirty="0"/>
              <a:t>(Objective 7.11)</a:t>
            </a:r>
            <a:endParaRPr lang="en-US" sz="3600" dirty="0"/>
          </a:p>
        </p:txBody>
      </p:sp>
      <p:sp>
        <p:nvSpPr>
          <p:cNvPr id="120834" name="Rectangle 3"/>
          <p:cNvSpPr>
            <a:spLocks noGrp="1" noChangeArrowheads="1"/>
          </p:cNvSpPr>
          <p:nvPr>
            <p:ph idx="1"/>
          </p:nvPr>
        </p:nvSpPr>
        <p:spPr/>
        <p:txBody>
          <a:bodyPr>
            <a:normAutofit/>
          </a:bodyPr>
          <a:lstStyle/>
          <a:p>
            <a:pPr>
              <a:spcAft>
                <a:spcPts val="900"/>
              </a:spcAft>
            </a:pPr>
            <a:r>
              <a:rPr lang="en-US" dirty="0"/>
              <a:t>Range</a:t>
            </a:r>
          </a:p>
          <a:p>
            <a:pPr>
              <a:spcAft>
                <a:spcPts val="900"/>
              </a:spcAft>
            </a:pPr>
            <a:r>
              <a:rPr lang="en-US" dirty="0"/>
              <a:t>Speed (throughput)</a:t>
            </a:r>
          </a:p>
          <a:p>
            <a:pPr>
              <a:spcAft>
                <a:spcPts val="900"/>
              </a:spcAft>
            </a:pPr>
            <a:r>
              <a:rPr lang="en-US" dirty="0"/>
              <a:t>Range extender</a:t>
            </a:r>
          </a:p>
        </p:txBody>
      </p:sp>
      <p:pic>
        <p:nvPicPr>
          <p:cNvPr id="6" name="Picture 5" descr="A woman is working on computer in her bedroom. The caption reads, &quot;Computer A with a wireless network adapter.&quot; A man is working on his computer in the den. The caption reads, &quot;Computer B with a wireless range extender. A boy is working on a laptop in the back porch. The caption reads, &quot;Laptop C with a wireless network adaptor.&quot;">
            <a:extLst>
              <a:ext uri="{FF2B5EF4-FFF2-40B4-BE49-F238E27FC236}">
                <a16:creationId xmlns:a16="http://schemas.microsoft.com/office/drawing/2014/main" id="{F4436DCB-53BA-4E49-BE5A-39006631B9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3810000"/>
            <a:ext cx="7315200" cy="2467535"/>
          </a:xfrm>
          <a:prstGeom prst="rect">
            <a:avLst/>
          </a:prstGeom>
        </p:spPr>
      </p:pic>
    </p:spTree>
    <p:extLst>
      <p:ext uri="{BB962C8B-B14F-4D97-AF65-F5344CB8AC3E}">
        <p14:creationId xmlns:p14="http://schemas.microsoft.com/office/powerpoint/2010/main" val="2985178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457200" y="0"/>
            <a:ext cx="8686800" cy="1600200"/>
          </a:xfrm>
        </p:spPr>
        <p:txBody>
          <a:bodyPr>
            <a:noAutofit/>
          </a:bodyPr>
          <a:lstStyle/>
          <a:p>
            <a:pPr>
              <a:defRPr/>
            </a:pPr>
            <a:r>
              <a:rPr lang="en-US" dirty="0"/>
              <a:t>Managing and Securing Wireless Networks</a:t>
            </a:r>
            <a:br>
              <a:rPr lang="en-US" sz="2475" dirty="0"/>
            </a:br>
            <a:r>
              <a:rPr lang="en-US" sz="3200" dirty="0"/>
              <a:t>Securing Wireless Networks (1 of 3)</a:t>
            </a:r>
            <a:br>
              <a:rPr lang="en-US" sz="3200" dirty="0"/>
            </a:br>
            <a:r>
              <a:rPr lang="en-US" sz="2000" dirty="0"/>
              <a:t>(Objective 7.12)</a:t>
            </a:r>
            <a:endParaRPr lang="en-US" sz="2700" dirty="0"/>
          </a:p>
        </p:txBody>
      </p:sp>
      <p:sp>
        <p:nvSpPr>
          <p:cNvPr id="120834" name="Rectangle 3"/>
          <p:cNvSpPr>
            <a:spLocks noGrp="1" noChangeArrowheads="1"/>
          </p:cNvSpPr>
          <p:nvPr>
            <p:ph idx="1"/>
          </p:nvPr>
        </p:nvSpPr>
        <p:spPr>
          <a:xfrm>
            <a:off x="457200" y="1600200"/>
            <a:ext cx="8610600" cy="5257800"/>
          </a:xfrm>
        </p:spPr>
        <p:txBody>
          <a:bodyPr>
            <a:normAutofit/>
          </a:bodyPr>
          <a:lstStyle/>
          <a:p>
            <a:pPr>
              <a:spcBef>
                <a:spcPts val="0"/>
              </a:spcBef>
              <a:spcAft>
                <a:spcPts val="1200"/>
              </a:spcAft>
            </a:pPr>
            <a:r>
              <a:rPr lang="en-US" dirty="0"/>
              <a:t>Use encryption and security protocols</a:t>
            </a:r>
          </a:p>
          <a:p>
            <a:pPr>
              <a:spcBef>
                <a:spcPts val="0"/>
              </a:spcBef>
              <a:spcAft>
                <a:spcPts val="1200"/>
              </a:spcAft>
            </a:pPr>
            <a:r>
              <a:rPr lang="en-US" dirty="0"/>
              <a:t>Change network name (SSID)</a:t>
            </a:r>
          </a:p>
          <a:p>
            <a:pPr>
              <a:spcBef>
                <a:spcPts val="0"/>
              </a:spcBef>
              <a:spcAft>
                <a:spcPts val="1200"/>
              </a:spcAft>
            </a:pPr>
            <a:r>
              <a:rPr lang="en-US" dirty="0"/>
              <a:t>Disable SSID broadcast</a:t>
            </a:r>
          </a:p>
          <a:p>
            <a:pPr>
              <a:spcBef>
                <a:spcPts val="0"/>
              </a:spcBef>
              <a:spcAft>
                <a:spcPts val="1200"/>
              </a:spcAft>
            </a:pPr>
            <a:r>
              <a:rPr lang="en-US" dirty="0"/>
              <a:t>Change the default password</a:t>
            </a:r>
          </a:p>
          <a:p>
            <a:pPr>
              <a:spcBef>
                <a:spcPts val="0"/>
              </a:spcBef>
              <a:spcAft>
                <a:spcPts val="1200"/>
              </a:spcAft>
            </a:pPr>
            <a:r>
              <a:rPr lang="en-US" dirty="0"/>
              <a:t>Create a passphrase</a:t>
            </a:r>
          </a:p>
          <a:p>
            <a:pPr>
              <a:spcBef>
                <a:spcPts val="0"/>
              </a:spcBef>
              <a:spcAft>
                <a:spcPts val="1200"/>
              </a:spcAft>
            </a:pPr>
            <a:r>
              <a:rPr lang="en-US" dirty="0"/>
              <a:t>Implement media access controls</a:t>
            </a:r>
          </a:p>
        </p:txBody>
      </p:sp>
    </p:spTree>
    <p:extLst>
      <p:ext uri="{BB962C8B-B14F-4D97-AF65-F5344CB8AC3E}">
        <p14:creationId xmlns:p14="http://schemas.microsoft.com/office/powerpoint/2010/main" val="11519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457200" y="0"/>
            <a:ext cx="8686800" cy="1600200"/>
          </a:xfrm>
        </p:spPr>
        <p:txBody>
          <a:bodyPr>
            <a:noAutofit/>
          </a:bodyPr>
          <a:lstStyle/>
          <a:p>
            <a:pPr>
              <a:defRPr/>
            </a:pPr>
            <a:r>
              <a:rPr lang="en-US" dirty="0"/>
              <a:t>Managing and Securing Wireless Networks</a:t>
            </a:r>
            <a:br>
              <a:rPr lang="en-US" sz="2475" dirty="0"/>
            </a:br>
            <a:r>
              <a:rPr lang="en-US" sz="3200" dirty="0"/>
              <a:t>Securing Wireless Networks (2 of 3)</a:t>
            </a:r>
            <a:br>
              <a:rPr lang="en-US" sz="3200" dirty="0"/>
            </a:br>
            <a:r>
              <a:rPr lang="en-US" sz="2000" dirty="0"/>
              <a:t>(Objective 7.12)</a:t>
            </a:r>
            <a:endParaRPr lang="en-US" sz="2700" dirty="0"/>
          </a:p>
        </p:txBody>
      </p:sp>
      <p:sp>
        <p:nvSpPr>
          <p:cNvPr id="120834" name="Rectangle 3"/>
          <p:cNvSpPr>
            <a:spLocks noGrp="1" noChangeArrowheads="1"/>
          </p:cNvSpPr>
          <p:nvPr>
            <p:ph idx="1"/>
          </p:nvPr>
        </p:nvSpPr>
        <p:spPr>
          <a:xfrm>
            <a:off x="457200" y="1600200"/>
            <a:ext cx="8610600" cy="5257800"/>
          </a:xfrm>
        </p:spPr>
        <p:txBody>
          <a:bodyPr>
            <a:normAutofit/>
          </a:bodyPr>
          <a:lstStyle/>
          <a:p>
            <a:pPr>
              <a:spcAft>
                <a:spcPts val="300"/>
              </a:spcAft>
            </a:pPr>
            <a:r>
              <a:rPr lang="en-US" dirty="0"/>
              <a:t>Limit signal range</a:t>
            </a:r>
          </a:p>
          <a:p>
            <a:pPr>
              <a:spcAft>
                <a:spcPts val="300"/>
              </a:spcAft>
            </a:pPr>
            <a:r>
              <a:rPr lang="en-US" dirty="0"/>
              <a:t>Apply firmware upgrades</a:t>
            </a:r>
          </a:p>
          <a:p>
            <a:pPr>
              <a:spcAft>
                <a:spcPts val="300"/>
              </a:spcAft>
            </a:pPr>
            <a:r>
              <a:rPr lang="en-US" dirty="0"/>
              <a:t>Disable remote access</a:t>
            </a:r>
          </a:p>
          <a:p>
            <a:pPr>
              <a:spcAft>
                <a:spcPts val="300"/>
              </a:spcAft>
            </a:pPr>
            <a:r>
              <a:rPr lang="en-US" dirty="0"/>
              <a:t>Keep router firmware up to date</a:t>
            </a:r>
          </a:p>
        </p:txBody>
      </p:sp>
    </p:spTree>
    <p:extLst>
      <p:ext uri="{BB962C8B-B14F-4D97-AF65-F5344CB8AC3E}">
        <p14:creationId xmlns:p14="http://schemas.microsoft.com/office/powerpoint/2010/main" val="19837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457200" y="0"/>
            <a:ext cx="8686800" cy="1600200"/>
          </a:xfrm>
        </p:spPr>
        <p:txBody>
          <a:bodyPr>
            <a:noAutofit/>
          </a:bodyPr>
          <a:lstStyle/>
          <a:p>
            <a:pPr>
              <a:defRPr/>
            </a:pPr>
            <a:r>
              <a:rPr lang="en-US" dirty="0"/>
              <a:t>Managing and Securing Wireless Networks</a:t>
            </a:r>
            <a:br>
              <a:rPr lang="en-US" sz="2475" dirty="0"/>
            </a:br>
            <a:r>
              <a:rPr lang="en-US" sz="3200" dirty="0"/>
              <a:t>Securing Wireless Networks (3 of 3)</a:t>
            </a:r>
            <a:br>
              <a:rPr lang="en-US" sz="3200" dirty="0"/>
            </a:br>
            <a:r>
              <a:rPr lang="en-US" sz="2000" dirty="0"/>
              <a:t>(Objective 7.12)</a:t>
            </a:r>
            <a:endParaRPr lang="en-US" sz="2700" dirty="0"/>
          </a:p>
        </p:txBody>
      </p:sp>
      <p:pic>
        <p:nvPicPr>
          <p:cNvPr id="6" name="Picture 5" descr="The screenshot of wireless settings shows the wireless status as follows. &#10;• radio enabled: yes&#10;• SSID: K5SKF, note reads that it is a unique SSID name.&#10;• Channel: automatic&#10;• Security enabled: yes&#10;WEP 64-bit: N/A&#10;WEP 802.1x: N/A&#10;WPA2: 5XKJ598BSRHMX5TN2, note reads create hard to guess passphrase.&#10;• SSID broadcast: enabled, note reads disable for extra protection.&#10;• MAC authentication: disabled.&#10;• Wireless mode: compatibility mode&#10;• WMM: enabled&#10;• WPS: enabled&#10;• WPS button: off&#10;• Received packets: 2153&#10;• Sent packets: 3554.">
            <a:extLst>
              <a:ext uri="{FF2B5EF4-FFF2-40B4-BE49-F238E27FC236}">
                <a16:creationId xmlns:a16="http://schemas.microsoft.com/office/drawing/2014/main" id="{E24ECAAA-8937-460F-85E7-CDF281318C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759" y="1600200"/>
            <a:ext cx="8404481" cy="4719320"/>
          </a:xfrm>
          <a:prstGeom prst="rect">
            <a:avLst/>
          </a:prstGeom>
        </p:spPr>
      </p:pic>
    </p:spTree>
    <p:extLst>
      <p:ext uri="{BB962C8B-B14F-4D97-AF65-F5344CB8AC3E}">
        <p14:creationId xmlns:p14="http://schemas.microsoft.com/office/powerpoint/2010/main" val="363082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637" y="3463291"/>
            <a:ext cx="4883561" cy="21088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545628" y="1217404"/>
            <a:ext cx="8211854" cy="994172"/>
          </a:xfrm>
          <a:noFill/>
        </p:spPr>
        <p:txBody>
          <a:bodyPr>
            <a:normAutofit fontScale="90000"/>
          </a:bodyPr>
          <a:lstStyle/>
          <a:p>
            <a:r>
              <a:rPr lang="en-US" sz="5400" dirty="0">
                <a:solidFill>
                  <a:schemeClr val="tx1"/>
                </a:solidFill>
                <a:latin typeface="Arial Narrow" panose="020B0606020202030204" pitchFamily="34" charset="0"/>
              </a:rPr>
              <a:t>Copyright</a:t>
            </a:r>
          </a:p>
        </p:txBody>
      </p:sp>
      <p:cxnSp>
        <p:nvCxnSpPr>
          <p:cNvPr id="7" name="Straight Connector 6"/>
          <p:cNvCxnSpPr/>
          <p:nvPr/>
        </p:nvCxnSpPr>
        <p:spPr>
          <a:xfrm>
            <a:off x="3069121" y="1819582"/>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508432" y="2166169"/>
            <a:ext cx="7995973" cy="0"/>
          </a:xfrm>
          <a:prstGeom prst="line">
            <a:avLst/>
          </a:prstGeom>
        </p:spPr>
        <p:style>
          <a:lnRef idx="3">
            <a:schemeClr val="accent3"/>
          </a:lnRef>
          <a:fillRef idx="0">
            <a:schemeClr val="accent3"/>
          </a:fillRef>
          <a:effectRef idx="2">
            <a:schemeClr val="accent3"/>
          </a:effectRef>
          <a:fontRef idx="minor">
            <a:schemeClr val="tx1"/>
          </a:fontRef>
        </p:style>
      </p:cxnSp>
      <p:pic>
        <p:nvPicPr>
          <p:cNvPr id="6" name="Picture 1"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10;"/>
          <p:cNvPicPr>
            <a:picLocks noChangeAspect="1" noChangeArrowheads="1"/>
          </p:cNvPicPr>
          <p:nvPr/>
        </p:nvPicPr>
        <p:blipFill>
          <a:blip r:embed="rId3" cstate="print"/>
          <a:srcRect/>
          <a:stretch>
            <a:fillRect/>
          </a:stretch>
        </p:blipFill>
        <p:spPr bwMode="auto">
          <a:xfrm>
            <a:off x="1856797" y="3679085"/>
            <a:ext cx="5299242" cy="1694618"/>
          </a:xfrm>
          <a:prstGeom prst="rect">
            <a:avLst/>
          </a:prstGeom>
          <a:ln>
            <a:noFill/>
          </a:ln>
          <a:effectLst>
            <a:outerShdw blurRad="292100" dist="139700" dir="2700000" algn="tl" rotWithShape="0">
              <a:srgbClr val="333333">
                <a:alpha val="65000"/>
              </a:srgbClr>
            </a:outerShdw>
          </a:effectLst>
        </p:spPr>
      </p:pic>
      <p:sp>
        <p:nvSpPr>
          <p:cNvPr id="9" name="TextBox 6"/>
          <p:cNvSpPr txBox="1">
            <a:spLocks noChangeArrowheads="1"/>
          </p:cNvSpPr>
          <p:nvPr/>
        </p:nvSpPr>
        <p:spPr bwMode="auto">
          <a:xfrm>
            <a:off x="773442" y="2421761"/>
            <a:ext cx="7627608" cy="1131079"/>
          </a:xfrm>
          <a:prstGeom prst="rect">
            <a:avLst/>
          </a:prstGeom>
          <a:solidFill>
            <a:schemeClr val="bg1">
              <a:alpha val="15000"/>
            </a:schemeClr>
          </a:solidFill>
          <a:ln w="9525">
            <a:noFill/>
            <a:miter lim="800000"/>
            <a:headEnd/>
            <a:tailEnd/>
          </a:ln>
          <a:effectLst>
            <a:outerShdw blurRad="50800" dist="50800" dir="5400000" algn="ctr" rotWithShape="0">
              <a:schemeClr val="bg1"/>
            </a:outerShdw>
          </a:effectLst>
        </p:spPr>
        <p:txBody>
          <a:bodyPr wrap="square">
            <a:spAutoFit/>
          </a:bodyPr>
          <a:lstStyle/>
          <a:p>
            <a:r>
              <a:rPr lang="en-US" sz="1350" dirty="0"/>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endParaRPr lang="en-US" sz="1350" dirty="0"/>
          </a:p>
        </p:txBody>
      </p:sp>
    </p:spTree>
    <p:extLst>
      <p:ext uri="{BB962C8B-B14F-4D97-AF65-F5344CB8AC3E}">
        <p14:creationId xmlns:p14="http://schemas.microsoft.com/office/powerpoint/2010/main" val="302307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(2 </a:t>
            </a:r>
            <a:r>
              <a:rPr lang="en-US" sz="2800" b="1" i="0" u="none" strike="noStrike" cap="none">
                <a:solidFill>
                  <a:srgbClr val="007FA3"/>
                </a:solidFill>
                <a:latin typeface="Times New Roman"/>
                <a:ea typeface="Times New Roman"/>
                <a:cs typeface="Times New Roman"/>
                <a:sym typeface="Times New Roman"/>
              </a:rPr>
              <a:t>of 2)</a:t>
            </a:r>
            <a:endParaRPr lang="en-US" sz="2800" b="1" i="0" u="none" strike="noStrike" cap="none" dirty="0">
              <a:solidFill>
                <a:srgbClr val="007FA3"/>
              </a:solidFill>
              <a:latin typeface="Times New Roman"/>
              <a:ea typeface="Times New Roman"/>
              <a:cs typeface="Times New Roman"/>
              <a:sym typeface="Times New Roman"/>
            </a:endParaRPr>
          </a:p>
        </p:txBody>
      </p:sp>
      <p:sp>
        <p:nvSpPr>
          <p:cNvPr id="7" name="Subtitle 6"/>
          <p:cNvSpPr>
            <a:spLocks noGrp="1"/>
          </p:cNvSpPr>
          <p:nvPr>
            <p:ph type="body" idx="1"/>
          </p:nvPr>
        </p:nvSpPr>
        <p:spPr>
          <a:xfrm>
            <a:off x="457200" y="1606825"/>
            <a:ext cx="8229600" cy="5138103"/>
          </a:xfrm>
        </p:spPr>
        <p:txBody>
          <a:bodyPr>
            <a:normAutofit/>
          </a:bodyPr>
          <a:lstStyle/>
          <a:p>
            <a:pPr marL="692150" indent="-692150">
              <a:buNone/>
            </a:pPr>
            <a:r>
              <a:rPr lang="en-US" sz="2400" dirty="0">
                <a:latin typeface="Arial" panose="020B0604020202020204" pitchFamily="34" charset="0"/>
                <a:cs typeface="Arial" panose="020B0604020202020204" pitchFamily="34" charset="0"/>
              </a:rPr>
              <a:t>7.7  Summarize how to access the Internet wirelessly.</a:t>
            </a:r>
          </a:p>
          <a:p>
            <a:pPr marL="692150" indent="-692150">
              <a:buNone/>
            </a:pPr>
            <a:r>
              <a:rPr lang="en-US" sz="2400" dirty="0">
                <a:latin typeface="Arial" panose="020B0604020202020204" pitchFamily="34" charset="0"/>
                <a:cs typeface="Arial" panose="020B0604020202020204" pitchFamily="34" charset="0"/>
              </a:rPr>
              <a:t>7.8  Explain what should be considered before creating a home network.</a:t>
            </a:r>
          </a:p>
          <a:p>
            <a:pPr marL="692150" indent="-692150">
              <a:buNone/>
            </a:pPr>
            <a:r>
              <a:rPr lang="en-US" sz="2400" dirty="0">
                <a:latin typeface="Arial" panose="020B0604020202020204" pitchFamily="34" charset="0"/>
                <a:cs typeface="Arial" panose="020B0604020202020204" pitchFamily="34" charset="0"/>
              </a:rPr>
              <a:t>7.9  Describe how to set up a home network.</a:t>
            </a:r>
          </a:p>
          <a:p>
            <a:pPr marL="692150" indent="-692150">
              <a:buNone/>
            </a:pPr>
            <a:r>
              <a:rPr lang="en-US" sz="2400" dirty="0">
                <a:latin typeface="Arial" panose="020B0604020202020204" pitchFamily="34" charset="0"/>
                <a:cs typeface="Arial" panose="020B0604020202020204" pitchFamily="34" charset="0"/>
              </a:rPr>
              <a:t>7.10 Summarize how to configure home network software.</a:t>
            </a:r>
          </a:p>
          <a:p>
            <a:pPr marL="692150" indent="-692150">
              <a:buNone/>
            </a:pPr>
            <a:r>
              <a:rPr lang="en-US" sz="2400" dirty="0">
                <a:latin typeface="Arial" panose="020B0604020202020204" pitchFamily="34" charset="0"/>
                <a:cs typeface="Arial" panose="020B0604020202020204" pitchFamily="34" charset="0"/>
              </a:rPr>
              <a:t>7.11 Describe the potential problems with wireless networks and means to avoid them.</a:t>
            </a:r>
          </a:p>
          <a:p>
            <a:pPr marL="692150" indent="-692150">
              <a:buNone/>
            </a:pPr>
            <a:r>
              <a:rPr lang="en-US" sz="2400" dirty="0">
                <a:latin typeface="Arial" panose="020B0604020202020204" pitchFamily="34" charset="0"/>
                <a:cs typeface="Arial" panose="020B0604020202020204" pitchFamily="34" charset="0"/>
              </a:rPr>
              <a:t>7.12 Describe how to secure wireless home networks.</a:t>
            </a:r>
          </a:p>
        </p:txBody>
      </p:sp>
    </p:spTree>
    <p:extLst>
      <p:ext uri="{BB962C8B-B14F-4D97-AF65-F5344CB8AC3E}">
        <p14:creationId xmlns:p14="http://schemas.microsoft.com/office/powerpoint/2010/main" val="287709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effectLst/>
              </a:rPr>
              <a:t>Networking Fundamentals</a:t>
            </a:r>
            <a:br>
              <a:rPr lang="en-US" sz="3000" dirty="0"/>
            </a:br>
            <a:r>
              <a:rPr lang="en-US" sz="3200" dirty="0"/>
              <a:t>Understanding Networks (1 of 3)</a:t>
            </a:r>
            <a:br>
              <a:rPr lang="en-US" sz="3200" dirty="0"/>
            </a:br>
            <a:r>
              <a:rPr lang="en-US" sz="2000" dirty="0"/>
              <a:t>(Objective 7.1)</a:t>
            </a:r>
            <a:endParaRPr lang="en-US" sz="2700" dirty="0"/>
          </a:p>
        </p:txBody>
      </p:sp>
      <p:sp>
        <p:nvSpPr>
          <p:cNvPr id="3" name="Content Placeholder 2"/>
          <p:cNvSpPr>
            <a:spLocks noGrp="1"/>
          </p:cNvSpPr>
          <p:nvPr>
            <p:ph idx="1"/>
          </p:nvPr>
        </p:nvSpPr>
        <p:spPr>
          <a:xfrm>
            <a:off x="457200" y="1600200"/>
            <a:ext cx="8610599" cy="5257800"/>
          </a:xfrm>
        </p:spPr>
        <p:txBody>
          <a:bodyPr>
            <a:normAutofit/>
          </a:bodyPr>
          <a:lstStyle/>
          <a:p>
            <a:r>
              <a:rPr lang="en-US" dirty="0"/>
              <a:t>C</a:t>
            </a:r>
            <a:r>
              <a:rPr lang="en-US" dirty="0">
                <a:effectLst/>
              </a:rPr>
              <a:t>omputer network</a:t>
            </a:r>
          </a:p>
          <a:p>
            <a:endParaRPr lang="en-US" dirty="0"/>
          </a:p>
          <a:p>
            <a:endParaRPr lang="en-US" dirty="0"/>
          </a:p>
          <a:p>
            <a:r>
              <a:rPr lang="en-US" dirty="0"/>
              <a:t>Node</a:t>
            </a:r>
          </a:p>
          <a:p>
            <a:pPr lvl="1"/>
            <a:r>
              <a:rPr lang="en-US" dirty="0"/>
              <a:t>Computer</a:t>
            </a:r>
          </a:p>
          <a:p>
            <a:pPr lvl="1"/>
            <a:r>
              <a:rPr lang="en-US" dirty="0"/>
              <a:t>Peripheral </a:t>
            </a:r>
          </a:p>
          <a:p>
            <a:pPr lvl="1"/>
            <a:r>
              <a:rPr lang="en-US" dirty="0">
                <a:effectLst/>
              </a:rPr>
              <a:t>Network device</a:t>
            </a:r>
          </a:p>
        </p:txBody>
      </p:sp>
      <p:pic>
        <p:nvPicPr>
          <p:cNvPr id="6" name="Picture 5" descr="• Jackie watches a video she took while on vacation.&#10;• Andy plays PlayStation online and uploads a video he made for school.&#10;• Mom watches a lecture from her online course while she prepares a snack.&#10;• Dad watches a streaming movie and checks fantasy football scores on his iPad.&#10;• Andrea takes pictures of her dog and uploads them directly to Facebook.">
            <a:extLst>
              <a:ext uri="{FF2B5EF4-FFF2-40B4-BE49-F238E27FC236}">
                <a16:creationId xmlns:a16="http://schemas.microsoft.com/office/drawing/2014/main" id="{54275EE5-D5A0-4949-B1B1-9D235E873B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0" y="2168672"/>
            <a:ext cx="5788896" cy="3048994"/>
          </a:xfrm>
          <a:prstGeom prst="rect">
            <a:avLst/>
          </a:prstGeom>
        </p:spPr>
      </p:pic>
    </p:spTree>
    <p:extLst>
      <p:ext uri="{BB962C8B-B14F-4D97-AF65-F5344CB8AC3E}">
        <p14:creationId xmlns:p14="http://schemas.microsoft.com/office/powerpoint/2010/main" val="19477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Networking Fundamentals</a:t>
            </a:r>
            <a:br>
              <a:rPr lang="en-US" dirty="0"/>
            </a:br>
            <a:r>
              <a:rPr lang="en-US" sz="3200" dirty="0"/>
              <a:t>Understanding Networks (2 of 3)</a:t>
            </a:r>
            <a:br>
              <a:rPr lang="en-US" sz="3200" dirty="0"/>
            </a:br>
            <a:r>
              <a:rPr lang="en-US" sz="2000" dirty="0"/>
              <a:t>(Objective 7.1)</a:t>
            </a:r>
            <a:endParaRPr lang="en-US" sz="2700" dirty="0"/>
          </a:p>
        </p:txBody>
      </p:sp>
      <p:sp>
        <p:nvSpPr>
          <p:cNvPr id="3" name="Content Placeholder 2"/>
          <p:cNvSpPr>
            <a:spLocks noGrp="1"/>
          </p:cNvSpPr>
          <p:nvPr>
            <p:ph idx="1"/>
          </p:nvPr>
        </p:nvSpPr>
        <p:spPr>
          <a:xfrm>
            <a:off x="457200" y="1600200"/>
            <a:ext cx="8229600" cy="5105400"/>
          </a:xfrm>
        </p:spPr>
        <p:txBody>
          <a:bodyPr>
            <a:normAutofit/>
          </a:bodyPr>
          <a:lstStyle/>
          <a:p>
            <a:pPr>
              <a:spcBef>
                <a:spcPts val="0"/>
              </a:spcBef>
              <a:spcAft>
                <a:spcPts val="1800"/>
              </a:spcAft>
            </a:pPr>
            <a:r>
              <a:rPr lang="en-US" dirty="0"/>
              <a:t>Benefits of networks</a:t>
            </a:r>
          </a:p>
          <a:p>
            <a:pPr lvl="1">
              <a:spcBef>
                <a:spcPts val="0"/>
              </a:spcBef>
              <a:spcAft>
                <a:spcPts val="1800"/>
              </a:spcAft>
            </a:pPr>
            <a:r>
              <a:rPr lang="en-US" dirty="0"/>
              <a:t>Sharing a high-speed Internet connection</a:t>
            </a:r>
          </a:p>
          <a:p>
            <a:pPr lvl="1">
              <a:spcBef>
                <a:spcPts val="0"/>
              </a:spcBef>
              <a:spcAft>
                <a:spcPts val="1800"/>
              </a:spcAft>
            </a:pPr>
            <a:r>
              <a:rPr lang="en-US" dirty="0"/>
              <a:t>Sharing printers and peripheral devices</a:t>
            </a:r>
          </a:p>
          <a:p>
            <a:pPr lvl="1">
              <a:spcBef>
                <a:spcPts val="0"/>
              </a:spcBef>
              <a:spcAft>
                <a:spcPts val="1800"/>
              </a:spcAft>
            </a:pPr>
            <a:r>
              <a:rPr lang="en-US" dirty="0"/>
              <a:t>Sharing files</a:t>
            </a:r>
          </a:p>
          <a:p>
            <a:pPr lvl="1">
              <a:spcBef>
                <a:spcPts val="0"/>
              </a:spcBef>
              <a:spcAft>
                <a:spcPts val="1800"/>
              </a:spcAft>
            </a:pPr>
            <a:r>
              <a:rPr lang="en-US" dirty="0"/>
              <a:t>Common communications</a:t>
            </a:r>
          </a:p>
          <a:p>
            <a:pPr>
              <a:spcBef>
                <a:spcPts val="0"/>
              </a:spcBef>
              <a:spcAft>
                <a:spcPts val="1800"/>
              </a:spcAft>
            </a:pPr>
            <a:r>
              <a:rPr lang="en-US" dirty="0"/>
              <a:t>Disadvantage of networks</a:t>
            </a:r>
          </a:p>
          <a:p>
            <a:pPr lvl="1">
              <a:spcBef>
                <a:spcPts val="0"/>
              </a:spcBef>
              <a:spcAft>
                <a:spcPts val="1800"/>
              </a:spcAft>
            </a:pPr>
            <a:r>
              <a:rPr lang="en-US" dirty="0"/>
              <a:t>Setup and administration</a:t>
            </a:r>
          </a:p>
        </p:txBody>
      </p:sp>
    </p:spTree>
    <p:extLst>
      <p:ext uri="{BB962C8B-B14F-4D97-AF65-F5344CB8AC3E}">
        <p14:creationId xmlns:p14="http://schemas.microsoft.com/office/powerpoint/2010/main" val="274764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Networking Fundamentals</a:t>
            </a:r>
            <a:br>
              <a:rPr lang="en-US" dirty="0"/>
            </a:br>
            <a:r>
              <a:rPr lang="en-US" sz="3200" dirty="0"/>
              <a:t>Understanding Networks (3 of 3)</a:t>
            </a:r>
            <a:br>
              <a:rPr lang="en-US" sz="3200" dirty="0"/>
            </a:br>
            <a:r>
              <a:rPr lang="en-US" sz="2000" dirty="0"/>
              <a:t>(Objective 7.1)</a:t>
            </a:r>
            <a:endParaRPr lang="en-US" sz="2700" dirty="0"/>
          </a:p>
        </p:txBody>
      </p:sp>
      <p:sp>
        <p:nvSpPr>
          <p:cNvPr id="3" name="Content Placeholder 2"/>
          <p:cNvSpPr>
            <a:spLocks noGrp="1"/>
          </p:cNvSpPr>
          <p:nvPr>
            <p:ph idx="1"/>
          </p:nvPr>
        </p:nvSpPr>
        <p:spPr>
          <a:xfrm>
            <a:off x="457200" y="1600200"/>
            <a:ext cx="8229600" cy="5105400"/>
          </a:xfrm>
        </p:spPr>
        <p:txBody>
          <a:bodyPr>
            <a:normAutofit/>
          </a:bodyPr>
          <a:lstStyle/>
          <a:p>
            <a:pPr>
              <a:spcAft>
                <a:spcPts val="1800"/>
              </a:spcAft>
            </a:pPr>
            <a:r>
              <a:rPr lang="en-US" dirty="0"/>
              <a:t>How data moves through networks</a:t>
            </a:r>
          </a:p>
          <a:p>
            <a:pPr lvl="1">
              <a:spcBef>
                <a:spcPts val="0"/>
              </a:spcBef>
              <a:spcAft>
                <a:spcPts val="1800"/>
              </a:spcAft>
            </a:pPr>
            <a:r>
              <a:rPr lang="en-US" dirty="0"/>
              <a:t>Data transfer rate (bandwidth) is the maximum speed data can be transmitted</a:t>
            </a:r>
          </a:p>
          <a:p>
            <a:pPr lvl="1">
              <a:spcBef>
                <a:spcPts val="0"/>
              </a:spcBef>
              <a:spcAft>
                <a:spcPts val="1800"/>
              </a:spcAft>
            </a:pPr>
            <a:r>
              <a:rPr lang="en-US" dirty="0"/>
              <a:t>Throughput is the actual speed data is transferred</a:t>
            </a:r>
          </a:p>
          <a:p>
            <a:pPr lvl="1">
              <a:spcBef>
                <a:spcPts val="0"/>
              </a:spcBef>
              <a:spcAft>
                <a:spcPts val="1800"/>
              </a:spcAft>
            </a:pPr>
            <a:r>
              <a:rPr lang="en-US" dirty="0"/>
              <a:t>Measured in megabits per second (</a:t>
            </a:r>
            <a:r>
              <a:rPr lang="en-US" dirty="0" err="1"/>
              <a:t>Mbps</a:t>
            </a:r>
            <a:r>
              <a:rPr lang="en-US" dirty="0"/>
              <a:t>) or gigabits (</a:t>
            </a:r>
            <a:r>
              <a:rPr lang="en-US" dirty="0" err="1"/>
              <a:t>Gbps</a:t>
            </a:r>
            <a:r>
              <a:rPr lang="en-US" dirty="0"/>
              <a:t>)</a:t>
            </a:r>
          </a:p>
        </p:txBody>
      </p:sp>
    </p:spTree>
    <p:extLst>
      <p:ext uri="{BB962C8B-B14F-4D97-AF65-F5344CB8AC3E}">
        <p14:creationId xmlns:p14="http://schemas.microsoft.com/office/powerpoint/2010/main" val="17007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effectLst/>
              </a:rPr>
              <a:t>Network Architectures</a:t>
            </a:r>
            <a:br>
              <a:rPr lang="en-US" sz="3000" dirty="0"/>
            </a:br>
            <a:r>
              <a:rPr lang="en-US" sz="3200" dirty="0"/>
              <a:t>Network Designs (1 of 3)</a:t>
            </a:r>
            <a:br>
              <a:rPr lang="en-US" sz="3200" dirty="0"/>
            </a:br>
            <a:r>
              <a:rPr lang="en-US" sz="2000" dirty="0"/>
              <a:t>(Objective 7.2)</a:t>
            </a:r>
            <a:endParaRPr lang="en-US" sz="2850" dirty="0"/>
          </a:p>
        </p:txBody>
      </p:sp>
      <p:sp>
        <p:nvSpPr>
          <p:cNvPr id="3" name="Content Placeholder 2"/>
          <p:cNvSpPr>
            <a:spLocks noGrp="1"/>
          </p:cNvSpPr>
          <p:nvPr>
            <p:ph idx="1"/>
          </p:nvPr>
        </p:nvSpPr>
        <p:spPr>
          <a:xfrm>
            <a:off x="457200" y="1610751"/>
            <a:ext cx="8141601" cy="5257800"/>
          </a:xfrm>
        </p:spPr>
        <p:txBody>
          <a:bodyPr>
            <a:normAutofit/>
          </a:bodyPr>
          <a:lstStyle/>
          <a:p>
            <a:pPr>
              <a:spcAft>
                <a:spcPts val="0"/>
              </a:spcAft>
            </a:pPr>
            <a:r>
              <a:rPr lang="en-US" dirty="0"/>
              <a:t>Networks can be classified by distance</a:t>
            </a:r>
          </a:p>
          <a:p>
            <a:pPr lvl="1">
              <a:lnSpc>
                <a:spcPct val="150000"/>
              </a:lnSpc>
              <a:spcBef>
                <a:spcPts val="0"/>
              </a:spcBef>
              <a:spcAft>
                <a:spcPts val="0"/>
              </a:spcAft>
            </a:pPr>
            <a:r>
              <a:rPr lang="en-US" dirty="0"/>
              <a:t>Personal area network (PAN)</a:t>
            </a:r>
          </a:p>
          <a:p>
            <a:pPr lvl="1">
              <a:lnSpc>
                <a:spcPct val="150000"/>
              </a:lnSpc>
              <a:spcBef>
                <a:spcPts val="0"/>
              </a:spcBef>
              <a:spcAft>
                <a:spcPts val="0"/>
              </a:spcAft>
            </a:pPr>
            <a:r>
              <a:rPr lang="en-US" dirty="0"/>
              <a:t>Local area network (LAN)</a:t>
            </a:r>
          </a:p>
          <a:p>
            <a:pPr lvl="1">
              <a:lnSpc>
                <a:spcPct val="150000"/>
              </a:lnSpc>
              <a:spcBef>
                <a:spcPts val="0"/>
              </a:spcBef>
              <a:spcAft>
                <a:spcPts val="0"/>
              </a:spcAft>
            </a:pPr>
            <a:r>
              <a:rPr lang="en-US" dirty="0"/>
              <a:t>Home area network (HAN)</a:t>
            </a:r>
          </a:p>
          <a:p>
            <a:pPr lvl="1">
              <a:lnSpc>
                <a:spcPct val="150000"/>
              </a:lnSpc>
              <a:spcBef>
                <a:spcPts val="0"/>
              </a:spcBef>
              <a:spcAft>
                <a:spcPts val="0"/>
              </a:spcAft>
            </a:pPr>
            <a:r>
              <a:rPr lang="en-US" dirty="0"/>
              <a:t>Metropolitan area</a:t>
            </a:r>
            <a:br>
              <a:rPr lang="en-US" dirty="0"/>
            </a:br>
            <a:r>
              <a:rPr lang="en-US" dirty="0"/>
              <a:t>network (MAN)</a:t>
            </a:r>
          </a:p>
          <a:p>
            <a:pPr lvl="1">
              <a:lnSpc>
                <a:spcPct val="150000"/>
              </a:lnSpc>
              <a:spcBef>
                <a:spcPts val="0"/>
              </a:spcBef>
              <a:spcAft>
                <a:spcPts val="0"/>
              </a:spcAft>
            </a:pPr>
            <a:r>
              <a:rPr lang="en-US" dirty="0"/>
              <a:t>Wide area network (WAN)</a:t>
            </a:r>
          </a:p>
        </p:txBody>
      </p:sp>
      <p:pic>
        <p:nvPicPr>
          <p:cNvPr id="6" name="Picture 5" descr="A diagram shows from top to bottom: WAN, Wide Area Network; MAN, Metropolitan Area Network; HAN, Home Area Network, LAN, Local Area Network; and  PAN, Personal Area&#10;Network.">
            <a:extLst>
              <a:ext uri="{FF2B5EF4-FFF2-40B4-BE49-F238E27FC236}">
                <a16:creationId xmlns:a16="http://schemas.microsoft.com/office/drawing/2014/main" id="{ACDF60A9-8ACF-4B90-8B2F-F2F4A6FC3D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2803" y="2828120"/>
            <a:ext cx="3133789" cy="2734480"/>
          </a:xfrm>
          <a:prstGeom prst="rect">
            <a:avLst/>
          </a:prstGeom>
        </p:spPr>
      </p:pic>
    </p:spTree>
    <p:extLst>
      <p:ext uri="{BB962C8B-B14F-4D97-AF65-F5344CB8AC3E}">
        <p14:creationId xmlns:p14="http://schemas.microsoft.com/office/powerpoint/2010/main" val="113565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Network Architectures</a:t>
            </a:r>
            <a:br>
              <a:rPr lang="en-US" dirty="0"/>
            </a:br>
            <a:r>
              <a:rPr lang="en-US" sz="3200" dirty="0"/>
              <a:t>Network Designs (2 of 3)</a:t>
            </a:r>
            <a:br>
              <a:rPr lang="en-US" sz="3200" dirty="0"/>
            </a:br>
            <a:r>
              <a:rPr lang="en-US" sz="2000" dirty="0"/>
              <a:t>(Objective 7.2)</a:t>
            </a:r>
            <a:endParaRPr lang="en-US" sz="2850" dirty="0"/>
          </a:p>
        </p:txBody>
      </p:sp>
      <p:sp>
        <p:nvSpPr>
          <p:cNvPr id="3" name="Content Placeholder 2"/>
          <p:cNvSpPr>
            <a:spLocks noGrp="1"/>
          </p:cNvSpPr>
          <p:nvPr>
            <p:ph idx="1"/>
          </p:nvPr>
        </p:nvSpPr>
        <p:spPr>
          <a:xfrm>
            <a:off x="457200" y="1600200"/>
            <a:ext cx="8153400" cy="4648200"/>
          </a:xfrm>
        </p:spPr>
        <p:txBody>
          <a:bodyPr>
            <a:normAutofit/>
          </a:bodyPr>
          <a:lstStyle/>
          <a:p>
            <a:pPr>
              <a:spcAft>
                <a:spcPts val="1800"/>
              </a:spcAft>
            </a:pPr>
            <a:r>
              <a:rPr lang="en-US" dirty="0"/>
              <a:t>Networks can be classified by levels of administration</a:t>
            </a:r>
          </a:p>
          <a:p>
            <a:pPr lvl="1">
              <a:spcAft>
                <a:spcPts val="1800"/>
              </a:spcAft>
            </a:pPr>
            <a:r>
              <a:rPr lang="en-US" dirty="0"/>
              <a:t>Client/server </a:t>
            </a:r>
            <a:br>
              <a:rPr lang="en-US" dirty="0"/>
            </a:br>
            <a:r>
              <a:rPr lang="en-US" dirty="0"/>
              <a:t>network</a:t>
            </a:r>
          </a:p>
          <a:p>
            <a:pPr lvl="1">
              <a:spcAft>
                <a:spcPts val="1800"/>
              </a:spcAft>
            </a:pPr>
            <a:r>
              <a:rPr lang="en-US" dirty="0"/>
              <a:t>Peer-to-peer</a:t>
            </a:r>
            <a:br>
              <a:rPr lang="en-US" dirty="0"/>
            </a:br>
            <a:r>
              <a:rPr lang="en-US" dirty="0"/>
              <a:t>(P2P) network</a:t>
            </a:r>
          </a:p>
        </p:txBody>
      </p:sp>
      <p:pic>
        <p:nvPicPr>
          <p:cNvPr id="6" name="Picture 5" descr="• Client/server network: server is connected to 3 clients: two laptops and one computer system. &#10;• Peer to peer (P2P) network: tablet, laptop, printer, smart phone, and computer system: all are connected as peer (nodes) to each other.">
            <a:extLst>
              <a:ext uri="{FF2B5EF4-FFF2-40B4-BE49-F238E27FC236}">
                <a16:creationId xmlns:a16="http://schemas.microsoft.com/office/drawing/2014/main" id="{DBD62A34-B79D-4CCE-B832-470B4CE90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4687" y="2286000"/>
            <a:ext cx="5347205" cy="3505200"/>
          </a:xfrm>
          <a:prstGeom prst="rect">
            <a:avLst/>
          </a:prstGeom>
        </p:spPr>
      </p:pic>
    </p:spTree>
    <p:extLst>
      <p:ext uri="{BB962C8B-B14F-4D97-AF65-F5344CB8AC3E}">
        <p14:creationId xmlns:p14="http://schemas.microsoft.com/office/powerpoint/2010/main" val="238076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686800" cy="1600200"/>
          </a:xfrm>
        </p:spPr>
        <p:txBody>
          <a:bodyPr>
            <a:normAutofit/>
          </a:bodyPr>
          <a:lstStyle/>
          <a:p>
            <a:r>
              <a:rPr lang="en-US" dirty="0"/>
              <a:t>Network Architectures</a:t>
            </a:r>
            <a:br>
              <a:rPr lang="en-US" dirty="0"/>
            </a:br>
            <a:r>
              <a:rPr lang="en-US" sz="3200" dirty="0"/>
              <a:t>Network Designs (3 of 3)</a:t>
            </a:r>
            <a:br>
              <a:rPr lang="en-US" sz="3200" dirty="0"/>
            </a:br>
            <a:r>
              <a:rPr lang="en-US" sz="2000" dirty="0"/>
              <a:t>(Objective 7.2)</a:t>
            </a:r>
            <a:endParaRPr lang="en-US" dirty="0">
              <a:effectLst/>
            </a:endParaRPr>
          </a:p>
        </p:txBody>
      </p:sp>
      <p:sp>
        <p:nvSpPr>
          <p:cNvPr id="9" name="Content Placeholder 8"/>
          <p:cNvSpPr>
            <a:spLocks noGrp="1"/>
          </p:cNvSpPr>
          <p:nvPr>
            <p:ph idx="1"/>
          </p:nvPr>
        </p:nvSpPr>
        <p:spPr>
          <a:xfrm>
            <a:off x="457200" y="1600200"/>
            <a:ext cx="8229600" cy="5029200"/>
          </a:xfrm>
        </p:spPr>
        <p:txBody>
          <a:bodyPr>
            <a:normAutofit/>
          </a:bodyPr>
          <a:lstStyle/>
          <a:p>
            <a:pPr>
              <a:spcAft>
                <a:spcPts val="1500"/>
              </a:spcAft>
            </a:pPr>
            <a:r>
              <a:rPr lang="en-GB" dirty="0"/>
              <a:t>Networks can be classified by the protocols used</a:t>
            </a:r>
          </a:p>
          <a:p>
            <a:pPr lvl="1">
              <a:spcBef>
                <a:spcPts val="0"/>
              </a:spcBef>
              <a:spcAft>
                <a:spcPts val="1500"/>
              </a:spcAft>
            </a:pPr>
            <a:r>
              <a:rPr lang="en-GB" dirty="0">
                <a:solidFill>
                  <a:srgbClr val="000000"/>
                </a:solidFill>
              </a:rPr>
              <a:t>Ethernet</a:t>
            </a:r>
          </a:p>
          <a:p>
            <a:pPr lvl="2">
              <a:spcBef>
                <a:spcPts val="0"/>
              </a:spcBef>
              <a:spcAft>
                <a:spcPts val="1500"/>
              </a:spcAft>
            </a:pPr>
            <a:r>
              <a:rPr lang="en-US" dirty="0">
                <a:solidFill>
                  <a:srgbClr val="000000"/>
                </a:solidFill>
              </a:rPr>
              <a:t>Developed by the Institute of Electrical and Electronics Engineers (IEEE)</a:t>
            </a:r>
            <a:endParaRPr lang="en-GB" dirty="0">
              <a:solidFill>
                <a:srgbClr val="000000"/>
              </a:solidFill>
            </a:endParaRPr>
          </a:p>
          <a:p>
            <a:pPr lvl="2">
              <a:spcBef>
                <a:spcPts val="0"/>
              </a:spcBef>
              <a:spcAft>
                <a:spcPts val="1500"/>
              </a:spcAft>
            </a:pPr>
            <a:r>
              <a:rPr lang="en-GB" dirty="0">
                <a:solidFill>
                  <a:srgbClr val="000000"/>
                </a:solidFill>
              </a:rPr>
              <a:t>Wireless networks (Wi-Fi)</a:t>
            </a:r>
          </a:p>
          <a:p>
            <a:pPr lvl="2">
              <a:spcBef>
                <a:spcPts val="0"/>
              </a:spcBef>
              <a:spcAft>
                <a:spcPts val="1500"/>
              </a:spcAft>
            </a:pPr>
            <a:r>
              <a:rPr lang="en-GB" dirty="0">
                <a:solidFill>
                  <a:srgbClr val="000000"/>
                </a:solidFill>
              </a:rPr>
              <a:t>Wired networks (gigabit Ethernet (</a:t>
            </a:r>
            <a:r>
              <a:rPr lang="en-GB" dirty="0" err="1">
                <a:solidFill>
                  <a:srgbClr val="000000"/>
                </a:solidFill>
              </a:rPr>
              <a:t>GbE</a:t>
            </a:r>
            <a:r>
              <a:rPr lang="en-GB" dirty="0">
                <a:solidFill>
                  <a:srgbClr val="000000"/>
                </a:solidFill>
              </a:rPr>
              <a:t>))</a:t>
            </a:r>
          </a:p>
          <a:p>
            <a:pPr lvl="1">
              <a:spcBef>
                <a:spcPts val="0"/>
              </a:spcBef>
              <a:spcAft>
                <a:spcPts val="1500"/>
              </a:spcAft>
            </a:pPr>
            <a:r>
              <a:rPr lang="en-GB" dirty="0">
                <a:solidFill>
                  <a:srgbClr val="000000"/>
                </a:solidFill>
              </a:rPr>
              <a:t>Backwards compatibility</a:t>
            </a:r>
          </a:p>
        </p:txBody>
      </p:sp>
    </p:spTree>
    <p:extLst>
      <p:ext uri="{BB962C8B-B14F-4D97-AF65-F5344CB8AC3E}">
        <p14:creationId xmlns:p14="http://schemas.microsoft.com/office/powerpoint/2010/main" val="1179842177"/>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PPT_Template_USHE_12May2017.pptx  -  Read-Only" id="{22597553-630D-4F83-8E81-ADE98E8457F1}" vid="{1F83AEAC-0AA2-4812-95B6-E943621B11E8}"/>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LecturePPT_Template_USHE_12May2017</Template>
  <TotalTime>0</TotalTime>
  <Words>2118</Words>
  <Application>Microsoft Office PowerPoint</Application>
  <PresentationFormat>On-screen Show (4:3)</PresentationFormat>
  <Paragraphs>250</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Narrow</vt:lpstr>
      <vt:lpstr>Noto Sans Symbols</vt:lpstr>
      <vt:lpstr>Times New Roman</vt:lpstr>
      <vt:lpstr>Verdana</vt:lpstr>
      <vt:lpstr>508 Lecture</vt:lpstr>
      <vt:lpstr>Technology in Action</vt:lpstr>
      <vt:lpstr>Learning Objectives (1 of 2)</vt:lpstr>
      <vt:lpstr>Learning Objectives (2 of 2)</vt:lpstr>
      <vt:lpstr>Networking Fundamentals Understanding Networks (1 of 3) (Objective 7.1)</vt:lpstr>
      <vt:lpstr>Networking Fundamentals Understanding Networks (2 of 3) (Objective 7.1)</vt:lpstr>
      <vt:lpstr>Networking Fundamentals Understanding Networks (3 of 3) (Objective 7.1)</vt:lpstr>
      <vt:lpstr>Network Architectures Network Designs (1 of 3) (Objective 7.2)</vt:lpstr>
      <vt:lpstr>Network Architectures Network Designs (2 of 3) (Objective 7.2)</vt:lpstr>
      <vt:lpstr>Network Architectures Network Designs (3 of 3) (Objective 7.2)</vt:lpstr>
      <vt:lpstr>Network Components (Objective 7.3) </vt:lpstr>
      <vt:lpstr>Network Components Transmission Media (1 of 2) (Objective 7.3)</vt:lpstr>
      <vt:lpstr>Network Components Transmission Media (2 of 2) (Objective 7.3)</vt:lpstr>
      <vt:lpstr>Network Components Basic Network Hardware (Objective 7.4)</vt:lpstr>
      <vt:lpstr>Network Components Network Software (Objective 7.5)</vt:lpstr>
      <vt:lpstr>Connecting to the Internet Broadband Internet Connections (1 of 2) (Objective 7.6)</vt:lpstr>
      <vt:lpstr>Connecting to the Internet Broadband Internet Connections (2 of 2) (Objective 7.6)</vt:lpstr>
      <vt:lpstr>Connecting to the Internet Wireless Internet Access (Objective 7.7)</vt:lpstr>
      <vt:lpstr>Installing and Configuring Home Networks Planning Your Home Network (Objective 7.8)</vt:lpstr>
      <vt:lpstr>Installing and Configuring Home Networks Connecting Devices to a Network (1 of 2) (Objective 7.9) </vt:lpstr>
      <vt:lpstr>Installing and Configuring Home Networks Connecting Devices to a Network (2 of 2) (Objective 7.9)</vt:lpstr>
      <vt:lpstr>Installing and Configuring Home Networks Configuring Software for Your Home Network (Objective 7.10)</vt:lpstr>
      <vt:lpstr>Managing and Securing Wireless Networks Troubleshooting Wireless Network Problems (Objective 7.11)</vt:lpstr>
      <vt:lpstr>Managing and Securing Wireless Networks Securing Wireless Networks (1 of 3) (Objective 7.12)</vt:lpstr>
      <vt:lpstr>Managing and Securing Wireless Networks Securing Wireless Networks (2 of 3) (Objective 7.12)</vt:lpstr>
      <vt:lpstr>Managing and Securing Wireless Networks Securing Wireless Networks (3 of 3) (Objective 7.12)</vt:lpstr>
      <vt:lpstr>Copyright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in Action 15e</dc:title>
  <dc:subject>Chapter 7</dc:subject>
  <dc:creator/>
  <cp:lastModifiedBy/>
  <cp:revision>1</cp:revision>
  <dcterms:created xsi:type="dcterms:W3CDTF">2017-01-24T02:43:43Z</dcterms:created>
  <dcterms:modified xsi:type="dcterms:W3CDTF">2018-03-30T15:30:37Z</dcterms:modified>
</cp:coreProperties>
</file>