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4"/>
  </p:notesMasterIdLst>
  <p:handoutMasterIdLst>
    <p:handoutMasterId r:id="rId25"/>
  </p:handoutMasterIdLst>
  <p:sldIdLst>
    <p:sldId id="394" r:id="rId2"/>
    <p:sldId id="352" r:id="rId3"/>
    <p:sldId id="389" r:id="rId4"/>
    <p:sldId id="426" r:id="rId5"/>
    <p:sldId id="427" r:id="rId6"/>
    <p:sldId id="428" r:id="rId7"/>
    <p:sldId id="429" r:id="rId8"/>
    <p:sldId id="450" r:id="rId9"/>
    <p:sldId id="430" r:id="rId10"/>
    <p:sldId id="431" r:id="rId11"/>
    <p:sldId id="432" r:id="rId12"/>
    <p:sldId id="433" r:id="rId13"/>
    <p:sldId id="434" r:id="rId14"/>
    <p:sldId id="435" r:id="rId15"/>
    <p:sldId id="440" r:id="rId16"/>
    <p:sldId id="442" r:id="rId17"/>
    <p:sldId id="443" r:id="rId18"/>
    <p:sldId id="444" r:id="rId19"/>
    <p:sldId id="445" r:id="rId20"/>
    <p:sldId id="446" r:id="rId21"/>
    <p:sldId id="447" r:id="rId22"/>
    <p:sldId id="44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5" autoAdjust="0"/>
    <p:restoredTop sz="79048" autoAdjust="0"/>
  </p:normalViewPr>
  <p:slideViewPr>
    <p:cSldViewPr>
      <p:cViewPr varScale="1">
        <p:scale>
          <a:sx n="100" d="100"/>
          <a:sy n="100" d="100"/>
        </p:scale>
        <p:origin x="3032" y="160"/>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12/8/20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12/8/20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podcast is a form of digital media composed of a series of audio or video files that are distributed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Podcasts deliver their content using Really Simple Syndication, a format that sends the latest content of the podcast series automatically to an aggregator. An aggregator locates all the RSS series to which you’ve subscribed and automatically downloads the new content.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webcast is the broadcast of audio or video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several</a:t>
            </a:r>
            <a:r>
              <a:rPr lang="en-US" sz="1200" kern="1200" baseline="0" dirty="0">
                <a:solidFill>
                  <a:schemeClr val="tx1"/>
                </a:solidFill>
                <a:effectLst/>
                <a:latin typeface="+mn-lt"/>
                <a:ea typeface="+mn-ea"/>
                <a:cs typeface="+mn-cs"/>
              </a:rPr>
              <a:t> media sharing platforms such as: YouTube, Flickr, Instagram, and Sound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393994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B68167E2-5EC1-432C-8F1C-B1CD2ABB2CCB}" type="slidenum">
              <a:rPr lang="en-US" smtClean="0"/>
              <a:pPr/>
              <a:t>11</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the primary means of communication over the Internet because it is fast and convenient. E-mail is a written message sent or received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asynchronous, so users do not need to be communicating at the same time.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convenient for exchanging and collaborating on documents via attachments.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 more private exchange of information than public social networking sites, but e-mails are not really private.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you send e-mail for professional reasons, you should use proper e-mail etiquette.</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There are two types of email: Web-based and using an E-mail client.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367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35EAB01-6A95-4287-B6CA-E8B358BDA2CD}" type="slidenum">
              <a:rPr lang="en-US" smtClean="0"/>
              <a:pPr/>
              <a:t>12</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Instant messaging services let you communicate in real time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AIM, Google Chat, Windows Messenger, and Yahoo! Messenger are proprietary IM services, meaning you can chat with only those who share the same IM service and are on your contact or buddy list.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universal chat services that you install, which allow you to chat with users of all popular IMs.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Texting is the sending of messages between devices.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Voice</a:t>
            </a:r>
            <a:r>
              <a:rPr lang="en-US" sz="1200" kern="1200" baseline="0" dirty="0">
                <a:solidFill>
                  <a:schemeClr val="tx1"/>
                </a:solidFill>
                <a:effectLst/>
                <a:latin typeface="+mn-lt"/>
                <a:ea typeface="+mn-ea"/>
                <a:cs typeface="+mn-cs"/>
              </a:rPr>
              <a:t> Over Internet Protocol (VOIP) uses the Internet to make phone calls.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9999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three types of e-commerce business models:</a:t>
            </a:r>
          </a:p>
          <a:p>
            <a:r>
              <a:rPr lang="en-US" sz="1200" b="0" i="0" u="none" strike="noStrike" kern="1200" baseline="0" dirty="0">
                <a:solidFill>
                  <a:schemeClr val="tx1"/>
                </a:solidFill>
                <a:latin typeface="+mn-lt"/>
                <a:ea typeface="+mn-ea"/>
                <a:cs typeface="+mn-cs"/>
              </a:rPr>
              <a:t>1. Business-to-consumer (B2C) transactions take place between businesses and consumers.</a:t>
            </a:r>
          </a:p>
          <a:p>
            <a:r>
              <a:rPr lang="en-US" sz="1200" b="0" i="0" u="none" strike="noStrike" kern="1200" baseline="0" dirty="0">
                <a:solidFill>
                  <a:schemeClr val="tx1"/>
                </a:solidFill>
                <a:latin typeface="+mn-lt"/>
                <a:ea typeface="+mn-ea"/>
                <a:cs typeface="+mn-cs"/>
              </a:rPr>
              <a:t>2. Business-to-business (B2B) transactions occur when businesses buy and sell goods and services to other businesses.</a:t>
            </a:r>
          </a:p>
          <a:p>
            <a:r>
              <a:rPr lang="en-US" sz="1200" b="0" i="0" u="none" strike="noStrike" kern="1200" baseline="0" dirty="0">
                <a:solidFill>
                  <a:schemeClr val="tx1"/>
                </a:solidFill>
                <a:latin typeface="+mn-lt"/>
                <a:ea typeface="+mn-ea"/>
                <a:cs typeface="+mn-cs"/>
              </a:rPr>
              <a:t>3. Consumer-to-consumer (C2C) transactions occur when consumers sell to each other.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Social commerce is a subset of e-commerce that uses social networks to assist in marketing and purchasing products.</a:t>
            </a:r>
          </a:p>
          <a:p>
            <a:r>
              <a:rPr lang="en-US" sz="1200" b="0" i="0" u="none" strike="noStrike" kern="1200" baseline="0" dirty="0">
                <a:solidFill>
                  <a:schemeClr val="tx1"/>
                </a:solidFill>
                <a:latin typeface="+mn-lt"/>
                <a:ea typeface="+mn-ea"/>
                <a:cs typeface="+mn-cs"/>
              </a:rPr>
              <a:t>Mobile commerce (or m-commerce) is conducting commercial transactions online through a smartphone, tablet, or other mobile device.</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2048760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E-commerce is short for electronic commerce and is the process of conducting business online.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Guidelines to make online shopping safer: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Look for indicators that the website is secure. Check that the beginning of the URL changes from “http://” to “https://”.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Shop at well-known, reputable sites.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Pay by credit card, not debit card. Can have a separate prepaid credit card with just enough limit on it.</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Check the return policy, and save a copy of the order and confirmation number.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Avoid making online transactions when using public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163014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 browser</a:t>
            </a:r>
            <a:r>
              <a:rPr lang="en-US" sz="1200" kern="1200" baseline="0" dirty="0">
                <a:solidFill>
                  <a:schemeClr val="tx1"/>
                </a:solidFill>
                <a:effectLst/>
                <a:latin typeface="+mn-lt"/>
                <a:ea typeface="+mn-ea"/>
                <a:cs typeface="+mn-cs"/>
              </a:rPr>
              <a:t> is software that lets you locate, view, and navigate the web.</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Most browsers today are graphical browsers, meaning they can display pictures (graphics) in addition to text and other forms of multimedia such as sound and video.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Most popular browsers offer similar features.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1885687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Hyperlinks are specially coded elements that let you jump from one web page to another within the same website or to another site altogether.</a:t>
            </a:r>
          </a:p>
          <a:p>
            <a:r>
              <a:rPr lang="en-US" sz="1200" b="0" i="0" u="none" strike="noStrike" kern="1200" baseline="0" dirty="0">
                <a:solidFill>
                  <a:schemeClr val="tx1"/>
                </a:solidFill>
                <a:latin typeface="+mn-lt"/>
                <a:ea typeface="+mn-ea"/>
                <a:cs typeface="+mn-cs"/>
              </a:rPr>
              <a:t>To help you navigate more quickly through a website, some sites provide a breadcrumb trail—a navigation aid that shows users the path they have taken to get to a web page.</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History list shows all the websites and pages you’ve visited over a certain period of time.</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Bookmarks feature allows you to return to a specific web page without having to remember the address.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Live bookmark is a feature in Firefox that adds the technology of RSS feeds to bookmarking.</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Tagging, known as social bookmarking, saves your favorite website to a social bookmarking site so that you can share it with others.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17954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search engine is a set of programs that searches for keywords and returns a list of the websites on which those keywords are found.</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Specialty search engines search only sites that are relevant to a particular topic or industry.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Metasearch engines search other search engines rather than individual websites.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363572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obtain better search results by using the following:</a:t>
            </a:r>
          </a:p>
          <a:p>
            <a:pPr marL="285750" lvl="1" indent="-171450">
              <a:buFont typeface="Arial" panose="020B0604020202020204" pitchFamily="34" charset="0"/>
              <a:buChar char="•"/>
            </a:pPr>
            <a:r>
              <a:rPr lang="en-US" dirty="0"/>
              <a:t>Boolean operators</a:t>
            </a:r>
          </a:p>
          <a:p>
            <a:pPr marL="285750" lvl="1" indent="-171450">
              <a:buFont typeface="Arial" panose="020B0604020202020204" pitchFamily="34" charset="0"/>
              <a:buChar char="•"/>
            </a:pPr>
            <a:r>
              <a:rPr lang="en-US" dirty="0"/>
              <a:t>Search for a phrase</a:t>
            </a:r>
          </a:p>
          <a:p>
            <a:pPr marL="285750" lvl="1" indent="-171450">
              <a:buFont typeface="Arial" panose="020B0604020202020204" pitchFamily="34" charset="0"/>
              <a:buChar char="•"/>
            </a:pPr>
            <a:r>
              <a:rPr lang="en-US" dirty="0"/>
              <a:t>Search within a website</a:t>
            </a:r>
          </a:p>
          <a:p>
            <a:pPr marL="285750" lvl="1" indent="-171450">
              <a:buFont typeface="Arial" panose="020B0604020202020204" pitchFamily="34" charset="0"/>
              <a:buChar char="•"/>
            </a:pPr>
            <a:r>
              <a:rPr lang="en-US" dirty="0"/>
              <a:t>Use a wild card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278260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Before you use an Internet resource, consider:</a:t>
            </a:r>
          </a:p>
          <a:p>
            <a:pPr lvl="1" indent="-228600">
              <a:buFont typeface="Arial" panose="020B0604020202020204" pitchFamily="34" charset="0"/>
              <a:buChar char="•"/>
            </a:pPr>
            <a:r>
              <a:rPr lang="en-US" sz="1200" kern="1200" dirty="0">
                <a:solidFill>
                  <a:schemeClr val="tx1"/>
                </a:solidFill>
                <a:effectLst/>
                <a:latin typeface="+mn-lt"/>
                <a:ea typeface="+mn-ea"/>
                <a:cs typeface="+mn-cs"/>
              </a:rPr>
              <a:t>Authority: Who is the author of the article or the sponsor of the site?</a:t>
            </a:r>
          </a:p>
          <a:p>
            <a:pPr lvl="1" indent="-228600">
              <a:buFont typeface="Arial" panose="020B0604020202020204" pitchFamily="34" charset="0"/>
              <a:buChar char="•"/>
            </a:pPr>
            <a:r>
              <a:rPr lang="en-US" sz="1200" kern="1200" dirty="0">
                <a:solidFill>
                  <a:schemeClr val="tx1"/>
                </a:solidFill>
                <a:effectLst/>
                <a:latin typeface="+mn-lt"/>
                <a:ea typeface="+mn-ea"/>
                <a:cs typeface="+mn-cs"/>
              </a:rPr>
              <a:t>Bias: Is the site biased?</a:t>
            </a:r>
          </a:p>
          <a:p>
            <a:pPr lvl="1" indent="-228600">
              <a:buFont typeface="Arial" panose="020B0604020202020204" pitchFamily="34" charset="0"/>
              <a:buChar char="•"/>
            </a:pPr>
            <a:r>
              <a:rPr lang="en-US" sz="1200" kern="1200" dirty="0">
                <a:solidFill>
                  <a:schemeClr val="tx1"/>
                </a:solidFill>
                <a:effectLst/>
                <a:latin typeface="+mn-lt"/>
                <a:ea typeface="+mn-ea"/>
                <a:cs typeface="+mn-cs"/>
              </a:rPr>
              <a:t>Relevance: Is the information in the site current?</a:t>
            </a:r>
          </a:p>
          <a:p>
            <a:pPr lvl="1" indent="-228600">
              <a:buFont typeface="Arial" panose="020B0604020202020204" pitchFamily="34" charset="0"/>
              <a:buChar char="•"/>
            </a:pPr>
            <a:r>
              <a:rPr lang="en-US" sz="1200" kern="1200" dirty="0">
                <a:solidFill>
                  <a:schemeClr val="tx1"/>
                </a:solidFill>
                <a:effectLst/>
                <a:latin typeface="+mn-lt"/>
                <a:ea typeface="+mn-ea"/>
                <a:cs typeface="+mn-cs"/>
              </a:rPr>
              <a:t>Audience: For what audience is the site intended?</a:t>
            </a:r>
          </a:p>
          <a:p>
            <a:pPr lvl="1" indent="-228600">
              <a:buFont typeface="Arial" panose="020B0604020202020204" pitchFamily="34" charset="0"/>
              <a:buChar char="•"/>
            </a:pPr>
            <a:r>
              <a:rPr lang="en-US" sz="1200" kern="1200" dirty="0">
                <a:solidFill>
                  <a:schemeClr val="tx1"/>
                </a:solidFill>
                <a:effectLst/>
                <a:latin typeface="+mn-lt"/>
                <a:ea typeface="+mn-ea"/>
                <a:cs typeface="+mn-cs"/>
              </a:rPr>
              <a:t>Links: Are the links available and appropriate?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answers will help you decide whether you should consider a website to be a good source of information.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42159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indent="-171450">
              <a:spcBef>
                <a:spcPts val="0"/>
              </a:spcBef>
              <a:buFont typeface="Arial" panose="020B0604020202020204" pitchFamily="34" charset="0"/>
              <a:buChar char="•"/>
              <a:tabLst>
                <a:tab pos="628650" algn="l"/>
              </a:tabLst>
            </a:pPr>
            <a:r>
              <a:rPr lang="en-US" dirty="0"/>
              <a:t>Digital Activism is used to raise awareness about specific issues. Some recent one have been:</a:t>
            </a:r>
          </a:p>
          <a:p>
            <a:pPr marL="400050" lvl="2" indent="-171450">
              <a:spcBef>
                <a:spcPts val="0"/>
              </a:spcBef>
              <a:buFont typeface="Arial" panose="020B0604020202020204" pitchFamily="34" charset="0"/>
              <a:buChar char="•"/>
            </a:pPr>
            <a:r>
              <a:rPr lang="en-US" dirty="0"/>
              <a:t>#</a:t>
            </a:r>
            <a:r>
              <a:rPr lang="en-US" dirty="0" err="1"/>
              <a:t>IceBucketChallenge</a:t>
            </a:r>
            <a:endParaRPr lang="en-US" dirty="0"/>
          </a:p>
          <a:p>
            <a:pPr marL="400050" lvl="2" indent="-171450">
              <a:spcBef>
                <a:spcPts val="0"/>
              </a:spcBef>
              <a:buFont typeface="Arial" panose="020B0604020202020204" pitchFamily="34" charset="0"/>
              <a:buChar char="•"/>
            </a:pPr>
            <a:r>
              <a:rPr lang="en-US" dirty="0"/>
              <a:t>#</a:t>
            </a:r>
            <a:r>
              <a:rPr lang="en-US" dirty="0" err="1"/>
              <a:t>BringBackOurGirls</a:t>
            </a:r>
            <a:endParaRPr lang="en-US" dirty="0"/>
          </a:p>
          <a:p>
            <a:pPr marL="171450" marR="0" lvl="0" indent="-171450" algn="l" defTabSz="914400" rtl="0" eaLnBrk="1" fontAlgn="auto" latinLnBrk="0" hangingPunct="1">
              <a:spcBef>
                <a:spcPts val="0"/>
              </a:spcBef>
              <a:buClrTx/>
              <a:buSzTx/>
              <a:buFont typeface="Arial" panose="020B0604020202020204" pitchFamily="34" charset="0"/>
              <a:buChar char="•"/>
              <a:tabLst/>
              <a:defRPr/>
            </a:pPr>
            <a:r>
              <a:rPr lang="en-US" dirty="0"/>
              <a:t>Ethical question: Is digital activism effective or does it foster a false sense of involvement?</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20</a:t>
            </a:fld>
            <a:endParaRPr lang="en-US" dirty="0"/>
          </a:p>
        </p:txBody>
      </p:sp>
    </p:spTree>
    <p:extLst>
      <p:ext uri="{BB962C8B-B14F-4D97-AF65-F5344CB8AC3E}">
        <p14:creationId xmlns:p14="http://schemas.microsoft.com/office/powerpoint/2010/main" val="1832388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technology is called geolocation (see Figure 3.24), and most mobile devices have a GPS chip that can calculate your exact position.</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No specific laws have been passed to insure personal privacy.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Ethical Question: Are geolocation devices a threat to privacy?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dirty="0"/>
          </a:p>
        </p:txBody>
      </p:sp>
    </p:spTree>
    <p:extLst>
      <p:ext uri="{BB962C8B-B14F-4D97-AF65-F5344CB8AC3E}">
        <p14:creationId xmlns:p14="http://schemas.microsoft.com/office/powerpoint/2010/main" val="1696679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64606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80934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lvl="0" indent="-171450">
              <a:buFont typeface="Arial" panose="020B0604020202020204" pitchFamily="34" charset="0"/>
              <a:buChar char="•"/>
            </a:pPr>
            <a:r>
              <a:rPr lang="en-US" sz="1200" kern="1200" dirty="0">
                <a:solidFill>
                  <a:schemeClr val="tx1"/>
                </a:solidFill>
                <a:effectLst/>
                <a:ea typeface="+mn-ea"/>
              </a:rPr>
              <a:t>The Internet is a network of networks connecting billions of computers globally.</a:t>
            </a:r>
          </a:p>
          <a:p>
            <a:pPr marL="171450" lvl="0" indent="-171450">
              <a:buFont typeface="Arial" panose="020B0604020202020204" pitchFamily="34" charset="0"/>
              <a:buChar char="•"/>
            </a:pPr>
            <a:r>
              <a:rPr lang="en-US" sz="1200" kern="1200" dirty="0">
                <a:solidFill>
                  <a:schemeClr val="tx1"/>
                </a:solidFill>
                <a:effectLst/>
                <a:ea typeface="+mn-ea"/>
              </a:rPr>
              <a:t>The U.S. Department of Defense needed a computer system that wouldn’t be easily disrupted in the event of an attack.</a:t>
            </a:r>
          </a:p>
          <a:p>
            <a:pPr marL="171450" lvl="0" indent="-171450">
              <a:buFont typeface="Arial" panose="020B0604020202020204" pitchFamily="34" charset="0"/>
              <a:buChar char="•"/>
            </a:pPr>
            <a:r>
              <a:rPr lang="en-US" sz="1200" kern="1200" dirty="0">
                <a:solidFill>
                  <a:schemeClr val="tx1"/>
                </a:solidFill>
                <a:effectLst/>
                <a:ea typeface="+mn-ea"/>
              </a:rPr>
              <a:t>Two concerns were addressed: establishing a secure form of communications and creating a means by which all computers could communicate.</a:t>
            </a:r>
          </a:p>
          <a:p>
            <a:pPr marL="171450" lvl="0" indent="-171450">
              <a:buFont typeface="Arial" panose="020B0604020202020204" pitchFamily="34" charset="0"/>
              <a:buChar char="•"/>
            </a:pPr>
            <a:r>
              <a:rPr lang="en-US" sz="1200" kern="1200" dirty="0">
                <a:solidFill>
                  <a:schemeClr val="tx1"/>
                </a:solidFill>
                <a:effectLst/>
                <a:ea typeface="+mn-ea"/>
              </a:rPr>
              <a:t>The modern Internet evolved from a U.S. government</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sz="1200" kern="1200" dirty="0">
                <a:solidFill>
                  <a:schemeClr val="tx1"/>
                </a:solidFill>
                <a:effectLst/>
                <a:ea typeface="+mn-ea"/>
              </a:rPr>
              <a:t>funded project called the Advanced Research Projects Agency Network.</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310157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In a client/server network, the client</a:t>
            </a:r>
            <a:r>
              <a:rPr lang="en-US" sz="1200" i="0" kern="1200" baseline="0" dirty="0">
                <a:solidFill>
                  <a:schemeClr val="tx1"/>
                </a:solidFill>
                <a:effectLst/>
                <a:latin typeface="+mn-lt"/>
                <a:ea typeface="+mn-ea"/>
                <a:cs typeface="+mn-cs"/>
              </a:rPr>
              <a:t> asks for data and the server provides the data.</a:t>
            </a:r>
            <a:endParaRPr lang="en-US" sz="120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When connected to the Internet, your computer is assigned a unique number called an Internet Protocol address, which is a set of four groups of numbers separated by periods, such as 123.45.245.91, referred to as a dotted quad or dotted decimal.</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IP addresses are how computers identify each other. Each website is assigned an IP address. Because IP addresses are difficult for people to remember, websites are given text versions of their IP addresses.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379992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27349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378274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Wikipedia is one example of a wiki, a web application that allows users to add, remove, or edit its content.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Google Drive has wiki-like features to promote similar online collaboration, and specific wiki software, such as </a:t>
            </a:r>
            <a:r>
              <a:rPr lang="en-US" sz="1200" i="0" kern="1200" dirty="0" err="1">
                <a:solidFill>
                  <a:schemeClr val="tx1"/>
                </a:solidFill>
                <a:effectLst/>
                <a:latin typeface="+mn-lt"/>
                <a:ea typeface="+mn-ea"/>
                <a:cs typeface="+mn-cs"/>
              </a:rPr>
              <a:t>Wikispaces</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MediaWiki</a:t>
            </a:r>
            <a:r>
              <a:rPr lang="en-US" sz="1200" i="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Wikimedia Foundation hosts other collaborative projects, such as </a:t>
            </a:r>
            <a:r>
              <a:rPr lang="en-US" sz="1200" i="0" kern="1200" dirty="0" err="1">
                <a:solidFill>
                  <a:schemeClr val="tx1"/>
                </a:solidFill>
                <a:effectLst/>
                <a:latin typeface="+mn-lt"/>
                <a:ea typeface="+mn-ea"/>
                <a:cs typeface="+mn-cs"/>
              </a:rPr>
              <a:t>Wikibooks</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Wikiversity</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Wikisource</a:t>
            </a:r>
            <a:r>
              <a:rPr lang="en-US" sz="120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Project management tools incorporate tasks and calendars so the individual components as well as the entire project can stay on schedule.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blog (short for weblog) is a personal log or journal posted on the web.</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video log (vlog or video blog) is a blog that uses video as the primary content.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can easily c</a:t>
            </a:r>
            <a:r>
              <a:rPr lang="en-US" dirty="0"/>
              <a:t>reate your own blog.</a:t>
            </a:r>
          </a:p>
          <a:p>
            <a:pPr marL="171450" indent="-171450">
              <a:buFont typeface="Arial" panose="020B0604020202020204" pitchFamily="34" charset="0"/>
              <a:buChar char="•"/>
            </a:pPr>
            <a:r>
              <a:rPr lang="en-US" dirty="0"/>
              <a:t>Problems with blogs include </a:t>
            </a:r>
            <a:r>
              <a:rPr lang="en-US" sz="1200" b="0" i="0" u="none" strike="noStrike" kern="1200" baseline="0" dirty="0">
                <a:solidFill>
                  <a:schemeClr val="tx1"/>
                </a:solidFill>
                <a:latin typeface="+mn-lt"/>
                <a:ea typeface="+mn-ea"/>
                <a:cs typeface="+mn-cs"/>
              </a:rPr>
              <a:t>spam blogs (</a:t>
            </a:r>
            <a:r>
              <a:rPr lang="en-US" sz="1200" b="0" i="0" u="none" strike="noStrike" kern="1200" baseline="0" dirty="0" err="1">
                <a:solidFill>
                  <a:schemeClr val="tx1"/>
                </a:solidFill>
                <a:latin typeface="+mn-lt"/>
                <a:ea typeface="+mn-ea"/>
                <a:cs typeface="+mn-cs"/>
              </a:rPr>
              <a:t>splogs</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dirty="0"/>
              <a:t>Microblogs are blogs with limits</a:t>
            </a:r>
            <a:r>
              <a:rPr lang="en-US" baseline="0" dirty="0"/>
              <a:t> on how much text can be used.</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60499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12/8/20</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12/8/20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12/8/20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12/8/20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12/8/20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12/8/20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12/8/20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12/8/20</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12/8/20</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12/8/20</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12/8/20</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12/8/20</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12/8/20</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12/8/20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12/8/20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12/8/20</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2" r:id="rId7"/>
    <p:sldLayoutId id="2147483657" r:id="rId8"/>
    <p:sldLayoutId id="2147483656" r:id="rId9"/>
    <p:sldLayoutId id="2147483650" r:id="rId10"/>
    <p:sldLayoutId id="2147483659" r:id="rId11"/>
    <p:sldLayoutId id="2147483658" r:id="rId12"/>
    <p:sldLayoutId id="2147483660" r:id="rId13"/>
    <p:sldLayoutId id="2147483654" r:id="rId14"/>
    <p:sldLayoutId id="2147483655" r:id="rId1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3</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Using the Internet: Making the Most of the Web’s Resources</a:t>
            </a:r>
          </a:p>
        </p:txBody>
      </p:sp>
      <p:pic>
        <p:nvPicPr>
          <p:cNvPr id="7" name="Picture 6" descr="Front Cover: 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44"/>
            <a:ext cx="8686800" cy="1585356"/>
          </a:xfrm>
        </p:spPr>
        <p:txBody>
          <a:bodyPr>
            <a:normAutofit fontScale="90000"/>
          </a:bodyPr>
          <a:lstStyle/>
          <a:p>
            <a:r>
              <a:rPr lang="en-US" sz="3600" dirty="0"/>
              <a:t>Collaborating and Communicating on the Web</a:t>
            </a:r>
            <a:br>
              <a:rPr lang="en-US" sz="2400" dirty="0"/>
            </a:br>
            <a:r>
              <a:rPr lang="en-US" sz="3600" dirty="0"/>
              <a:t>Collaborating with Web Technologies (3 of 3)</a:t>
            </a:r>
            <a:br>
              <a:rPr lang="en-US" sz="3200" dirty="0"/>
            </a:br>
            <a:r>
              <a:rPr lang="en-US" sz="2200" dirty="0"/>
              <a:t>(Objective 3.3)</a:t>
            </a:r>
            <a:endParaRPr lang="en-US" sz="2700" dirty="0"/>
          </a:p>
        </p:txBody>
      </p:sp>
      <p:sp>
        <p:nvSpPr>
          <p:cNvPr id="3" name="Content Placeholder 2"/>
          <p:cNvSpPr>
            <a:spLocks noGrp="1"/>
          </p:cNvSpPr>
          <p:nvPr>
            <p:ph idx="1"/>
          </p:nvPr>
        </p:nvSpPr>
        <p:spPr>
          <a:xfrm>
            <a:off x="457200" y="1600200"/>
            <a:ext cx="8229600" cy="5257800"/>
          </a:xfrm>
        </p:spPr>
        <p:txBody>
          <a:bodyPr>
            <a:normAutofit/>
          </a:bodyPr>
          <a:lstStyle/>
          <a:p>
            <a:pPr>
              <a:spcBef>
                <a:spcPts val="0"/>
              </a:spcBef>
              <a:spcAft>
                <a:spcPts val="300"/>
              </a:spcAft>
              <a:defRPr/>
            </a:pPr>
            <a:r>
              <a:rPr lang="en-US" dirty="0"/>
              <a:t>Podcasts</a:t>
            </a:r>
          </a:p>
          <a:p>
            <a:pPr lvl="1">
              <a:spcBef>
                <a:spcPts val="0"/>
              </a:spcBef>
              <a:spcAft>
                <a:spcPts val="300"/>
              </a:spcAft>
            </a:pPr>
            <a:r>
              <a:rPr lang="en-US" dirty="0"/>
              <a:t>Is a form of digital media comprising a series of audio/video files distributed over the internet automatically</a:t>
            </a:r>
          </a:p>
          <a:p>
            <a:pPr lvl="1">
              <a:spcBef>
                <a:spcPts val="0"/>
              </a:spcBef>
              <a:spcAft>
                <a:spcPts val="300"/>
              </a:spcAft>
            </a:pPr>
            <a:r>
              <a:rPr lang="en-US" dirty="0"/>
              <a:t>Ex: podcasts for radio shows, audiobooks etc.</a:t>
            </a:r>
          </a:p>
          <a:p>
            <a:pPr>
              <a:spcBef>
                <a:spcPts val="0"/>
              </a:spcBef>
              <a:spcAft>
                <a:spcPts val="300"/>
              </a:spcAft>
              <a:defRPr/>
            </a:pPr>
            <a:r>
              <a:rPr lang="en-US" dirty="0"/>
              <a:t>Webcasts</a:t>
            </a:r>
          </a:p>
          <a:p>
            <a:pPr lvl="1">
              <a:spcBef>
                <a:spcPts val="0"/>
              </a:spcBef>
              <a:spcAft>
                <a:spcPts val="300"/>
              </a:spcAft>
            </a:pPr>
            <a:r>
              <a:rPr lang="en-US" dirty="0"/>
              <a:t>Broadcast of audio or video content over the Internet, usually live</a:t>
            </a:r>
          </a:p>
          <a:p>
            <a:pPr>
              <a:spcBef>
                <a:spcPts val="0"/>
              </a:spcBef>
              <a:spcAft>
                <a:spcPts val="300"/>
              </a:spcAft>
              <a:defRPr/>
            </a:pPr>
            <a:r>
              <a:rPr lang="en-US" sz="3500" dirty="0"/>
              <a:t>Media Sharing Platforms</a:t>
            </a:r>
          </a:p>
          <a:p>
            <a:pPr lvl="1">
              <a:spcBef>
                <a:spcPts val="0"/>
              </a:spcBef>
              <a:spcAft>
                <a:spcPts val="300"/>
              </a:spcAft>
            </a:pPr>
            <a:r>
              <a:rPr lang="en-US" dirty="0"/>
              <a:t>YouTube, Flickr, Instagram, Sound Cloud</a:t>
            </a:r>
          </a:p>
        </p:txBody>
      </p:sp>
    </p:spTree>
    <p:extLst>
      <p:ext uri="{BB962C8B-B14F-4D97-AF65-F5344CB8AC3E}">
        <p14:creationId xmlns:p14="http://schemas.microsoft.com/office/powerpoint/2010/main" val="156916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457200" y="0"/>
            <a:ext cx="8686800" cy="1600200"/>
          </a:xfrm>
        </p:spPr>
        <p:txBody>
          <a:bodyPr>
            <a:normAutofit fontScale="90000"/>
          </a:bodyPr>
          <a:lstStyle/>
          <a:p>
            <a:pPr>
              <a:defRPr/>
            </a:pPr>
            <a:r>
              <a:rPr lang="en-US" sz="3600" dirty="0"/>
              <a:t>Collaborating and Communicating on the Web</a:t>
            </a:r>
            <a:br>
              <a:rPr lang="en-US" dirty="0">
                <a:effectLst/>
              </a:rPr>
            </a:br>
            <a:r>
              <a:rPr lang="en-US" sz="3600" dirty="0"/>
              <a:t>Communicating over the Web (1 of 2)</a:t>
            </a:r>
            <a:br>
              <a:rPr lang="en-US" sz="3600" dirty="0"/>
            </a:br>
            <a:r>
              <a:rPr lang="en-US" sz="2200" dirty="0"/>
              <a:t>(Objective 3.4)</a:t>
            </a:r>
            <a:endParaRPr lang="en-US" sz="2700" dirty="0"/>
          </a:p>
        </p:txBody>
      </p:sp>
      <p:sp>
        <p:nvSpPr>
          <p:cNvPr id="204803" name="Rectangle 3"/>
          <p:cNvSpPr>
            <a:spLocks noGrp="1" noChangeArrowheads="1"/>
          </p:cNvSpPr>
          <p:nvPr>
            <p:ph idx="1"/>
          </p:nvPr>
        </p:nvSpPr>
        <p:spPr>
          <a:xfrm>
            <a:off x="457200" y="1600200"/>
            <a:ext cx="8229600" cy="5181600"/>
          </a:xfrm>
        </p:spPr>
        <p:txBody>
          <a:bodyPr>
            <a:normAutofit lnSpcReduction="10000"/>
          </a:bodyPr>
          <a:lstStyle/>
          <a:p>
            <a:pPr>
              <a:spcBef>
                <a:spcPts val="0"/>
              </a:spcBef>
              <a:spcAft>
                <a:spcPts val="300"/>
              </a:spcAft>
              <a:defRPr/>
            </a:pPr>
            <a:r>
              <a:rPr lang="en-US" dirty="0"/>
              <a:t>E-mail</a:t>
            </a:r>
          </a:p>
          <a:p>
            <a:pPr lvl="1">
              <a:spcBef>
                <a:spcPts val="0"/>
              </a:spcBef>
              <a:spcAft>
                <a:spcPts val="300"/>
              </a:spcAft>
            </a:pPr>
            <a:r>
              <a:rPr lang="en-US" dirty="0"/>
              <a:t>P</a:t>
            </a:r>
            <a:r>
              <a:rPr lang="en-US" dirty="0">
                <a:effectLst/>
              </a:rPr>
              <a:t>rimary means of communication </a:t>
            </a:r>
          </a:p>
          <a:p>
            <a:pPr lvl="1">
              <a:spcBef>
                <a:spcPts val="0"/>
              </a:spcBef>
              <a:spcAft>
                <a:spcPts val="300"/>
              </a:spcAft>
            </a:pPr>
            <a:r>
              <a:rPr lang="en-US" dirty="0"/>
              <a:t>Written message sent or received</a:t>
            </a:r>
          </a:p>
          <a:p>
            <a:pPr lvl="1">
              <a:spcBef>
                <a:spcPts val="0"/>
              </a:spcBef>
              <a:spcAft>
                <a:spcPts val="300"/>
              </a:spcAft>
            </a:pPr>
            <a:r>
              <a:rPr lang="en-US" dirty="0">
                <a:effectLst/>
              </a:rPr>
              <a:t>Asynchronous</a:t>
            </a:r>
          </a:p>
          <a:p>
            <a:pPr lvl="1">
              <a:spcBef>
                <a:spcPts val="0"/>
              </a:spcBef>
              <a:spcAft>
                <a:spcPts val="300"/>
              </a:spcAft>
            </a:pPr>
            <a:r>
              <a:rPr lang="en-US" dirty="0"/>
              <a:t>Convenient</a:t>
            </a:r>
          </a:p>
          <a:p>
            <a:pPr lvl="1">
              <a:spcBef>
                <a:spcPts val="0"/>
              </a:spcBef>
              <a:spcAft>
                <a:spcPts val="300"/>
              </a:spcAft>
            </a:pPr>
            <a:r>
              <a:rPr lang="en-US" dirty="0"/>
              <a:t>N</a:t>
            </a:r>
            <a:r>
              <a:rPr lang="en-US" dirty="0">
                <a:effectLst/>
              </a:rPr>
              <a:t>ot private</a:t>
            </a:r>
          </a:p>
          <a:p>
            <a:pPr lvl="1">
              <a:spcBef>
                <a:spcPts val="0"/>
              </a:spcBef>
              <a:spcAft>
                <a:spcPts val="300"/>
              </a:spcAft>
            </a:pPr>
            <a:r>
              <a:rPr lang="en-US" dirty="0"/>
              <a:t>Etiquette</a:t>
            </a:r>
          </a:p>
          <a:p>
            <a:pPr lvl="2">
              <a:spcBef>
                <a:spcPts val="0"/>
              </a:spcBef>
              <a:spcAft>
                <a:spcPts val="300"/>
              </a:spcAft>
            </a:pPr>
            <a:r>
              <a:rPr lang="en-US" dirty="0" err="1"/>
              <a:t>CCing</a:t>
            </a:r>
            <a:r>
              <a:rPr lang="en-US" dirty="0"/>
              <a:t>, </a:t>
            </a:r>
            <a:r>
              <a:rPr lang="en-US" dirty="0" err="1"/>
              <a:t>BCCing</a:t>
            </a:r>
            <a:r>
              <a:rPr lang="en-US" dirty="0"/>
              <a:t>, Subject Line, Spell-Check and Proofread, no abbreviations, concise and clear, signature </a:t>
            </a:r>
          </a:p>
          <a:p>
            <a:pPr>
              <a:spcBef>
                <a:spcPts val="0"/>
              </a:spcBef>
              <a:spcAft>
                <a:spcPts val="300"/>
              </a:spcAft>
              <a:defRPr/>
            </a:pPr>
            <a:r>
              <a:rPr lang="en-US" dirty="0"/>
              <a:t>Web-based E-mail</a:t>
            </a:r>
          </a:p>
          <a:p>
            <a:pPr>
              <a:spcBef>
                <a:spcPts val="0"/>
              </a:spcBef>
              <a:spcAft>
                <a:spcPts val="300"/>
              </a:spcAft>
              <a:defRPr/>
            </a:pPr>
            <a:r>
              <a:rPr lang="en-US" dirty="0"/>
              <a:t>E-mail client</a:t>
            </a:r>
          </a:p>
        </p:txBody>
      </p:sp>
    </p:spTree>
    <p:extLst>
      <p:ext uri="{BB962C8B-B14F-4D97-AF65-F5344CB8AC3E}">
        <p14:creationId xmlns:p14="http://schemas.microsoft.com/office/powerpoint/2010/main" val="19587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686800" cy="1600200"/>
          </a:xfrm>
        </p:spPr>
        <p:txBody>
          <a:bodyPr>
            <a:normAutofit fontScale="90000"/>
          </a:bodyPr>
          <a:lstStyle/>
          <a:p>
            <a:pPr>
              <a:defRPr/>
            </a:pPr>
            <a:r>
              <a:rPr lang="en-US" sz="3600" dirty="0"/>
              <a:t>Collaborating and Communicating on the Web</a:t>
            </a:r>
            <a:br>
              <a:rPr lang="en-US" dirty="0"/>
            </a:br>
            <a:r>
              <a:rPr lang="en-US" sz="3600" dirty="0"/>
              <a:t>Communicating over the Web (2 of 2)</a:t>
            </a:r>
            <a:br>
              <a:rPr lang="en-US" sz="3600" dirty="0"/>
            </a:br>
            <a:r>
              <a:rPr lang="en-US" sz="2200" dirty="0"/>
              <a:t>(Objective 3.4)</a:t>
            </a:r>
            <a:endParaRPr lang="en-US" sz="2700" dirty="0"/>
          </a:p>
        </p:txBody>
      </p:sp>
      <p:sp>
        <p:nvSpPr>
          <p:cNvPr id="210947" name="Rectangle 3"/>
          <p:cNvSpPr>
            <a:spLocks noGrp="1" noChangeArrowheads="1"/>
          </p:cNvSpPr>
          <p:nvPr>
            <p:ph idx="1"/>
          </p:nvPr>
        </p:nvSpPr>
        <p:spPr>
          <a:xfrm>
            <a:off x="457200" y="1600200"/>
            <a:ext cx="8229600" cy="4525963"/>
          </a:xfrm>
        </p:spPr>
        <p:txBody>
          <a:bodyPr>
            <a:normAutofit/>
          </a:bodyPr>
          <a:lstStyle/>
          <a:p>
            <a:pPr>
              <a:spcBef>
                <a:spcPts val="0"/>
              </a:spcBef>
              <a:spcAft>
                <a:spcPts val="1800"/>
              </a:spcAft>
              <a:defRPr/>
            </a:pPr>
            <a:r>
              <a:rPr lang="en-US" dirty="0"/>
              <a:t>Communicate in real time</a:t>
            </a:r>
          </a:p>
          <a:p>
            <a:pPr lvl="1">
              <a:spcBef>
                <a:spcPts val="0"/>
              </a:spcBef>
              <a:spcAft>
                <a:spcPts val="1800"/>
              </a:spcAft>
            </a:pPr>
            <a:r>
              <a:rPr lang="en-US" dirty="0">
                <a:effectLst/>
              </a:rPr>
              <a:t>Instant Messaging</a:t>
            </a:r>
          </a:p>
          <a:p>
            <a:pPr lvl="1">
              <a:spcBef>
                <a:spcPts val="0"/>
              </a:spcBef>
              <a:spcAft>
                <a:spcPts val="1800"/>
              </a:spcAft>
            </a:pPr>
            <a:r>
              <a:rPr lang="en-US" dirty="0"/>
              <a:t>Texting</a:t>
            </a:r>
          </a:p>
          <a:p>
            <a:pPr lvl="1">
              <a:spcBef>
                <a:spcPts val="0"/>
              </a:spcBef>
              <a:spcAft>
                <a:spcPts val="1800"/>
              </a:spcAft>
            </a:pPr>
            <a:r>
              <a:rPr lang="en-US" dirty="0">
                <a:effectLst/>
              </a:rPr>
              <a:t>VoIP</a:t>
            </a:r>
          </a:p>
        </p:txBody>
      </p:sp>
      <p:pic>
        <p:nvPicPr>
          <p:cNvPr id="4" name="Picture 3" descr="A photo showing a man and woman chatting through VoIP.">
            <a:extLst>
              <a:ext uri="{FF2B5EF4-FFF2-40B4-BE49-F238E27FC236}">
                <a16:creationId xmlns:a16="http://schemas.microsoft.com/office/drawing/2014/main" id="{5B5A95C0-3327-40F4-8D4B-14781EC8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600" y="2895600"/>
            <a:ext cx="4191000" cy="3338458"/>
          </a:xfrm>
          <a:prstGeom prst="rect">
            <a:avLst/>
          </a:prstGeom>
        </p:spPr>
      </p:pic>
    </p:spTree>
    <p:extLst>
      <p:ext uri="{BB962C8B-B14F-4D97-AF65-F5344CB8AC3E}">
        <p14:creationId xmlns:p14="http://schemas.microsoft.com/office/powerpoint/2010/main" val="39620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Autofit/>
          </a:bodyPr>
          <a:lstStyle/>
          <a:p>
            <a:r>
              <a:rPr lang="en-US" dirty="0"/>
              <a:t>Conducting Business on the Web</a:t>
            </a:r>
            <a:br>
              <a:rPr lang="en-US" sz="2700" dirty="0"/>
            </a:br>
            <a:r>
              <a:rPr lang="en-US" sz="3200" dirty="0"/>
              <a:t>Conducting Business Online</a:t>
            </a:r>
            <a:br>
              <a:rPr lang="en-US" sz="3200" dirty="0"/>
            </a:br>
            <a:r>
              <a:rPr lang="en-US" sz="2000" dirty="0"/>
              <a:t>(Objective 3.5)</a:t>
            </a:r>
            <a:endParaRPr lang="en-US" sz="2400" dirty="0"/>
          </a:p>
        </p:txBody>
      </p:sp>
      <p:sp>
        <p:nvSpPr>
          <p:cNvPr id="3" name="Content Placeholder 2"/>
          <p:cNvSpPr>
            <a:spLocks noGrp="1"/>
          </p:cNvSpPr>
          <p:nvPr>
            <p:ph idx="1"/>
          </p:nvPr>
        </p:nvSpPr>
        <p:spPr>
          <a:xfrm>
            <a:off x="457200" y="1600200"/>
            <a:ext cx="8229600" cy="5029200"/>
          </a:xfrm>
        </p:spPr>
        <p:txBody>
          <a:bodyPr/>
          <a:lstStyle/>
          <a:p>
            <a:pPr>
              <a:spcBef>
                <a:spcPts val="0"/>
              </a:spcBef>
              <a:spcAft>
                <a:spcPts val="1800"/>
              </a:spcAft>
              <a:defRPr/>
            </a:pPr>
            <a:r>
              <a:rPr lang="en-US" dirty="0"/>
              <a:t>Business-to-consumer (B2C)</a:t>
            </a:r>
          </a:p>
          <a:p>
            <a:pPr>
              <a:spcBef>
                <a:spcPts val="0"/>
              </a:spcBef>
              <a:spcAft>
                <a:spcPts val="1800"/>
              </a:spcAft>
              <a:defRPr/>
            </a:pPr>
            <a:r>
              <a:rPr lang="en-US" dirty="0"/>
              <a:t>Business-to-business (B2B)</a:t>
            </a:r>
          </a:p>
          <a:p>
            <a:pPr>
              <a:spcBef>
                <a:spcPts val="0"/>
              </a:spcBef>
              <a:spcAft>
                <a:spcPts val="1800"/>
              </a:spcAft>
              <a:defRPr/>
            </a:pPr>
            <a:r>
              <a:rPr lang="en-US" dirty="0"/>
              <a:t>Consumer-to-consumer (C2C)</a:t>
            </a:r>
          </a:p>
          <a:p>
            <a:pPr>
              <a:spcBef>
                <a:spcPts val="0"/>
              </a:spcBef>
              <a:spcAft>
                <a:spcPts val="1800"/>
              </a:spcAft>
              <a:defRPr/>
            </a:pPr>
            <a:r>
              <a:rPr lang="en-US" dirty="0"/>
              <a:t>Social commerce</a:t>
            </a:r>
          </a:p>
          <a:p>
            <a:pPr>
              <a:spcBef>
                <a:spcPts val="0"/>
              </a:spcBef>
              <a:spcAft>
                <a:spcPts val="1800"/>
              </a:spcAft>
              <a:defRPr/>
            </a:pPr>
            <a:r>
              <a:rPr lang="en-US" dirty="0"/>
              <a:t>Mobile commerce</a:t>
            </a:r>
          </a:p>
        </p:txBody>
      </p:sp>
    </p:spTree>
    <p:extLst>
      <p:ext uri="{BB962C8B-B14F-4D97-AF65-F5344CB8AC3E}">
        <p14:creationId xmlns:p14="http://schemas.microsoft.com/office/powerpoint/2010/main" val="1968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Conducting Business on the Web</a:t>
            </a:r>
            <a:br>
              <a:rPr lang="en-US" dirty="0">
                <a:effectLst/>
              </a:rPr>
            </a:br>
            <a:r>
              <a:rPr lang="en-US" sz="3200" dirty="0"/>
              <a:t>E-Commerce Safeguards</a:t>
            </a:r>
            <a:br>
              <a:rPr lang="en-US" sz="3200" dirty="0"/>
            </a:br>
            <a:r>
              <a:rPr lang="en-US" sz="2000" dirty="0"/>
              <a:t>(Objective 3.6)</a:t>
            </a:r>
            <a:endParaRPr lang="en-US" dirty="0">
              <a:effectLst/>
            </a:endParaRPr>
          </a:p>
        </p:txBody>
      </p:sp>
      <p:sp>
        <p:nvSpPr>
          <p:cNvPr id="9" name="TextBox 8"/>
          <p:cNvSpPr txBox="1"/>
          <p:nvPr/>
        </p:nvSpPr>
        <p:spPr>
          <a:xfrm>
            <a:off x="457200" y="1612900"/>
            <a:ext cx="8534400" cy="5155257"/>
          </a:xfrm>
          <a:prstGeom prst="rect">
            <a:avLst/>
          </a:prstGeom>
          <a:noFill/>
        </p:spPr>
        <p:txBody>
          <a:bodyPr wrap="square" rtlCol="0">
            <a:spAutoFit/>
          </a:bodyPr>
          <a:lstStyle/>
          <a:p>
            <a:pPr marL="256032" indent="-256032">
              <a:spcAft>
                <a:spcPts val="1200"/>
              </a:spcAft>
              <a:buClr>
                <a:srgbClr val="007FA3"/>
              </a:buClr>
              <a:buSzPct val="100000"/>
              <a:buFont typeface="Arial" panose="020B0604020202020204" pitchFamily="34" charset="0"/>
              <a:buChar char="•"/>
              <a:defRPr/>
            </a:pPr>
            <a:r>
              <a:rPr lang="en-US" sz="3200" dirty="0">
                <a:solidFill>
                  <a:srgbClr val="007FA3"/>
                </a:solidFill>
              </a:rPr>
              <a:t>Guidelines to make shopping safer</a:t>
            </a:r>
          </a:p>
          <a:p>
            <a:pPr marL="742950" lvl="1" indent="-184150">
              <a:spcAft>
                <a:spcPts val="1800"/>
              </a:spcAft>
              <a:buClr>
                <a:srgbClr val="007FA3"/>
              </a:buClr>
              <a:buSzPct val="100000"/>
              <a:buFont typeface="Arial"/>
              <a:buChar char="–"/>
            </a:pPr>
            <a:r>
              <a:rPr lang="en-US" sz="2800" dirty="0">
                <a:solidFill>
                  <a:schemeClr val="dk1"/>
                </a:solidFill>
              </a:rPr>
              <a:t>Secure website</a:t>
            </a:r>
          </a:p>
          <a:p>
            <a:pPr marL="1143000" lvl="2" indent="-127000">
              <a:spcAft>
                <a:spcPts val="2400"/>
              </a:spcAft>
              <a:buClr>
                <a:srgbClr val="007FA3"/>
              </a:buClr>
              <a:buSzPct val="100000"/>
              <a:buFont typeface="Noto Sans Symbols"/>
              <a:buChar char="▪"/>
            </a:pPr>
            <a:r>
              <a:rPr lang="en-US" sz="2400" dirty="0">
                <a:solidFill>
                  <a:schemeClr val="dk1"/>
                </a:solidFill>
              </a:rPr>
              <a:t>Secure sockets layer protocol</a:t>
            </a:r>
          </a:p>
          <a:p>
            <a:pPr marL="742950" lvl="1" indent="-184150">
              <a:spcAft>
                <a:spcPts val="1800"/>
              </a:spcAft>
              <a:buClr>
                <a:srgbClr val="007FA3"/>
              </a:buClr>
              <a:buSzPct val="100000"/>
              <a:buFont typeface="Arial"/>
              <a:buChar char="–"/>
            </a:pPr>
            <a:r>
              <a:rPr lang="en-US" sz="2800" dirty="0">
                <a:solidFill>
                  <a:schemeClr val="dk1"/>
                </a:solidFill>
              </a:rPr>
              <a:t>Well-known, reputable sites</a:t>
            </a:r>
          </a:p>
          <a:p>
            <a:pPr marL="742950" lvl="1" indent="-184150">
              <a:spcAft>
                <a:spcPts val="1800"/>
              </a:spcAft>
              <a:buClr>
                <a:srgbClr val="007FA3"/>
              </a:buClr>
              <a:buSzPct val="100000"/>
              <a:buFont typeface="Arial"/>
              <a:buChar char="–"/>
            </a:pPr>
            <a:r>
              <a:rPr lang="en-US" sz="2800" dirty="0">
                <a:solidFill>
                  <a:schemeClr val="dk1"/>
                </a:solidFill>
              </a:rPr>
              <a:t>Pay by credit card, not debit card</a:t>
            </a:r>
          </a:p>
          <a:p>
            <a:pPr marL="742950" lvl="1" indent="-184150">
              <a:spcAft>
                <a:spcPts val="1800"/>
              </a:spcAft>
              <a:buClr>
                <a:srgbClr val="007FA3"/>
              </a:buClr>
              <a:buSzPct val="100000"/>
              <a:buFont typeface="Arial"/>
              <a:buChar char="–"/>
            </a:pPr>
            <a:r>
              <a:rPr lang="en-US" sz="2800" dirty="0">
                <a:solidFill>
                  <a:schemeClr val="dk1"/>
                </a:solidFill>
              </a:rPr>
              <a:t>PayPal, Google Pay, Amazon Pay</a:t>
            </a:r>
          </a:p>
          <a:p>
            <a:pPr marL="742950" lvl="1" indent="-184150">
              <a:spcAft>
                <a:spcPts val="1800"/>
              </a:spcAft>
              <a:buClr>
                <a:srgbClr val="007FA3"/>
              </a:buClr>
              <a:buSzPct val="100000"/>
              <a:buFont typeface="Arial"/>
              <a:buChar char="–"/>
            </a:pPr>
            <a:r>
              <a:rPr lang="en-US" sz="2800" dirty="0">
                <a:solidFill>
                  <a:schemeClr val="dk1"/>
                </a:solidFill>
              </a:rPr>
              <a:t>Return policy</a:t>
            </a:r>
          </a:p>
          <a:p>
            <a:pPr marL="742950" lvl="1" indent="-184150">
              <a:spcAft>
                <a:spcPts val="1800"/>
              </a:spcAft>
              <a:buClr>
                <a:srgbClr val="007FA3"/>
              </a:buClr>
              <a:buSzPct val="100000"/>
              <a:buFont typeface="Arial"/>
              <a:buChar char="–"/>
            </a:pPr>
            <a:r>
              <a:rPr lang="en-US" sz="2800" dirty="0">
                <a:solidFill>
                  <a:schemeClr val="dk1"/>
                </a:solidFill>
              </a:rPr>
              <a:t>Avoid using public computers</a:t>
            </a:r>
          </a:p>
        </p:txBody>
      </p:sp>
    </p:spTree>
    <p:extLst>
      <p:ext uri="{BB962C8B-B14F-4D97-AF65-F5344CB8AC3E}">
        <p14:creationId xmlns:p14="http://schemas.microsoft.com/office/powerpoint/2010/main" val="184269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dirty="0"/>
            </a:br>
            <a:r>
              <a:rPr lang="en-US" sz="3200" dirty="0" err="1"/>
              <a:t>Web</a:t>
            </a:r>
            <a:r>
              <a:rPr lang="en-US" sz="3200" dirty="0"/>
              <a:t> Browsers</a:t>
            </a:r>
            <a:br>
              <a:rPr lang="en-US" sz="3600" dirty="0"/>
            </a:br>
            <a:r>
              <a:rPr lang="en-US" sz="2000" dirty="0"/>
              <a:t>(Objective 3.7)</a:t>
            </a:r>
            <a:endParaRPr lang="en-US" sz="3600" dirty="0"/>
          </a:p>
        </p:txBody>
      </p:sp>
      <p:sp>
        <p:nvSpPr>
          <p:cNvPr id="3" name="Content Placeholder 2"/>
          <p:cNvSpPr>
            <a:spLocks noGrp="1"/>
          </p:cNvSpPr>
          <p:nvPr>
            <p:ph idx="1"/>
          </p:nvPr>
        </p:nvSpPr>
        <p:spPr>
          <a:xfrm>
            <a:off x="444500" y="1600200"/>
            <a:ext cx="4660900" cy="4800600"/>
          </a:xfrm>
        </p:spPr>
        <p:txBody>
          <a:bodyPr>
            <a:normAutofit fontScale="77500" lnSpcReduction="20000"/>
          </a:bodyPr>
          <a:lstStyle/>
          <a:p>
            <a:pPr>
              <a:spcBef>
                <a:spcPts val="0"/>
              </a:spcBef>
              <a:spcAft>
                <a:spcPts val="1200"/>
              </a:spcAft>
              <a:defRPr/>
            </a:pPr>
            <a:r>
              <a:rPr lang="en-US" dirty="0"/>
              <a:t>Web browsers</a:t>
            </a:r>
          </a:p>
          <a:p>
            <a:pPr>
              <a:spcBef>
                <a:spcPts val="0"/>
              </a:spcBef>
              <a:spcAft>
                <a:spcPts val="1200"/>
              </a:spcAft>
              <a:defRPr/>
            </a:pPr>
            <a:r>
              <a:rPr lang="en-US" dirty="0"/>
              <a:t>Graphical browsers</a:t>
            </a:r>
          </a:p>
          <a:p>
            <a:pPr>
              <a:spcBef>
                <a:spcPts val="0"/>
              </a:spcBef>
              <a:spcAft>
                <a:spcPts val="1200"/>
              </a:spcAft>
              <a:defRPr/>
            </a:pPr>
            <a:r>
              <a:rPr lang="en-US" dirty="0"/>
              <a:t>Features</a:t>
            </a:r>
          </a:p>
          <a:p>
            <a:pPr lvl="1">
              <a:spcBef>
                <a:spcPts val="0"/>
              </a:spcBef>
              <a:spcAft>
                <a:spcPts val="1200"/>
              </a:spcAft>
              <a:defRPr/>
            </a:pPr>
            <a:r>
              <a:rPr lang="en-US" dirty="0"/>
              <a:t>Omnibox</a:t>
            </a:r>
          </a:p>
          <a:p>
            <a:pPr lvl="1">
              <a:spcBef>
                <a:spcPts val="0"/>
              </a:spcBef>
              <a:spcAft>
                <a:spcPts val="1200"/>
              </a:spcAft>
              <a:defRPr/>
            </a:pPr>
            <a:r>
              <a:rPr lang="en-US" dirty="0"/>
              <a:t>Tabbed browsing</a:t>
            </a:r>
          </a:p>
          <a:p>
            <a:pPr lvl="1">
              <a:spcBef>
                <a:spcPts val="0"/>
              </a:spcBef>
              <a:spcAft>
                <a:spcPts val="1200"/>
              </a:spcAft>
              <a:defRPr/>
            </a:pPr>
            <a:r>
              <a:rPr lang="en-US" dirty="0"/>
              <a:t>Pinned Tabs, Tear-off tabs</a:t>
            </a:r>
          </a:p>
          <a:p>
            <a:pPr lvl="1">
              <a:spcBef>
                <a:spcPts val="0"/>
              </a:spcBef>
              <a:spcAft>
                <a:spcPts val="1200"/>
              </a:spcAft>
              <a:defRPr/>
            </a:pPr>
            <a:r>
              <a:rPr lang="en-US" dirty="0"/>
              <a:t>Tab isolation, SmartScreen filter</a:t>
            </a:r>
          </a:p>
          <a:p>
            <a:pPr lvl="1">
              <a:spcBef>
                <a:spcPts val="0"/>
              </a:spcBef>
              <a:spcAft>
                <a:spcPts val="1200"/>
              </a:spcAft>
              <a:defRPr/>
            </a:pPr>
            <a:r>
              <a:rPr lang="en-US" dirty="0"/>
              <a:t>Privacy browsing</a:t>
            </a:r>
          </a:p>
          <a:p>
            <a:pPr lvl="1">
              <a:spcBef>
                <a:spcPts val="0"/>
              </a:spcBef>
              <a:spcAft>
                <a:spcPts val="1200"/>
              </a:spcAft>
              <a:defRPr/>
            </a:pPr>
            <a:r>
              <a:rPr lang="en-US" dirty="0"/>
              <a:t>Add-ons and extensions</a:t>
            </a:r>
          </a:p>
          <a:p>
            <a:pPr lvl="1">
              <a:spcBef>
                <a:spcPts val="0"/>
              </a:spcBef>
              <a:spcAft>
                <a:spcPts val="1200"/>
              </a:spcAft>
              <a:defRPr/>
            </a:pPr>
            <a:r>
              <a:rPr lang="en-US" dirty="0"/>
              <a:t>Session restore</a:t>
            </a:r>
          </a:p>
          <a:p>
            <a:pPr lvl="1">
              <a:spcBef>
                <a:spcPts val="0"/>
              </a:spcBef>
              <a:spcAft>
                <a:spcPts val="1200"/>
              </a:spcAft>
              <a:defRPr/>
            </a:pPr>
            <a:endParaRPr lang="en-US" dirty="0"/>
          </a:p>
        </p:txBody>
      </p:sp>
      <p:pic>
        <p:nvPicPr>
          <p:cNvPr id="6" name="Picture 5" descr="The web browsers which are commonly used are:&#10;• Google Chrome- Most popular browser that can run on any device and with any OS.&#10;• Microsoft Edge- Available only with Windows 10 and Microsoft account.&#10;• Firefox- Open source.&#10;• Safari- Developed by Apple for Macs and has a Windows version for PCs.">
            <a:extLst>
              <a:ext uri="{FF2B5EF4-FFF2-40B4-BE49-F238E27FC236}">
                <a16:creationId xmlns:a16="http://schemas.microsoft.com/office/drawing/2014/main" id="{EB6875E6-2F7B-4541-801C-7CE6036FE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705864"/>
            <a:ext cx="3420830" cy="3628136"/>
          </a:xfrm>
          <a:prstGeom prst="rect">
            <a:avLst/>
          </a:prstGeom>
        </p:spPr>
      </p:pic>
    </p:spTree>
    <p:extLst>
      <p:ext uri="{BB962C8B-B14F-4D97-AF65-F5344CB8AC3E}">
        <p14:creationId xmlns:p14="http://schemas.microsoft.com/office/powerpoint/2010/main" val="29874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sz="2700" dirty="0"/>
            </a:br>
            <a:r>
              <a:rPr lang="en-US" sz="3200" dirty="0"/>
              <a:t>Navigating the Web</a:t>
            </a:r>
            <a:br>
              <a:rPr lang="en-US" sz="3200" dirty="0"/>
            </a:br>
            <a:r>
              <a:rPr lang="en-US" sz="2000" dirty="0"/>
              <a:t>(Objective 3.9)</a:t>
            </a:r>
            <a:endParaRPr lang="en-US" sz="3150" dirty="0"/>
          </a:p>
        </p:txBody>
      </p:sp>
      <p:sp>
        <p:nvSpPr>
          <p:cNvPr id="3" name="Content Placeholder 2"/>
          <p:cNvSpPr>
            <a:spLocks noGrp="1"/>
          </p:cNvSpPr>
          <p:nvPr>
            <p:ph idx="1"/>
          </p:nvPr>
        </p:nvSpPr>
        <p:spPr>
          <a:xfrm>
            <a:off x="457201" y="1600200"/>
            <a:ext cx="4495800" cy="5029200"/>
          </a:xfrm>
        </p:spPr>
        <p:txBody>
          <a:bodyPr/>
          <a:lstStyle/>
          <a:p>
            <a:pPr>
              <a:spcBef>
                <a:spcPts val="0"/>
              </a:spcBef>
              <a:spcAft>
                <a:spcPts val="1200"/>
              </a:spcAft>
              <a:defRPr/>
            </a:pPr>
            <a:r>
              <a:rPr lang="en-US" dirty="0"/>
              <a:t>Hyperlinks</a:t>
            </a:r>
          </a:p>
          <a:p>
            <a:pPr>
              <a:spcBef>
                <a:spcPts val="0"/>
              </a:spcBef>
              <a:spcAft>
                <a:spcPts val="1200"/>
              </a:spcAft>
              <a:defRPr/>
            </a:pPr>
            <a:r>
              <a:rPr lang="en-US" dirty="0"/>
              <a:t>Breadcrumb trail</a:t>
            </a:r>
          </a:p>
          <a:p>
            <a:pPr>
              <a:spcBef>
                <a:spcPts val="0"/>
              </a:spcBef>
              <a:spcAft>
                <a:spcPts val="1200"/>
              </a:spcAft>
              <a:defRPr/>
            </a:pPr>
            <a:r>
              <a:rPr lang="en-US" dirty="0"/>
              <a:t>Bookmarks</a:t>
            </a:r>
          </a:p>
          <a:p>
            <a:pPr>
              <a:spcBef>
                <a:spcPts val="0"/>
              </a:spcBef>
              <a:spcAft>
                <a:spcPts val="1200"/>
              </a:spcAft>
              <a:defRPr/>
            </a:pPr>
            <a:r>
              <a:rPr lang="en-US" dirty="0"/>
              <a:t>History</a:t>
            </a:r>
          </a:p>
          <a:p>
            <a:pPr>
              <a:spcBef>
                <a:spcPts val="0"/>
              </a:spcBef>
              <a:spcAft>
                <a:spcPts val="1200"/>
              </a:spcAft>
              <a:defRPr/>
            </a:pPr>
            <a:r>
              <a:rPr lang="en-US" dirty="0"/>
              <a:t>Tagging</a:t>
            </a:r>
          </a:p>
          <a:p>
            <a:pPr lvl="1">
              <a:spcBef>
                <a:spcPts val="0"/>
              </a:spcBef>
              <a:spcAft>
                <a:spcPts val="1200"/>
              </a:spcAft>
            </a:pPr>
            <a:r>
              <a:rPr lang="en-US" dirty="0"/>
              <a:t>Social bookmarking</a:t>
            </a:r>
          </a:p>
          <a:p>
            <a:pPr lvl="1">
              <a:spcBef>
                <a:spcPts val="0"/>
              </a:spcBef>
              <a:spcAft>
                <a:spcPts val="1200"/>
              </a:spcAft>
            </a:pPr>
            <a:r>
              <a:rPr lang="en-US" dirty="0"/>
              <a:t>Ex: Reddit, Pinterest</a:t>
            </a:r>
          </a:p>
        </p:txBody>
      </p:sp>
      <p:pic>
        <p:nvPicPr>
          <p:cNvPr id="6" name="Picture 5" descr="A diagram shows how a Web Page can be navigated using: Back/Forward buttons,  Breadcrumb trail, Hyperlinks, Favorites, and  History list.">
            <a:extLst>
              <a:ext uri="{FF2B5EF4-FFF2-40B4-BE49-F238E27FC236}">
                <a16:creationId xmlns:a16="http://schemas.microsoft.com/office/drawing/2014/main" id="{4136BA31-CCA3-4104-8C46-8AFC5ACEE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35760"/>
            <a:ext cx="5181600" cy="3199516"/>
          </a:xfrm>
          <a:prstGeom prst="rect">
            <a:avLst/>
          </a:prstGeom>
        </p:spPr>
      </p:pic>
    </p:spTree>
    <p:extLst>
      <p:ext uri="{BB962C8B-B14F-4D97-AF65-F5344CB8AC3E}">
        <p14:creationId xmlns:p14="http://schemas.microsoft.com/office/powerpoint/2010/main" val="128199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sz="3000" dirty="0"/>
            </a:br>
            <a:r>
              <a:rPr lang="en-US" sz="3200" dirty="0"/>
              <a:t>Using Search Engines (1 of 2)</a:t>
            </a:r>
            <a:br>
              <a:rPr lang="en-US" sz="3200" dirty="0"/>
            </a:br>
            <a:r>
              <a:rPr lang="en-US" sz="2000" dirty="0"/>
              <a:t>(Objective 3.10)</a:t>
            </a:r>
            <a:endParaRPr lang="en-US" sz="2700" dirty="0"/>
          </a:p>
        </p:txBody>
      </p:sp>
      <p:sp>
        <p:nvSpPr>
          <p:cNvPr id="8" name="Content Placeholder 7"/>
          <p:cNvSpPr>
            <a:spLocks noGrp="1"/>
          </p:cNvSpPr>
          <p:nvPr>
            <p:ph idx="1"/>
          </p:nvPr>
        </p:nvSpPr>
        <p:spPr>
          <a:xfrm>
            <a:off x="457200" y="1600200"/>
            <a:ext cx="8358649" cy="4648200"/>
          </a:xfrm>
        </p:spPr>
        <p:txBody>
          <a:bodyPr>
            <a:normAutofit fontScale="92500" lnSpcReduction="20000"/>
          </a:bodyPr>
          <a:lstStyle/>
          <a:p>
            <a:pPr>
              <a:spcBef>
                <a:spcPts val="0"/>
              </a:spcBef>
              <a:spcAft>
                <a:spcPts val="1200"/>
              </a:spcAft>
              <a:defRPr/>
            </a:pPr>
            <a:r>
              <a:rPr lang="en-US" dirty="0"/>
              <a:t>Search engine</a:t>
            </a:r>
          </a:p>
          <a:p>
            <a:pPr lvl="1">
              <a:spcBef>
                <a:spcPts val="0"/>
              </a:spcBef>
              <a:spcAft>
                <a:spcPts val="1200"/>
              </a:spcAft>
            </a:pPr>
            <a:r>
              <a:rPr lang="en-US" dirty="0"/>
              <a:t>Keywords</a:t>
            </a:r>
          </a:p>
          <a:p>
            <a:pPr lvl="1">
              <a:spcBef>
                <a:spcPts val="0"/>
              </a:spcBef>
              <a:spcAft>
                <a:spcPts val="1200"/>
              </a:spcAft>
            </a:pPr>
            <a:r>
              <a:rPr lang="en-US" dirty="0"/>
              <a:t>Spider</a:t>
            </a:r>
          </a:p>
          <a:p>
            <a:pPr lvl="1">
              <a:spcBef>
                <a:spcPts val="0"/>
              </a:spcBef>
              <a:spcAft>
                <a:spcPts val="1200"/>
              </a:spcAft>
            </a:pPr>
            <a:r>
              <a:rPr lang="en-US" dirty="0"/>
              <a:t>Indexer</a:t>
            </a:r>
          </a:p>
          <a:p>
            <a:pPr lvl="1">
              <a:spcBef>
                <a:spcPts val="0"/>
              </a:spcBef>
              <a:spcAft>
                <a:spcPts val="1200"/>
              </a:spcAft>
            </a:pPr>
            <a:r>
              <a:rPr lang="en-US" dirty="0"/>
              <a:t>Search engine software</a:t>
            </a:r>
          </a:p>
          <a:p>
            <a:pPr>
              <a:spcBef>
                <a:spcPts val="0"/>
              </a:spcBef>
              <a:spcAft>
                <a:spcPts val="1200"/>
              </a:spcAft>
              <a:defRPr/>
            </a:pPr>
            <a:r>
              <a:rPr lang="en-US" dirty="0"/>
              <a:t>Specialized search engine.</a:t>
            </a:r>
          </a:p>
          <a:p>
            <a:pPr lvl="1">
              <a:spcBef>
                <a:spcPts val="0"/>
              </a:spcBef>
              <a:spcAft>
                <a:spcPts val="1200"/>
              </a:spcAft>
              <a:defRPr/>
            </a:pPr>
            <a:r>
              <a:rPr lang="en-US" dirty="0" err="1"/>
              <a:t>dailystocks.com</a:t>
            </a:r>
            <a:r>
              <a:rPr lang="en-US" dirty="0"/>
              <a:t>, </a:t>
            </a:r>
            <a:r>
              <a:rPr lang="en-US" dirty="0" err="1"/>
              <a:t>searchenginewatch.com</a:t>
            </a:r>
            <a:endParaRPr lang="en-US" dirty="0"/>
          </a:p>
          <a:p>
            <a:pPr>
              <a:spcBef>
                <a:spcPts val="0"/>
              </a:spcBef>
              <a:spcAft>
                <a:spcPts val="1200"/>
              </a:spcAft>
              <a:defRPr/>
            </a:pPr>
            <a:r>
              <a:rPr lang="en-US" dirty="0"/>
              <a:t>Metasearch engine.</a:t>
            </a:r>
          </a:p>
          <a:p>
            <a:pPr lvl="1">
              <a:spcBef>
                <a:spcPts val="0"/>
              </a:spcBef>
              <a:spcAft>
                <a:spcPts val="1200"/>
              </a:spcAft>
              <a:defRPr/>
            </a:pPr>
            <a:r>
              <a:rPr lang="en-US" dirty="0" err="1"/>
              <a:t>dogpile.com</a:t>
            </a:r>
            <a:endParaRPr lang="en-US" dirty="0"/>
          </a:p>
        </p:txBody>
      </p:sp>
      <p:pic>
        <p:nvPicPr>
          <p:cNvPr id="4" name="Picture 3" descr="A screenshot shows Blogger, Translate, Books, Wallet, Shopping, Finance, My Account, Docs, and Contacts. Books, Finance, and Shopping are labeled Search Books, Search Finance, and Search Shopping respectively.">
            <a:extLst>
              <a:ext uri="{FF2B5EF4-FFF2-40B4-BE49-F238E27FC236}">
                <a16:creationId xmlns:a16="http://schemas.microsoft.com/office/drawing/2014/main" id="{54EF9393-F808-46A4-82D9-47201F09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00200"/>
            <a:ext cx="3739896" cy="2805988"/>
          </a:xfrm>
          <a:prstGeom prst="rect">
            <a:avLst/>
          </a:prstGeom>
        </p:spPr>
      </p:pic>
    </p:spTree>
    <p:extLst>
      <p:ext uri="{BB962C8B-B14F-4D97-AF65-F5344CB8AC3E}">
        <p14:creationId xmlns:p14="http://schemas.microsoft.com/office/powerpoint/2010/main" val="18264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sz="3000" dirty="0"/>
            </a:br>
            <a:r>
              <a:rPr lang="en-US" sz="3200" dirty="0"/>
              <a:t>Using Search Engines (2 of 2)</a:t>
            </a:r>
            <a:br>
              <a:rPr lang="en-US" sz="3200" dirty="0"/>
            </a:br>
            <a:r>
              <a:rPr lang="en-US" sz="2000" dirty="0"/>
              <a:t>(Objective 3.10)</a:t>
            </a:r>
            <a:endParaRPr lang="en-US" sz="2700" dirty="0"/>
          </a:p>
        </p:txBody>
      </p:sp>
      <p:sp>
        <p:nvSpPr>
          <p:cNvPr id="8" name="Content Placeholder 7"/>
          <p:cNvSpPr>
            <a:spLocks noGrp="1"/>
          </p:cNvSpPr>
          <p:nvPr>
            <p:ph idx="1"/>
          </p:nvPr>
        </p:nvSpPr>
        <p:spPr>
          <a:xfrm>
            <a:off x="457200" y="1600200"/>
            <a:ext cx="8358649" cy="4648200"/>
          </a:xfrm>
        </p:spPr>
        <p:txBody>
          <a:bodyPr>
            <a:normAutofit/>
          </a:bodyPr>
          <a:lstStyle/>
          <a:p>
            <a:pPr>
              <a:spcBef>
                <a:spcPts val="0"/>
              </a:spcBef>
              <a:spcAft>
                <a:spcPts val="1800"/>
              </a:spcAft>
              <a:defRPr/>
            </a:pPr>
            <a:r>
              <a:rPr lang="en-US" dirty="0"/>
              <a:t>Obtaining better search results</a:t>
            </a:r>
          </a:p>
          <a:p>
            <a:pPr lvl="1">
              <a:spcBef>
                <a:spcPts val="0"/>
              </a:spcBef>
              <a:spcAft>
                <a:spcPts val="1800"/>
              </a:spcAft>
            </a:pPr>
            <a:r>
              <a:rPr lang="en-US" dirty="0"/>
              <a:t>Boolean operators</a:t>
            </a:r>
          </a:p>
          <a:p>
            <a:pPr lvl="1">
              <a:spcBef>
                <a:spcPts val="0"/>
              </a:spcBef>
              <a:spcAft>
                <a:spcPts val="1800"/>
              </a:spcAft>
            </a:pPr>
            <a:r>
              <a:rPr lang="en-US" dirty="0"/>
              <a:t>Search for a phrase</a:t>
            </a:r>
          </a:p>
          <a:p>
            <a:pPr lvl="1">
              <a:spcBef>
                <a:spcPts val="0"/>
              </a:spcBef>
              <a:spcAft>
                <a:spcPts val="1800"/>
              </a:spcAft>
            </a:pPr>
            <a:r>
              <a:rPr lang="en-US" dirty="0"/>
              <a:t>Search within a website</a:t>
            </a:r>
          </a:p>
          <a:p>
            <a:pPr lvl="1">
              <a:spcBef>
                <a:spcPts val="0"/>
              </a:spcBef>
              <a:spcAft>
                <a:spcPts val="1800"/>
              </a:spcAft>
            </a:pPr>
            <a:r>
              <a:rPr lang="en-US" dirty="0"/>
              <a:t>Use a wild card</a:t>
            </a:r>
          </a:p>
        </p:txBody>
      </p:sp>
    </p:spTree>
    <p:extLst>
      <p:ext uri="{BB962C8B-B14F-4D97-AF65-F5344CB8AC3E}">
        <p14:creationId xmlns:p14="http://schemas.microsoft.com/office/powerpoint/2010/main" val="222167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dirty="0">
                <a:effectLst/>
              </a:rPr>
            </a:br>
            <a:r>
              <a:rPr lang="en-US" sz="3200" dirty="0"/>
              <a:t>Evaluating Websites</a:t>
            </a:r>
            <a:br>
              <a:rPr lang="en-US" sz="3200" dirty="0"/>
            </a:br>
            <a:r>
              <a:rPr lang="en-US" sz="2000" dirty="0"/>
              <a:t>(Objective 3.11)</a:t>
            </a:r>
            <a:endParaRPr lang="en-US" dirty="0">
              <a:effectLst/>
            </a:endParaRPr>
          </a:p>
        </p:txBody>
      </p:sp>
      <p:sp>
        <p:nvSpPr>
          <p:cNvPr id="8" name="Content Placeholder 7"/>
          <p:cNvSpPr>
            <a:spLocks noGrp="1"/>
          </p:cNvSpPr>
          <p:nvPr>
            <p:ph idx="1"/>
          </p:nvPr>
        </p:nvSpPr>
        <p:spPr/>
        <p:txBody>
          <a:bodyPr>
            <a:normAutofit/>
          </a:bodyPr>
          <a:lstStyle/>
          <a:p>
            <a:pPr>
              <a:spcBef>
                <a:spcPts val="0"/>
              </a:spcBef>
              <a:spcAft>
                <a:spcPts val="2400"/>
              </a:spcAft>
              <a:defRPr/>
            </a:pPr>
            <a:r>
              <a:rPr lang="en-US" dirty="0"/>
              <a:t>Internet resource considerations</a:t>
            </a:r>
          </a:p>
          <a:p>
            <a:pPr lvl="1">
              <a:spcBef>
                <a:spcPts val="0"/>
              </a:spcBef>
              <a:spcAft>
                <a:spcPts val="2400"/>
              </a:spcAft>
            </a:pPr>
            <a:r>
              <a:rPr lang="en-US" dirty="0"/>
              <a:t>Authority</a:t>
            </a:r>
          </a:p>
          <a:p>
            <a:pPr lvl="1">
              <a:spcBef>
                <a:spcPts val="0"/>
              </a:spcBef>
              <a:spcAft>
                <a:spcPts val="2400"/>
              </a:spcAft>
            </a:pPr>
            <a:r>
              <a:rPr lang="en-US" dirty="0"/>
              <a:t>Bias</a:t>
            </a:r>
          </a:p>
          <a:p>
            <a:pPr lvl="1">
              <a:spcBef>
                <a:spcPts val="0"/>
              </a:spcBef>
              <a:spcAft>
                <a:spcPts val="2400"/>
              </a:spcAft>
            </a:pPr>
            <a:r>
              <a:rPr lang="en-US" dirty="0"/>
              <a:t>Relevance</a:t>
            </a:r>
          </a:p>
          <a:p>
            <a:pPr lvl="1">
              <a:spcBef>
                <a:spcPts val="0"/>
              </a:spcBef>
              <a:spcAft>
                <a:spcPts val="2400"/>
              </a:spcAft>
            </a:pPr>
            <a:r>
              <a:rPr lang="en-US" dirty="0"/>
              <a:t>Audience</a:t>
            </a:r>
          </a:p>
          <a:p>
            <a:pPr lvl="1">
              <a:spcBef>
                <a:spcPts val="0"/>
              </a:spcBef>
              <a:spcAft>
                <a:spcPts val="2400"/>
              </a:spcAft>
            </a:pPr>
            <a:r>
              <a:rPr lang="en-US" dirty="0"/>
              <a:t>Links</a:t>
            </a:r>
          </a:p>
        </p:txBody>
      </p:sp>
    </p:spTree>
    <p:extLst>
      <p:ext uri="{BB962C8B-B14F-4D97-AF65-F5344CB8AC3E}">
        <p14:creationId xmlns:p14="http://schemas.microsoft.com/office/powerpoint/2010/main" val="44730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
        <p:nvSpPr>
          <p:cNvPr id="7" name="Subtitle 6"/>
          <p:cNvSpPr>
            <a:spLocks noGrp="1"/>
          </p:cNvSpPr>
          <p:nvPr>
            <p:ph type="body" idx="1"/>
          </p:nvPr>
        </p:nvSpPr>
        <p:spPr>
          <a:xfrm>
            <a:off x="685800" y="1312650"/>
            <a:ext cx="8458200" cy="48006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3.1  Describe how the Internet got its start.</a:t>
            </a:r>
          </a:p>
          <a:p>
            <a:pPr marL="692150" indent="-692150">
              <a:buNone/>
            </a:pPr>
            <a:r>
              <a:rPr lang="en-US" sz="2400" dirty="0">
                <a:latin typeface="Arial" panose="020B0604020202020204" pitchFamily="34" charset="0"/>
                <a:cs typeface="Arial" panose="020B0604020202020204" pitchFamily="34" charset="0"/>
              </a:rPr>
              <a:t>3.2  Explain how data travels on the Internet.</a:t>
            </a:r>
          </a:p>
          <a:p>
            <a:pPr marL="692150" indent="-692150">
              <a:buNone/>
            </a:pPr>
            <a:r>
              <a:rPr lang="en-US" sz="2400" dirty="0">
                <a:latin typeface="Arial" panose="020B0604020202020204" pitchFamily="34" charset="0"/>
                <a:cs typeface="Arial" panose="020B0604020202020204" pitchFamily="34" charset="0"/>
              </a:rPr>
              <a:t>3.3  Evaluate the tools and technologies used to collaborate on the web.</a:t>
            </a:r>
          </a:p>
          <a:p>
            <a:pPr marL="692150" indent="-692150">
              <a:buNone/>
            </a:pPr>
            <a:r>
              <a:rPr lang="en-US" sz="2400" dirty="0">
                <a:latin typeface="Arial" panose="020B0604020202020204" pitchFamily="34" charset="0"/>
                <a:cs typeface="Arial" panose="020B0604020202020204" pitchFamily="34" charset="0"/>
              </a:rPr>
              <a:t>3.4  Summarize the technologies used to communicate over the web.</a:t>
            </a:r>
          </a:p>
          <a:p>
            <a:pPr marL="692150" indent="-692150">
              <a:buNone/>
            </a:pPr>
            <a:r>
              <a:rPr lang="en-US" sz="2400" dirty="0">
                <a:latin typeface="Arial" panose="020B0604020202020204" pitchFamily="34" charset="0"/>
                <a:cs typeface="Arial" panose="020B0604020202020204" pitchFamily="34" charset="0"/>
              </a:rPr>
              <a:t>3.5  Describe how business is conducted using the Internet.</a:t>
            </a:r>
          </a:p>
          <a:p>
            <a:pPr marL="692150" indent="-692150">
              <a:buNone/>
            </a:pPr>
            <a:r>
              <a:rPr lang="en-US" sz="2400" dirty="0">
                <a:latin typeface="Arial" panose="020B0604020202020204" pitchFamily="34" charset="0"/>
                <a:cs typeface="Arial" panose="020B0604020202020204" pitchFamily="34" charset="0"/>
              </a:rPr>
              <a:t>3.6  Summarize precautions you should take when doing business online.</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30336"/>
          </a:xfrm>
        </p:spPr>
        <p:txBody>
          <a:bodyPr>
            <a:normAutofit/>
          </a:bodyPr>
          <a:lstStyle/>
          <a:p>
            <a:r>
              <a:rPr lang="en-US" dirty="0">
                <a:effectLst/>
              </a:rPr>
              <a:t>Using the Web Ethically</a:t>
            </a:r>
            <a:br>
              <a:rPr lang="en-US" sz="3000" dirty="0"/>
            </a:br>
            <a:r>
              <a:rPr lang="en-US" sz="3200" dirty="0"/>
              <a:t>Digital Activism</a:t>
            </a:r>
            <a:br>
              <a:rPr lang="en-US" sz="3200" dirty="0"/>
            </a:br>
            <a:r>
              <a:rPr lang="en-US" sz="2000" dirty="0"/>
              <a:t>(Objective 3.12)</a:t>
            </a:r>
            <a:endParaRPr lang="en-US" sz="3000" dirty="0"/>
          </a:p>
        </p:txBody>
      </p:sp>
      <p:sp>
        <p:nvSpPr>
          <p:cNvPr id="8" name="Content Placeholder 7"/>
          <p:cNvSpPr>
            <a:spLocks noGrp="1"/>
          </p:cNvSpPr>
          <p:nvPr>
            <p:ph idx="1"/>
          </p:nvPr>
        </p:nvSpPr>
        <p:spPr>
          <a:xfrm>
            <a:off x="457200" y="1630336"/>
            <a:ext cx="8382000" cy="4846664"/>
          </a:xfrm>
        </p:spPr>
        <p:txBody>
          <a:bodyPr>
            <a:normAutofit fontScale="92500" lnSpcReduction="20000"/>
          </a:bodyPr>
          <a:lstStyle/>
          <a:p>
            <a:pPr>
              <a:spcBef>
                <a:spcPts val="0"/>
              </a:spcBef>
              <a:spcAft>
                <a:spcPts val="2400"/>
              </a:spcAft>
              <a:defRPr/>
            </a:pPr>
            <a:r>
              <a:rPr lang="en-US" dirty="0"/>
              <a:t>Digital Activism</a:t>
            </a:r>
          </a:p>
          <a:p>
            <a:pPr lvl="1">
              <a:spcBef>
                <a:spcPts val="0"/>
              </a:spcBef>
              <a:spcAft>
                <a:spcPts val="2400"/>
              </a:spcAft>
              <a:defRPr/>
            </a:pPr>
            <a:r>
              <a:rPr lang="en-US" dirty="0"/>
              <a:t>Describes the use of hashtags and posts to raise awareness and foster discussion about specific issues and causes via a social media</a:t>
            </a:r>
          </a:p>
          <a:p>
            <a:pPr lvl="1">
              <a:spcBef>
                <a:spcPts val="0"/>
              </a:spcBef>
              <a:spcAft>
                <a:spcPts val="2400"/>
              </a:spcAft>
            </a:pPr>
            <a:r>
              <a:rPr lang="en-US" dirty="0"/>
              <a:t>To raise awareness about specific issues</a:t>
            </a:r>
          </a:p>
          <a:p>
            <a:pPr lvl="2">
              <a:spcBef>
                <a:spcPts val="0"/>
              </a:spcBef>
              <a:spcAft>
                <a:spcPts val="2400"/>
              </a:spcAft>
            </a:pPr>
            <a:r>
              <a:rPr lang="en-US" dirty="0"/>
              <a:t>#</a:t>
            </a:r>
            <a:r>
              <a:rPr lang="en-US" dirty="0" err="1"/>
              <a:t>IceBucketChallenge</a:t>
            </a:r>
            <a:endParaRPr lang="en-US" dirty="0"/>
          </a:p>
          <a:p>
            <a:pPr lvl="2">
              <a:spcBef>
                <a:spcPts val="0"/>
              </a:spcBef>
              <a:spcAft>
                <a:spcPts val="2400"/>
              </a:spcAft>
            </a:pPr>
            <a:r>
              <a:rPr lang="en-US" dirty="0"/>
              <a:t>#</a:t>
            </a:r>
            <a:r>
              <a:rPr lang="en-US" dirty="0" err="1"/>
              <a:t>BringBackOurGirls</a:t>
            </a:r>
            <a:endParaRPr lang="en-US" dirty="0"/>
          </a:p>
          <a:p>
            <a:pPr>
              <a:spcBef>
                <a:spcPts val="0"/>
              </a:spcBef>
              <a:spcAft>
                <a:spcPts val="2400"/>
              </a:spcAft>
              <a:defRPr/>
            </a:pPr>
            <a:r>
              <a:rPr lang="en-US" dirty="0"/>
              <a:t>Ethical question: Is digital activism effective or does it foster a false sense of involvement?</a:t>
            </a:r>
          </a:p>
        </p:txBody>
      </p:sp>
    </p:spTree>
    <p:extLst>
      <p:ext uri="{BB962C8B-B14F-4D97-AF65-F5344CB8AC3E}">
        <p14:creationId xmlns:p14="http://schemas.microsoft.com/office/powerpoint/2010/main" val="27259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199" y="0"/>
            <a:ext cx="8358649" cy="1607150"/>
          </a:xfrm>
        </p:spPr>
        <p:txBody>
          <a:bodyPr>
            <a:normAutofit/>
          </a:bodyPr>
          <a:lstStyle/>
          <a:p>
            <a:r>
              <a:rPr lang="en-US" dirty="0">
                <a:effectLst/>
              </a:rPr>
              <a:t>Using the Web Ethically</a:t>
            </a:r>
            <a:br>
              <a:rPr lang="en-US" sz="3000" dirty="0"/>
            </a:br>
            <a:r>
              <a:rPr lang="en-US" sz="3200" dirty="0"/>
              <a:t>Geolocation</a:t>
            </a:r>
            <a:br>
              <a:rPr lang="en-US" sz="3200" dirty="0"/>
            </a:br>
            <a:r>
              <a:rPr lang="en-US" sz="2000" dirty="0"/>
              <a:t>(Objective 3.13)</a:t>
            </a:r>
            <a:endParaRPr lang="en-US" sz="3000" dirty="0"/>
          </a:p>
        </p:txBody>
      </p:sp>
      <p:sp>
        <p:nvSpPr>
          <p:cNvPr id="8" name="Content Placeholder 7"/>
          <p:cNvSpPr>
            <a:spLocks noGrp="1"/>
          </p:cNvSpPr>
          <p:nvPr>
            <p:ph idx="1"/>
          </p:nvPr>
        </p:nvSpPr>
        <p:spPr>
          <a:xfrm>
            <a:off x="457200" y="1607150"/>
            <a:ext cx="8358649" cy="5098450"/>
          </a:xfrm>
        </p:spPr>
        <p:txBody>
          <a:bodyPr>
            <a:normAutofit/>
          </a:bodyPr>
          <a:lstStyle/>
          <a:p>
            <a:pPr>
              <a:spcBef>
                <a:spcPts val="0"/>
              </a:spcBef>
              <a:spcAft>
                <a:spcPts val="600"/>
              </a:spcAft>
              <a:defRPr/>
            </a:pPr>
            <a:r>
              <a:rPr lang="en-US" dirty="0"/>
              <a:t>Smartphones use a GPS chip to calculate your position</a:t>
            </a:r>
          </a:p>
          <a:p>
            <a:pPr>
              <a:spcBef>
                <a:spcPts val="0"/>
              </a:spcBef>
              <a:spcAft>
                <a:spcPts val="600"/>
              </a:spcAft>
              <a:defRPr/>
            </a:pPr>
            <a:r>
              <a:rPr lang="en-US" dirty="0"/>
              <a:t>Geolocation</a:t>
            </a:r>
          </a:p>
          <a:p>
            <a:pPr lvl="1">
              <a:spcBef>
                <a:spcPts val="0"/>
              </a:spcBef>
              <a:spcAft>
                <a:spcPts val="600"/>
              </a:spcAft>
            </a:pPr>
            <a:r>
              <a:rPr lang="en-US" dirty="0"/>
              <a:t>Targeting consumers by their location</a:t>
            </a:r>
          </a:p>
          <a:p>
            <a:pPr lvl="1">
              <a:spcBef>
                <a:spcPts val="0"/>
              </a:spcBef>
              <a:spcAft>
                <a:spcPts val="600"/>
              </a:spcAft>
            </a:pPr>
            <a:r>
              <a:rPr lang="en-US" dirty="0"/>
              <a:t>Used by third party advertising networks</a:t>
            </a:r>
          </a:p>
          <a:p>
            <a:pPr lvl="1">
              <a:spcBef>
                <a:spcPts val="0"/>
              </a:spcBef>
              <a:spcAft>
                <a:spcPts val="600"/>
              </a:spcAft>
            </a:pPr>
            <a:r>
              <a:rPr lang="en-US" dirty="0"/>
              <a:t>Can be a violation of privacy rights</a:t>
            </a:r>
          </a:p>
          <a:p>
            <a:pPr lvl="1">
              <a:spcBef>
                <a:spcPts val="0"/>
              </a:spcBef>
              <a:spcAft>
                <a:spcPts val="600"/>
              </a:spcAft>
            </a:pPr>
            <a:r>
              <a:rPr lang="en-US" dirty="0"/>
              <a:t>No specific laws yet to address privacy issues</a:t>
            </a:r>
          </a:p>
          <a:p>
            <a:pPr>
              <a:spcBef>
                <a:spcPts val="0"/>
              </a:spcBef>
              <a:spcAft>
                <a:spcPts val="600"/>
              </a:spcAft>
              <a:defRPr/>
            </a:pPr>
            <a:r>
              <a:rPr lang="en-US" dirty="0"/>
              <a:t>Ethical Question: Are geolocation devices a threat to privacy?</a:t>
            </a:r>
          </a:p>
        </p:txBody>
      </p:sp>
    </p:spTree>
    <p:extLst>
      <p:ext uri="{BB962C8B-B14F-4D97-AF65-F5344CB8AC3E}">
        <p14:creationId xmlns:p14="http://schemas.microsoft.com/office/powerpoint/2010/main" val="12186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895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3.7  Explain what web browsers are, and describe their common features.</a:t>
            </a:r>
          </a:p>
          <a:p>
            <a:pPr marL="692150" indent="-692150">
              <a:buNone/>
            </a:pPr>
            <a:r>
              <a:rPr lang="en-US" sz="2600" dirty="0">
                <a:latin typeface="Arial" panose="020B0604020202020204" pitchFamily="34" charset="0"/>
                <a:cs typeface="Arial" panose="020B0604020202020204" pitchFamily="34" charset="0"/>
              </a:rPr>
              <a:t>3.8  Explain what a URL is, and discuss its main parts.</a:t>
            </a:r>
          </a:p>
          <a:p>
            <a:pPr marL="692150" indent="-692150">
              <a:buNone/>
            </a:pPr>
            <a:r>
              <a:rPr lang="en-US" sz="2600" dirty="0">
                <a:latin typeface="Arial" panose="020B0604020202020204" pitchFamily="34" charset="0"/>
                <a:cs typeface="Arial" panose="020B0604020202020204" pitchFamily="34" charset="0"/>
              </a:rPr>
              <a:t>3.9  Describe tools used to navigate the web.</a:t>
            </a:r>
          </a:p>
          <a:p>
            <a:pPr marL="692150" indent="-692150">
              <a:buNone/>
            </a:pPr>
            <a:r>
              <a:rPr lang="en-US" sz="2600" dirty="0">
                <a:latin typeface="Arial" panose="020B0604020202020204" pitchFamily="34" charset="0"/>
                <a:cs typeface="Arial" panose="020B0604020202020204" pitchFamily="34" charset="0"/>
              </a:rPr>
              <a:t>3.10 Describe the types of tools used to search the web, and summarize strategies used to refine search results.</a:t>
            </a:r>
          </a:p>
          <a:p>
            <a:pPr marL="692150" indent="-692150">
              <a:buNone/>
            </a:pPr>
            <a:r>
              <a:rPr lang="en-US" sz="2600" dirty="0">
                <a:latin typeface="Arial" panose="020B0604020202020204" pitchFamily="34" charset="0"/>
                <a:cs typeface="Arial" panose="020B0604020202020204" pitchFamily="34" charset="0"/>
              </a:rPr>
              <a:t>3.11 Describe how to evaluate a website to ensure it is appropriate to use for research purposes.</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3.12 Demonstrate an understanding of the ethical issues regarding digital activism.</a:t>
            </a:r>
          </a:p>
          <a:p>
            <a:pPr marL="692150" indent="-692150">
              <a:buNone/>
            </a:pPr>
            <a:r>
              <a:rPr lang="en-US" sz="2600" dirty="0">
                <a:latin typeface="Arial" panose="020B0604020202020204" pitchFamily="34" charset="0"/>
                <a:cs typeface="Arial" panose="020B0604020202020204" pitchFamily="34" charset="0"/>
              </a:rPr>
              <a:t>3.13 Demonstrate an understanding of the ethical issues regarding location tracking applications and devices.</a:t>
            </a:r>
          </a:p>
        </p:txBody>
      </p:sp>
    </p:spTree>
    <p:extLst>
      <p:ext uri="{BB962C8B-B14F-4D97-AF65-F5344CB8AC3E}">
        <p14:creationId xmlns:p14="http://schemas.microsoft.com/office/powerpoint/2010/main" val="19047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effectLst/>
              </a:rPr>
              <a:t>The Internet and How it Works</a:t>
            </a:r>
            <a:br>
              <a:rPr lang="en-US" sz="2325" dirty="0"/>
            </a:br>
            <a:r>
              <a:rPr lang="en-US" sz="3200" dirty="0"/>
              <a:t>The Origin of the Internet</a:t>
            </a:r>
            <a:br>
              <a:rPr lang="en-US" sz="2700" dirty="0"/>
            </a:br>
            <a:r>
              <a:rPr lang="en-US" sz="2000" dirty="0"/>
              <a:t>(Objective 3.1)</a:t>
            </a:r>
            <a:endParaRPr lang="en-US" dirty="0">
              <a:effectLst/>
            </a:endParaRPr>
          </a:p>
        </p:txBody>
      </p:sp>
      <p:sp>
        <p:nvSpPr>
          <p:cNvPr id="3" name="Content Placeholder 2"/>
          <p:cNvSpPr>
            <a:spLocks noGrp="1"/>
          </p:cNvSpPr>
          <p:nvPr>
            <p:ph idx="1"/>
          </p:nvPr>
        </p:nvSpPr>
        <p:spPr>
          <a:xfrm>
            <a:off x="457200" y="1600200"/>
            <a:ext cx="8229600" cy="4724400"/>
          </a:xfrm>
        </p:spPr>
        <p:txBody>
          <a:bodyPr>
            <a:normAutofit/>
          </a:bodyPr>
          <a:lstStyle/>
          <a:p>
            <a:pPr>
              <a:spcBef>
                <a:spcPts val="0"/>
              </a:spcBef>
              <a:spcAft>
                <a:spcPts val="1800"/>
              </a:spcAft>
              <a:defRPr/>
            </a:pPr>
            <a:r>
              <a:rPr lang="en-US" dirty="0"/>
              <a:t>The Internet is a network of networks</a:t>
            </a:r>
          </a:p>
          <a:p>
            <a:pPr>
              <a:spcBef>
                <a:spcPts val="0"/>
              </a:spcBef>
              <a:spcAft>
                <a:spcPts val="1800"/>
              </a:spcAft>
              <a:defRPr/>
            </a:pPr>
            <a:r>
              <a:rPr lang="en-US" dirty="0"/>
              <a:t>Established a secure form of communications</a:t>
            </a:r>
          </a:p>
          <a:p>
            <a:pPr>
              <a:spcBef>
                <a:spcPts val="0"/>
              </a:spcBef>
              <a:spcAft>
                <a:spcPts val="1800"/>
              </a:spcAft>
              <a:defRPr/>
            </a:pPr>
            <a:r>
              <a:rPr lang="en-US" dirty="0"/>
              <a:t>Created a means of communication for all computers</a:t>
            </a:r>
          </a:p>
          <a:p>
            <a:pPr>
              <a:spcBef>
                <a:spcPts val="0"/>
              </a:spcBef>
              <a:spcAft>
                <a:spcPts val="1800"/>
              </a:spcAft>
              <a:defRPr/>
            </a:pPr>
            <a:r>
              <a:rPr lang="en-US" dirty="0"/>
              <a:t>Advanced Research Projects Agency Network (ARPANET) </a:t>
            </a:r>
          </a:p>
        </p:txBody>
      </p:sp>
    </p:spTree>
    <p:extLst>
      <p:ext uri="{BB962C8B-B14F-4D97-AF65-F5344CB8AC3E}">
        <p14:creationId xmlns:p14="http://schemas.microsoft.com/office/powerpoint/2010/main" val="15419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effectLst/>
              </a:rPr>
              <a:t>The Internet and How it Works</a:t>
            </a:r>
            <a:br>
              <a:rPr lang="en-US" sz="2700" dirty="0"/>
            </a:br>
            <a:r>
              <a:rPr lang="en-US" sz="3200" dirty="0"/>
              <a:t>How the Internet Works</a:t>
            </a:r>
            <a:br>
              <a:rPr lang="en-US" sz="3200" dirty="0"/>
            </a:br>
            <a:r>
              <a:rPr lang="en-US" sz="2000" dirty="0"/>
              <a:t>(Objective 3.2)</a:t>
            </a:r>
            <a:endParaRPr lang="en-US" dirty="0">
              <a:effectLst/>
            </a:endParaRPr>
          </a:p>
        </p:txBody>
      </p:sp>
      <p:sp>
        <p:nvSpPr>
          <p:cNvPr id="3" name="Content Placeholder 2"/>
          <p:cNvSpPr>
            <a:spLocks noGrp="1"/>
          </p:cNvSpPr>
          <p:nvPr>
            <p:ph idx="1"/>
          </p:nvPr>
        </p:nvSpPr>
        <p:spPr>
          <a:xfrm>
            <a:off x="457200" y="1600200"/>
            <a:ext cx="8358649" cy="5105400"/>
          </a:xfrm>
        </p:spPr>
        <p:txBody>
          <a:bodyPr>
            <a:normAutofit fontScale="92500" lnSpcReduction="10000"/>
          </a:bodyPr>
          <a:lstStyle/>
          <a:p>
            <a:pPr>
              <a:lnSpc>
                <a:spcPct val="110000"/>
              </a:lnSpc>
              <a:spcBef>
                <a:spcPts val="0"/>
              </a:spcBef>
              <a:spcAft>
                <a:spcPts val="1200"/>
              </a:spcAft>
              <a:defRPr/>
            </a:pPr>
            <a:r>
              <a:rPr lang="en-US" dirty="0"/>
              <a:t>Client/Server network</a:t>
            </a:r>
          </a:p>
          <a:p>
            <a:pPr lvl="1">
              <a:lnSpc>
                <a:spcPct val="110000"/>
              </a:lnSpc>
              <a:spcBef>
                <a:spcPts val="0"/>
              </a:spcBef>
              <a:spcAft>
                <a:spcPts val="1200"/>
              </a:spcAft>
            </a:pPr>
            <a:r>
              <a:rPr lang="en-US" dirty="0"/>
              <a:t>Client asks for data</a:t>
            </a:r>
          </a:p>
          <a:p>
            <a:pPr lvl="1">
              <a:lnSpc>
                <a:spcPct val="110000"/>
              </a:lnSpc>
              <a:spcBef>
                <a:spcPts val="0"/>
              </a:spcBef>
              <a:spcAft>
                <a:spcPts val="1200"/>
              </a:spcAft>
            </a:pPr>
            <a:r>
              <a:rPr lang="en-US" dirty="0"/>
              <a:t>Server receives request and returns data</a:t>
            </a:r>
          </a:p>
          <a:p>
            <a:pPr lvl="1">
              <a:lnSpc>
                <a:spcPct val="110000"/>
              </a:lnSpc>
              <a:spcBef>
                <a:spcPts val="0"/>
              </a:spcBef>
              <a:spcAft>
                <a:spcPts val="1200"/>
              </a:spcAft>
            </a:pPr>
            <a:r>
              <a:rPr lang="en-US" dirty="0"/>
              <a:t>Transmission lines are referred to as Internet backbone</a:t>
            </a:r>
          </a:p>
          <a:p>
            <a:pPr>
              <a:lnSpc>
                <a:spcPct val="110000"/>
              </a:lnSpc>
              <a:spcBef>
                <a:spcPts val="0"/>
              </a:spcBef>
              <a:spcAft>
                <a:spcPts val="1200"/>
              </a:spcAft>
              <a:defRPr/>
            </a:pPr>
            <a:r>
              <a:rPr lang="en-US" dirty="0"/>
              <a:t>Internet Protocol (IP) address</a:t>
            </a:r>
          </a:p>
          <a:p>
            <a:pPr lvl="1">
              <a:lnSpc>
                <a:spcPct val="110000"/>
              </a:lnSpc>
              <a:spcBef>
                <a:spcPts val="0"/>
              </a:spcBef>
              <a:spcAft>
                <a:spcPts val="1200"/>
              </a:spcAft>
            </a:pPr>
            <a:r>
              <a:rPr lang="en-US" dirty="0"/>
              <a:t>How computers identify each other</a:t>
            </a:r>
          </a:p>
          <a:p>
            <a:pPr lvl="1">
              <a:lnSpc>
                <a:spcPct val="110000"/>
              </a:lnSpc>
              <a:spcBef>
                <a:spcPts val="0"/>
              </a:spcBef>
              <a:spcAft>
                <a:spcPts val="1200"/>
              </a:spcAft>
            </a:pPr>
            <a:r>
              <a:rPr lang="en-US" dirty="0"/>
              <a:t>Websites have unique IP addresses</a:t>
            </a:r>
          </a:p>
          <a:p>
            <a:pPr lvl="1">
              <a:lnSpc>
                <a:spcPct val="110000"/>
              </a:lnSpc>
              <a:spcBef>
                <a:spcPts val="0"/>
              </a:spcBef>
              <a:spcAft>
                <a:spcPts val="1200"/>
              </a:spcAft>
            </a:pPr>
            <a:r>
              <a:rPr lang="en-US" dirty="0"/>
              <a:t>Text versions of IP addresses</a:t>
            </a:r>
          </a:p>
        </p:txBody>
      </p:sp>
    </p:spTree>
    <p:extLst>
      <p:ext uri="{BB962C8B-B14F-4D97-AF65-F5344CB8AC3E}">
        <p14:creationId xmlns:p14="http://schemas.microsoft.com/office/powerpoint/2010/main" val="234622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sz="3200" dirty="0"/>
              <a:t>Collaborating and Communicating on the Web</a:t>
            </a:r>
            <a:br>
              <a:rPr lang="en-US" sz="2550" dirty="0"/>
            </a:br>
            <a:r>
              <a:rPr lang="en-US" sz="3200" dirty="0"/>
              <a:t>Collaborating with Web Technologies (1 of 3)</a:t>
            </a:r>
            <a:br>
              <a:rPr lang="en-US" sz="3200" dirty="0"/>
            </a:br>
            <a:r>
              <a:rPr lang="en-US" sz="2200" dirty="0"/>
              <a:t>(Objective 3.3)</a:t>
            </a:r>
            <a:endParaRPr lang="en-US" dirty="0">
              <a:effectLst/>
            </a:endParaRPr>
          </a:p>
        </p:txBody>
      </p:sp>
      <p:sp>
        <p:nvSpPr>
          <p:cNvPr id="3" name="Content Placeholder 2"/>
          <p:cNvSpPr>
            <a:spLocks noGrp="1"/>
          </p:cNvSpPr>
          <p:nvPr>
            <p:ph idx="1"/>
          </p:nvPr>
        </p:nvSpPr>
        <p:spPr>
          <a:xfrm>
            <a:off x="457200" y="1600200"/>
            <a:ext cx="8001000" cy="4724400"/>
          </a:xfrm>
        </p:spPr>
        <p:txBody>
          <a:bodyPr>
            <a:normAutofit fontScale="85000" lnSpcReduction="10000"/>
          </a:bodyPr>
          <a:lstStyle/>
          <a:p>
            <a:pPr>
              <a:spcBef>
                <a:spcPts val="0"/>
              </a:spcBef>
              <a:spcAft>
                <a:spcPts val="900"/>
              </a:spcAft>
              <a:defRPr/>
            </a:pPr>
            <a:r>
              <a:rPr lang="en-US" dirty="0"/>
              <a:t>Web 2.0 (User is also a participant)</a:t>
            </a:r>
          </a:p>
          <a:p>
            <a:pPr lvl="1">
              <a:spcBef>
                <a:spcPts val="0"/>
              </a:spcBef>
              <a:spcAft>
                <a:spcPts val="900"/>
              </a:spcAft>
            </a:pPr>
            <a:r>
              <a:rPr lang="en-US" dirty="0"/>
              <a:t>Social Web is a collaborative, user created-web</a:t>
            </a:r>
          </a:p>
          <a:p>
            <a:pPr lvl="1">
              <a:spcBef>
                <a:spcPts val="0"/>
              </a:spcBef>
              <a:spcAft>
                <a:spcPts val="900"/>
              </a:spcAft>
            </a:pPr>
            <a:r>
              <a:rPr lang="en-US" dirty="0"/>
              <a:t>Collaboration tools, helping people to collaborate</a:t>
            </a:r>
          </a:p>
          <a:p>
            <a:pPr lvl="1">
              <a:spcBef>
                <a:spcPts val="0"/>
              </a:spcBef>
              <a:spcAft>
                <a:spcPts val="900"/>
              </a:spcAft>
            </a:pPr>
            <a:r>
              <a:rPr lang="en-US" dirty="0"/>
              <a:t>Social media, a means of communication </a:t>
            </a:r>
          </a:p>
          <a:p>
            <a:pPr lvl="2">
              <a:spcBef>
                <a:spcPts val="0"/>
              </a:spcBef>
              <a:spcAft>
                <a:spcPts val="900"/>
              </a:spcAft>
            </a:pPr>
            <a:r>
              <a:rPr lang="en-US" dirty="0"/>
              <a:t>Social networking, project collaboration, file sharing tools, blogs, podcasts, webcasts, media sharing etc.</a:t>
            </a:r>
          </a:p>
          <a:p>
            <a:pPr>
              <a:spcBef>
                <a:spcPts val="0"/>
              </a:spcBef>
              <a:spcAft>
                <a:spcPts val="900"/>
              </a:spcAft>
              <a:defRPr/>
            </a:pPr>
            <a:r>
              <a:rPr lang="en-US" dirty="0"/>
              <a:t>Social Networking</a:t>
            </a:r>
          </a:p>
          <a:p>
            <a:pPr lvl="1">
              <a:spcBef>
                <a:spcPts val="0"/>
              </a:spcBef>
              <a:spcAft>
                <a:spcPts val="900"/>
              </a:spcAft>
              <a:defRPr/>
            </a:pPr>
            <a:r>
              <a:rPr lang="en-US" dirty="0"/>
              <a:t>Refers to using the web to communicate and share information</a:t>
            </a:r>
          </a:p>
          <a:p>
            <a:pPr lvl="1">
              <a:spcBef>
                <a:spcPts val="0"/>
              </a:spcBef>
              <a:spcAft>
                <a:spcPts val="900"/>
              </a:spcAft>
            </a:pPr>
            <a:r>
              <a:rPr lang="en-US" dirty="0"/>
              <a:t>Facebook, Twitter, Linked-In</a:t>
            </a:r>
          </a:p>
          <a:p>
            <a:pPr lvl="1">
              <a:spcBef>
                <a:spcPts val="0"/>
              </a:spcBef>
              <a:spcAft>
                <a:spcPts val="900"/>
              </a:spcAft>
            </a:pPr>
            <a:r>
              <a:rPr lang="en-US" dirty="0"/>
              <a:t>Privacy precautions</a:t>
            </a:r>
          </a:p>
        </p:txBody>
      </p:sp>
    </p:spTree>
    <p:extLst>
      <p:ext uri="{BB962C8B-B14F-4D97-AF65-F5344CB8AC3E}">
        <p14:creationId xmlns:p14="http://schemas.microsoft.com/office/powerpoint/2010/main" val="308058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sz="3200" dirty="0"/>
              <a:t>Collaborating and Communicating on the Web</a:t>
            </a:r>
            <a:br>
              <a:rPr lang="en-US" sz="2550" dirty="0"/>
            </a:br>
            <a:r>
              <a:rPr lang="en-US" sz="3200" dirty="0"/>
              <a:t>Collaborating with Web Technologies </a:t>
            </a:r>
            <a:br>
              <a:rPr lang="en-US" sz="3200" dirty="0"/>
            </a:br>
            <a:r>
              <a:rPr lang="en-US" sz="2200" dirty="0"/>
              <a:t>(Objective 3.3)</a:t>
            </a:r>
            <a:endParaRPr lang="en-US" dirty="0">
              <a:effectLst/>
            </a:endParaRPr>
          </a:p>
        </p:txBody>
      </p:sp>
      <p:sp>
        <p:nvSpPr>
          <p:cNvPr id="4" name="Content Placeholder 2">
            <a:extLst>
              <a:ext uri="{FF2B5EF4-FFF2-40B4-BE49-F238E27FC236}">
                <a16:creationId xmlns:a16="http://schemas.microsoft.com/office/drawing/2014/main" id="{C1CA2480-CFE5-2B46-AF91-096B91A40792}"/>
              </a:ext>
            </a:extLst>
          </p:cNvPr>
          <p:cNvSpPr txBox="1">
            <a:spLocks/>
          </p:cNvSpPr>
          <p:nvPr/>
        </p:nvSpPr>
        <p:spPr>
          <a:xfrm>
            <a:off x="609600" y="1596452"/>
            <a:ext cx="8229600" cy="4804348"/>
          </a:xfrm>
          <a:prstGeom prst="rect">
            <a:avLst/>
          </a:prstGeom>
          <a:noFill/>
          <a:ln>
            <a:noFill/>
          </a:ln>
        </p:spPr>
        <p:txBody>
          <a:bodyPr lIns="91425" tIns="91425" rIns="91425" bIns="91425" anchor="t" anchorCtr="0">
            <a:normAutofit fontScale="77500" lnSpcReduction="20000"/>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ts val="0"/>
              </a:spcBef>
              <a:spcAft>
                <a:spcPts val="900"/>
              </a:spcAft>
              <a:defRPr/>
            </a:pPr>
            <a:r>
              <a:rPr lang="en-US" dirty="0"/>
              <a:t>Types of Social Networking Sites</a:t>
            </a:r>
          </a:p>
          <a:p>
            <a:pPr lvl="1">
              <a:spcBef>
                <a:spcPts val="0"/>
              </a:spcBef>
              <a:spcAft>
                <a:spcPts val="900"/>
              </a:spcAft>
              <a:defRPr/>
            </a:pPr>
            <a:r>
              <a:rPr lang="en-US" dirty="0"/>
              <a:t>Social Communication: Facebook, Twitter, Snapchat, WhatsApp, Tumblr</a:t>
            </a:r>
          </a:p>
          <a:p>
            <a:pPr lvl="1">
              <a:spcBef>
                <a:spcPts val="0"/>
              </a:spcBef>
              <a:spcAft>
                <a:spcPts val="900"/>
              </a:spcAft>
              <a:defRPr/>
            </a:pPr>
            <a:r>
              <a:rPr lang="en-US" dirty="0"/>
              <a:t>Media Sharing: Instagram, YouTube, Pinterest, Flickr, Spotify </a:t>
            </a:r>
          </a:p>
          <a:p>
            <a:pPr lvl="1">
              <a:spcBef>
                <a:spcPts val="0"/>
              </a:spcBef>
              <a:spcAft>
                <a:spcPts val="900"/>
              </a:spcAft>
              <a:defRPr/>
            </a:pPr>
            <a:r>
              <a:rPr lang="en-US" dirty="0"/>
              <a:t>Business Networking and Collaboration: LinkedIn, Slack, Kickstarter, </a:t>
            </a:r>
            <a:r>
              <a:rPr lang="en-US" dirty="0" err="1"/>
              <a:t>StartupNation</a:t>
            </a:r>
            <a:endParaRPr lang="en-US" dirty="0"/>
          </a:p>
          <a:p>
            <a:pPr lvl="1">
              <a:spcBef>
                <a:spcPts val="0"/>
              </a:spcBef>
              <a:spcAft>
                <a:spcPts val="900"/>
              </a:spcAft>
              <a:defRPr/>
            </a:pPr>
            <a:r>
              <a:rPr lang="en-US" dirty="0"/>
              <a:t>Information Sharing: Delicious, </a:t>
            </a:r>
            <a:r>
              <a:rPr lang="en-US" dirty="0" err="1"/>
              <a:t>SlideShare,StumbleUpon</a:t>
            </a:r>
            <a:r>
              <a:rPr lang="en-US" dirty="0"/>
              <a:t>, Reddit, Digg</a:t>
            </a:r>
          </a:p>
          <a:p>
            <a:pPr lvl="1">
              <a:spcBef>
                <a:spcPts val="0"/>
              </a:spcBef>
              <a:spcAft>
                <a:spcPts val="900"/>
              </a:spcAft>
              <a:defRPr/>
            </a:pPr>
            <a:r>
              <a:rPr lang="en-US" dirty="0"/>
              <a:t>Social Commerce and Payment: PayPal, </a:t>
            </a:r>
            <a:r>
              <a:rPr lang="en-US" dirty="0" err="1"/>
              <a:t>SquareCash</a:t>
            </a:r>
            <a:r>
              <a:rPr lang="en-US" dirty="0"/>
              <a:t>, Groupon, LivingSocial, GoFundMe</a:t>
            </a:r>
          </a:p>
          <a:p>
            <a:pPr lvl="1">
              <a:spcBef>
                <a:spcPts val="0"/>
              </a:spcBef>
              <a:spcAft>
                <a:spcPts val="900"/>
              </a:spcAft>
              <a:defRPr/>
            </a:pPr>
            <a:r>
              <a:rPr lang="en-US" dirty="0"/>
              <a:t>Social Travel: Uber, Airbnb, TripAdvisor, Waze</a:t>
            </a:r>
          </a:p>
          <a:p>
            <a:pPr lvl="1">
              <a:spcBef>
                <a:spcPts val="0"/>
              </a:spcBef>
              <a:spcAft>
                <a:spcPts val="900"/>
              </a:spcAft>
              <a:defRPr/>
            </a:pPr>
            <a:r>
              <a:rPr lang="en-US" dirty="0"/>
              <a:t>Health and Fitness: </a:t>
            </a:r>
            <a:r>
              <a:rPr lang="en-US" dirty="0" err="1"/>
              <a:t>MapMyFitness</a:t>
            </a:r>
            <a:r>
              <a:rPr lang="en-US" dirty="0"/>
              <a:t>, </a:t>
            </a:r>
            <a:r>
              <a:rPr lang="en-US" dirty="0" err="1"/>
              <a:t>Fitocracy,MyFitnessPal,Happier</a:t>
            </a:r>
            <a:endParaRPr lang="en-US" dirty="0"/>
          </a:p>
        </p:txBody>
      </p:sp>
    </p:spTree>
    <p:extLst>
      <p:ext uri="{BB962C8B-B14F-4D97-AF65-F5344CB8AC3E}">
        <p14:creationId xmlns:p14="http://schemas.microsoft.com/office/powerpoint/2010/main" val="9779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686800" cy="1371600"/>
          </a:xfrm>
        </p:spPr>
        <p:txBody>
          <a:bodyPr>
            <a:normAutofit fontScale="90000"/>
          </a:bodyPr>
          <a:lstStyle/>
          <a:p>
            <a:r>
              <a:rPr lang="en-US" sz="3600" dirty="0"/>
              <a:t>Collaborating and Communicating on the Web</a:t>
            </a:r>
            <a:br>
              <a:rPr lang="en-US" sz="2550" dirty="0"/>
            </a:br>
            <a:r>
              <a:rPr lang="en-US" sz="3600" dirty="0"/>
              <a:t>Collaborating with Web Technologies (2 of 3)</a:t>
            </a:r>
            <a:br>
              <a:rPr lang="en-US" sz="3600" dirty="0"/>
            </a:br>
            <a:r>
              <a:rPr lang="en-US" sz="2200" dirty="0"/>
              <a:t>(Objective 3.3)</a:t>
            </a:r>
            <a:endParaRPr lang="en-US" sz="2700" dirty="0"/>
          </a:p>
        </p:txBody>
      </p:sp>
      <p:sp>
        <p:nvSpPr>
          <p:cNvPr id="3" name="Content Placeholder 2"/>
          <p:cNvSpPr>
            <a:spLocks noGrp="1"/>
          </p:cNvSpPr>
          <p:nvPr>
            <p:ph idx="1"/>
          </p:nvPr>
        </p:nvSpPr>
        <p:spPr>
          <a:xfrm>
            <a:off x="152400" y="1219200"/>
            <a:ext cx="8991600" cy="5638800"/>
          </a:xfrm>
        </p:spPr>
        <p:txBody>
          <a:bodyPr/>
          <a:lstStyle/>
          <a:p>
            <a:pPr>
              <a:spcBef>
                <a:spcPts val="0"/>
              </a:spcBef>
              <a:spcAft>
                <a:spcPts val="600"/>
              </a:spcAft>
              <a:defRPr/>
            </a:pPr>
            <a:r>
              <a:rPr lang="en-US" sz="2800" dirty="0"/>
              <a:t>Project Collaboration and File Sharing Tools</a:t>
            </a:r>
          </a:p>
          <a:p>
            <a:pPr lvl="1">
              <a:spcBef>
                <a:spcPts val="0"/>
              </a:spcBef>
              <a:spcAft>
                <a:spcPts val="600"/>
              </a:spcAft>
            </a:pPr>
            <a:r>
              <a:rPr lang="en-US" dirty="0"/>
              <a:t>Wikis: Collaborative Web-based documents</a:t>
            </a:r>
          </a:p>
          <a:p>
            <a:pPr lvl="2">
              <a:spcBef>
                <a:spcPts val="0"/>
              </a:spcBef>
              <a:spcAft>
                <a:spcPts val="600"/>
              </a:spcAft>
            </a:pPr>
            <a:r>
              <a:rPr lang="en-US" dirty="0" err="1"/>
              <a:t>Wikibooks</a:t>
            </a:r>
            <a:r>
              <a:rPr lang="en-US" dirty="0"/>
              <a:t>, </a:t>
            </a:r>
            <a:r>
              <a:rPr lang="en-US" dirty="0" err="1"/>
              <a:t>wikiversity</a:t>
            </a:r>
            <a:r>
              <a:rPr lang="en-US" dirty="0"/>
              <a:t>, </a:t>
            </a:r>
            <a:r>
              <a:rPr lang="en-US" dirty="0" err="1"/>
              <a:t>wikisource</a:t>
            </a:r>
            <a:r>
              <a:rPr lang="en-US" dirty="0"/>
              <a:t>, </a:t>
            </a:r>
            <a:r>
              <a:rPr lang="en-US" dirty="0" err="1"/>
              <a:t>wikihow</a:t>
            </a:r>
            <a:r>
              <a:rPr lang="en-US" dirty="0"/>
              <a:t> etc.</a:t>
            </a:r>
          </a:p>
          <a:p>
            <a:pPr lvl="1">
              <a:spcBef>
                <a:spcPts val="0"/>
              </a:spcBef>
              <a:spcAft>
                <a:spcPts val="600"/>
              </a:spcAft>
            </a:pPr>
            <a:r>
              <a:rPr lang="en-US" dirty="0">
                <a:sym typeface="Wingdings" panose="05000000000000000000" pitchFamily="2" charset="2"/>
              </a:rPr>
              <a:t>Project Management Tools</a:t>
            </a:r>
          </a:p>
          <a:p>
            <a:pPr lvl="2">
              <a:spcBef>
                <a:spcPts val="0"/>
              </a:spcBef>
              <a:spcAft>
                <a:spcPts val="600"/>
              </a:spcAft>
            </a:pPr>
            <a:r>
              <a:rPr lang="en-US" dirty="0">
                <a:sym typeface="Wingdings" panose="05000000000000000000" pitchFamily="2" charset="2"/>
              </a:rPr>
              <a:t>Slack, Monday, Trello etc.</a:t>
            </a:r>
          </a:p>
          <a:p>
            <a:pPr>
              <a:spcBef>
                <a:spcPts val="0"/>
              </a:spcBef>
              <a:spcAft>
                <a:spcPts val="600"/>
              </a:spcAft>
              <a:defRPr/>
            </a:pPr>
            <a:r>
              <a:rPr lang="en-US" sz="2800" dirty="0">
                <a:sym typeface="Wingdings" panose="05000000000000000000" pitchFamily="2" charset="2"/>
              </a:rPr>
              <a:t>Blogs</a:t>
            </a:r>
          </a:p>
          <a:p>
            <a:pPr lvl="1">
              <a:spcBef>
                <a:spcPts val="0"/>
              </a:spcBef>
              <a:spcAft>
                <a:spcPts val="600"/>
              </a:spcAft>
            </a:pPr>
            <a:r>
              <a:rPr lang="en-US" sz="2400" dirty="0">
                <a:sym typeface="Wingdings" panose="05000000000000000000" pitchFamily="2" charset="2"/>
              </a:rPr>
              <a:t>Blog (</a:t>
            </a:r>
            <a:r>
              <a:rPr lang="en-US" sz="2400" dirty="0"/>
              <a:t>weblog), Video log (vlog)</a:t>
            </a:r>
          </a:p>
          <a:p>
            <a:pPr lvl="1">
              <a:spcBef>
                <a:spcPts val="0"/>
              </a:spcBef>
              <a:spcAft>
                <a:spcPts val="600"/>
              </a:spcAft>
            </a:pPr>
            <a:r>
              <a:rPr lang="en-US" sz="2400" dirty="0"/>
              <a:t>Create your own blog</a:t>
            </a:r>
          </a:p>
          <a:p>
            <a:pPr lvl="2">
              <a:spcBef>
                <a:spcPts val="0"/>
              </a:spcBef>
              <a:spcAft>
                <a:spcPts val="600"/>
              </a:spcAft>
            </a:pPr>
            <a:r>
              <a:rPr lang="en-US" dirty="0" err="1"/>
              <a:t>blogger.com,wordpress.com</a:t>
            </a:r>
            <a:endParaRPr lang="en-US" dirty="0"/>
          </a:p>
          <a:p>
            <a:pPr lvl="1">
              <a:spcBef>
                <a:spcPts val="0"/>
              </a:spcBef>
              <a:spcAft>
                <a:spcPts val="600"/>
              </a:spcAft>
            </a:pPr>
            <a:r>
              <a:rPr lang="en-US" sz="2400" dirty="0"/>
              <a:t>Microblogs</a:t>
            </a:r>
          </a:p>
        </p:txBody>
      </p:sp>
      <p:pic>
        <p:nvPicPr>
          <p:cNvPr id="6" name="Picture 5" descr="Two annotations shown are as follows: &#10;• Present Online: Online presentation tools enable you to share notes, invite collaborators, and edit.&#10;• Present Online pop up window: Present Online generates a link to share with viewers.">
            <a:extLst>
              <a:ext uri="{FF2B5EF4-FFF2-40B4-BE49-F238E27FC236}">
                <a16:creationId xmlns:a16="http://schemas.microsoft.com/office/drawing/2014/main" id="{AE12CD24-9218-4192-B584-BB7CF5BF8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3195320"/>
            <a:ext cx="2812827" cy="3183727"/>
          </a:xfrm>
          <a:prstGeom prst="rect">
            <a:avLst/>
          </a:prstGeom>
        </p:spPr>
      </p:pic>
    </p:spTree>
    <p:extLst>
      <p:ext uri="{BB962C8B-B14F-4D97-AF65-F5344CB8AC3E}">
        <p14:creationId xmlns:p14="http://schemas.microsoft.com/office/powerpoint/2010/main" val="12741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2685</Words>
  <Application>Microsoft Macintosh PowerPoint</Application>
  <PresentationFormat>On-screen Show (4:3)</PresentationFormat>
  <Paragraphs>276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The Internet and How it Works The Origin of the Internet (Objective 3.1)</vt:lpstr>
      <vt:lpstr>The Internet and How it Works How the Internet Works (Objective 3.2)</vt:lpstr>
      <vt:lpstr>Collaborating and Communicating on the Web Collaborating with Web Technologies (1 of 3) (Objective 3.3)</vt:lpstr>
      <vt:lpstr>Collaborating and Communicating on the Web Collaborating with Web Technologies  (Objective 3.3)</vt:lpstr>
      <vt:lpstr>Collaborating and Communicating on the Web Collaborating with Web Technologies (2 of 3) (Objective 3.3)</vt:lpstr>
      <vt:lpstr>Collaborating and Communicating on the Web Collaborating with Web Technologies (3 of 3) (Objective 3.3)</vt:lpstr>
      <vt:lpstr>Collaborating and Communicating on the Web Communicating over the Web (1 of 2) (Objective 3.4)</vt:lpstr>
      <vt:lpstr>Collaborating and Communicating on the Web Communicating over the Web (2 of 2) (Objective 3.4)</vt:lpstr>
      <vt:lpstr>Conducting Business on the Web Conducting Business Online (Objective 3.5)</vt:lpstr>
      <vt:lpstr>Conducting Business on the Web E-Commerce Safeguards (Objective 3.6)</vt:lpstr>
      <vt:lpstr>Accessing and Moving Around the Web Web Browsers (Objective 3.7)</vt:lpstr>
      <vt:lpstr>Accessing and Moving Around the Web Navigating the Web (Objective 3.9)</vt:lpstr>
      <vt:lpstr>Searching the Web Effectively Using Search Engines (1 of 2) (Objective 3.10)</vt:lpstr>
      <vt:lpstr>Searching the Web Effectively Using Search Engines (2 of 2) (Objective 3.10)</vt:lpstr>
      <vt:lpstr>Searching the Web Effectively Evaluating Websites (Objective 3.11)</vt:lpstr>
      <vt:lpstr>Using the Web Ethically Digital Activism (Objective 3.12)</vt:lpstr>
      <vt:lpstr>Using the Web Ethically Geolocation (Objective 3.13)</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3</dc:subject>
  <dc:creator/>
  <cp:lastModifiedBy/>
  <cp:revision>2</cp:revision>
  <dcterms:created xsi:type="dcterms:W3CDTF">2017-01-24T02:43:43Z</dcterms:created>
  <dcterms:modified xsi:type="dcterms:W3CDTF">2020-12-08T17:07:51Z</dcterms:modified>
</cp:coreProperties>
</file>