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Lst>
  <p:notesMasterIdLst>
    <p:notesMasterId r:id="rId34"/>
  </p:notesMasterIdLst>
  <p:handoutMasterIdLst>
    <p:handoutMasterId r:id="rId35"/>
  </p:handoutMasterIdLst>
  <p:sldIdLst>
    <p:sldId id="394" r:id="rId2"/>
    <p:sldId id="352" r:id="rId3"/>
    <p:sldId id="492" r:id="rId4"/>
    <p:sldId id="389" r:id="rId5"/>
    <p:sldId id="459" r:id="rId6"/>
    <p:sldId id="460" r:id="rId7"/>
    <p:sldId id="462" r:id="rId8"/>
    <p:sldId id="463" r:id="rId9"/>
    <p:sldId id="465" r:id="rId10"/>
    <p:sldId id="466" r:id="rId11"/>
    <p:sldId id="467" r:id="rId12"/>
    <p:sldId id="468" r:id="rId13"/>
    <p:sldId id="470" r:id="rId14"/>
    <p:sldId id="472" r:id="rId15"/>
    <p:sldId id="473" r:id="rId16"/>
    <p:sldId id="474" r:id="rId17"/>
    <p:sldId id="475" r:id="rId18"/>
    <p:sldId id="477" r:id="rId19"/>
    <p:sldId id="478" r:id="rId20"/>
    <p:sldId id="479" r:id="rId21"/>
    <p:sldId id="480" r:id="rId22"/>
    <p:sldId id="481" r:id="rId23"/>
    <p:sldId id="482" r:id="rId24"/>
    <p:sldId id="484" r:id="rId25"/>
    <p:sldId id="485" r:id="rId26"/>
    <p:sldId id="486" r:id="rId27"/>
    <p:sldId id="487" r:id="rId28"/>
    <p:sldId id="488" r:id="rId29"/>
    <p:sldId id="489" r:id="rId30"/>
    <p:sldId id="490" r:id="rId31"/>
    <p:sldId id="491" r:id="rId32"/>
    <p:sldId id="458" r:id="rId3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08" userDrawn="1">
          <p15:clr>
            <a:srgbClr val="A4A3A4"/>
          </p15:clr>
        </p15:guide>
        <p15:guide id="2" pos="28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64" autoAdjust="0"/>
    <p:restoredTop sz="82181" autoAdjust="0"/>
  </p:normalViewPr>
  <p:slideViewPr>
    <p:cSldViewPr>
      <p:cViewPr varScale="1">
        <p:scale>
          <a:sx n="81" d="100"/>
          <a:sy n="81" d="100"/>
        </p:scale>
        <p:origin x="1248" y="84"/>
      </p:cViewPr>
      <p:guideLst>
        <p:guide orient="horz" pos="1008"/>
        <p:guide pos="288"/>
      </p:guideLst>
    </p:cSldViewPr>
  </p:slideViewPr>
  <p:outlineViewPr>
    <p:cViewPr>
      <p:scale>
        <a:sx n="33" d="100"/>
        <a:sy n="33" d="100"/>
      </p:scale>
      <p:origin x="0" y="4725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373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3/30/2018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3/30/2018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a:solidFill>
                  <a:schemeClr val="dk1"/>
                </a:solidFill>
                <a:latin typeface="+mn-lt"/>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mn-lt"/>
                <a:ea typeface="Arial"/>
                <a:cs typeface="Arial"/>
                <a:sym typeface="Arial"/>
              </a:rPr>
              <a:t>1) </a:t>
            </a:r>
            <a:r>
              <a:rPr lang="en-US" sz="1200" b="0" i="0" u="none" strike="noStrike" kern="1200" cap="none" dirty="0" err="1">
                <a:solidFill>
                  <a:schemeClr val="dk1"/>
                </a:solidFill>
                <a:latin typeface="+mn-lt"/>
                <a:ea typeface="Arial"/>
                <a:cs typeface="Arial"/>
                <a:sym typeface="Arial"/>
              </a:rPr>
              <a:t>MathType</a:t>
            </a:r>
            <a:r>
              <a:rPr lang="en-US" sz="1200" b="0" i="0" u="none" strike="noStrike" kern="1200" cap="none" dirty="0">
                <a:solidFill>
                  <a:schemeClr val="dk1"/>
                </a:solidFill>
                <a:latin typeface="+mn-lt"/>
                <a:ea typeface="Arial"/>
                <a:cs typeface="Arial"/>
                <a:sym typeface="Arial"/>
              </a:rPr>
              <a:t> Plugin</a:t>
            </a:r>
          </a:p>
          <a:p>
            <a:r>
              <a:rPr lang="en-US" sz="1200" b="0" i="0" u="none" strike="noStrike" kern="1200" cap="none" dirty="0">
                <a:solidFill>
                  <a:schemeClr val="dk1"/>
                </a:solidFill>
                <a:latin typeface="+mn-lt"/>
                <a:ea typeface="Arial"/>
                <a:cs typeface="Arial"/>
                <a:sym typeface="Arial"/>
              </a:rPr>
              <a:t>2) Math Player (free versions available)</a:t>
            </a:r>
          </a:p>
          <a:p>
            <a:r>
              <a:rPr lang="en-US" sz="1200" b="0" i="0" u="none" strike="noStrike" kern="1200" cap="none" dirty="0">
                <a:solidFill>
                  <a:schemeClr val="dk1"/>
                </a:solidFill>
                <a:latin typeface="+mn-lt"/>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4068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sz="1200" kern="1200" baseline="0" dirty="0">
                <a:solidFill>
                  <a:schemeClr val="tx1"/>
                </a:solidFill>
                <a:latin typeface="+mn-lt"/>
                <a:ea typeface="+mn-ea"/>
                <a:cs typeface="+mn-cs"/>
              </a:rPr>
              <a:t>The 1964 introduction of Beginners All-Purpose Symbolic Instruction Code (BASIC) revolutionized the software industry. BASIC was a programming language that the beginning programming student could easily learn. It thus became enormously popular, and the key language of the PC. In fact, Bill Gates and Paul Allen used BASIC to write their program for the Altair. As we noted earlier, this program led to the creation of Microsoft, a company that produced software for the microcomputer.</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10</a:t>
            </a:fld>
            <a:endParaRPr lang="en-US"/>
          </a:p>
        </p:txBody>
      </p:sp>
    </p:spTree>
    <p:extLst>
      <p:ext uri="{BB962C8B-B14F-4D97-AF65-F5344CB8AC3E}">
        <p14:creationId xmlns:p14="http://schemas.microsoft.com/office/powerpoint/2010/main" val="381499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63A55E82-1D73-4492-A9CE-1F2A5587B378}" type="slidenum">
              <a:rPr lang="en-US"/>
              <a:pPr/>
              <a:t>11</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marL="171450" indent="-171450" eaLnBrk="1" hangingPunct="1">
              <a:buFont typeface="Arial" panose="020B0604020202020204" pitchFamily="34" charset="0"/>
              <a:buChar char="•"/>
            </a:pPr>
            <a:r>
              <a:rPr lang="en-US" dirty="0">
                <a:latin typeface="Helvetica" pitchFamily="34" charset="0"/>
              </a:rPr>
              <a:t>Because data on the earliest PCs was stored on audiocassettes (not floppy disks).</a:t>
            </a:r>
          </a:p>
          <a:p>
            <a:pPr marL="171450" indent="-171450" eaLnBrk="1" hangingPunct="1">
              <a:buFont typeface="Arial" panose="020B0604020202020204" pitchFamily="34" charset="0"/>
              <a:buChar char="•"/>
            </a:pPr>
            <a:r>
              <a:rPr lang="en-US" dirty="0">
                <a:latin typeface="Helvetica" pitchFamily="34" charset="0"/>
              </a:rPr>
              <a:t>Many programs were not saved or reused.</a:t>
            </a:r>
          </a:p>
          <a:p>
            <a:pPr marL="171450" indent="-171450" eaLnBrk="1" hangingPunct="1">
              <a:buFont typeface="Arial" panose="020B0604020202020204" pitchFamily="34" charset="0"/>
              <a:buChar char="•"/>
            </a:pPr>
            <a:r>
              <a:rPr lang="en-US" dirty="0">
                <a:latin typeface="Helvetica" pitchFamily="34" charset="0"/>
              </a:rPr>
              <a:t>With the floppy drive, introduced in 1978, programs could be saved with more efficiency, and operating systems (OSs) were developed.</a:t>
            </a:r>
          </a:p>
        </p:txBody>
      </p:sp>
    </p:spTree>
    <p:extLst>
      <p:ext uri="{BB962C8B-B14F-4D97-AF65-F5344CB8AC3E}">
        <p14:creationId xmlns:p14="http://schemas.microsoft.com/office/powerpoint/2010/main" val="332519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63A55E82-1D73-4492-A9CE-1F2A5587B378}" type="slidenum">
              <a:rPr lang="en-US"/>
              <a:pPr/>
              <a:t>12</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marL="171450" indent="-171450" eaLnBrk="1" hangingPunct="1">
              <a:buFont typeface="Arial" pitchFamily="34" charset="0"/>
              <a:buChar char="•"/>
            </a:pPr>
            <a:r>
              <a:rPr lang="en-US" i="1" dirty="0">
                <a:latin typeface="Times New Roman" pitchFamily="18" charset="0"/>
              </a:rPr>
              <a:t>Disk Operating System </a:t>
            </a:r>
            <a:r>
              <a:rPr lang="en-US" i="0" dirty="0">
                <a:latin typeface="Times New Roman" pitchFamily="18" charset="0"/>
              </a:rPr>
              <a:t>(DOS),</a:t>
            </a:r>
            <a:r>
              <a:rPr lang="en-US" i="0" dirty="0">
                <a:latin typeface="Helvetica" pitchFamily="34" charset="0"/>
              </a:rPr>
              <a:t> </a:t>
            </a:r>
            <a:r>
              <a:rPr lang="en-US" dirty="0">
                <a:latin typeface="Helvetica" pitchFamily="34" charset="0"/>
              </a:rPr>
              <a:t>developed by Wozniak and introduced in December 1977, was the OS that controlled the first Apple computers. </a:t>
            </a:r>
          </a:p>
          <a:p>
            <a:pPr marL="171450" indent="-171450" eaLnBrk="1" hangingPunct="1">
              <a:buFont typeface="Arial" pitchFamily="34" charset="0"/>
              <a:buChar char="•"/>
            </a:pPr>
            <a:r>
              <a:rPr lang="en-US" dirty="0">
                <a:latin typeface="Helvetica" pitchFamily="34" charset="0"/>
              </a:rPr>
              <a:t>The </a:t>
            </a:r>
            <a:r>
              <a:rPr lang="en-US" i="1" dirty="0">
                <a:latin typeface="Times New Roman" pitchFamily="18" charset="0"/>
              </a:rPr>
              <a:t>Control Program for Microcomputers </a:t>
            </a:r>
            <a:r>
              <a:rPr lang="en-US" i="0" dirty="0">
                <a:latin typeface="Times New Roman" pitchFamily="18" charset="0"/>
              </a:rPr>
              <a:t>(CP/M),</a:t>
            </a:r>
            <a:r>
              <a:rPr lang="en-US" i="0" dirty="0">
                <a:latin typeface="Helvetica" pitchFamily="34" charset="0"/>
              </a:rPr>
              <a:t> </a:t>
            </a:r>
            <a:r>
              <a:rPr lang="en-US" dirty="0">
                <a:latin typeface="Helvetica" pitchFamily="34" charset="0"/>
              </a:rPr>
              <a:t>developed by Gary </a:t>
            </a:r>
            <a:r>
              <a:rPr lang="en-US" dirty="0" err="1">
                <a:latin typeface="Helvetica" pitchFamily="34" charset="0"/>
              </a:rPr>
              <a:t>Kildall</a:t>
            </a:r>
            <a:r>
              <a:rPr lang="en-US" dirty="0">
                <a:latin typeface="Helvetica" pitchFamily="34" charset="0"/>
              </a:rPr>
              <a:t>, was the first OS designed for the Intel 8080 chip (the processor for PCs).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In 1980, when IBM approached Bill Gates at Microsoft to write an OS program for the IBM PC, Gates wrote an OS program and developed MS-DOS for IBM computers.</a:t>
            </a:r>
            <a:endParaRPr lang="en-US" dirty="0">
              <a:latin typeface="Helvetica" pitchFamily="34" charset="0"/>
            </a:endParaRPr>
          </a:p>
        </p:txBody>
      </p:sp>
    </p:spTree>
    <p:extLst>
      <p:ext uri="{BB962C8B-B14F-4D97-AF65-F5344CB8AC3E}">
        <p14:creationId xmlns:p14="http://schemas.microsoft.com/office/powerpoint/2010/main" val="654065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eaLnBrk="1" hangingPunct="1">
              <a:buFont typeface="Arial" pitchFamily="34" charset="0"/>
              <a:buChar char="•"/>
            </a:pPr>
            <a:r>
              <a:rPr lang="en-US" dirty="0">
                <a:latin typeface="Helvetica" pitchFamily="34" charset="0"/>
              </a:rPr>
              <a:t>Inclusion of floppy disk drives in personal computers not only facilitated the storage of operating systems, but also set off a software application explosion. </a:t>
            </a:r>
          </a:p>
          <a:p>
            <a:pPr marL="171450" indent="-171450" eaLnBrk="1" hangingPunct="1">
              <a:buFont typeface="Arial" pitchFamily="34" charset="0"/>
              <a:buChar char="•"/>
            </a:pPr>
            <a:r>
              <a:rPr lang="en-US" dirty="0">
                <a:latin typeface="Helvetica" pitchFamily="34" charset="0"/>
              </a:rPr>
              <a:t>In 1978, Dan </a:t>
            </a:r>
            <a:r>
              <a:rPr lang="en-US" dirty="0" err="1">
                <a:latin typeface="Helvetica" pitchFamily="34" charset="0"/>
              </a:rPr>
              <a:t>Bricklin</a:t>
            </a:r>
            <a:r>
              <a:rPr lang="en-US" dirty="0">
                <a:latin typeface="Helvetica" pitchFamily="34" charset="0"/>
              </a:rPr>
              <a:t> recognized the potential for a spreadsheet program that could be used on PCs. He and his friend Bob Frankston created the program </a:t>
            </a:r>
            <a:r>
              <a:rPr lang="en-US" i="1" dirty="0">
                <a:latin typeface="Times New Roman" pitchFamily="18" charset="0"/>
              </a:rPr>
              <a:t>VisiCalc</a:t>
            </a:r>
            <a:r>
              <a:rPr lang="en-US" i="1" dirty="0">
                <a:latin typeface="Helvetica" pitchFamily="34" charset="0"/>
              </a:rPr>
              <a:t>.</a:t>
            </a:r>
            <a:r>
              <a:rPr lang="en-US" dirty="0">
                <a:latin typeface="Helvetica" pitchFamily="34" charset="0"/>
              </a:rPr>
              <a:t> VisiCalc became an instant success, with more than 100,000 copies sold in its first year.</a:t>
            </a:r>
          </a:p>
          <a:p>
            <a:pPr marL="171450" indent="-171450" eaLnBrk="1" hangingPunct="1">
              <a:buFont typeface="Arial" pitchFamily="34" charset="0"/>
              <a:buChar char="•"/>
            </a:pPr>
            <a:r>
              <a:rPr lang="en-US" dirty="0">
                <a:latin typeface="Helvetica" pitchFamily="34" charset="0"/>
              </a:rPr>
              <a:t>After VisiCalc, other electronic spreadsheet programs entered the market: </a:t>
            </a:r>
            <a:r>
              <a:rPr lang="en-US" i="1" dirty="0">
                <a:latin typeface="Times New Roman" pitchFamily="18" charset="0"/>
              </a:rPr>
              <a:t>Lotus 1-2-3</a:t>
            </a:r>
            <a:r>
              <a:rPr lang="en-US" dirty="0">
                <a:latin typeface="Helvetica" pitchFamily="34" charset="0"/>
              </a:rPr>
              <a:t> in</a:t>
            </a:r>
            <a:r>
              <a:rPr lang="en-US" baseline="0" dirty="0">
                <a:latin typeface="Helvetica" pitchFamily="34" charset="0"/>
              </a:rPr>
              <a:t> 1983</a:t>
            </a:r>
            <a:r>
              <a:rPr lang="en-US" dirty="0">
                <a:latin typeface="Helvetica" pitchFamily="34" charset="0"/>
              </a:rPr>
              <a:t> and </a:t>
            </a:r>
            <a:r>
              <a:rPr lang="en-US" i="1" dirty="0">
                <a:latin typeface="Times New Roman" pitchFamily="18" charset="0"/>
              </a:rPr>
              <a:t>Microsoft Excel</a:t>
            </a:r>
            <a:r>
              <a:rPr lang="en-US" dirty="0">
                <a:latin typeface="Helvetica" pitchFamily="34" charset="0"/>
              </a:rPr>
              <a:t> in 1985.</a:t>
            </a:r>
          </a:p>
          <a:p>
            <a:pPr marL="171450" indent="-171450" eaLnBrk="1" hangingPunct="1">
              <a:buFont typeface="Arial" pitchFamily="34" charset="0"/>
              <a:buChar char="•"/>
            </a:pPr>
            <a:r>
              <a:rPr lang="en-US" dirty="0">
                <a:latin typeface="Helvetica" pitchFamily="34" charset="0"/>
              </a:rPr>
              <a:t>Meanwhile, word processing software was gaining a foothold. </a:t>
            </a:r>
            <a:r>
              <a:rPr lang="en-US" i="1" dirty="0">
                <a:latin typeface="Times New Roman" pitchFamily="18" charset="0"/>
              </a:rPr>
              <a:t>WordStar,</a:t>
            </a:r>
            <a:r>
              <a:rPr lang="en-US" dirty="0">
                <a:latin typeface="Helvetica" pitchFamily="34" charset="0"/>
              </a:rPr>
              <a:t> the first word processing application, came out in disk form in 1979. Competitors such as </a:t>
            </a:r>
            <a:r>
              <a:rPr lang="en-US" i="1" dirty="0">
                <a:latin typeface="Times New Roman" pitchFamily="18" charset="0"/>
              </a:rPr>
              <a:t>Word for MS-DOS</a:t>
            </a:r>
            <a:r>
              <a:rPr lang="en-US" dirty="0">
                <a:latin typeface="Helvetica" pitchFamily="34" charset="0"/>
              </a:rPr>
              <a:t> (the precursor to Microsoft Word) and </a:t>
            </a:r>
            <a:r>
              <a:rPr lang="en-US" i="1" dirty="0">
                <a:latin typeface="Times New Roman" pitchFamily="18" charset="0"/>
              </a:rPr>
              <a:t>WordPerfect</a:t>
            </a:r>
            <a:r>
              <a:rPr lang="en-US" dirty="0">
                <a:latin typeface="Helvetica" pitchFamily="34" charset="0"/>
              </a:rPr>
              <a:t> soon entered the market.</a:t>
            </a:r>
          </a:p>
        </p:txBody>
      </p:sp>
      <p:sp>
        <p:nvSpPr>
          <p:cNvPr id="4" name="Slide Number Placeholder 3"/>
          <p:cNvSpPr>
            <a:spLocks noGrp="1"/>
          </p:cNvSpPr>
          <p:nvPr>
            <p:ph type="sldNum" sz="quarter" idx="10"/>
          </p:nvPr>
        </p:nvSpPr>
        <p:spPr/>
        <p:txBody>
          <a:bodyPr/>
          <a:lstStyle/>
          <a:p>
            <a:pPr>
              <a:defRPr/>
            </a:pPr>
            <a:fld id="{DAE8C4F1-81EA-4B91-AA08-AA382710E52A}" type="slidenum">
              <a:rPr lang="en-US" smtClean="0"/>
              <a:pPr>
                <a:defRPr/>
              </a:pPr>
              <a:t>13</a:t>
            </a:fld>
            <a:endParaRPr lang="en-US"/>
          </a:p>
        </p:txBody>
      </p:sp>
    </p:spTree>
    <p:extLst>
      <p:ext uri="{BB962C8B-B14F-4D97-AF65-F5344CB8AC3E}">
        <p14:creationId xmlns:p14="http://schemas.microsoft.com/office/powerpoint/2010/main" val="1620780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09D031C4-C012-44F4-AEE7-BF5F988B8B24}" type="slidenum">
              <a:rPr lang="en-US"/>
              <a:pPr/>
              <a:t>14</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Arial" pitchFamily="34" charset="0"/>
              <a:buNone/>
            </a:pPr>
            <a:r>
              <a:rPr lang="en-US" dirty="0">
                <a:latin typeface="Helvetica" pitchFamily="34" charset="0"/>
              </a:rPr>
              <a:t>Another important advancement in PCs was the introduction of the </a:t>
            </a:r>
            <a:r>
              <a:rPr lang="en-US" i="1" dirty="0">
                <a:latin typeface="Times New Roman" pitchFamily="18" charset="0"/>
              </a:rPr>
              <a:t>graphical user interface </a:t>
            </a:r>
            <a:r>
              <a:rPr lang="en-US" i="0" dirty="0">
                <a:latin typeface="Times New Roman" pitchFamily="18" charset="0"/>
              </a:rPr>
              <a:t>(GUI),</a:t>
            </a:r>
            <a:r>
              <a:rPr lang="en-US" i="0" dirty="0">
                <a:latin typeface="Helvetica" pitchFamily="34" charset="0"/>
              </a:rPr>
              <a:t> </a:t>
            </a:r>
            <a:r>
              <a:rPr lang="en-US" dirty="0">
                <a:latin typeface="Helvetica" pitchFamily="34" charset="0"/>
              </a:rPr>
              <a:t>which allowed users to interact with the computer more easily.</a:t>
            </a:r>
          </a:p>
        </p:txBody>
      </p:sp>
    </p:spTree>
    <p:extLst>
      <p:ext uri="{BB962C8B-B14F-4D97-AF65-F5344CB8AC3E}">
        <p14:creationId xmlns:p14="http://schemas.microsoft.com/office/powerpoint/2010/main" val="2046453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09D031C4-C012-44F4-AEE7-BF5F988B8B24}" type="slidenum">
              <a:rPr lang="en-US"/>
              <a:pPr/>
              <a:t>15</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71450" indent="-171450" eaLnBrk="1" hangingPunct="1">
              <a:buFont typeface="Arial" pitchFamily="34" charset="0"/>
              <a:buChar char="•"/>
            </a:pPr>
            <a:r>
              <a:rPr lang="en-US" dirty="0">
                <a:latin typeface="Helvetica" pitchFamily="34" charset="0"/>
              </a:rPr>
              <a:t>In 1972, </a:t>
            </a:r>
            <a:r>
              <a:rPr lang="en-US" i="0" dirty="0">
                <a:latin typeface="Times New Roman" pitchFamily="18" charset="0"/>
              </a:rPr>
              <a:t>Xerox</a:t>
            </a:r>
            <a:r>
              <a:rPr lang="en-US" i="0" dirty="0">
                <a:latin typeface="Helvetica" pitchFamily="34" charset="0"/>
              </a:rPr>
              <a:t> </a:t>
            </a:r>
            <a:r>
              <a:rPr lang="en-US" dirty="0">
                <a:latin typeface="Helvetica" pitchFamily="34" charset="0"/>
              </a:rPr>
              <a:t>was hard at work in its Palo Alto Research Center designing a PC of its own. Named the </a:t>
            </a:r>
            <a:r>
              <a:rPr lang="en-US" i="1" dirty="0">
                <a:latin typeface="Times New Roman" pitchFamily="18" charset="0"/>
              </a:rPr>
              <a:t>Alto</a:t>
            </a:r>
            <a:r>
              <a:rPr lang="en-US" i="1" dirty="0">
                <a:latin typeface="Helvetica" pitchFamily="34" charset="0"/>
              </a:rPr>
              <a:t>,</a:t>
            </a:r>
            <a:r>
              <a:rPr lang="en-US" dirty="0">
                <a:latin typeface="Helvetica" pitchFamily="34" charset="0"/>
              </a:rPr>
              <a:t> it included a mouse and a file management system with directories and folders. </a:t>
            </a:r>
            <a:r>
              <a:rPr lang="en-US" dirty="0"/>
              <a:t>The computer included a word processor, based on the What You See Is What You Get (WYSIWYG) principle, that incorporated</a:t>
            </a:r>
            <a:r>
              <a:rPr lang="en-US" baseline="0" dirty="0"/>
              <a:t> a file </a:t>
            </a:r>
            <a:r>
              <a:rPr lang="en-US" dirty="0"/>
              <a:t>management system with directories and folders. </a:t>
            </a:r>
            <a:r>
              <a:rPr lang="en-US" dirty="0">
                <a:latin typeface="Helvetica" pitchFamily="34" charset="0"/>
              </a:rPr>
              <a:t>For a variety of reasons, Xerox never sold the Alto commercially. </a:t>
            </a:r>
          </a:p>
        </p:txBody>
      </p:sp>
    </p:spTree>
    <p:extLst>
      <p:ext uri="{BB962C8B-B14F-4D97-AF65-F5344CB8AC3E}">
        <p14:creationId xmlns:p14="http://schemas.microsoft.com/office/powerpoint/2010/main" val="834609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09D031C4-C012-44F4-AEE7-BF5F988B8B24}" type="slidenum">
              <a:rPr lang="en-US"/>
              <a:pPr/>
              <a:t>16</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71450" indent="-171450" eaLnBrk="1" hangingPunct="1">
              <a:buFont typeface="Arial" pitchFamily="34" charset="0"/>
              <a:buChar char="•"/>
            </a:pPr>
            <a:r>
              <a:rPr lang="en-US" dirty="0">
                <a:latin typeface="Helvetica" pitchFamily="34" charset="0"/>
              </a:rPr>
              <a:t>In 1983, Apple introduced the </a:t>
            </a:r>
            <a:r>
              <a:rPr lang="en-US" i="1" dirty="0">
                <a:latin typeface="Times New Roman" pitchFamily="18" charset="0"/>
              </a:rPr>
              <a:t>Lisa,</a:t>
            </a:r>
            <a:r>
              <a:rPr lang="en-US" dirty="0">
                <a:latin typeface="Helvetica" pitchFamily="34" charset="0"/>
              </a:rPr>
              <a:t> the first successful PC brought to market to use a GUI. It incorporated a user interface similar to the Alto, including features such as windows, drop-down menus, icons, a file system with folders and files, and a mouse.</a:t>
            </a:r>
          </a:p>
          <a:p>
            <a:pPr marL="171450" indent="-171450" eaLnBrk="1" hangingPunct="1">
              <a:buFont typeface="Arial" pitchFamily="34" charset="0"/>
              <a:buChar char="•"/>
            </a:pPr>
            <a:r>
              <a:rPr lang="en-US" dirty="0">
                <a:latin typeface="Helvetica" pitchFamily="34" charset="0"/>
              </a:rPr>
              <a:t>In 1984, Apple introduced the </a:t>
            </a:r>
            <a:r>
              <a:rPr lang="en-US" i="1" dirty="0">
                <a:latin typeface="Times New Roman" pitchFamily="18" charset="0"/>
              </a:rPr>
              <a:t>Macintosh,</a:t>
            </a:r>
            <a:r>
              <a:rPr lang="en-US" dirty="0">
                <a:latin typeface="Helvetica" pitchFamily="34" charset="0"/>
              </a:rPr>
              <a:t> which was everything the Lisa was and then some, at about a third of the cost. The Macintosh was also the first personal computer to introduce 3.5-inch floppy disks with a hard cover.</a:t>
            </a:r>
          </a:p>
        </p:txBody>
      </p:sp>
    </p:spTree>
    <p:extLst>
      <p:ext uri="{BB962C8B-B14F-4D97-AF65-F5344CB8AC3E}">
        <p14:creationId xmlns:p14="http://schemas.microsoft.com/office/powerpoint/2010/main" val="2364642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4D2399CC-863D-4234-AEAF-90FBB3D21D17}" type="slidenum">
              <a:rPr lang="en-US"/>
              <a:pPr/>
              <a:t>17</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marL="171450" indent="-171450" eaLnBrk="1" hangingPunct="1">
              <a:buFont typeface="Arial" pitchFamily="34" charset="0"/>
              <a:buChar char="•"/>
            </a:pPr>
            <a:r>
              <a:rPr lang="en-US" dirty="0">
                <a:latin typeface="Helvetica" pitchFamily="34" charset="0"/>
              </a:rPr>
              <a:t>The GUI made it easier for users to work on the computer. The Internet provided another reason for consumers to buy computers. Now they could conduct research and communicate with each other in a new and convenient way. </a:t>
            </a:r>
          </a:p>
          <a:p>
            <a:pPr marL="171450" indent="-171450" eaLnBrk="1" hangingPunct="1">
              <a:buFont typeface="Arial" pitchFamily="34" charset="0"/>
              <a:buChar char="•"/>
            </a:pPr>
            <a:r>
              <a:rPr lang="en-US" dirty="0">
                <a:latin typeface="Helvetica" pitchFamily="34" charset="0"/>
              </a:rPr>
              <a:t>In 1993, the Web browser </a:t>
            </a:r>
            <a:r>
              <a:rPr lang="en-US" i="1" dirty="0">
                <a:latin typeface="Times New Roman" pitchFamily="18" charset="0"/>
              </a:rPr>
              <a:t>Mosaic</a:t>
            </a:r>
            <a:r>
              <a:rPr lang="en-US" dirty="0">
                <a:latin typeface="Helvetica" pitchFamily="34" charset="0"/>
              </a:rPr>
              <a:t> was introduced. This browser allowed users to view multimedia on the web, causing Internet traffic to increase by nearly 350 percent. </a:t>
            </a:r>
          </a:p>
          <a:p>
            <a:pPr marL="171450" indent="-171450" eaLnBrk="1" hangingPunct="1">
              <a:buFont typeface="Arial" pitchFamily="34" charset="0"/>
              <a:buChar char="•"/>
            </a:pPr>
            <a:r>
              <a:rPr lang="en-US" dirty="0">
                <a:latin typeface="Helvetica" pitchFamily="34" charset="0"/>
              </a:rPr>
              <a:t>In 1994, the Mosaic development team developed the commercial Web browser </a:t>
            </a:r>
            <a:r>
              <a:rPr lang="en-US" i="1" dirty="0">
                <a:latin typeface="Helvetica" pitchFamily="34" charset="0"/>
              </a:rPr>
              <a:t>Netscape</a:t>
            </a:r>
            <a:r>
              <a:rPr lang="en-US" dirty="0">
                <a:latin typeface="Helvetica" pitchFamily="34" charset="0"/>
              </a:rPr>
              <a:t>. Netscape’s popularity grew quickly, and it soon became a predominant player in browser software. </a:t>
            </a:r>
          </a:p>
          <a:p>
            <a:pPr marL="171450" indent="-171450" eaLnBrk="1" hangingPunct="1">
              <a:buFont typeface="Arial" pitchFamily="34" charset="0"/>
              <a:buChar char="•"/>
            </a:pPr>
            <a:r>
              <a:rPr lang="en-US" dirty="0">
                <a:latin typeface="Helvetica" pitchFamily="34" charset="0"/>
              </a:rPr>
              <a:t>Meanwhile, companies discovered the Internet as a means to do business, and computer sales took off. IBM-compatible PCs became the PC system of choice when, in 1995, Microsoft introduced </a:t>
            </a:r>
            <a:r>
              <a:rPr lang="en-US" i="1" dirty="0">
                <a:latin typeface="Times New Roman" pitchFamily="18" charset="0"/>
              </a:rPr>
              <a:t>Internet Explorer,</a:t>
            </a:r>
            <a:r>
              <a:rPr lang="en-US" dirty="0">
                <a:latin typeface="Helvetica" pitchFamily="34" charset="0"/>
              </a:rPr>
              <a:t> a Web browser that integrated Web functionality into Microsoft Office applications, and </a:t>
            </a:r>
            <a:r>
              <a:rPr lang="en-US" i="1" dirty="0">
                <a:latin typeface="Times New Roman" pitchFamily="18" charset="0"/>
              </a:rPr>
              <a:t>Windows 95,</a:t>
            </a:r>
            <a:r>
              <a:rPr lang="en-US" dirty="0">
                <a:latin typeface="Helvetica" pitchFamily="34" charset="0"/>
              </a:rPr>
              <a:t> the first Microsoft OS designed to be principally a GUI OS. </a:t>
            </a:r>
          </a:p>
          <a:p>
            <a:pPr marL="171450" indent="-171450" eaLnBrk="1" hangingPunct="1">
              <a:buFont typeface="Arial" pitchFamily="34" charset="0"/>
              <a:buChar char="•"/>
            </a:pPr>
            <a:r>
              <a:rPr lang="en-US" dirty="0">
                <a:latin typeface="Helvetica" pitchFamily="34" charset="0"/>
              </a:rPr>
              <a:t>In 1998,</a:t>
            </a:r>
            <a:r>
              <a:rPr lang="en-US" baseline="0" dirty="0">
                <a:latin typeface="Helvetica" pitchFamily="34" charset="0"/>
              </a:rPr>
              <a:t> Netscape announced it was moving to the open source market and would no longer charge for the product, making the code available to the public.</a:t>
            </a:r>
            <a:endParaRPr lang="en-US" dirty="0">
              <a:latin typeface="Helvetica" pitchFamily="34" charset="0"/>
            </a:endParaRPr>
          </a:p>
        </p:txBody>
      </p:sp>
    </p:spTree>
    <p:extLst>
      <p:ext uri="{BB962C8B-B14F-4D97-AF65-F5344CB8AC3E}">
        <p14:creationId xmlns:p14="http://schemas.microsoft.com/office/powerpoint/2010/main" val="10433712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F95FC8F5-7089-47D1-90FC-2EACA47E171A}" type="slidenum">
              <a:rPr lang="en-US"/>
              <a:pPr/>
              <a:t>18</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marL="0" indent="0" eaLnBrk="1" hangingPunct="1">
              <a:buFont typeface="Arial" pitchFamily="34" charset="0"/>
              <a:buNone/>
            </a:pPr>
            <a:r>
              <a:rPr lang="en-US" dirty="0">
                <a:latin typeface="Helvetica" pitchFamily="34" charset="0"/>
              </a:rPr>
              <a:t>The </a:t>
            </a:r>
            <a:r>
              <a:rPr lang="en-US" i="1" dirty="0" err="1">
                <a:latin typeface="Times New Roman" pitchFamily="18" charset="0"/>
              </a:rPr>
              <a:t>Pascalene</a:t>
            </a:r>
            <a:r>
              <a:rPr lang="en-US" dirty="0">
                <a:latin typeface="Helvetica" pitchFamily="34" charset="0"/>
              </a:rPr>
              <a:t> was the first accurate mechanical calculator. This machine, created by French mathematician </a:t>
            </a:r>
            <a:r>
              <a:rPr lang="en-US" i="0" dirty="0" err="1">
                <a:latin typeface="Times New Roman" pitchFamily="18" charset="0"/>
              </a:rPr>
              <a:t>Blaise</a:t>
            </a:r>
            <a:r>
              <a:rPr lang="en-US" i="0" dirty="0">
                <a:latin typeface="Times New Roman" pitchFamily="18" charset="0"/>
              </a:rPr>
              <a:t> Pascal</a:t>
            </a:r>
            <a:r>
              <a:rPr lang="en-US" b="1" i="0" dirty="0">
                <a:latin typeface="Times New Roman" pitchFamily="18" charset="0"/>
              </a:rPr>
              <a:t> </a:t>
            </a:r>
            <a:r>
              <a:rPr lang="en-US" dirty="0">
                <a:latin typeface="Helvetica" pitchFamily="34" charset="0"/>
              </a:rPr>
              <a:t>in 1642, used revolutions of gears, like odometers in cars do, to count by tens. The </a:t>
            </a:r>
            <a:r>
              <a:rPr lang="en-US" dirty="0" err="1">
                <a:latin typeface="Helvetica" pitchFamily="34" charset="0"/>
              </a:rPr>
              <a:t>Pascalene</a:t>
            </a:r>
            <a:r>
              <a:rPr lang="en-US" dirty="0">
                <a:latin typeface="Helvetica" pitchFamily="34" charset="0"/>
              </a:rPr>
              <a:t> could be used to add, subtract, multiply, and divide. The basic design of the </a:t>
            </a:r>
            <a:r>
              <a:rPr lang="en-US" dirty="0" err="1">
                <a:latin typeface="Helvetica" pitchFamily="34" charset="0"/>
              </a:rPr>
              <a:t>Pascalene</a:t>
            </a:r>
            <a:r>
              <a:rPr lang="en-US" dirty="0">
                <a:latin typeface="Helvetica" pitchFamily="34" charset="0"/>
              </a:rPr>
              <a:t> was so sound that it lived on in mechanical calculators for more than 300 years.</a:t>
            </a:r>
          </a:p>
        </p:txBody>
      </p:sp>
    </p:spTree>
    <p:extLst>
      <p:ext uri="{BB962C8B-B14F-4D97-AF65-F5344CB8AC3E}">
        <p14:creationId xmlns:p14="http://schemas.microsoft.com/office/powerpoint/2010/main" val="21272761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buFont typeface="Arial" pitchFamily="34" charset="0"/>
              <a:buNone/>
            </a:pPr>
            <a:r>
              <a:rPr lang="en-US" dirty="0">
                <a:latin typeface="Helvetica" pitchFamily="34" charset="0"/>
              </a:rPr>
              <a:t>Nearly 200 years later, </a:t>
            </a:r>
            <a:r>
              <a:rPr lang="en-US" i="0" dirty="0">
                <a:latin typeface="Times New Roman" pitchFamily="18" charset="0"/>
              </a:rPr>
              <a:t>Joseph Jacquard</a:t>
            </a:r>
            <a:r>
              <a:rPr lang="en-US" i="0" dirty="0">
                <a:latin typeface="Helvetica" pitchFamily="34" charset="0"/>
              </a:rPr>
              <a:t> </a:t>
            </a:r>
            <a:r>
              <a:rPr lang="en-US" dirty="0">
                <a:latin typeface="Helvetica" pitchFamily="34" charset="0"/>
              </a:rPr>
              <a:t>revolutionized the fabric industry by creating a machine that automated the weaving of complex patterns. Although not a counting or calculating machine, the </a:t>
            </a:r>
            <a:r>
              <a:rPr lang="en-US" i="1" dirty="0">
                <a:latin typeface="Times New Roman" pitchFamily="18" charset="0"/>
              </a:rPr>
              <a:t>Jacquard</a:t>
            </a:r>
            <a:r>
              <a:rPr lang="en-US" i="1" baseline="0" dirty="0">
                <a:latin typeface="Times New Roman" pitchFamily="18" charset="0"/>
              </a:rPr>
              <a:t> l</a:t>
            </a:r>
            <a:r>
              <a:rPr lang="en-US" i="1" dirty="0">
                <a:latin typeface="Times New Roman" pitchFamily="18" charset="0"/>
              </a:rPr>
              <a:t>oom</a:t>
            </a:r>
            <a:r>
              <a:rPr lang="en-US" dirty="0">
                <a:latin typeface="Helvetica" pitchFamily="34" charset="0"/>
              </a:rPr>
              <a:t> was significant because it relied on stiff cards with punched holes to automate the process. Much later, this process would be adopted as a means to record and read data by using punch cards in computers.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19</a:t>
            </a:fld>
            <a:endParaRPr lang="en-US"/>
          </a:p>
        </p:txBody>
      </p:sp>
    </p:spTree>
    <p:extLst>
      <p:ext uri="{BB962C8B-B14F-4D97-AF65-F5344CB8AC3E}">
        <p14:creationId xmlns:p14="http://schemas.microsoft.com/office/powerpoint/2010/main" val="1056528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dirty="0">
                <a:solidFill>
                  <a:schemeClr val="dk1"/>
                </a:solidFill>
                <a:latin typeface="+mn-lt"/>
                <a:ea typeface="Arial"/>
                <a:cs typeface="Arial"/>
                <a:sym typeface="Arial"/>
              </a:rPr>
              <a:t>Slide 2 is a partial list of textbook Learning Objectives numbers and statements.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2</a:t>
            </a:fld>
            <a:endParaRPr lang="en-US" dirty="0"/>
          </a:p>
        </p:txBody>
      </p:sp>
    </p:spTree>
    <p:extLst>
      <p:ext uri="{BB962C8B-B14F-4D97-AF65-F5344CB8AC3E}">
        <p14:creationId xmlns:p14="http://schemas.microsoft.com/office/powerpoint/2010/main" val="15383477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DD52349A-335C-4BE4-A8C6-B007F4256D10}" type="slidenum">
              <a:rPr lang="en-US"/>
              <a:pPr/>
              <a:t>20</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marL="171450" indent="-171450">
              <a:buFont typeface="Arial" pitchFamily="34" charset="0"/>
              <a:buChar char="•"/>
            </a:pPr>
            <a:r>
              <a:rPr lang="en-US" dirty="0">
                <a:latin typeface="Helvetica" pitchFamily="34" charset="0"/>
              </a:rPr>
              <a:t>Decades later, in 1834, </a:t>
            </a:r>
            <a:r>
              <a:rPr lang="en-US" i="0" dirty="0">
                <a:latin typeface="Times New Roman" pitchFamily="18" charset="0"/>
              </a:rPr>
              <a:t>Charles Babbage</a:t>
            </a:r>
            <a:r>
              <a:rPr lang="en-US" i="0" dirty="0">
                <a:latin typeface="Helvetica" pitchFamily="34" charset="0"/>
              </a:rPr>
              <a:t> </a:t>
            </a:r>
            <a:r>
              <a:rPr lang="en-US" dirty="0">
                <a:latin typeface="Helvetica" pitchFamily="34" charset="0"/>
              </a:rPr>
              <a:t>designed the first automatic calculator, called the </a:t>
            </a:r>
            <a:r>
              <a:rPr lang="en-US" i="1" dirty="0">
                <a:latin typeface="Times New Roman" pitchFamily="18" charset="0"/>
              </a:rPr>
              <a:t>Analytical Engine</a:t>
            </a:r>
            <a:r>
              <a:rPr lang="en-US" dirty="0">
                <a:latin typeface="Helvetica" pitchFamily="34" charset="0"/>
              </a:rPr>
              <a:t>. </a:t>
            </a:r>
            <a:r>
              <a:rPr lang="en-US" sz="1200" b="0" i="0" u="none" strike="noStrike" kern="1200" baseline="0" dirty="0">
                <a:solidFill>
                  <a:schemeClr val="tx1"/>
                </a:solidFill>
                <a:latin typeface="+mn-lt"/>
                <a:ea typeface="+mn-ea"/>
                <a:cs typeface="+mn-cs"/>
              </a:rPr>
              <a:t>The machine was actually based on another machine called the Difference Engine, which was a huge steam-powered mechanical calculator that Babbage designed to print astronomical tables. Babbage stopped working on the Difference Engine to build the Analytical Engine. </a:t>
            </a:r>
          </a:p>
          <a:p>
            <a:pPr marL="171450" indent="-171450">
              <a:buFont typeface="Arial" pitchFamily="34" charset="0"/>
              <a:buChar char="•"/>
            </a:pPr>
            <a:r>
              <a:rPr lang="en-US" sz="1200" b="0" i="0" u="none" strike="noStrike" kern="1200" baseline="0" dirty="0">
                <a:solidFill>
                  <a:schemeClr val="tx1"/>
                </a:solidFill>
                <a:latin typeface="+mn-lt"/>
                <a:ea typeface="+mn-ea"/>
                <a:cs typeface="+mn-cs"/>
              </a:rPr>
              <a:t>Although it was never developed, Babbage’s detailed drawings and descriptions of the Analytical Engine include components similar to those found in today’s computers, including the store (akin to RAM) and the mill (a central processing unit), as well as input and output devices. This invention gave Charles Babbage the title of “father of computing.”</a:t>
            </a:r>
          </a:p>
          <a:p>
            <a:pPr marL="171450" indent="-171450">
              <a:buFont typeface="Arial" pitchFamily="34" charset="0"/>
              <a:buChar char="•"/>
            </a:pPr>
            <a:r>
              <a:rPr lang="en-US" sz="1200" kern="1200" baseline="0" dirty="0">
                <a:solidFill>
                  <a:schemeClr val="tx1"/>
                </a:solidFill>
                <a:latin typeface="+mn-lt"/>
                <a:ea typeface="+mn-ea"/>
                <a:cs typeface="+mn-cs"/>
              </a:rPr>
              <a:t>Meanwhile, Ada Lovelace was fascinated with Babbage’s engines. She translated an Italian paper on Babbage’s machine, and at the request of Babbage, added her own extensive notes. Her efforts are thought to be the best description of Babbage</a:t>
            </a:r>
            <a:r>
              <a:rPr lang="en-US" sz="1200" b="0" i="0" u="none" strike="noStrike" kern="1200" baseline="0" dirty="0">
                <a:solidFill>
                  <a:schemeClr val="tx1"/>
                </a:solidFill>
                <a:latin typeface="+mn-lt"/>
                <a:ea typeface="+mn-ea"/>
                <a:cs typeface="+mn-cs"/>
              </a:rPr>
              <a:t>’s engines.</a:t>
            </a:r>
            <a:endParaRPr lang="en-US" sz="1200" kern="1200" baseline="0" dirty="0">
              <a:solidFill>
                <a:schemeClr val="tx1"/>
              </a:solidFill>
              <a:latin typeface="+mn-lt"/>
              <a:ea typeface="+mn-ea"/>
              <a:cs typeface="+mn-cs"/>
            </a:endParaRPr>
          </a:p>
        </p:txBody>
      </p:sp>
    </p:spTree>
    <p:extLst>
      <p:ext uri="{BB962C8B-B14F-4D97-AF65-F5344CB8AC3E}">
        <p14:creationId xmlns:p14="http://schemas.microsoft.com/office/powerpoint/2010/main" val="17427344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sz="1200" b="0" i="0" u="none" strike="noStrike" kern="1200" baseline="0" dirty="0">
                <a:solidFill>
                  <a:schemeClr val="tx1"/>
                </a:solidFill>
                <a:latin typeface="+mn-lt"/>
                <a:ea typeface="+mn-ea"/>
                <a:cs typeface="+mn-cs"/>
              </a:rPr>
              <a:t>In 1890, Herman Hollerith, while working for the U.S. Census Bureau, was the first to take Jacquard’s punch-card concept and apply it to computing. Hollerith developed a machine called the </a:t>
            </a:r>
            <a:r>
              <a:rPr lang="en-US" sz="1200" b="0" i="1" u="none" strike="noStrike" kern="1200" baseline="0" dirty="0">
                <a:solidFill>
                  <a:schemeClr val="tx1"/>
                </a:solidFill>
                <a:latin typeface="+mn-lt"/>
                <a:ea typeface="+mn-ea"/>
                <a:cs typeface="+mn-cs"/>
              </a:rPr>
              <a:t>Hollerith Tabulating Machine </a:t>
            </a:r>
            <a:r>
              <a:rPr lang="en-US" sz="1200" b="0" i="0" u="none" strike="noStrike" kern="1200" baseline="0" dirty="0">
                <a:solidFill>
                  <a:schemeClr val="tx1"/>
                </a:solidFill>
                <a:latin typeface="+mn-lt"/>
                <a:ea typeface="+mn-ea"/>
                <a:cs typeface="+mn-cs"/>
              </a:rPr>
              <a:t>that used punch cards to tabulate census data. Up until that time, census data had been tabulated manually in a long, laborious process. Hollerith’s tabulating machine automatically read data that had been punched onto small punch cards, speeding up the tabulation process. Hollerith’s machine became so successful that he left the Census Bureau in 1896 to start the Tabulating Machine Company. His company later changed its name to International Business Machines, or IBM.</a:t>
            </a:r>
            <a:endParaRPr lang="en-US" dirty="0">
              <a:latin typeface="Helvetica" pitchFamily="34" charset="0"/>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21</a:t>
            </a:fld>
            <a:endParaRPr lang="en-US"/>
          </a:p>
        </p:txBody>
      </p:sp>
    </p:spTree>
    <p:extLst>
      <p:ext uri="{BB962C8B-B14F-4D97-AF65-F5344CB8AC3E}">
        <p14:creationId xmlns:p14="http://schemas.microsoft.com/office/powerpoint/2010/main" val="3630421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a:latin typeface="Helvetica" pitchFamily="34" charset="0"/>
              </a:rPr>
              <a:t>German inventor </a:t>
            </a:r>
            <a:r>
              <a:rPr lang="en-US" i="0" dirty="0" err="1">
                <a:latin typeface="Times New Roman" pitchFamily="18" charset="0"/>
              </a:rPr>
              <a:t>Konrad</a:t>
            </a:r>
            <a:r>
              <a:rPr lang="en-US" i="0" dirty="0">
                <a:latin typeface="Times New Roman" pitchFamily="18" charset="0"/>
              </a:rPr>
              <a:t> </a:t>
            </a:r>
            <a:r>
              <a:rPr lang="en-US" i="0" dirty="0" err="1">
                <a:latin typeface="Times New Roman" pitchFamily="18" charset="0"/>
              </a:rPr>
              <a:t>Zuse</a:t>
            </a:r>
            <a:r>
              <a:rPr lang="en-US" i="0" dirty="0">
                <a:latin typeface="Helvetica" pitchFamily="34" charset="0"/>
              </a:rPr>
              <a:t> </a:t>
            </a:r>
            <a:r>
              <a:rPr lang="en-US" dirty="0">
                <a:latin typeface="Helvetica" pitchFamily="34" charset="0"/>
              </a:rPr>
              <a:t>is credited with a creating a mechanical calculator, called the </a:t>
            </a:r>
            <a:r>
              <a:rPr lang="en-US" i="1" dirty="0">
                <a:latin typeface="Times New Roman" pitchFamily="18" charset="0"/>
              </a:rPr>
              <a:t>Z1,</a:t>
            </a:r>
            <a:r>
              <a:rPr lang="en-US" b="1" dirty="0">
                <a:latin typeface="Times New Roman" pitchFamily="18" charset="0"/>
              </a:rPr>
              <a:t> </a:t>
            </a:r>
            <a:r>
              <a:rPr lang="en-US" dirty="0">
                <a:latin typeface="Times New Roman" pitchFamily="18" charset="0"/>
              </a:rPr>
              <a:t>in 1936</a:t>
            </a:r>
            <a:r>
              <a:rPr lang="en-US" dirty="0">
                <a:latin typeface="Helvetica" pitchFamily="34" charset="0"/>
              </a:rPr>
              <a:t>. The Z1 is thought to be the first computer to include features that are integral to today’s systems, including a control unit and separate memory functions. </a:t>
            </a:r>
            <a:r>
              <a:rPr lang="en-US" sz="1200" b="0" i="0" u="none" strike="noStrike" kern="1200" baseline="0" dirty="0">
                <a:solidFill>
                  <a:schemeClr val="tx1"/>
                </a:solidFill>
                <a:latin typeface="+mn-lt"/>
                <a:ea typeface="+mn-ea"/>
                <a:cs typeface="+mn-cs"/>
              </a:rPr>
              <a:t>These were important breakthroughs for future computer design.</a:t>
            </a:r>
            <a:r>
              <a:rPr lang="en-US" dirty="0">
                <a:latin typeface="Helvetica" pitchFamily="34" charset="0"/>
              </a:rPr>
              <a:t> </a:t>
            </a:r>
          </a:p>
          <a:p>
            <a:pPr marL="171450" indent="-171450" eaLnBrk="1" hangingPunct="1">
              <a:buFont typeface="Arial" pitchFamily="34" charset="0"/>
              <a:buChar char="•"/>
            </a:pPr>
            <a:r>
              <a:rPr lang="en-US" dirty="0">
                <a:latin typeface="Helvetica" pitchFamily="34" charset="0"/>
              </a:rPr>
              <a:t>In 1939, </a:t>
            </a:r>
            <a:r>
              <a:rPr lang="en-US" i="0" dirty="0">
                <a:latin typeface="Helvetica" pitchFamily="34" charset="0"/>
              </a:rPr>
              <a:t>John </a:t>
            </a:r>
            <a:r>
              <a:rPr lang="en-US" i="0" dirty="0" err="1">
                <a:latin typeface="Helvetica" pitchFamily="34" charset="0"/>
              </a:rPr>
              <a:t>Atanasoff</a:t>
            </a:r>
            <a:r>
              <a:rPr lang="en-US" i="0" dirty="0">
                <a:latin typeface="Helvetica" pitchFamily="34" charset="0"/>
              </a:rPr>
              <a:t> and Clifford Berry </a:t>
            </a:r>
            <a:r>
              <a:rPr lang="en-US" dirty="0">
                <a:latin typeface="Helvetica" pitchFamily="34" charset="0"/>
              </a:rPr>
              <a:t>built the first electrically powered digital computer, called the </a:t>
            </a:r>
            <a:r>
              <a:rPr lang="en-US" i="1" dirty="0" err="1">
                <a:latin typeface="Times New Roman" pitchFamily="18" charset="0"/>
              </a:rPr>
              <a:t>Atanasoff</a:t>
            </a:r>
            <a:r>
              <a:rPr lang="en-US" i="1" dirty="0">
                <a:latin typeface="Times New Roman" pitchFamily="18" charset="0"/>
              </a:rPr>
              <a:t>-Berry Computer </a:t>
            </a:r>
            <a:r>
              <a:rPr lang="en-US" i="0" dirty="0">
                <a:latin typeface="Times New Roman" pitchFamily="18" charset="0"/>
              </a:rPr>
              <a:t>(ABC)</a:t>
            </a:r>
            <a:r>
              <a:rPr lang="en-US" i="1" dirty="0">
                <a:latin typeface="Helvetica" pitchFamily="34" charset="0"/>
              </a:rPr>
              <a:t>.</a:t>
            </a:r>
            <a:r>
              <a:rPr lang="en-US" dirty="0">
                <a:latin typeface="Helvetica" pitchFamily="34" charset="0"/>
              </a:rPr>
              <a:t> The computer was the first to use vacuum tubes to store data. Most important, it was the first computer to use the binary system. The design of the ABC would end up being central to that of future computer.</a:t>
            </a: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22</a:t>
            </a:fld>
            <a:endParaRPr lang="en-US"/>
          </a:p>
        </p:txBody>
      </p:sp>
    </p:spTree>
    <p:extLst>
      <p:ext uri="{BB962C8B-B14F-4D97-AF65-F5344CB8AC3E}">
        <p14:creationId xmlns:p14="http://schemas.microsoft.com/office/powerpoint/2010/main" val="28561006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a:latin typeface="Helvetica" pitchFamily="34" charset="0"/>
              </a:rPr>
              <a:t>German inventor </a:t>
            </a:r>
            <a:r>
              <a:rPr lang="en-US" i="0" dirty="0" err="1">
                <a:latin typeface="Times New Roman" pitchFamily="18" charset="0"/>
              </a:rPr>
              <a:t>Konrad</a:t>
            </a:r>
            <a:r>
              <a:rPr lang="en-US" i="0" dirty="0">
                <a:latin typeface="Times New Roman" pitchFamily="18" charset="0"/>
              </a:rPr>
              <a:t> </a:t>
            </a:r>
            <a:r>
              <a:rPr lang="en-US" i="0" dirty="0" err="1">
                <a:latin typeface="Times New Roman" pitchFamily="18" charset="0"/>
              </a:rPr>
              <a:t>Zuse</a:t>
            </a:r>
            <a:r>
              <a:rPr lang="en-US" i="0" dirty="0">
                <a:latin typeface="Helvetica" pitchFamily="34" charset="0"/>
              </a:rPr>
              <a:t> </a:t>
            </a:r>
            <a:r>
              <a:rPr lang="en-US" dirty="0">
                <a:latin typeface="Helvetica" pitchFamily="34" charset="0"/>
              </a:rPr>
              <a:t>is credited with a creating a mechanical calculator, called the </a:t>
            </a:r>
            <a:r>
              <a:rPr lang="en-US" i="1" dirty="0">
                <a:latin typeface="Times New Roman" pitchFamily="18" charset="0"/>
              </a:rPr>
              <a:t>Z1,</a:t>
            </a:r>
            <a:r>
              <a:rPr lang="en-US" b="1" dirty="0">
                <a:latin typeface="Times New Roman" pitchFamily="18" charset="0"/>
              </a:rPr>
              <a:t> </a:t>
            </a:r>
            <a:r>
              <a:rPr lang="en-US" dirty="0">
                <a:latin typeface="Times New Roman" pitchFamily="18" charset="0"/>
              </a:rPr>
              <a:t>in 1936</a:t>
            </a:r>
            <a:r>
              <a:rPr lang="en-US" dirty="0">
                <a:latin typeface="Helvetica" pitchFamily="34" charset="0"/>
              </a:rPr>
              <a:t>. The Z1 is thought to be the first computer to include features that are integral to today’s systems, including a control unit and separate memory functions. </a:t>
            </a:r>
            <a:r>
              <a:rPr lang="en-US" sz="1200" b="0" i="0" u="none" strike="noStrike" kern="1200" baseline="0" dirty="0">
                <a:solidFill>
                  <a:schemeClr val="tx1"/>
                </a:solidFill>
                <a:latin typeface="+mn-lt"/>
                <a:ea typeface="+mn-ea"/>
                <a:cs typeface="+mn-cs"/>
              </a:rPr>
              <a:t>These were important breakthroughs for future computer design.</a:t>
            </a:r>
            <a:r>
              <a:rPr lang="en-US" dirty="0">
                <a:latin typeface="Helvetica" pitchFamily="34" charset="0"/>
              </a:rPr>
              <a:t> </a:t>
            </a:r>
          </a:p>
          <a:p>
            <a:pPr marL="171450" indent="-171450" eaLnBrk="1" hangingPunct="1">
              <a:buFont typeface="Arial" pitchFamily="34" charset="0"/>
              <a:buChar char="•"/>
            </a:pPr>
            <a:r>
              <a:rPr lang="en-US" dirty="0">
                <a:latin typeface="Helvetica" pitchFamily="34" charset="0"/>
              </a:rPr>
              <a:t>In 1939, </a:t>
            </a:r>
            <a:r>
              <a:rPr lang="en-US" i="0" dirty="0">
                <a:latin typeface="Helvetica" pitchFamily="34" charset="0"/>
              </a:rPr>
              <a:t>John </a:t>
            </a:r>
            <a:r>
              <a:rPr lang="en-US" i="0" dirty="0" err="1">
                <a:latin typeface="Helvetica" pitchFamily="34" charset="0"/>
              </a:rPr>
              <a:t>Atanasoff</a:t>
            </a:r>
            <a:r>
              <a:rPr lang="en-US" i="0" dirty="0">
                <a:latin typeface="Helvetica" pitchFamily="34" charset="0"/>
              </a:rPr>
              <a:t> and Clifford Berry </a:t>
            </a:r>
            <a:r>
              <a:rPr lang="en-US" dirty="0">
                <a:latin typeface="Helvetica" pitchFamily="34" charset="0"/>
              </a:rPr>
              <a:t>built the first electrically powered digital computer, called the </a:t>
            </a:r>
            <a:r>
              <a:rPr lang="en-US" i="1" dirty="0" err="1">
                <a:latin typeface="Times New Roman" pitchFamily="18" charset="0"/>
              </a:rPr>
              <a:t>Atanasoff</a:t>
            </a:r>
            <a:r>
              <a:rPr lang="en-US" i="1" dirty="0">
                <a:latin typeface="Times New Roman" pitchFamily="18" charset="0"/>
              </a:rPr>
              <a:t>-Berry Computer </a:t>
            </a:r>
            <a:r>
              <a:rPr lang="en-US" i="0" dirty="0">
                <a:latin typeface="Times New Roman" pitchFamily="18" charset="0"/>
              </a:rPr>
              <a:t>(ABC)</a:t>
            </a:r>
            <a:r>
              <a:rPr lang="en-US" i="1" dirty="0">
                <a:latin typeface="Helvetica" pitchFamily="34" charset="0"/>
              </a:rPr>
              <a:t>.</a:t>
            </a:r>
            <a:r>
              <a:rPr lang="en-US" dirty="0">
                <a:latin typeface="Helvetica" pitchFamily="34" charset="0"/>
              </a:rPr>
              <a:t> The computer was the first to use vacuum tubes to store data. Most important, it was the first computer to use the binary system. The design of the ABC would end up being central to that of future computer.</a:t>
            </a:r>
          </a:p>
        </p:txBody>
      </p:sp>
      <p:sp>
        <p:nvSpPr>
          <p:cNvPr id="4" name="Slide Number Placeholder 3"/>
          <p:cNvSpPr>
            <a:spLocks noGrp="1"/>
          </p:cNvSpPr>
          <p:nvPr>
            <p:ph type="sldNum" sz="quarter" idx="10"/>
          </p:nvPr>
        </p:nvSpPr>
        <p:spPr/>
        <p:txBody>
          <a:bodyPr/>
          <a:lstStyle/>
          <a:p>
            <a:fld id="{277E2621-405C-4F83-9120-2E9601611C17}" type="slidenum">
              <a:rPr lang="en-US" smtClean="0"/>
              <a:pPr/>
              <a:t>23</a:t>
            </a:fld>
            <a:endParaRPr lang="en-US"/>
          </a:p>
        </p:txBody>
      </p:sp>
    </p:spTree>
    <p:extLst>
      <p:ext uri="{BB962C8B-B14F-4D97-AF65-F5344CB8AC3E}">
        <p14:creationId xmlns:p14="http://schemas.microsoft.com/office/powerpoint/2010/main" val="2357686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sz="1200" b="0" i="0" u="none" strike="noStrike" kern="1200" baseline="0" dirty="0">
                <a:solidFill>
                  <a:schemeClr val="tx1"/>
                </a:solidFill>
                <a:latin typeface="+mn-lt"/>
                <a:ea typeface="+mn-ea"/>
                <a:cs typeface="+mn-cs"/>
              </a:rPr>
              <a:t>From the late 1930s to the early 1950s, Howard Aiken and Grace Hopper designed the Mark series of computers at Harvard University. The U.S. Navy used these computers for ballistic and gunnery calculations. Aiken, an electrical engineer and physicist, designed the computer, and Hopper did the programming. The </a:t>
            </a:r>
            <a:r>
              <a:rPr lang="en-US" sz="1200" b="0" i="1" u="none" strike="noStrike" kern="1200" baseline="0" dirty="0">
                <a:solidFill>
                  <a:schemeClr val="tx1"/>
                </a:solidFill>
                <a:latin typeface="+mn-lt"/>
                <a:ea typeface="+mn-ea"/>
                <a:cs typeface="+mn-cs"/>
              </a:rPr>
              <a:t>Harvard Mark I</a:t>
            </a:r>
            <a:r>
              <a:rPr lang="en-US" sz="1200" b="0" i="0" u="none" strike="noStrike" kern="1200" baseline="0" dirty="0">
                <a:solidFill>
                  <a:schemeClr val="tx1"/>
                </a:solidFill>
                <a:latin typeface="+mn-lt"/>
                <a:ea typeface="+mn-ea"/>
                <a:cs typeface="+mn-cs"/>
              </a:rPr>
              <a:t>, finished in 1944, could perform all four arithmetic operations (addition, subtraction,  multiplication, and division). </a:t>
            </a:r>
          </a:p>
          <a:p>
            <a:pPr marL="171450" indent="-171450">
              <a:buFont typeface="Arial" pitchFamily="34" charset="0"/>
              <a:buChar char="•"/>
            </a:pPr>
            <a:r>
              <a:rPr lang="en-US" sz="1200" b="0" i="0" u="none" strike="noStrike" kern="1200" baseline="0" dirty="0">
                <a:solidFill>
                  <a:schemeClr val="tx1"/>
                </a:solidFill>
                <a:latin typeface="+mn-lt"/>
                <a:ea typeface="+mn-ea"/>
                <a:cs typeface="+mn-cs"/>
              </a:rPr>
              <a:t>Many believe Hopper’s greatest contribution to computing was the invention of the compiler, a program that translates English-language instructions into computer language. The team was also responsible for a common computer-related expression. Hopper was the first to “debug” a computer when she removed a moth that had flown into the Harvard Mark I and caused the computer to break down. After that, problems that caused a computer not to run were called “bugs.”</a:t>
            </a:r>
            <a:endParaRPr lang="en-US"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24</a:t>
            </a:fld>
            <a:endParaRPr lang="en-US"/>
          </a:p>
        </p:txBody>
      </p:sp>
    </p:spTree>
    <p:extLst>
      <p:ext uri="{BB962C8B-B14F-4D97-AF65-F5344CB8AC3E}">
        <p14:creationId xmlns:p14="http://schemas.microsoft.com/office/powerpoint/2010/main" val="4027091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09886673-7CBD-423E-AA21-772E28B5C372}" type="slidenum">
              <a:rPr lang="en-US"/>
              <a:pPr/>
              <a:t>25</a:t>
            </a:fld>
            <a:endParaRPr lang="en-US"/>
          </a:p>
        </p:txBody>
      </p:sp>
      <p:sp>
        <p:nvSpPr>
          <p:cNvPr id="40963" name="Rectangle 2"/>
          <p:cNvSpPr>
            <a:spLocks noGrp="1" noRot="1" noChangeAspect="1" noChangeArrowheads="1" noTextEdit="1"/>
          </p:cNvSpPr>
          <p:nvPr>
            <p:ph type="sldImg"/>
          </p:nvPr>
        </p:nvSpPr>
        <p:spPr>
          <a:xfrm>
            <a:off x="1144588" y="685800"/>
            <a:ext cx="4572000" cy="3429000"/>
          </a:xfrm>
          <a:ln/>
        </p:spPr>
      </p:sp>
      <p:sp>
        <p:nvSpPr>
          <p:cNvPr id="40964" name="Rectangle 3"/>
          <p:cNvSpPr>
            <a:spLocks noGrp="1" noChangeArrowheads="1"/>
          </p:cNvSpPr>
          <p:nvPr>
            <p:ph type="body" idx="1"/>
          </p:nvPr>
        </p:nvSpPr>
        <p:spPr>
          <a:noFill/>
          <a:ln/>
        </p:spPr>
        <p:txBody>
          <a:bodyPr/>
          <a:lstStyle/>
          <a:p>
            <a:pPr marL="171450" indent="-171450" eaLnBrk="1" hangingPunct="1">
              <a:buFont typeface="Arial" pitchFamily="34" charset="0"/>
              <a:buChar char="•"/>
            </a:pPr>
            <a:r>
              <a:rPr lang="en-US" dirty="0">
                <a:latin typeface="Helvetica" pitchFamily="34" charset="0"/>
              </a:rPr>
              <a:t>In 1936, British mathematician </a:t>
            </a:r>
            <a:r>
              <a:rPr lang="en-US" i="0" dirty="0">
                <a:latin typeface="Times New Roman" pitchFamily="18" charset="0"/>
              </a:rPr>
              <a:t>Alan Turing</a:t>
            </a:r>
            <a:r>
              <a:rPr lang="en-US" i="0" dirty="0">
                <a:latin typeface="Helvetica" pitchFamily="34" charset="0"/>
              </a:rPr>
              <a:t> </a:t>
            </a:r>
            <a:r>
              <a:rPr lang="en-US" dirty="0">
                <a:latin typeface="Helvetica" pitchFamily="34" charset="0"/>
              </a:rPr>
              <a:t>created an abstract computer model that could perform logical operations. The </a:t>
            </a:r>
            <a:r>
              <a:rPr lang="en-US" i="1" dirty="0">
                <a:latin typeface="Times New Roman" pitchFamily="18" charset="0"/>
              </a:rPr>
              <a:t>Turing Machine</a:t>
            </a:r>
            <a:r>
              <a:rPr lang="en-US" dirty="0">
                <a:latin typeface="Helvetica" pitchFamily="34" charset="0"/>
              </a:rPr>
              <a:t> was not a real machine, but rather a hypothetical model that mathematically defined a mechanical procedure (or algorithm). </a:t>
            </a:r>
          </a:p>
          <a:p>
            <a:pPr marL="171450" indent="-171450" eaLnBrk="1" hangingPunct="1">
              <a:buFont typeface="Arial" pitchFamily="34" charset="0"/>
              <a:buChar char="•"/>
            </a:pPr>
            <a:r>
              <a:rPr lang="en-US" dirty="0">
                <a:latin typeface="Helvetica" pitchFamily="34" charset="0"/>
              </a:rPr>
              <a:t>Turing’s concept described a process by which the machine could read, write, or erase symbols written on squares of an infinite paper tape. This concept of an infinite tape that could be read, written to, and erased was the precursor to today’s RAM.</a:t>
            </a:r>
          </a:p>
        </p:txBody>
      </p:sp>
    </p:spTree>
    <p:extLst>
      <p:ext uri="{BB962C8B-B14F-4D97-AF65-F5344CB8AC3E}">
        <p14:creationId xmlns:p14="http://schemas.microsoft.com/office/powerpoint/2010/main" val="28005529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64A863AC-C62E-4E65-AF0E-88F7E09EF535}" type="slidenum">
              <a:rPr lang="en-US"/>
              <a:pPr/>
              <a:t>26</a:t>
            </a:fld>
            <a:endParaRPr lang="en-US"/>
          </a:p>
        </p:txBody>
      </p:sp>
      <p:sp>
        <p:nvSpPr>
          <p:cNvPr id="41987" name="Rectangle 2"/>
          <p:cNvSpPr>
            <a:spLocks noGrp="1" noRot="1" noChangeAspect="1" noChangeArrowheads="1" noTextEdit="1"/>
          </p:cNvSpPr>
          <p:nvPr>
            <p:ph type="sldImg"/>
          </p:nvPr>
        </p:nvSpPr>
        <p:spPr>
          <a:xfrm>
            <a:off x="1144588" y="685800"/>
            <a:ext cx="4572000" cy="3429000"/>
          </a:xfrm>
          <a:ln/>
        </p:spPr>
      </p:sp>
      <p:sp>
        <p:nvSpPr>
          <p:cNvPr id="41988" name="Rectangle 3"/>
          <p:cNvSpPr>
            <a:spLocks noGrp="1" noChangeArrowheads="1"/>
          </p:cNvSpPr>
          <p:nvPr>
            <p:ph type="body" idx="1"/>
          </p:nvPr>
        </p:nvSpPr>
        <p:spPr>
          <a:noFill/>
          <a:ln/>
        </p:spPr>
        <p:txBody>
          <a:bodyPr/>
          <a:lstStyle/>
          <a:p>
            <a:pPr marL="0" indent="0">
              <a:buFont typeface="Arial" pitchFamily="34" charset="0"/>
              <a:buNone/>
            </a:pPr>
            <a:r>
              <a:rPr lang="en-US" dirty="0">
                <a:latin typeface="Helvetica" pitchFamily="34" charset="0"/>
              </a:rPr>
              <a:t>The </a:t>
            </a:r>
            <a:r>
              <a:rPr lang="en-US" i="1" dirty="0">
                <a:latin typeface="Times New Roman" pitchFamily="18" charset="0"/>
              </a:rPr>
              <a:t>Electronic Numerical Integrator and Computer </a:t>
            </a:r>
            <a:r>
              <a:rPr lang="en-US" i="0" dirty="0">
                <a:latin typeface="Times New Roman" pitchFamily="18" charset="0"/>
              </a:rPr>
              <a:t>(ENIAC)</a:t>
            </a:r>
            <a:r>
              <a:rPr lang="en-US" i="0" dirty="0">
                <a:latin typeface="Helvetica" pitchFamily="34" charset="0"/>
              </a:rPr>
              <a:t> </a:t>
            </a:r>
            <a:r>
              <a:rPr lang="en-US" dirty="0">
                <a:latin typeface="Helvetica" pitchFamily="34" charset="0"/>
              </a:rPr>
              <a:t>was another U.S. government-sponsored</a:t>
            </a:r>
            <a:r>
              <a:rPr lang="en-US" baseline="0" dirty="0">
                <a:latin typeface="Helvetica" pitchFamily="34" charset="0"/>
              </a:rPr>
              <a:t> machine developed to calculate the settings used for weapons. C</a:t>
            </a:r>
            <a:r>
              <a:rPr lang="en-US" dirty="0">
                <a:latin typeface="Helvetica" pitchFamily="34" charset="0"/>
              </a:rPr>
              <a:t>reated by </a:t>
            </a:r>
            <a:r>
              <a:rPr lang="en-US" i="0" dirty="0">
                <a:latin typeface="Times New Roman" pitchFamily="18" charset="0"/>
              </a:rPr>
              <a:t>John W. </a:t>
            </a:r>
            <a:r>
              <a:rPr lang="en-US" i="0" dirty="0" err="1">
                <a:latin typeface="Times New Roman" pitchFamily="18" charset="0"/>
              </a:rPr>
              <a:t>Mauchly</a:t>
            </a:r>
            <a:r>
              <a:rPr lang="en-US" i="0" dirty="0">
                <a:latin typeface="Helvetica" pitchFamily="34" charset="0"/>
              </a:rPr>
              <a:t> and </a:t>
            </a:r>
            <a:r>
              <a:rPr lang="en-US" i="0" dirty="0">
                <a:latin typeface="Times New Roman" pitchFamily="18" charset="0"/>
              </a:rPr>
              <a:t>J. </a:t>
            </a:r>
            <a:r>
              <a:rPr lang="en-US" i="0" dirty="0" err="1">
                <a:latin typeface="Times New Roman" pitchFamily="18" charset="0"/>
              </a:rPr>
              <a:t>Presper</a:t>
            </a:r>
            <a:r>
              <a:rPr lang="en-US" i="0" dirty="0">
                <a:latin typeface="Times New Roman" pitchFamily="18" charset="0"/>
              </a:rPr>
              <a:t> Eckert</a:t>
            </a:r>
            <a:r>
              <a:rPr lang="en-US" i="0" dirty="0">
                <a:latin typeface="Helvetica" pitchFamily="34" charset="0"/>
              </a:rPr>
              <a:t> at the University of Pennsylvania, it </a:t>
            </a:r>
            <a:r>
              <a:rPr lang="en-US" dirty="0">
                <a:latin typeface="Helvetica" pitchFamily="34" charset="0"/>
              </a:rPr>
              <a:t>was placed into operation in 1944. Although the ENIAC is generally thought of as the first successful high-speed electronic digital computer, it was big</a:t>
            </a:r>
            <a:r>
              <a:rPr lang="en-US" baseline="0" dirty="0">
                <a:latin typeface="Helvetica" pitchFamily="34" charset="0"/>
              </a:rPr>
              <a:t> and clumsy. </a:t>
            </a:r>
            <a:r>
              <a:rPr lang="en-US" sz="1200" b="0" i="0" u="none" strike="noStrike" kern="1200" baseline="0" dirty="0">
                <a:solidFill>
                  <a:schemeClr val="tx1"/>
                </a:solidFill>
                <a:latin typeface="+mn-lt"/>
                <a:ea typeface="+mn-ea"/>
                <a:cs typeface="+mn-cs"/>
              </a:rPr>
              <a:t>The ENIAC used nearly 18,000 vacuum tubes and filled approximately 1,800 square feet of floor space</a:t>
            </a:r>
            <a:r>
              <a:rPr lang="en-US" dirty="0">
                <a:latin typeface="Helvetica" pitchFamily="34" charset="0"/>
              </a:rPr>
              <a:t>. Although inconvenient,</a:t>
            </a:r>
            <a:r>
              <a:rPr lang="en-US" baseline="0" dirty="0">
                <a:latin typeface="Helvetica" pitchFamily="34" charset="0"/>
              </a:rPr>
              <a:t> the ENIAC  served its purpose and remained in use until 1955.</a:t>
            </a:r>
            <a:endParaRPr lang="en-US" dirty="0">
              <a:latin typeface="Helvetica" pitchFamily="34" charset="0"/>
            </a:endParaRPr>
          </a:p>
        </p:txBody>
      </p:sp>
    </p:spTree>
    <p:extLst>
      <p:ext uri="{BB962C8B-B14F-4D97-AF65-F5344CB8AC3E}">
        <p14:creationId xmlns:p14="http://schemas.microsoft.com/office/powerpoint/2010/main" val="7958108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sz="1200" b="0" i="0" u="none" strike="noStrike" kern="1200" baseline="0" dirty="0">
                <a:solidFill>
                  <a:schemeClr val="tx1"/>
                </a:solidFill>
                <a:latin typeface="+mn-lt"/>
                <a:ea typeface="+mn-ea"/>
                <a:cs typeface="+mn-cs"/>
              </a:rPr>
              <a:t>The </a:t>
            </a:r>
            <a:r>
              <a:rPr lang="en-US" sz="1200" b="0" i="1" u="none" strike="noStrike" kern="1200" baseline="0" dirty="0">
                <a:solidFill>
                  <a:schemeClr val="tx1"/>
                </a:solidFill>
                <a:latin typeface="+mn-lt"/>
                <a:ea typeface="+mn-ea"/>
                <a:cs typeface="+mn-cs"/>
              </a:rPr>
              <a:t>Universal Automatic Computer </a:t>
            </a:r>
            <a:r>
              <a:rPr lang="en-US" sz="1200" b="0" i="0" u="none" strike="noStrike" kern="1200" baseline="0" dirty="0">
                <a:solidFill>
                  <a:schemeClr val="tx1"/>
                </a:solidFill>
                <a:latin typeface="+mn-lt"/>
                <a:ea typeface="+mn-ea"/>
                <a:cs typeface="+mn-cs"/>
              </a:rPr>
              <a:t>(UNIVAC) was the first commercially successful electronic digital computer. Completed in June 1951 the UNIVAC operated on magnetic tape. This set it apart from its competitors, which ran on punch cards.</a:t>
            </a:r>
          </a:p>
          <a:p>
            <a:pPr marL="171450" indent="-171450">
              <a:buFont typeface="Arial" pitchFamily="34" charset="0"/>
              <a:buChar char="•"/>
            </a:pPr>
            <a:r>
              <a:rPr lang="en-US" sz="1200" b="0" i="0" u="none" strike="noStrike" kern="1200" baseline="0" dirty="0">
                <a:solidFill>
                  <a:schemeClr val="tx1"/>
                </a:solidFill>
                <a:latin typeface="+mn-lt"/>
                <a:ea typeface="+mn-ea"/>
                <a:cs typeface="+mn-cs"/>
              </a:rPr>
              <a:t>The UNIVAC gained notoriety when, in a 1951, publicity stunt, it was used to predict the outcome of the Stevenson–Eisenhower presidential race. After analyzing only 5 percent of the popular vote, the UNIVAC correctly identified Dwight D. Eisenhower as the victor. After that, UNIVAC soon became a household word. The UNIVAC and computers like it were considered first-generation computers and were the last to use vacuum tubes to store data.</a:t>
            </a:r>
            <a:endParaRPr lang="en-US" b="0"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27</a:t>
            </a:fld>
            <a:endParaRPr lang="en-US"/>
          </a:p>
        </p:txBody>
      </p:sp>
    </p:spTree>
    <p:extLst>
      <p:ext uri="{BB962C8B-B14F-4D97-AF65-F5344CB8AC3E}">
        <p14:creationId xmlns:p14="http://schemas.microsoft.com/office/powerpoint/2010/main" val="32777480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84D4979C-D26D-4C74-A4D5-8475240F974A}" type="slidenum">
              <a:rPr lang="en-US"/>
              <a:pPr/>
              <a:t>28</a:t>
            </a:fld>
            <a:endParaRPr lang="en-US"/>
          </a:p>
        </p:txBody>
      </p:sp>
      <p:sp>
        <p:nvSpPr>
          <p:cNvPr id="43011" name="Rectangle 2"/>
          <p:cNvSpPr>
            <a:spLocks noGrp="1" noRot="1" noChangeAspect="1" noChangeArrowheads="1" noTextEdit="1"/>
          </p:cNvSpPr>
          <p:nvPr>
            <p:ph type="sldImg"/>
          </p:nvPr>
        </p:nvSpPr>
        <p:spPr>
          <a:xfrm>
            <a:off x="1144588" y="685800"/>
            <a:ext cx="4572000" cy="3429000"/>
          </a:xfrm>
          <a:ln/>
        </p:spPr>
      </p:sp>
      <p:sp>
        <p:nvSpPr>
          <p:cNvPr id="43012" name="Rectangle 3"/>
          <p:cNvSpPr>
            <a:spLocks noGrp="1" noChangeArrowheads="1"/>
          </p:cNvSpPr>
          <p:nvPr>
            <p:ph type="body" idx="1"/>
          </p:nvPr>
        </p:nvSpPr>
        <p:spPr>
          <a:noFill/>
          <a:ln/>
        </p:spPr>
        <p:txBody>
          <a:bodyPr/>
          <a:lstStyle/>
          <a:p>
            <a:pPr marL="0" indent="0" eaLnBrk="1" hangingPunct="1">
              <a:buFont typeface="Arial" pitchFamily="34" charset="0"/>
              <a:buNone/>
            </a:pPr>
            <a:r>
              <a:rPr lang="en-US" dirty="0">
                <a:latin typeface="Helvetica" pitchFamily="34" charset="0"/>
              </a:rPr>
              <a:t>In 1945, scientists at the Bell Laboratories invented the </a:t>
            </a:r>
            <a:r>
              <a:rPr lang="en-US" i="0" dirty="0">
                <a:latin typeface="Times New Roman" pitchFamily="18" charset="0"/>
              </a:rPr>
              <a:t>transistor</a:t>
            </a:r>
            <a:r>
              <a:rPr lang="en-US" i="0" dirty="0">
                <a:latin typeface="Helvetica" pitchFamily="34" charset="0"/>
              </a:rPr>
              <a:t> </a:t>
            </a:r>
            <a:r>
              <a:rPr lang="en-US" dirty="0">
                <a:latin typeface="Helvetica" pitchFamily="34" charset="0"/>
              </a:rPr>
              <a:t>as a means of storing data. The transistor replaced the bulky vacuum tubes of earlier computers and was smaller and more powerful.</a:t>
            </a:r>
          </a:p>
        </p:txBody>
      </p:sp>
    </p:spTree>
    <p:extLst>
      <p:ext uri="{BB962C8B-B14F-4D97-AF65-F5344CB8AC3E}">
        <p14:creationId xmlns:p14="http://schemas.microsoft.com/office/powerpoint/2010/main" val="4390920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84D4979C-D26D-4C74-A4D5-8475240F974A}" type="slidenum">
              <a:rPr lang="en-US"/>
              <a:pPr/>
              <a:t>29</a:t>
            </a:fld>
            <a:endParaRPr lang="en-US"/>
          </a:p>
        </p:txBody>
      </p:sp>
      <p:sp>
        <p:nvSpPr>
          <p:cNvPr id="43011" name="Rectangle 2"/>
          <p:cNvSpPr>
            <a:spLocks noGrp="1" noRot="1" noChangeAspect="1" noChangeArrowheads="1" noTextEdit="1"/>
          </p:cNvSpPr>
          <p:nvPr>
            <p:ph type="sldImg"/>
          </p:nvPr>
        </p:nvSpPr>
        <p:spPr>
          <a:xfrm>
            <a:off x="1144588" y="685800"/>
            <a:ext cx="4572000" cy="3429000"/>
          </a:xfrm>
          <a:ln/>
        </p:spPr>
      </p:sp>
      <p:sp>
        <p:nvSpPr>
          <p:cNvPr id="43012" name="Rectangle 3"/>
          <p:cNvSpPr>
            <a:spLocks noGrp="1" noChangeArrowheads="1"/>
          </p:cNvSpPr>
          <p:nvPr>
            <p:ph type="body" idx="1"/>
          </p:nvPr>
        </p:nvSpPr>
        <p:spPr>
          <a:noFill/>
          <a:ln/>
        </p:spPr>
        <p:txBody>
          <a:bodyPr/>
          <a:lstStyle/>
          <a:p>
            <a:pPr marL="0" indent="0" eaLnBrk="1" hangingPunct="1">
              <a:buFont typeface="Arial" pitchFamily="34" charset="0"/>
              <a:buNone/>
            </a:pPr>
            <a:r>
              <a:rPr lang="en-US" dirty="0">
                <a:latin typeface="Helvetica" pitchFamily="34" charset="0"/>
              </a:rPr>
              <a:t>In 1958, </a:t>
            </a:r>
            <a:r>
              <a:rPr lang="en-US" i="0" dirty="0">
                <a:latin typeface="Times New Roman" pitchFamily="18" charset="0"/>
              </a:rPr>
              <a:t>Jack Kilby</a:t>
            </a:r>
            <a:r>
              <a:rPr lang="en-US" i="0" dirty="0">
                <a:latin typeface="Helvetica" pitchFamily="34" charset="0"/>
              </a:rPr>
              <a:t>,</a:t>
            </a:r>
            <a:r>
              <a:rPr lang="en-US" dirty="0">
                <a:latin typeface="Helvetica" pitchFamily="34" charset="0"/>
              </a:rPr>
              <a:t> while working at Texas Instruments, invented the world’s first </a:t>
            </a:r>
            <a:r>
              <a:rPr lang="en-US" i="1" dirty="0">
                <a:latin typeface="Times New Roman" pitchFamily="18" charset="0"/>
              </a:rPr>
              <a:t>integrated circuit</a:t>
            </a:r>
            <a:r>
              <a:rPr lang="en-US" i="1" dirty="0">
                <a:latin typeface="Helvetica" pitchFamily="34" charset="0"/>
              </a:rPr>
              <a:t>,</a:t>
            </a:r>
            <a:r>
              <a:rPr lang="en-US" dirty="0">
                <a:latin typeface="Helvetica" pitchFamily="34" charset="0"/>
              </a:rPr>
              <a:t> a small chip capable of containing thousands of transistors. This consolidation in design enabled computers to become smaller and lighter. </a:t>
            </a:r>
          </a:p>
        </p:txBody>
      </p:sp>
    </p:spTree>
    <p:extLst>
      <p:ext uri="{BB962C8B-B14F-4D97-AF65-F5344CB8AC3E}">
        <p14:creationId xmlns:p14="http://schemas.microsoft.com/office/powerpoint/2010/main" val="4210022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dirty="0">
                <a:solidFill>
                  <a:schemeClr val="dk1"/>
                </a:solidFill>
                <a:latin typeface="+mn-lt"/>
                <a:ea typeface="Arial"/>
                <a:cs typeface="Arial"/>
                <a:sym typeface="Arial"/>
              </a:rPr>
              <a:t>Slide 3 is a continuation of textbook Learning Objectives numbers and statements.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3</a:t>
            </a:fld>
            <a:endParaRPr lang="en-US" dirty="0"/>
          </a:p>
        </p:txBody>
      </p:sp>
    </p:spTree>
    <p:extLst>
      <p:ext uri="{BB962C8B-B14F-4D97-AF65-F5344CB8AC3E}">
        <p14:creationId xmlns:p14="http://schemas.microsoft.com/office/powerpoint/2010/main" val="25132142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E081DF02-1C34-4345-886E-C4D059481715}" type="slidenum">
              <a:rPr lang="en-US"/>
              <a:pPr/>
              <a:t>30</a:t>
            </a:fld>
            <a:endParaRPr lang="en-US"/>
          </a:p>
        </p:txBody>
      </p:sp>
      <p:sp>
        <p:nvSpPr>
          <p:cNvPr id="44035" name="Rectangle 2"/>
          <p:cNvSpPr>
            <a:spLocks noGrp="1" noRot="1" noChangeAspect="1" noChangeArrowheads="1" noTextEdit="1"/>
          </p:cNvSpPr>
          <p:nvPr>
            <p:ph type="sldImg"/>
          </p:nvPr>
        </p:nvSpPr>
        <p:spPr>
          <a:xfrm>
            <a:off x="1144588" y="685800"/>
            <a:ext cx="4572000" cy="3429000"/>
          </a:xfrm>
          <a:ln/>
        </p:spPr>
      </p:sp>
      <p:sp>
        <p:nvSpPr>
          <p:cNvPr id="44036" name="Rectangle 3"/>
          <p:cNvSpPr>
            <a:spLocks noGrp="1" noChangeArrowheads="1"/>
          </p:cNvSpPr>
          <p:nvPr>
            <p:ph type="body" idx="1"/>
          </p:nvPr>
        </p:nvSpPr>
        <p:spPr>
          <a:noFill/>
          <a:ln/>
        </p:spPr>
        <p:txBody>
          <a:bodyPr/>
          <a:lstStyle/>
          <a:p>
            <a:pPr marL="0" indent="0" eaLnBrk="1" hangingPunct="1">
              <a:buFont typeface="Arial" pitchFamily="34" charset="0"/>
              <a:buNone/>
            </a:pPr>
            <a:r>
              <a:rPr lang="en-US" dirty="0">
                <a:latin typeface="Helvetica" pitchFamily="34" charset="0"/>
              </a:rPr>
              <a:t>In 1971, the Intel Corporation introduced the </a:t>
            </a:r>
            <a:r>
              <a:rPr lang="en-US" i="1" dirty="0">
                <a:latin typeface="Times New Roman" pitchFamily="18" charset="0"/>
              </a:rPr>
              <a:t>microprocessor chip</a:t>
            </a:r>
            <a:r>
              <a:rPr lang="en-US" i="1" dirty="0">
                <a:latin typeface="Helvetica" pitchFamily="34" charset="0"/>
              </a:rPr>
              <a:t>,</a:t>
            </a:r>
            <a:r>
              <a:rPr lang="en-US" dirty="0">
                <a:latin typeface="Helvetica" pitchFamily="34" charset="0"/>
              </a:rPr>
              <a:t> a small chip containing millions of transistors. The microprocessor functions as the CPU. </a:t>
            </a:r>
          </a:p>
        </p:txBody>
      </p:sp>
    </p:spTree>
    <p:extLst>
      <p:ext uri="{BB962C8B-B14F-4D97-AF65-F5344CB8AC3E}">
        <p14:creationId xmlns:p14="http://schemas.microsoft.com/office/powerpoint/2010/main" val="7074756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B36CF597-078B-4F36-AB94-92150D9A6D31}" type="slidenum">
              <a:rPr lang="en-US"/>
              <a:pPr/>
              <a:t>31</a:t>
            </a:fld>
            <a:endParaRPr lang="en-US"/>
          </a:p>
        </p:txBody>
      </p:sp>
      <p:sp>
        <p:nvSpPr>
          <p:cNvPr id="45059" name="Rectangle 2"/>
          <p:cNvSpPr>
            <a:spLocks noGrp="1" noRot="1" noChangeAspect="1" noChangeArrowheads="1" noTextEdit="1"/>
          </p:cNvSpPr>
          <p:nvPr>
            <p:ph type="sldImg"/>
          </p:nvPr>
        </p:nvSpPr>
        <p:spPr>
          <a:xfrm>
            <a:off x="1144588" y="685800"/>
            <a:ext cx="4572000" cy="3429000"/>
          </a:xfrm>
          <a:ln/>
        </p:spPr>
      </p:sp>
      <p:sp>
        <p:nvSpPr>
          <p:cNvPr id="45060" name="Rectangle 3"/>
          <p:cNvSpPr>
            <a:spLocks noGrp="1" noChangeArrowheads="1"/>
          </p:cNvSpPr>
          <p:nvPr>
            <p:ph type="body" idx="1"/>
          </p:nvPr>
        </p:nvSpPr>
        <p:spPr>
          <a:noFill/>
          <a:ln/>
        </p:spPr>
        <p:txBody>
          <a:bodyPr/>
          <a:lstStyle/>
          <a:p>
            <a:pPr marL="0" indent="0" eaLnBrk="1" hangingPunct="1">
              <a:buFont typeface="Arial" pitchFamily="34" charset="0"/>
              <a:buNone/>
            </a:pPr>
            <a:r>
              <a:rPr lang="en-US" dirty="0"/>
              <a:t>Computers have been classified into four generations. The first generation, including the ENIAC and UNIVAC, used vacuum tubes for memory. The second generation used transistors. Integrated circuits were the hallmark of third-generation computers. Fourth-generation computers use the microchip.</a:t>
            </a:r>
          </a:p>
        </p:txBody>
      </p:sp>
    </p:spTree>
    <p:extLst>
      <p:ext uri="{BB962C8B-B14F-4D97-AF65-F5344CB8AC3E}">
        <p14:creationId xmlns:p14="http://schemas.microsoft.com/office/powerpoint/2010/main" val="16816397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436EEF-3ACC-4468-87D3-BB2E9E995702}" type="slidenum">
              <a:rPr lang="en-US" smtClean="0"/>
              <a:t>32</a:t>
            </a:fld>
            <a:endParaRPr lang="en-US"/>
          </a:p>
        </p:txBody>
      </p:sp>
    </p:spTree>
    <p:extLst>
      <p:ext uri="{BB962C8B-B14F-4D97-AF65-F5344CB8AC3E}">
        <p14:creationId xmlns:p14="http://schemas.microsoft.com/office/powerpoint/2010/main" val="2947425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dirty="0">
                <a:solidFill>
                  <a:schemeClr val="dk1"/>
                </a:solidFill>
                <a:latin typeface="+mn-lt"/>
                <a:ea typeface="Arial"/>
                <a:cs typeface="Arial"/>
                <a:sym typeface="Arial"/>
              </a:rPr>
              <a:t>Slide 4 is the final list of textbook Learning Objectives numbers and statements.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4</a:t>
            </a:fld>
            <a:endParaRPr lang="en-US" dirty="0"/>
          </a:p>
        </p:txBody>
      </p:sp>
    </p:spTree>
    <p:extLst>
      <p:ext uri="{BB962C8B-B14F-4D97-AF65-F5344CB8AC3E}">
        <p14:creationId xmlns:p14="http://schemas.microsoft.com/office/powerpoint/2010/main" val="1187859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B69509C6-95B5-43BF-A286-C2C638CED266}" type="slidenum">
              <a:rPr lang="en-US"/>
              <a:pPr/>
              <a:t>5</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marL="171450" indent="-171450" eaLnBrk="1" hangingPunct="1">
              <a:buFont typeface="Arial" pitchFamily="34" charset="0"/>
              <a:buChar char="•"/>
            </a:pPr>
            <a:r>
              <a:rPr lang="en-US" dirty="0"/>
              <a:t>The Altair 8800 </a:t>
            </a:r>
            <a:r>
              <a:rPr lang="en-US" baseline="0" dirty="0"/>
              <a:t> debuted in 1975, touted as the first personal computer</a:t>
            </a:r>
            <a:r>
              <a:rPr lang="en-US" dirty="0"/>
              <a:t>. </a:t>
            </a:r>
          </a:p>
          <a:p>
            <a:pPr marL="171450" indent="-171450" eaLnBrk="1" hangingPunct="1">
              <a:buFont typeface="Arial" pitchFamily="34" charset="0"/>
              <a:buChar char="•"/>
            </a:pPr>
            <a:r>
              <a:rPr lang="en-US" dirty="0"/>
              <a:t>It appeared on the cover of Popular Electronics in 1975, and quickly there were hundreds of orders a month for the $395 box of parts. </a:t>
            </a:r>
          </a:p>
          <a:p>
            <a:pPr marL="171450" indent="-171450" eaLnBrk="1" hangingPunct="1">
              <a:buFont typeface="Arial" pitchFamily="34" charset="0"/>
              <a:buChar char="•"/>
            </a:pPr>
            <a:r>
              <a:rPr lang="en-US" dirty="0"/>
              <a:t>Switches were used for input and lights for output, and the machine had a total of 256 bytes of memory. (Today’s computers have 256,000,000 bytes!) </a:t>
            </a:r>
          </a:p>
          <a:p>
            <a:pPr marL="171450" indent="-171450" eaLnBrk="1" hangingPunct="1">
              <a:buFont typeface="Arial" pitchFamily="34" charset="0"/>
              <a:buChar char="•"/>
            </a:pPr>
            <a:r>
              <a:rPr lang="en-US" dirty="0"/>
              <a:t>Bill Gates and Paul Allen saw the cover article, left Harvard, and flew to Albuquerque, New Mexico, convincing Altair’s developer that they could write a compiler to run the BASIC computer language on the Altair. Their success led to the formation of Microsoft.</a:t>
            </a:r>
          </a:p>
        </p:txBody>
      </p:sp>
    </p:spTree>
    <p:extLst>
      <p:ext uri="{BB962C8B-B14F-4D97-AF65-F5344CB8AC3E}">
        <p14:creationId xmlns:p14="http://schemas.microsoft.com/office/powerpoint/2010/main" val="2763790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18BD20EA-385E-4B5C-88C2-0C19323639B3}" type="slidenum">
              <a:rPr lang="en-US"/>
              <a:pPr/>
              <a:t>6</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Steve Wozniak and Steve Jobs built a personal computer, the Apple I, in Wozniak’s garage and formed the Apple Computer Company in 1976.</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year later, in 1977, the Apple II was born.</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One of its biggest innovations was that the operating system was stored in read-only memory (ROM). Previously, the operating system had to be rewritten every time the computer was turned on.</a:t>
            </a:r>
            <a:endParaRPr lang="en-US" sz="2400" dirty="0">
              <a:solidFill>
                <a:srgbClr val="FF0000"/>
              </a:solidFill>
            </a:endParaRPr>
          </a:p>
        </p:txBody>
      </p:sp>
    </p:spTree>
    <p:extLst>
      <p:ext uri="{BB962C8B-B14F-4D97-AF65-F5344CB8AC3E}">
        <p14:creationId xmlns:p14="http://schemas.microsoft.com/office/powerpoint/2010/main" val="50069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3B5C59E-6AB4-4740-B0F6-1FE7348D7A3C}" type="slidenum">
              <a:rPr lang="en-US"/>
              <a:pPr/>
              <a:t>7</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r>
              <a:rPr lang="en-US" dirty="0">
                <a:latin typeface="Helvetica" pitchFamily="34" charset="0"/>
              </a:rPr>
              <a:t>The </a:t>
            </a:r>
            <a:r>
              <a:rPr lang="en-US" i="0" dirty="0">
                <a:latin typeface="Helvetica" pitchFamily="34" charset="0"/>
              </a:rPr>
              <a:t>Osborne Company </a:t>
            </a:r>
            <a:r>
              <a:rPr lang="en-US" dirty="0">
                <a:latin typeface="Helvetica" pitchFamily="34" charset="0"/>
              </a:rPr>
              <a:t>introduced the industry’s first portable computer, the </a:t>
            </a:r>
            <a:r>
              <a:rPr lang="en-US" i="1" dirty="0">
                <a:latin typeface="Helvetica" pitchFamily="34" charset="0"/>
              </a:rPr>
              <a:t>Osborne,</a:t>
            </a:r>
            <a:r>
              <a:rPr lang="en-US" b="1" dirty="0">
                <a:latin typeface="Helvetica" pitchFamily="34" charset="0"/>
              </a:rPr>
              <a:t> </a:t>
            </a:r>
            <a:r>
              <a:rPr lang="en-US" dirty="0">
                <a:latin typeface="Helvetica" pitchFamily="34" charset="0"/>
              </a:rPr>
              <a:t>in April 1981; it weighed 24.5 pounds. Its screen was just 5 inches wide. The Osborne cost $1,795. It was an o</a:t>
            </a:r>
            <a:r>
              <a:rPr lang="en-US" dirty="0"/>
              <a:t>vernight success. They sold to Compaq in 1983.</a:t>
            </a:r>
          </a:p>
        </p:txBody>
      </p:sp>
    </p:spTree>
    <p:extLst>
      <p:ext uri="{BB962C8B-B14F-4D97-AF65-F5344CB8AC3E}">
        <p14:creationId xmlns:p14="http://schemas.microsoft.com/office/powerpoint/2010/main" val="3625066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5BC9B177-DDBF-44B1-BDE0-DF17F4095CF1}" type="slidenum">
              <a:rPr lang="en-US"/>
              <a:pPr/>
              <a:t>8</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marL="171450" indent="-171450" eaLnBrk="1" hangingPunct="1">
              <a:buFont typeface="Arial" pitchFamily="34" charset="0"/>
              <a:buChar char="•"/>
            </a:pPr>
            <a:r>
              <a:rPr lang="en-US" dirty="0"/>
              <a:t>By 1980,</a:t>
            </a:r>
            <a:r>
              <a:rPr lang="en-US" baseline="0" dirty="0"/>
              <a:t> IBM recognized it needed to get into the personal computer market. </a:t>
            </a:r>
          </a:p>
          <a:p>
            <a:pPr marL="171450" indent="-171450" eaLnBrk="1" hangingPunct="1">
              <a:buFont typeface="Arial" pitchFamily="34" charset="0"/>
              <a:buChar char="•"/>
            </a:pPr>
            <a:r>
              <a:rPr lang="en-US" baseline="0" dirty="0"/>
              <a:t>In August 1981, IBM released its first personal computer named the IBM PC. The term PC soon became the term used to describe all personal computers.</a:t>
            </a:r>
          </a:p>
          <a:p>
            <a:pPr marL="171450" indent="-171450" eaLnBrk="1" hangingPunct="1">
              <a:buFont typeface="Arial" pitchFamily="34" charset="0"/>
              <a:buChar char="•"/>
            </a:pPr>
            <a:r>
              <a:rPr lang="en-US" baseline="0" dirty="0"/>
              <a:t>It was sold through retail outlets such as Sears to reach the home market and it quickly dominated the playing field.</a:t>
            </a:r>
          </a:p>
          <a:p>
            <a:pPr marL="171450" indent="-171450" eaLnBrk="1" hangingPunct="1">
              <a:buFont typeface="Arial" pitchFamily="34" charset="0"/>
              <a:buChar char="•"/>
            </a:pPr>
            <a:r>
              <a:rPr lang="en-US" baseline="0" dirty="0"/>
              <a:t>In January 1983, </a:t>
            </a:r>
            <a:r>
              <a:rPr lang="en-US" i="1" baseline="0" dirty="0"/>
              <a:t>Time</a:t>
            </a:r>
            <a:r>
              <a:rPr lang="en-US" baseline="0" dirty="0"/>
              <a:t> magazine named the IBM PC “1982 machine of the year.”</a:t>
            </a:r>
          </a:p>
        </p:txBody>
      </p:sp>
    </p:spTree>
    <p:extLst>
      <p:ext uri="{BB962C8B-B14F-4D97-AF65-F5344CB8AC3E}">
        <p14:creationId xmlns:p14="http://schemas.microsoft.com/office/powerpoint/2010/main" val="3243633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sz="1200" kern="1200" baseline="0" dirty="0">
                <a:solidFill>
                  <a:schemeClr val="tx1"/>
                </a:solidFill>
                <a:latin typeface="+mn-lt"/>
                <a:ea typeface="+mn-ea"/>
                <a:cs typeface="+mn-cs"/>
              </a:rPr>
              <a:t>The software industry began in the 1950s with the development of programming languages such as FORTRAN, ALGOL, and COBOL. These languages were used mainly by businesses to create financial, statistical, and engineering programs for corporate enterprises.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9</a:t>
            </a:fld>
            <a:endParaRPr lang="en-US"/>
          </a:p>
        </p:txBody>
      </p:sp>
    </p:spTree>
    <p:extLst>
      <p:ext uri="{BB962C8B-B14F-4D97-AF65-F5344CB8AC3E}">
        <p14:creationId xmlns:p14="http://schemas.microsoft.com/office/powerpoint/2010/main" val="30990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3200" b="0" i="0" u="none" strike="noStrike" cap="none">
                <a:solidFill>
                  <a:srgbClr val="007FA3"/>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a:t>Edit Master text styles</a:t>
            </a:r>
          </a:p>
          <a:p>
            <a:pPr lvl="1"/>
            <a:endParaRPr lang="en-US" dirty="0"/>
          </a:p>
          <a:p>
            <a:pPr lvl="2"/>
            <a:endParaRPr lang="en-US"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r>
              <a:rPr lang="en-US"/>
              <a:t>Copyright © 2014  Pearson Education, Inc. Publishing as Prentice Hall</a:t>
            </a:r>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B72BC1B8-03DC-448D-928A-CD1F04C899D7}" type="datetime1">
              <a:rPr lang="en-US" smtClean="0"/>
              <a:t>3/30/2018</a:t>
            </a:fld>
            <a:endParaRPr lang="en-US" dirty="0"/>
          </a:p>
        </p:txBody>
      </p:sp>
    </p:spTree>
    <p:extLst>
      <p:ext uri="{BB962C8B-B14F-4D97-AF65-F5344CB8AC3E}">
        <p14:creationId xmlns:p14="http://schemas.microsoft.com/office/powerpoint/2010/main" val="1217802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0"/>
            <a:ext cx="8229600" cy="1312652"/>
          </a:xfrm>
        </p:spPr>
        <p:txBody>
          <a:bodyPr anchor="ctr"/>
          <a:lstStyle>
            <a:lvl1pPr>
              <a:defRPr sz="4000"/>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3200"/>
            </a:lvl1pPr>
            <a:lvl2pPr>
              <a:buClr>
                <a:schemeClr val="tx1"/>
              </a:buClr>
              <a:defRPr sz="2800"/>
            </a:lvl2pPr>
            <a:lvl3pPr>
              <a:buClr>
                <a:schemeClr val="tx1"/>
              </a:buClr>
              <a:defRPr sz="2400"/>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FF64B034-1B4D-4227-B83B-93581594168E}" type="datetime1">
              <a:rPr lang="en-US" smtClean="0"/>
              <a:t>3/30/2018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Date Placeholder 3"/>
          <p:cNvSpPr>
            <a:spLocks noGrp="1"/>
          </p:cNvSpPr>
          <p:nvPr>
            <p:ph type="dt" sz="half" idx="10"/>
          </p:nvPr>
        </p:nvSpPr>
        <p:spPr/>
        <p:txBody>
          <a:bodyPr/>
          <a:lstStyle/>
          <a:p>
            <a:fld id="{4507E77F-6D42-4F8C-BFBE-1FDBAB03CB08}" type="datetime1">
              <a:rPr lang="en-US" smtClean="0"/>
              <a:t>3/30/2018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40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2" name="Date Placeholder 1"/>
          <p:cNvSpPr>
            <a:spLocks noGrp="1"/>
          </p:cNvSpPr>
          <p:nvPr>
            <p:ph type="dt" sz="half" idx="10"/>
          </p:nvPr>
        </p:nvSpPr>
        <p:spPr/>
        <p:txBody>
          <a:bodyPr/>
          <a:lstStyle>
            <a:lvl1pPr>
              <a:defRPr>
                <a:solidFill>
                  <a:schemeClr val="tx1"/>
                </a:solidFill>
              </a:defRPr>
            </a:lvl1pPr>
          </a:lstStyle>
          <a:p>
            <a:fld id="{ADA8B5F4-0735-42C6-A300-A9EBD7DA2795}" type="datetime1">
              <a:rPr lang="en-US" smtClean="0"/>
              <a:t>3/30/2018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0041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3200"/>
            </a:lvl1pPr>
            <a:lvl2pPr>
              <a:defRPr sz="2800"/>
            </a:lvl2pPr>
            <a:lvl3pPr>
              <a:defRPr sz="24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3200"/>
            </a:lvl1pPr>
            <a:lvl2pPr>
              <a:defRPr sz="2800"/>
            </a:lvl2pPr>
            <a:lvl3pPr>
              <a:defRPr sz="24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F1F9DBF-2236-4F4D-89E2-2D6544B0123A}" type="datetime1">
              <a:rPr lang="en-US" smtClean="0"/>
              <a:t>3/30/2018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312652"/>
          </a:xfrm>
        </p:spPr>
        <p:txBody>
          <a:bodyPr anchor="ctr"/>
          <a:lstStyle>
            <a:lvl1pPr>
              <a:defRPr sz="4000"/>
            </a:lvl1pPr>
          </a:lstStyle>
          <a:p>
            <a:r>
              <a:rPr lang="en-US" dirty="0"/>
              <a:t>Click to edit Master title style</a:t>
            </a:r>
          </a:p>
        </p:txBody>
      </p:sp>
      <p:sp>
        <p:nvSpPr>
          <p:cNvPr id="3" name="Date Placeholder 2"/>
          <p:cNvSpPr>
            <a:spLocks noGrp="1"/>
          </p:cNvSpPr>
          <p:nvPr>
            <p:ph type="dt" sz="half" idx="10"/>
          </p:nvPr>
        </p:nvSpPr>
        <p:spPr/>
        <p:txBody>
          <a:bodyPr/>
          <a:lstStyle/>
          <a:p>
            <a:fld id="{A9BFFA4B-503B-4D09-BCCF-B043EBAE0EB5}" type="datetime1">
              <a:rPr lang="en-US" smtClean="0"/>
              <a:t>3/30/2018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1"/>
                </a:solidFill>
              </a:defRPr>
            </a:lvl1pPr>
          </a:lstStyle>
          <a:p>
            <a:fld id="{06B0C132-24D9-48BB-A7C2-1AC30C7E9532}" type="datetime1">
              <a:rPr lang="en-US" smtClean="0"/>
              <a:t>3/30/2018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111366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533400" y="6583680"/>
            <a:ext cx="6400800" cy="274320"/>
          </a:xfrm>
          <a:prstGeom prst="rect">
            <a:avLst/>
          </a:prstGeom>
        </p:spPr>
        <p:txBody>
          <a:bodyPr vert="horz" lIns="91440" tIns="45720" rIns="91440" bIns="45720" rtlCol="0" anchor="ctr"/>
          <a:lstStyle>
            <a:lvl1pPr algn="l">
              <a:defRPr sz="1200">
                <a:solidFill>
                  <a:schemeClr val="bg1"/>
                </a:solidFill>
                <a:latin typeface="+mn-lt"/>
                <a:cs typeface="Arial" pitchFamily="34" charset="0"/>
              </a:defRPr>
            </a:lvl1pPr>
          </a:lstStyle>
          <a:p>
            <a:r>
              <a:rPr lang="en-US" dirty="0"/>
              <a:t>Copyright © 2014  Pearson Education, Inc. Publishing as Prentice Hall</a:t>
            </a:r>
          </a:p>
        </p:txBody>
      </p:sp>
      <p:sp>
        <p:nvSpPr>
          <p:cNvPr id="9" name="Slide Number Placeholder 5"/>
          <p:cNvSpPr>
            <a:spLocks noGrp="1"/>
          </p:cNvSpPr>
          <p:nvPr>
            <p:ph type="sldNum" sz="quarter" idx="4"/>
          </p:nvPr>
        </p:nvSpPr>
        <p:spPr>
          <a:xfrm>
            <a:off x="7315200" y="6583680"/>
            <a:ext cx="1371600" cy="274320"/>
          </a:xfrm>
          <a:prstGeom prst="rect">
            <a:avLst/>
          </a:prstGeom>
        </p:spPr>
        <p:txBody>
          <a:bodyPr vert="horz" lIns="91440" tIns="45720" rIns="91440" bIns="45720" rtlCol="0" anchor="ctr"/>
          <a:lstStyle>
            <a:lvl1pPr algn="r">
              <a:defRPr sz="1400">
                <a:solidFill>
                  <a:schemeClr val="bg1"/>
                </a:solidFill>
                <a:latin typeface="Arial" pitchFamily="34" charset="0"/>
                <a:cs typeface="Arial" pitchFamily="34" charset="0"/>
              </a:defRPr>
            </a:lvl1pPr>
          </a:lstStyle>
          <a:p>
            <a:fld id="{3C5A0288-DE65-4327-81AA-3D0ED474C7D0}" type="slidenum">
              <a:rPr lang="en-US" smtClean="0"/>
              <a:pPr/>
              <a:t>‹#›</a:t>
            </a:fld>
            <a:endParaRPr lang="en-US" dirty="0"/>
          </a:p>
        </p:txBody>
      </p:sp>
    </p:spTree>
    <p:extLst>
      <p:ext uri="{BB962C8B-B14F-4D97-AF65-F5344CB8AC3E}">
        <p14:creationId xmlns:p14="http://schemas.microsoft.com/office/powerpoint/2010/main" val="3363843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p:cNvSpPr>
            <a:spLocks noGrp="1"/>
          </p:cNvSpPr>
          <p:nvPr>
            <p:ph type="ftr" sz="quarter" idx="10"/>
          </p:nvPr>
        </p:nvSpPr>
        <p:spPr>
          <a:xfrm>
            <a:off x="533400" y="6583680"/>
            <a:ext cx="6400800" cy="274320"/>
          </a:xfrm>
          <a:prstGeom prst="rect">
            <a:avLst/>
          </a:prstGeom>
        </p:spPr>
        <p:txBody>
          <a:bodyPr vert="horz" lIns="91440" tIns="45720" rIns="91440" bIns="45720" rtlCol="0" anchor="ctr"/>
          <a:lstStyle>
            <a:lvl1pPr algn="l">
              <a:defRPr sz="1200">
                <a:solidFill>
                  <a:schemeClr val="bg1"/>
                </a:solidFill>
                <a:latin typeface="+mj-lt"/>
                <a:cs typeface="Arial" pitchFamily="34" charset="0"/>
              </a:defRPr>
            </a:lvl1pPr>
          </a:lstStyle>
          <a:p>
            <a:r>
              <a:rPr lang="en-US" dirty="0"/>
              <a:t>Copyright © 2014  Pearson Education, Inc. Publishing as Prentice Hall</a:t>
            </a:r>
          </a:p>
        </p:txBody>
      </p:sp>
      <p:sp>
        <p:nvSpPr>
          <p:cNvPr id="11" name="Slide Number Placeholder 5"/>
          <p:cNvSpPr>
            <a:spLocks noGrp="1"/>
          </p:cNvSpPr>
          <p:nvPr>
            <p:ph type="sldNum" sz="quarter" idx="11"/>
          </p:nvPr>
        </p:nvSpPr>
        <p:spPr>
          <a:xfrm>
            <a:off x="7315200" y="6560934"/>
            <a:ext cx="1371600" cy="274320"/>
          </a:xfrm>
          <a:prstGeom prst="rect">
            <a:avLst/>
          </a:prstGeom>
        </p:spPr>
        <p:txBody>
          <a:bodyPr vert="horz" lIns="91440" tIns="45720" rIns="91440" bIns="45720" rtlCol="0" anchor="ctr"/>
          <a:lstStyle>
            <a:lvl1pPr algn="r">
              <a:defRPr sz="1400">
                <a:solidFill>
                  <a:schemeClr val="bg1"/>
                </a:solidFill>
                <a:latin typeface="Arial" pitchFamily="34" charset="0"/>
                <a:cs typeface="Arial" pitchFamily="34" charset="0"/>
              </a:defRPr>
            </a:lvl1pPr>
          </a:lstStyle>
          <a:p>
            <a:fld id="{3C5A0288-DE65-4327-81AA-3D0ED474C7D0}" type="slidenum">
              <a:rPr lang="en-US" smtClean="0"/>
              <a:pPr/>
              <a:t>‹#›</a:t>
            </a:fld>
            <a:endParaRPr lang="en-US" dirty="0"/>
          </a:p>
        </p:txBody>
      </p:sp>
    </p:spTree>
    <p:extLst>
      <p:ext uri="{BB962C8B-B14F-4D97-AF65-F5344CB8AC3E}">
        <p14:creationId xmlns:p14="http://schemas.microsoft.com/office/powerpoint/2010/main" val="21455156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r>
              <a:rPr lang="en-US" dirty="0"/>
              <a:t>Copyright © 2014  Pearson Education, Inc. Publishing as Prentice Hall</a:t>
            </a:r>
          </a:p>
        </p:txBody>
      </p:sp>
      <p:sp>
        <p:nvSpPr>
          <p:cNvPr id="4" name="Slide Number Placeholder 3"/>
          <p:cNvSpPr>
            <a:spLocks noGrp="1"/>
          </p:cNvSpPr>
          <p:nvPr>
            <p:ph type="sldNum" sz="quarter" idx="11"/>
          </p:nvPr>
        </p:nvSpPr>
        <p:spPr/>
        <p:txBody>
          <a:bodyPr/>
          <a:lstStyle/>
          <a:p>
            <a:fld id="{3C5A0288-DE65-4327-81AA-3D0ED474C7D0}" type="slidenum">
              <a:rPr lang="en-US" smtClean="0"/>
              <a:pPr/>
              <a:t>‹#›</a:t>
            </a:fld>
            <a:endParaRPr lang="en-US" dirty="0"/>
          </a:p>
        </p:txBody>
      </p:sp>
      <p:sp>
        <p:nvSpPr>
          <p:cNvPr id="5" name="Content Placeholder 2"/>
          <p:cNvSpPr>
            <a:spLocks noGrp="1"/>
          </p:cNvSpPr>
          <p:nvPr>
            <p:ph sz="half" idx="1"/>
          </p:nvPr>
        </p:nvSpPr>
        <p:spPr>
          <a:xfrm>
            <a:off x="457200" y="1600201"/>
            <a:ext cx="4038600" cy="2209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6" name="Content Placeholder 3"/>
          <p:cNvSpPr>
            <a:spLocks noGrp="1"/>
          </p:cNvSpPr>
          <p:nvPr>
            <p:ph sz="half" idx="2"/>
          </p:nvPr>
        </p:nvSpPr>
        <p:spPr>
          <a:xfrm>
            <a:off x="4648200" y="1600201"/>
            <a:ext cx="4038600" cy="2209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7" name="Content Placeholder 2"/>
          <p:cNvSpPr>
            <a:spLocks noGrp="1"/>
          </p:cNvSpPr>
          <p:nvPr>
            <p:ph sz="half" idx="12"/>
          </p:nvPr>
        </p:nvSpPr>
        <p:spPr>
          <a:xfrm>
            <a:off x="457200" y="3962400"/>
            <a:ext cx="4038600" cy="2011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8" name="Content Placeholder 3"/>
          <p:cNvSpPr>
            <a:spLocks noGrp="1"/>
          </p:cNvSpPr>
          <p:nvPr>
            <p:ph sz="half" idx="13"/>
          </p:nvPr>
        </p:nvSpPr>
        <p:spPr>
          <a:xfrm>
            <a:off x="4648200" y="3962400"/>
            <a:ext cx="4038600" cy="2011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737725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pPr lvl="0"/>
            <a:r>
              <a:rPr lang="en-US"/>
              <a:t>Edit Master text styles</a:t>
            </a:r>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pPr lvl="0"/>
            <a:r>
              <a:rPr lang="en-US"/>
              <a:t>Edit Master text styles</a:t>
            </a:r>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r>
              <a:rPr lang="en-US"/>
              <a:t>Copyright © 2014  Pearson Education, Inc. Publishing as Prentice Hall</a:t>
            </a:r>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4EE98C85-2F78-47AF-90B9-4CA5B1E198EA}" type="datetime1">
              <a:rPr lang="en-US" smtClean="0"/>
              <a:t>3/30/2018</a:t>
            </a:fld>
            <a:endParaRPr lang="en-US" dirty="0"/>
          </a:p>
        </p:txBody>
      </p:sp>
    </p:spTree>
    <p:extLst>
      <p:ext uri="{BB962C8B-B14F-4D97-AF65-F5344CB8AC3E}">
        <p14:creationId xmlns:p14="http://schemas.microsoft.com/office/powerpoint/2010/main" val="3366104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r>
              <a:rPr lang="en-US"/>
              <a:t>Copyright © 2014  Pearson Education, Inc. Publishing as Prentice Hall</a:t>
            </a:r>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C785F4CC-6B50-4990-821C-68E74ABC81CE}" type="datetime1">
              <a:rPr lang="en-US" smtClean="0"/>
              <a:t>3/30/2018</a:t>
            </a:fld>
            <a:endParaRPr lang="en-US"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96912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50" name="Shape 5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r>
              <a:rPr lang="en-US"/>
              <a:t>Copyright © 2014  Pearson Education, Inc. Publishing as Prentice Hall</a:t>
            </a:r>
            <a:endParaRPr/>
          </a:p>
        </p:txBody>
      </p:sp>
      <p:sp>
        <p:nvSpPr>
          <p:cNvPr id="51" name="Shape 5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7E3CD516-A35D-4A9A-A155-B0EF5AA0C0C9}" type="datetime1">
              <a:rPr lang="en-US" smtClean="0"/>
              <a:t>3/30/2018</a:t>
            </a:fld>
            <a:endParaRPr lang="en-US" dirty="0"/>
          </a:p>
        </p:txBody>
      </p:sp>
      <p:sp>
        <p:nvSpPr>
          <p:cNvPr id="52" name="Shape 5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798009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r>
              <a:rPr lang="en-US"/>
              <a:t>Copyright © 2014  Pearson Education, Inc. Publishing as Prentice Hall</a:t>
            </a:r>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8B339E5C-E342-409B-8F15-1DAFBE6520A8}" type="datetime1">
              <a:rPr lang="en-US" smtClean="0"/>
              <a:t>3/30/2018</a:t>
            </a:fld>
            <a:endParaRPr lang="en-US"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820614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Edit Master text styles</a:t>
            </a: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r>
              <a:rPr lang="en-US"/>
              <a:t>Copyright © 2014  Pearson Education, Inc. Publishing as Prentice Hall</a:t>
            </a:r>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F6B78675-AEFF-4349-B3B9-92829A2B98E4}" type="datetime1">
              <a:rPr lang="en-US" smtClean="0"/>
              <a:t>3/30/2018</a:t>
            </a:fld>
            <a:endParaRPr lang="en-US"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425234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a:t>Edit Master text styles</a:t>
            </a: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r>
              <a:rPr lang="en-US"/>
              <a:t>Copyright © 2014  Pearson Education, Inc. Publishing as Prentice Hall</a:t>
            </a:r>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EBAD8968-2406-4E07-AE2B-A601E3BD7575}" type="datetime1">
              <a:rPr lang="en-US" smtClean="0"/>
              <a:t>3/30/2018</a:t>
            </a:fld>
            <a:endParaRPr lang="en-US"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006942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4" name="Date Placeholder 3"/>
          <p:cNvSpPr>
            <a:spLocks noGrp="1"/>
          </p:cNvSpPr>
          <p:nvPr>
            <p:ph type="dt" sz="half" idx="11"/>
          </p:nvPr>
        </p:nvSpPr>
        <p:spPr/>
        <p:txBody>
          <a:bodyPr/>
          <a:lstStyle/>
          <a:p>
            <a:fld id="{02CECDFB-899D-43D9-A63D-139AF29E78E9}" type="datetime1">
              <a:rPr lang="en-US" smtClean="0"/>
              <a:t>3/30/2018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981062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Date Placeholder 3"/>
          <p:cNvSpPr>
            <a:spLocks noGrp="1"/>
          </p:cNvSpPr>
          <p:nvPr>
            <p:ph type="dt" sz="half" idx="11"/>
          </p:nvPr>
        </p:nvSpPr>
        <p:spPr/>
        <p:txBody>
          <a:bodyPr/>
          <a:lstStyle/>
          <a:p>
            <a:fld id="{C324981B-9B7F-4F1E-B00D-4F1D76DEF876}" type="datetime1">
              <a:rPr lang="en-US" smtClean="0"/>
              <a:t>3/30/2018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r>
              <a:rPr lang="en-US"/>
              <a:t>Copyright © 2014  Pearson Education, Inc. Publishing as Prentice Hall</a:t>
            </a:r>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FBADD099-AA4D-4C27-A20B-E22B8FDE7793}" type="datetime1">
              <a:rPr lang="en-US" smtClean="0"/>
              <a:t>3/30/2018</a:t>
            </a:fld>
            <a:endParaRPr lang="en-US"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pic>
        <p:nvPicPr>
          <p:cNvPr id="15" name="Shape 15" descr="Pearson Logo"/>
          <p:cNvPicPr preferRelativeResize="0"/>
          <p:nvPr/>
        </p:nvPicPr>
        <p:blipFill rotWithShape="1">
          <a:blip r:embed="rId20">
            <a:alphaModFix/>
          </a:blip>
          <a:srcRect/>
          <a:stretch/>
        </p:blipFill>
        <p:spPr>
          <a:xfrm>
            <a:off x="443972" y="6429709"/>
            <a:ext cx="917999" cy="279914"/>
          </a:xfrm>
          <a:prstGeom prst="rect">
            <a:avLst/>
          </a:prstGeom>
          <a:noFill/>
          <a:ln>
            <a:noFill/>
          </a:ln>
        </p:spPr>
      </p:pic>
      <p:sp>
        <p:nvSpPr>
          <p:cNvPr id="16" name="Shape 16"/>
          <p:cNvSpPr txBox="1"/>
          <p:nvPr/>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2019, 2018, 2017 Pearson Education, Inc. All Rights Reserved</a:t>
            </a:r>
          </a:p>
        </p:txBody>
      </p:sp>
    </p:spTree>
    <p:extLst>
      <p:ext uri="{BB962C8B-B14F-4D97-AF65-F5344CB8AC3E}">
        <p14:creationId xmlns:p14="http://schemas.microsoft.com/office/powerpoint/2010/main" val="616368185"/>
      </p:ext>
    </p:extLst>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57" r:id="rId8"/>
    <p:sldLayoutId id="2147483656" r:id="rId9"/>
    <p:sldLayoutId id="2147483650" r:id="rId10"/>
    <p:sldLayoutId id="2147483659" r:id="rId11"/>
    <p:sldLayoutId id="2147483658" r:id="rId12"/>
    <p:sldLayoutId id="2147483660" r:id="rId13"/>
    <p:sldLayoutId id="2147483654" r:id="rId14"/>
    <p:sldLayoutId id="2147483655" r:id="rId15"/>
    <p:sldLayoutId id="2147483673" r:id="rId16"/>
    <p:sldLayoutId id="2147483674" r:id="rId17"/>
    <p:sldLayoutId id="2147483675" r:id="rId18"/>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Technology in Action</a:t>
            </a:r>
          </a:p>
        </p:txBody>
      </p:sp>
      <p:sp>
        <p:nvSpPr>
          <p:cNvPr id="196" name="Shape 196"/>
          <p:cNvSpPr txBox="1">
            <a:spLocks noGrp="1"/>
          </p:cNvSpPr>
          <p:nvPr>
            <p:ph type="body" idx="1"/>
          </p:nvPr>
        </p:nvSpPr>
        <p:spPr>
          <a:xfrm>
            <a:off x="457200" y="967566"/>
            <a:ext cx="8229600" cy="5158597"/>
          </a:xfrm>
          <a:prstGeom prst="rect">
            <a:avLst/>
          </a:prstGeom>
          <a:noFill/>
          <a:ln>
            <a:noFill/>
          </a:ln>
        </p:spPr>
        <p:txBody>
          <a:bodyPr lIns="0" tIns="0" rIns="0" bIns="0" anchor="t" anchorCtr="0">
            <a:noAutofit/>
          </a:bodyPr>
          <a:lstStyle/>
          <a:p>
            <a:pPr marL="0" lvl="0" indent="0">
              <a:spcBef>
                <a:spcPts val="0"/>
              </a:spcBef>
              <a:buSzPct val="25000"/>
              <a:buNone/>
            </a:pPr>
            <a:r>
              <a:rPr lang="en-US" sz="2000" dirty="0"/>
              <a:t>15</a:t>
            </a:r>
            <a:r>
              <a:rPr lang="en-US" sz="2000" baseline="30000" dirty="0"/>
              <a:t>th</a:t>
            </a:r>
            <a:r>
              <a:rPr lang="en-US" sz="2000" dirty="0"/>
              <a:t> Edition</a:t>
            </a:r>
          </a:p>
        </p:txBody>
      </p:sp>
      <p:sp>
        <p:nvSpPr>
          <p:cNvPr id="198" name="Shape 198"/>
          <p:cNvSpPr txBox="1">
            <a:spLocks noGrp="1"/>
          </p:cNvSpPr>
          <p:nvPr>
            <p:ph type="body" idx="4294967295"/>
          </p:nvPr>
        </p:nvSpPr>
        <p:spPr>
          <a:xfrm>
            <a:off x="5486400" y="1600200"/>
            <a:ext cx="3657600" cy="1600200"/>
          </a:xfrm>
          <a:prstGeom prst="rect">
            <a:avLst/>
          </a:prstGeom>
          <a:noFill/>
          <a:ln>
            <a:noFill/>
          </a:ln>
        </p:spPr>
        <p:txBody>
          <a:bodyPr lIns="0" tIns="0" rIns="0" bIns="0" anchor="b" anchorCtr="0">
            <a:noAutofit/>
          </a:bodyPr>
          <a:lstStyle/>
          <a:p>
            <a:pPr marL="0" marR="0" lvl="0" indent="0" algn="l" rtl="0">
              <a:spcBef>
                <a:spcPts val="0"/>
              </a:spcBef>
              <a:buClr>
                <a:srgbClr val="007FA3"/>
              </a:buClr>
              <a:buSzPct val="25000"/>
              <a:buFont typeface="Arial"/>
              <a:buNone/>
            </a:pPr>
            <a:r>
              <a:rPr lang="en-US" sz="3000" b="0" i="0" u="none" strike="noStrike" cap="none" dirty="0">
                <a:solidFill>
                  <a:schemeClr val="dk1"/>
                </a:solidFill>
                <a:latin typeface="Arial"/>
                <a:ea typeface="Arial"/>
                <a:cs typeface="Arial"/>
                <a:sym typeface="Arial"/>
              </a:rPr>
              <a:t>Appendix A</a:t>
            </a:r>
          </a:p>
        </p:txBody>
      </p:sp>
      <p:sp>
        <p:nvSpPr>
          <p:cNvPr id="199" name="Shape 199"/>
          <p:cNvSpPr txBox="1">
            <a:spLocks noGrp="1"/>
          </p:cNvSpPr>
          <p:nvPr>
            <p:ph type="body" idx="4294967295"/>
          </p:nvPr>
        </p:nvSpPr>
        <p:spPr>
          <a:xfrm>
            <a:off x="5486400" y="3200400"/>
            <a:ext cx="3657600" cy="2925763"/>
          </a:xfrm>
          <a:prstGeom prst="rect">
            <a:avLst/>
          </a:prstGeom>
          <a:noFill/>
          <a:ln>
            <a:noFill/>
          </a:ln>
        </p:spPr>
        <p:txBody>
          <a:bodyPr lIns="0" tIns="0" rIns="0" bIns="0" anchor="t" anchorCtr="0">
            <a:noAutofit/>
          </a:bodyPr>
          <a:lstStyle/>
          <a:p>
            <a:pPr marL="101600" indent="0">
              <a:lnSpc>
                <a:spcPct val="120000"/>
              </a:lnSpc>
              <a:buNone/>
            </a:pPr>
            <a:r>
              <a:rPr lang="en-US" sz="2400" kern="1200" dirty="0">
                <a:solidFill>
                  <a:schemeClr val="tx1"/>
                </a:solidFill>
                <a:latin typeface="+mj-lt"/>
                <a:ea typeface="+mn-ea"/>
                <a:cs typeface="+mn-cs"/>
              </a:rPr>
              <a:t>The History of the Personal Computer</a:t>
            </a:r>
          </a:p>
        </p:txBody>
      </p:sp>
      <p:pic>
        <p:nvPicPr>
          <p:cNvPr id="7" name="Picture 6" descr="Technology in Action: Complete, Fifteenth Edition by Evans, Martin, and Poatsy.">
            <a:extLst>
              <a:ext uri="{FF2B5EF4-FFF2-40B4-BE49-F238E27FC236}">
                <a16:creationId xmlns:a16="http://schemas.microsoft.com/office/drawing/2014/main" id="{5B9DABA7-5183-4A28-ACE8-32862274AB9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7367" y="1444626"/>
            <a:ext cx="3657600" cy="4681537"/>
          </a:xfrm>
          <a:prstGeom prst="rect">
            <a:avLst/>
          </a:prstGeom>
        </p:spPr>
      </p:pic>
    </p:spTree>
    <p:extLst>
      <p:ext uri="{BB962C8B-B14F-4D97-AF65-F5344CB8AC3E}">
        <p14:creationId xmlns:p14="http://schemas.microsoft.com/office/powerpoint/2010/main" val="3005531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686800" cy="1600200"/>
          </a:xfrm>
        </p:spPr>
        <p:txBody>
          <a:bodyPr>
            <a:normAutofit fontScale="90000"/>
          </a:bodyPr>
          <a:lstStyle/>
          <a:p>
            <a:r>
              <a:rPr lang="en-US" sz="3800" dirty="0"/>
              <a:t>Other Important Advancements</a:t>
            </a:r>
            <a:br>
              <a:rPr lang="en-US" dirty="0"/>
            </a:br>
            <a:r>
              <a:rPr lang="en-US" sz="3600" dirty="0"/>
              <a:t>The Importance of BASIC (2 of 2)</a:t>
            </a:r>
            <a:br>
              <a:rPr lang="en-US" dirty="0"/>
            </a:br>
            <a:r>
              <a:rPr lang="en-US" sz="2200" dirty="0"/>
              <a:t>(Objective A.5)</a:t>
            </a:r>
          </a:p>
        </p:txBody>
      </p:sp>
      <p:sp>
        <p:nvSpPr>
          <p:cNvPr id="3" name="Content Placeholder 2"/>
          <p:cNvSpPr>
            <a:spLocks noGrp="1"/>
          </p:cNvSpPr>
          <p:nvPr>
            <p:ph idx="1"/>
          </p:nvPr>
        </p:nvSpPr>
        <p:spPr>
          <a:xfrm>
            <a:off x="457200" y="1600199"/>
            <a:ext cx="6172200" cy="5257799"/>
          </a:xfrm>
        </p:spPr>
        <p:txBody>
          <a:bodyPr/>
          <a:lstStyle/>
          <a:p>
            <a:pPr>
              <a:spcBef>
                <a:spcPts val="0"/>
              </a:spcBef>
              <a:spcAft>
                <a:spcPts val="900"/>
              </a:spcAft>
            </a:pPr>
            <a:r>
              <a:rPr lang="en-US" dirty="0"/>
              <a:t>Beginners All-Purpose Symbolic Instruction Code (BASIC)</a:t>
            </a:r>
          </a:p>
          <a:p>
            <a:pPr lvl="1">
              <a:spcBef>
                <a:spcPts val="0"/>
              </a:spcBef>
              <a:spcAft>
                <a:spcPts val="900"/>
              </a:spcAft>
            </a:pPr>
            <a:r>
              <a:rPr lang="en-US" dirty="0"/>
              <a:t>Introduced in 1964</a:t>
            </a:r>
          </a:p>
          <a:p>
            <a:pPr lvl="1">
              <a:spcBef>
                <a:spcPts val="0"/>
              </a:spcBef>
              <a:spcAft>
                <a:spcPts val="900"/>
              </a:spcAft>
            </a:pPr>
            <a:r>
              <a:rPr lang="en-US" dirty="0"/>
              <a:t>Revolutionized software industry</a:t>
            </a:r>
          </a:p>
          <a:p>
            <a:pPr lvl="1">
              <a:spcBef>
                <a:spcPts val="0"/>
              </a:spcBef>
              <a:spcAft>
                <a:spcPts val="900"/>
              </a:spcAft>
            </a:pPr>
            <a:r>
              <a:rPr lang="en-US" dirty="0"/>
              <a:t>Easily learned by beginning programmers</a:t>
            </a:r>
          </a:p>
          <a:p>
            <a:pPr lvl="1">
              <a:spcBef>
                <a:spcPts val="0"/>
              </a:spcBef>
              <a:spcAft>
                <a:spcPts val="900"/>
              </a:spcAft>
            </a:pPr>
            <a:r>
              <a:rPr lang="en-US" dirty="0"/>
              <a:t>Became key language for PC</a:t>
            </a:r>
          </a:p>
          <a:p>
            <a:pPr lvl="1">
              <a:spcBef>
                <a:spcPts val="0"/>
              </a:spcBef>
              <a:spcAft>
                <a:spcPts val="900"/>
              </a:spcAft>
            </a:pPr>
            <a:r>
              <a:rPr lang="en-US" dirty="0"/>
              <a:t>Led to creation of Microsoft</a:t>
            </a:r>
          </a:p>
        </p:txBody>
      </p:sp>
      <p:pic>
        <p:nvPicPr>
          <p:cNvPr id="5" name="Picture 4" descr="A photo shows Bill Gates and Paul Allen addressing an audience.">
            <a:extLst>
              <a:ext uri="{FF2B5EF4-FFF2-40B4-BE49-F238E27FC236}">
                <a16:creationId xmlns:a16="http://schemas.microsoft.com/office/drawing/2014/main" id="{AFC4D87C-6E5E-4562-8DE4-508ACA38AEC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8800" y="1524000"/>
            <a:ext cx="3413760" cy="2250680"/>
          </a:xfrm>
          <a:prstGeom prst="rect">
            <a:avLst/>
          </a:prstGeom>
        </p:spPr>
      </p:pic>
    </p:spTree>
    <p:extLst>
      <p:ext uri="{BB962C8B-B14F-4D97-AF65-F5344CB8AC3E}">
        <p14:creationId xmlns:p14="http://schemas.microsoft.com/office/powerpoint/2010/main" val="1814443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457200" y="0"/>
            <a:ext cx="8686800" cy="1600199"/>
          </a:xfrm>
        </p:spPr>
        <p:txBody>
          <a:bodyPr>
            <a:normAutofit/>
          </a:bodyPr>
          <a:lstStyle/>
          <a:p>
            <a:pPr>
              <a:defRPr/>
            </a:pPr>
            <a:r>
              <a:rPr lang="en-US" dirty="0"/>
              <a:t>Other Important Advancements</a:t>
            </a:r>
            <a:br>
              <a:rPr lang="en-US" dirty="0"/>
            </a:br>
            <a:r>
              <a:rPr lang="en-US" sz="3200" dirty="0"/>
              <a:t>The Advent of Operating Systems (1 of 2)</a:t>
            </a:r>
            <a:br>
              <a:rPr lang="en-US" dirty="0"/>
            </a:br>
            <a:r>
              <a:rPr lang="en-US" sz="2000" dirty="0"/>
              <a:t>(Objective A.6)</a:t>
            </a:r>
          </a:p>
        </p:txBody>
      </p:sp>
      <p:sp>
        <p:nvSpPr>
          <p:cNvPr id="149507" name="Rectangle 3"/>
          <p:cNvSpPr>
            <a:spLocks noGrp="1" noChangeArrowheads="1"/>
          </p:cNvSpPr>
          <p:nvPr>
            <p:ph type="body" idx="1"/>
          </p:nvPr>
        </p:nvSpPr>
        <p:spPr>
          <a:xfrm>
            <a:off x="457200" y="1600200"/>
            <a:ext cx="8229600" cy="4876800"/>
          </a:xfrm>
        </p:spPr>
        <p:txBody>
          <a:bodyPr>
            <a:normAutofit/>
          </a:bodyPr>
          <a:lstStyle/>
          <a:p>
            <a:pPr eaLnBrk="1" hangingPunct="1">
              <a:spcAft>
                <a:spcPts val="600"/>
              </a:spcAft>
              <a:defRPr/>
            </a:pPr>
            <a:r>
              <a:rPr lang="en-US" dirty="0">
                <a:effectLst/>
              </a:rPr>
              <a:t>Early programs and data saved on audiocassettes</a:t>
            </a:r>
          </a:p>
          <a:p>
            <a:pPr eaLnBrk="1" hangingPunct="1">
              <a:spcAft>
                <a:spcPts val="600"/>
              </a:spcAft>
              <a:defRPr/>
            </a:pPr>
            <a:r>
              <a:rPr lang="en-US" dirty="0"/>
              <a:t>Programs needed to be rewritten each time</a:t>
            </a:r>
            <a:endParaRPr lang="en-US" dirty="0">
              <a:effectLst/>
            </a:endParaRPr>
          </a:p>
          <a:p>
            <a:pPr eaLnBrk="1" hangingPunct="1">
              <a:spcAft>
                <a:spcPts val="600"/>
              </a:spcAft>
              <a:defRPr/>
            </a:pPr>
            <a:r>
              <a:rPr lang="en-US" dirty="0">
                <a:effectLst/>
              </a:rPr>
              <a:t>Floppy disk drive was introduced in 1978</a:t>
            </a:r>
          </a:p>
          <a:p>
            <a:pPr>
              <a:spcAft>
                <a:spcPts val="600"/>
              </a:spcAft>
              <a:defRPr/>
            </a:pPr>
            <a:r>
              <a:rPr lang="en-US" dirty="0"/>
              <a:t>Programs could be saved so operating systems were developed</a:t>
            </a:r>
            <a:endParaRPr lang="en-US" dirty="0">
              <a:effectLst/>
            </a:endParaRPr>
          </a:p>
        </p:txBody>
      </p:sp>
    </p:spTree>
    <p:extLst>
      <p:ext uri="{BB962C8B-B14F-4D97-AF65-F5344CB8AC3E}">
        <p14:creationId xmlns:p14="http://schemas.microsoft.com/office/powerpoint/2010/main" val="174204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457200" y="0"/>
            <a:ext cx="8686800" cy="1600199"/>
          </a:xfrm>
        </p:spPr>
        <p:txBody>
          <a:bodyPr>
            <a:normAutofit fontScale="90000"/>
          </a:bodyPr>
          <a:lstStyle/>
          <a:p>
            <a:pPr>
              <a:defRPr/>
            </a:pPr>
            <a:r>
              <a:rPr lang="en-US" sz="3800" dirty="0"/>
              <a:t>Other Important Advancements</a:t>
            </a:r>
            <a:br>
              <a:rPr lang="en-US" dirty="0"/>
            </a:br>
            <a:r>
              <a:rPr lang="en-US" sz="3600" dirty="0"/>
              <a:t>The Advent of Operating Systems (2 of 2)</a:t>
            </a:r>
            <a:br>
              <a:rPr lang="en-US" dirty="0"/>
            </a:br>
            <a:r>
              <a:rPr lang="en-US" sz="2200" dirty="0"/>
              <a:t>(Objective A.6)</a:t>
            </a:r>
          </a:p>
        </p:txBody>
      </p:sp>
      <p:sp>
        <p:nvSpPr>
          <p:cNvPr id="149507" name="Rectangle 3"/>
          <p:cNvSpPr>
            <a:spLocks noGrp="1" noChangeArrowheads="1"/>
          </p:cNvSpPr>
          <p:nvPr>
            <p:ph type="body" idx="1"/>
          </p:nvPr>
        </p:nvSpPr>
        <p:spPr>
          <a:xfrm>
            <a:off x="457200" y="1600200"/>
            <a:ext cx="8229600" cy="5257800"/>
          </a:xfrm>
        </p:spPr>
        <p:txBody>
          <a:bodyPr>
            <a:normAutofit/>
          </a:bodyPr>
          <a:lstStyle/>
          <a:p>
            <a:pPr>
              <a:spcBef>
                <a:spcPts val="0"/>
              </a:spcBef>
              <a:spcAft>
                <a:spcPts val="1200"/>
              </a:spcAft>
            </a:pPr>
            <a:r>
              <a:rPr lang="en-US" dirty="0"/>
              <a:t>Operating systems coordinate with specific processor chip</a:t>
            </a:r>
            <a:endParaRPr lang="en-US" dirty="0">
              <a:effectLst/>
            </a:endParaRPr>
          </a:p>
          <a:p>
            <a:pPr lvl="1">
              <a:spcBef>
                <a:spcPts val="0"/>
              </a:spcBef>
              <a:spcAft>
                <a:spcPts val="1200"/>
              </a:spcAft>
              <a:defRPr/>
            </a:pPr>
            <a:r>
              <a:rPr lang="en-US" dirty="0">
                <a:effectLst/>
              </a:rPr>
              <a:t>Apple computers – Motorola chips: Disk Operating System (DOS) OS (1977)</a:t>
            </a:r>
          </a:p>
          <a:p>
            <a:pPr lvl="1">
              <a:spcBef>
                <a:spcPts val="0"/>
              </a:spcBef>
              <a:spcAft>
                <a:spcPts val="1200"/>
              </a:spcAft>
              <a:defRPr/>
            </a:pPr>
            <a:r>
              <a:rPr lang="en-US" dirty="0">
                <a:effectLst/>
              </a:rPr>
              <a:t>PCs – Intel 8080 chips: Control Program for Microcomputers (CP/M) OS</a:t>
            </a:r>
          </a:p>
          <a:p>
            <a:pPr lvl="1">
              <a:spcBef>
                <a:spcPts val="0"/>
              </a:spcBef>
              <a:spcAft>
                <a:spcPts val="1200"/>
              </a:spcAft>
              <a:defRPr/>
            </a:pPr>
            <a:r>
              <a:rPr lang="en-US" dirty="0"/>
              <a:t>Microsoft – Intel chips: MS-DOS (1980)</a:t>
            </a:r>
          </a:p>
          <a:p>
            <a:pPr lvl="2">
              <a:spcBef>
                <a:spcPts val="0"/>
              </a:spcBef>
              <a:spcAft>
                <a:spcPts val="1200"/>
              </a:spcAft>
              <a:defRPr/>
            </a:pPr>
            <a:r>
              <a:rPr lang="en-US" dirty="0"/>
              <a:t>Operating system for IBM PCs</a:t>
            </a:r>
          </a:p>
          <a:p>
            <a:pPr lvl="2">
              <a:spcBef>
                <a:spcPts val="0"/>
              </a:spcBef>
              <a:spcAft>
                <a:spcPts val="1200"/>
              </a:spcAft>
              <a:defRPr/>
            </a:pPr>
            <a:r>
              <a:rPr lang="en-US" dirty="0"/>
              <a:t>Created by Bill Gates</a:t>
            </a:r>
            <a:endParaRPr lang="en-US" dirty="0">
              <a:effectLst/>
            </a:endParaRPr>
          </a:p>
        </p:txBody>
      </p:sp>
    </p:spTree>
    <p:extLst>
      <p:ext uri="{BB962C8B-B14F-4D97-AF65-F5344CB8AC3E}">
        <p14:creationId xmlns:p14="http://schemas.microsoft.com/office/powerpoint/2010/main" val="2999063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t>Other Important Advancements</a:t>
            </a:r>
            <a:br>
              <a:rPr lang="en-US" dirty="0"/>
            </a:br>
            <a:r>
              <a:rPr lang="en-US" sz="2900" dirty="0"/>
              <a:t>Software Application Explosion: VisiCalc and Beyond</a:t>
            </a:r>
            <a:br>
              <a:rPr lang="en-US" sz="2400" dirty="0"/>
            </a:br>
            <a:r>
              <a:rPr lang="en-US" sz="2000" dirty="0"/>
              <a:t>(Objective A.7)</a:t>
            </a:r>
          </a:p>
        </p:txBody>
      </p:sp>
      <p:sp>
        <p:nvSpPr>
          <p:cNvPr id="10" name="TextBox 9"/>
          <p:cNvSpPr txBox="1"/>
          <p:nvPr/>
        </p:nvSpPr>
        <p:spPr>
          <a:xfrm>
            <a:off x="457200" y="1583140"/>
            <a:ext cx="8686800" cy="4470455"/>
          </a:xfrm>
          <a:prstGeom prst="rect">
            <a:avLst/>
          </a:prstGeom>
          <a:noFill/>
        </p:spPr>
        <p:txBody>
          <a:bodyPr wrap="square" rtlCol="0">
            <a:spAutoFit/>
          </a:bodyPr>
          <a:lstStyle/>
          <a:p>
            <a:pPr marL="256032" indent="-154432">
              <a:spcAft>
                <a:spcPts val="900"/>
              </a:spcAft>
              <a:buClr>
                <a:srgbClr val="007FA3"/>
              </a:buClr>
              <a:buSzPct val="100000"/>
              <a:buFont typeface="Arial"/>
              <a:buChar char="•"/>
            </a:pPr>
            <a:r>
              <a:rPr lang="en-US" sz="3200" dirty="0">
                <a:solidFill>
                  <a:srgbClr val="007FA3"/>
                </a:solidFill>
              </a:rPr>
              <a:t>Spreadsheets</a:t>
            </a:r>
          </a:p>
          <a:p>
            <a:pPr marL="742950" lvl="1" indent="-184150">
              <a:spcAft>
                <a:spcPts val="900"/>
              </a:spcAft>
              <a:buClr>
                <a:srgbClr val="007FA3"/>
              </a:buClr>
              <a:buSzPct val="100000"/>
              <a:buFont typeface="Arial"/>
              <a:buChar char="–"/>
              <a:defRPr/>
            </a:pPr>
            <a:r>
              <a:rPr lang="pt-BR" sz="2800" dirty="0">
                <a:solidFill>
                  <a:schemeClr val="dk1"/>
                </a:solidFill>
              </a:rPr>
              <a:t>VisiCalc</a:t>
            </a:r>
          </a:p>
          <a:p>
            <a:pPr marL="742950" lvl="1" indent="-184150">
              <a:spcAft>
                <a:spcPts val="900"/>
              </a:spcAft>
              <a:buClr>
                <a:srgbClr val="007FA3"/>
              </a:buClr>
              <a:buSzPct val="100000"/>
              <a:buFont typeface="Arial"/>
              <a:buChar char="–"/>
              <a:defRPr/>
            </a:pPr>
            <a:r>
              <a:rPr lang="pt-BR" sz="2800" dirty="0">
                <a:solidFill>
                  <a:schemeClr val="dk1"/>
                </a:solidFill>
              </a:rPr>
              <a:t>Lotus 1-2-3 </a:t>
            </a:r>
          </a:p>
          <a:p>
            <a:pPr marL="742950" lvl="1" indent="-184150">
              <a:spcAft>
                <a:spcPts val="900"/>
              </a:spcAft>
              <a:buClr>
                <a:srgbClr val="007FA3"/>
              </a:buClr>
              <a:buSzPct val="100000"/>
              <a:buFont typeface="Arial"/>
              <a:buChar char="–"/>
              <a:defRPr/>
            </a:pPr>
            <a:r>
              <a:rPr lang="pt-BR" sz="2800" dirty="0">
                <a:solidFill>
                  <a:schemeClr val="dk1"/>
                </a:solidFill>
              </a:rPr>
              <a:t>Microsoft Excel</a:t>
            </a:r>
          </a:p>
          <a:p>
            <a:pPr marL="256032" indent="-154432">
              <a:spcAft>
                <a:spcPts val="900"/>
              </a:spcAft>
              <a:buClr>
                <a:srgbClr val="007FA3"/>
              </a:buClr>
              <a:buSzPct val="100000"/>
              <a:buFont typeface="Arial"/>
              <a:buChar char="•"/>
            </a:pPr>
            <a:r>
              <a:rPr lang="pt-BR" sz="3200" dirty="0">
                <a:solidFill>
                  <a:srgbClr val="007FA3"/>
                </a:solidFill>
              </a:rPr>
              <a:t>Word Processing</a:t>
            </a:r>
          </a:p>
          <a:p>
            <a:pPr marL="742950" lvl="1" indent="-184150">
              <a:spcAft>
                <a:spcPts val="900"/>
              </a:spcAft>
              <a:buClr>
                <a:srgbClr val="007FA3"/>
              </a:buClr>
              <a:buSzPct val="100000"/>
              <a:buFont typeface="Arial"/>
              <a:buChar char="–"/>
              <a:defRPr/>
            </a:pPr>
            <a:r>
              <a:rPr lang="pt-BR" sz="2800" dirty="0">
                <a:solidFill>
                  <a:schemeClr val="dk1"/>
                </a:solidFill>
              </a:rPr>
              <a:t>WordStar</a:t>
            </a:r>
          </a:p>
          <a:p>
            <a:pPr marL="742950" lvl="1" indent="-184150">
              <a:spcAft>
                <a:spcPts val="900"/>
              </a:spcAft>
              <a:buClr>
                <a:srgbClr val="007FA3"/>
              </a:buClr>
              <a:buSzPct val="100000"/>
              <a:buFont typeface="Arial"/>
              <a:buChar char="–"/>
              <a:defRPr/>
            </a:pPr>
            <a:r>
              <a:rPr lang="pt-BR" sz="2800" dirty="0">
                <a:solidFill>
                  <a:schemeClr val="dk1"/>
                </a:solidFill>
              </a:rPr>
              <a:t>Word for MS-DOS</a:t>
            </a:r>
          </a:p>
          <a:p>
            <a:pPr marL="742950" lvl="1" indent="-184150">
              <a:spcAft>
                <a:spcPts val="900"/>
              </a:spcAft>
              <a:buClr>
                <a:srgbClr val="007FA3"/>
              </a:buClr>
              <a:buSzPct val="100000"/>
              <a:buFont typeface="Arial"/>
              <a:buChar char="–"/>
              <a:defRPr/>
            </a:pPr>
            <a:r>
              <a:rPr lang="pt-BR" sz="2800" dirty="0">
                <a:solidFill>
                  <a:schemeClr val="dk1"/>
                </a:solidFill>
              </a:rPr>
              <a:t>WordPerfect</a:t>
            </a:r>
          </a:p>
        </p:txBody>
      </p:sp>
    </p:spTree>
    <p:extLst>
      <p:ext uri="{BB962C8B-B14F-4D97-AF65-F5344CB8AC3E}">
        <p14:creationId xmlns:p14="http://schemas.microsoft.com/office/powerpoint/2010/main" val="4131865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57200" y="0"/>
            <a:ext cx="8686800" cy="1600199"/>
          </a:xfrm>
        </p:spPr>
        <p:txBody>
          <a:bodyPr/>
          <a:lstStyle/>
          <a:p>
            <a:pPr>
              <a:defRPr/>
            </a:pPr>
            <a:r>
              <a:rPr lang="en-US" sz="2900" dirty="0"/>
              <a:t>The Graphical User Interface and the Internet Boom</a:t>
            </a:r>
            <a:br>
              <a:rPr lang="en-US" dirty="0"/>
            </a:br>
            <a:r>
              <a:rPr lang="en-US" sz="3200" dirty="0"/>
              <a:t>Xerox and Apple’s Lisa and Macintosh (1 of 3)</a:t>
            </a:r>
            <a:br>
              <a:rPr lang="en-US" dirty="0"/>
            </a:br>
            <a:r>
              <a:rPr lang="en-US" sz="2000" dirty="0"/>
              <a:t>(Objective A.8)</a:t>
            </a:r>
          </a:p>
        </p:txBody>
      </p:sp>
      <p:sp>
        <p:nvSpPr>
          <p:cNvPr id="119811" name="Rectangle 3"/>
          <p:cNvSpPr>
            <a:spLocks noGrp="1" noChangeArrowheads="1"/>
          </p:cNvSpPr>
          <p:nvPr>
            <p:ph idx="1"/>
          </p:nvPr>
        </p:nvSpPr>
        <p:spPr>
          <a:xfrm>
            <a:off x="457200" y="1600200"/>
            <a:ext cx="8229600" cy="4724400"/>
          </a:xfrm>
        </p:spPr>
        <p:txBody>
          <a:bodyPr>
            <a:normAutofit/>
          </a:bodyPr>
          <a:lstStyle/>
          <a:p>
            <a:pPr eaLnBrk="1" hangingPunct="1">
              <a:defRPr/>
            </a:pPr>
            <a:r>
              <a:rPr lang="en-US" dirty="0">
                <a:effectLst/>
              </a:rPr>
              <a:t>Graphical User Interface (GUI) allowed users to interact with computer more easily</a:t>
            </a:r>
          </a:p>
          <a:p>
            <a:pPr eaLnBrk="1" hangingPunct="1">
              <a:defRPr/>
            </a:pPr>
            <a:r>
              <a:rPr lang="en-US" dirty="0"/>
              <a:t>Previously used command or menu driven interfaces</a:t>
            </a:r>
          </a:p>
          <a:p>
            <a:pPr eaLnBrk="1" hangingPunct="1">
              <a:defRPr/>
            </a:pPr>
            <a:r>
              <a:rPr lang="en-US" dirty="0">
                <a:effectLst/>
              </a:rPr>
              <a:t>GUI not invented by a computer company</a:t>
            </a:r>
          </a:p>
        </p:txBody>
      </p:sp>
    </p:spTree>
    <p:extLst>
      <p:ext uri="{BB962C8B-B14F-4D97-AF65-F5344CB8AC3E}">
        <p14:creationId xmlns:p14="http://schemas.microsoft.com/office/powerpoint/2010/main" val="3933443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57200" y="0"/>
            <a:ext cx="8686800" cy="1600199"/>
          </a:xfrm>
        </p:spPr>
        <p:txBody>
          <a:bodyPr>
            <a:normAutofit fontScale="90000"/>
          </a:bodyPr>
          <a:lstStyle/>
          <a:p>
            <a:pPr>
              <a:defRPr/>
            </a:pPr>
            <a:r>
              <a:rPr lang="en-US" sz="3200" dirty="0"/>
              <a:t>The Graphical User Interface and the Internet Boom</a:t>
            </a:r>
            <a:br>
              <a:rPr lang="en-US" dirty="0"/>
            </a:br>
            <a:r>
              <a:rPr lang="en-US" sz="3600" dirty="0"/>
              <a:t>Xerox and Apple’s Lisa and Macintosh (2 of 3)</a:t>
            </a:r>
            <a:br>
              <a:rPr lang="en-US" dirty="0"/>
            </a:br>
            <a:r>
              <a:rPr lang="en-US" sz="2200" dirty="0"/>
              <a:t>(Objective A.8)</a:t>
            </a:r>
          </a:p>
        </p:txBody>
      </p:sp>
      <p:sp>
        <p:nvSpPr>
          <p:cNvPr id="119811" name="Rectangle 3"/>
          <p:cNvSpPr>
            <a:spLocks noGrp="1" noChangeArrowheads="1"/>
          </p:cNvSpPr>
          <p:nvPr>
            <p:ph idx="1"/>
          </p:nvPr>
        </p:nvSpPr>
        <p:spPr>
          <a:xfrm>
            <a:off x="457200" y="1600200"/>
            <a:ext cx="8229600" cy="4800600"/>
          </a:xfrm>
        </p:spPr>
        <p:txBody>
          <a:bodyPr>
            <a:normAutofit/>
          </a:bodyPr>
          <a:lstStyle/>
          <a:p>
            <a:pPr eaLnBrk="1" hangingPunct="1">
              <a:defRPr/>
            </a:pPr>
            <a:r>
              <a:rPr lang="en-US" dirty="0">
                <a:effectLst/>
              </a:rPr>
              <a:t>Xerox Alto (1972)</a:t>
            </a:r>
          </a:p>
          <a:p>
            <a:pPr eaLnBrk="1" hangingPunct="1">
              <a:defRPr/>
            </a:pPr>
            <a:r>
              <a:rPr lang="en-US" dirty="0">
                <a:effectLst/>
              </a:rPr>
              <a:t>Introduced “What You See Is What You Get” (WYSIWYG)</a:t>
            </a:r>
          </a:p>
          <a:p>
            <a:pPr eaLnBrk="1" hangingPunct="1">
              <a:defRPr/>
            </a:pPr>
            <a:r>
              <a:rPr lang="en-US" dirty="0"/>
              <a:t>File Management system with directories and folders</a:t>
            </a:r>
          </a:p>
          <a:p>
            <a:pPr eaLnBrk="1" hangingPunct="1">
              <a:defRPr/>
            </a:pPr>
            <a:r>
              <a:rPr lang="en-US" dirty="0"/>
              <a:t>Mouse and network connectivity</a:t>
            </a:r>
          </a:p>
          <a:p>
            <a:pPr eaLnBrk="1" hangingPunct="1">
              <a:defRPr/>
            </a:pPr>
            <a:r>
              <a:rPr lang="en-US" dirty="0"/>
              <a:t>Never sold commercially</a:t>
            </a:r>
          </a:p>
          <a:p>
            <a:pPr lvl="1" eaLnBrk="1" hangingPunct="1">
              <a:defRPr/>
            </a:pPr>
            <a:endParaRPr lang="en-US" dirty="0">
              <a:effectLst/>
            </a:endParaRPr>
          </a:p>
        </p:txBody>
      </p:sp>
    </p:spTree>
    <p:extLst>
      <p:ext uri="{BB962C8B-B14F-4D97-AF65-F5344CB8AC3E}">
        <p14:creationId xmlns:p14="http://schemas.microsoft.com/office/powerpoint/2010/main" val="2324451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57200" y="0"/>
            <a:ext cx="8686800" cy="1600199"/>
          </a:xfrm>
        </p:spPr>
        <p:txBody>
          <a:bodyPr>
            <a:normAutofit fontScale="90000"/>
          </a:bodyPr>
          <a:lstStyle/>
          <a:p>
            <a:pPr>
              <a:defRPr/>
            </a:pPr>
            <a:r>
              <a:rPr lang="en-US" sz="3200" dirty="0"/>
              <a:t>The Graphical User Interface and the Internet Boom</a:t>
            </a:r>
            <a:br>
              <a:rPr lang="en-US" sz="3600" dirty="0"/>
            </a:br>
            <a:r>
              <a:rPr lang="en-US" sz="3600" dirty="0"/>
              <a:t>Xerox and Apple’s Lisa and Macintosh (3 of 3)</a:t>
            </a:r>
            <a:br>
              <a:rPr lang="en-US" sz="3600" dirty="0"/>
            </a:br>
            <a:r>
              <a:rPr lang="en-US" sz="2200" dirty="0"/>
              <a:t>(Objective A.8)</a:t>
            </a:r>
          </a:p>
        </p:txBody>
      </p:sp>
      <p:sp>
        <p:nvSpPr>
          <p:cNvPr id="119811" name="Rectangle 3"/>
          <p:cNvSpPr>
            <a:spLocks noGrp="1" noChangeArrowheads="1"/>
          </p:cNvSpPr>
          <p:nvPr>
            <p:ph idx="1"/>
          </p:nvPr>
        </p:nvSpPr>
        <p:spPr>
          <a:xfrm>
            <a:off x="457200" y="1600200"/>
            <a:ext cx="8229600" cy="4876800"/>
          </a:xfrm>
        </p:spPr>
        <p:txBody>
          <a:bodyPr>
            <a:normAutofit/>
          </a:bodyPr>
          <a:lstStyle/>
          <a:p>
            <a:pPr eaLnBrk="1" hangingPunct="1">
              <a:defRPr/>
            </a:pPr>
            <a:r>
              <a:rPr lang="en-US" dirty="0">
                <a:effectLst/>
              </a:rPr>
              <a:t>Apple Lisa (1983)</a:t>
            </a:r>
          </a:p>
          <a:p>
            <a:pPr lvl="1" eaLnBrk="1" hangingPunct="1">
              <a:defRPr/>
            </a:pPr>
            <a:r>
              <a:rPr lang="en-US" dirty="0"/>
              <a:t>First successful PC using GUI</a:t>
            </a:r>
          </a:p>
          <a:p>
            <a:pPr lvl="1"/>
            <a:r>
              <a:rPr lang="en-US" dirty="0"/>
              <a:t>Windows, drop-down menus, icons, a file system with folders and files</a:t>
            </a:r>
          </a:p>
          <a:p>
            <a:pPr lvl="1"/>
            <a:r>
              <a:rPr lang="en-US" dirty="0"/>
              <a:t>Very expensive</a:t>
            </a:r>
          </a:p>
          <a:p>
            <a:pPr>
              <a:defRPr/>
            </a:pPr>
            <a:r>
              <a:rPr lang="en-US" dirty="0"/>
              <a:t>Apple Macintosh (1984)</a:t>
            </a:r>
          </a:p>
          <a:p>
            <a:pPr lvl="1">
              <a:defRPr/>
            </a:pPr>
            <a:r>
              <a:rPr lang="en-US" dirty="0"/>
              <a:t>1/3 cost of Lisa</a:t>
            </a:r>
          </a:p>
          <a:p>
            <a:pPr lvl="1">
              <a:defRPr/>
            </a:pPr>
            <a:r>
              <a:rPr lang="en-US" dirty="0"/>
              <a:t>Introduced 3.5-inch floppy disk</a:t>
            </a:r>
            <a:endParaRPr lang="en-US" dirty="0">
              <a:effectLst/>
            </a:endParaRPr>
          </a:p>
        </p:txBody>
      </p:sp>
    </p:spTree>
    <p:extLst>
      <p:ext uri="{BB962C8B-B14F-4D97-AF65-F5344CB8AC3E}">
        <p14:creationId xmlns:p14="http://schemas.microsoft.com/office/powerpoint/2010/main" val="2941351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457200" y="0"/>
            <a:ext cx="8686800" cy="1600199"/>
          </a:xfrm>
        </p:spPr>
        <p:txBody>
          <a:bodyPr/>
          <a:lstStyle/>
          <a:p>
            <a:pPr>
              <a:defRPr/>
            </a:pPr>
            <a:r>
              <a:rPr lang="en-US" sz="2900" dirty="0"/>
              <a:t>The Graphical User Interface and the Internet Boom</a:t>
            </a:r>
            <a:br>
              <a:rPr lang="en-US" dirty="0"/>
            </a:br>
            <a:r>
              <a:rPr lang="en-US" sz="3200" dirty="0"/>
              <a:t>The Internet Boom</a:t>
            </a:r>
            <a:br>
              <a:rPr lang="en-US" dirty="0"/>
            </a:br>
            <a:r>
              <a:rPr lang="en-US" sz="2000" dirty="0"/>
              <a:t>(Objective A.9)</a:t>
            </a:r>
          </a:p>
        </p:txBody>
      </p:sp>
      <p:sp>
        <p:nvSpPr>
          <p:cNvPr id="120835" name="Rectangle 3"/>
          <p:cNvSpPr>
            <a:spLocks noGrp="1" noChangeArrowheads="1"/>
          </p:cNvSpPr>
          <p:nvPr>
            <p:ph type="body" idx="1"/>
          </p:nvPr>
        </p:nvSpPr>
        <p:spPr>
          <a:xfrm>
            <a:off x="457200" y="1600200"/>
            <a:ext cx="8229600" cy="4525963"/>
          </a:xfrm>
        </p:spPr>
        <p:txBody>
          <a:bodyPr/>
          <a:lstStyle/>
          <a:p>
            <a:pPr>
              <a:spcAft>
                <a:spcPts val="600"/>
              </a:spcAft>
              <a:defRPr/>
            </a:pPr>
            <a:r>
              <a:rPr lang="en-US" dirty="0"/>
              <a:t>1993: Mosaic browser introduced</a:t>
            </a:r>
          </a:p>
          <a:p>
            <a:pPr>
              <a:spcAft>
                <a:spcPts val="600"/>
              </a:spcAft>
              <a:defRPr/>
            </a:pPr>
            <a:r>
              <a:rPr lang="en-US" dirty="0"/>
              <a:t>1994: Netscape launched</a:t>
            </a:r>
          </a:p>
          <a:p>
            <a:pPr>
              <a:spcAft>
                <a:spcPts val="600"/>
              </a:spcAft>
              <a:defRPr/>
            </a:pPr>
            <a:r>
              <a:rPr lang="en-US" dirty="0"/>
              <a:t>1995: Internet Explorer introduced by 			Microsoft</a:t>
            </a:r>
          </a:p>
          <a:p>
            <a:pPr>
              <a:spcAft>
                <a:spcPts val="600"/>
              </a:spcAft>
              <a:defRPr/>
            </a:pPr>
            <a:r>
              <a:rPr lang="en-US" dirty="0"/>
              <a:t>1998: Netscape became open source</a:t>
            </a:r>
          </a:p>
        </p:txBody>
      </p:sp>
    </p:spTree>
    <p:extLst>
      <p:ext uri="{BB962C8B-B14F-4D97-AF65-F5344CB8AC3E}">
        <p14:creationId xmlns:p14="http://schemas.microsoft.com/office/powerpoint/2010/main" val="227621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457200" y="0"/>
            <a:ext cx="8686800" cy="1600200"/>
          </a:xfrm>
        </p:spPr>
        <p:txBody>
          <a:bodyPr anchor="b">
            <a:normAutofit fontScale="90000"/>
          </a:bodyPr>
          <a:lstStyle/>
          <a:p>
            <a:r>
              <a:rPr lang="en-US" sz="2900" dirty="0"/>
              <a:t>Making the Personal Computer Possible: Early Computers</a:t>
            </a:r>
            <a:br>
              <a:rPr lang="en-US" sz="2700" dirty="0"/>
            </a:br>
            <a:r>
              <a:rPr lang="en-US" sz="2900" b="1" dirty="0"/>
              <a:t>The </a:t>
            </a:r>
            <a:r>
              <a:rPr lang="en-US" sz="2900" b="1" dirty="0" err="1"/>
              <a:t>Pascalene</a:t>
            </a:r>
            <a:r>
              <a:rPr lang="en-US" sz="2900" b="1" dirty="0"/>
              <a:t> Calculator and the Jacquard Loom (1 of 2)</a:t>
            </a:r>
            <a:br>
              <a:rPr lang="en-US" sz="2400" b="1" dirty="0"/>
            </a:br>
            <a:r>
              <a:rPr lang="en-US" sz="2200" b="1" dirty="0"/>
              <a:t>(Objective A.10)</a:t>
            </a:r>
          </a:p>
        </p:txBody>
      </p:sp>
      <p:sp>
        <p:nvSpPr>
          <p:cNvPr id="131075" name="Rectangle 3"/>
          <p:cNvSpPr>
            <a:spLocks noGrp="1" noChangeArrowheads="1"/>
          </p:cNvSpPr>
          <p:nvPr>
            <p:ph idx="1"/>
          </p:nvPr>
        </p:nvSpPr>
        <p:spPr>
          <a:xfrm>
            <a:off x="457200" y="1600200"/>
            <a:ext cx="8229600" cy="4953000"/>
          </a:xfrm>
        </p:spPr>
        <p:txBody>
          <a:bodyPr>
            <a:normAutofit/>
          </a:bodyPr>
          <a:lstStyle/>
          <a:p>
            <a:r>
              <a:rPr lang="en-US" dirty="0"/>
              <a:t>F</a:t>
            </a:r>
            <a:r>
              <a:rPr lang="en-US" dirty="0">
                <a:effectLst/>
              </a:rPr>
              <a:t>irst accurate mechanical calculator</a:t>
            </a:r>
          </a:p>
          <a:p>
            <a:r>
              <a:rPr lang="en-US" dirty="0">
                <a:effectLst/>
              </a:rPr>
              <a:t>Created by </a:t>
            </a:r>
            <a:r>
              <a:rPr lang="en-US" dirty="0" err="1">
                <a:effectLst/>
              </a:rPr>
              <a:t>Blaise</a:t>
            </a:r>
            <a:r>
              <a:rPr lang="en-US" dirty="0">
                <a:effectLst/>
              </a:rPr>
              <a:t> Pascal in 1642</a:t>
            </a:r>
          </a:p>
          <a:p>
            <a:r>
              <a:rPr lang="en-US" dirty="0"/>
              <a:t>Used revolutions of gears to count by tens</a:t>
            </a:r>
            <a:endParaRPr lang="en-US" dirty="0">
              <a:effectLst/>
            </a:endParaRPr>
          </a:p>
          <a:p>
            <a:r>
              <a:rPr lang="en-US" dirty="0">
                <a:effectLst/>
              </a:rPr>
              <a:t>Could be used to add, subtract, multiply, and divide</a:t>
            </a:r>
          </a:p>
          <a:p>
            <a:r>
              <a:rPr lang="en-US" dirty="0"/>
              <a:t>Basic design used in mechanical calculators for 300 years</a:t>
            </a:r>
            <a:endParaRPr lang="en-US" dirty="0">
              <a:effectLst/>
            </a:endParaRPr>
          </a:p>
        </p:txBody>
      </p:sp>
    </p:spTree>
    <p:extLst>
      <p:ext uri="{BB962C8B-B14F-4D97-AF65-F5344CB8AC3E}">
        <p14:creationId xmlns:p14="http://schemas.microsoft.com/office/powerpoint/2010/main" val="3414526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457200" y="0"/>
            <a:ext cx="8686800" cy="1600200"/>
          </a:xfrm>
        </p:spPr>
        <p:txBody>
          <a:bodyPr anchor="b">
            <a:normAutofit fontScale="90000"/>
          </a:bodyPr>
          <a:lstStyle/>
          <a:p>
            <a:r>
              <a:rPr lang="en-US" sz="2900" dirty="0"/>
              <a:t>Making the Personal Computer Possible: Early Computers</a:t>
            </a:r>
            <a:br>
              <a:rPr lang="en-US" sz="2400" dirty="0"/>
            </a:br>
            <a:r>
              <a:rPr lang="en-US" sz="2900" dirty="0"/>
              <a:t>The </a:t>
            </a:r>
            <a:r>
              <a:rPr lang="en-US" sz="2900" dirty="0" err="1"/>
              <a:t>Pascalene</a:t>
            </a:r>
            <a:r>
              <a:rPr lang="en-US" sz="2900" dirty="0"/>
              <a:t> Calculator and the Jacquard Loom (2 of 2)</a:t>
            </a:r>
            <a:br>
              <a:rPr lang="en-US" sz="2000" dirty="0"/>
            </a:br>
            <a:r>
              <a:rPr lang="en-US" sz="2200" dirty="0"/>
              <a:t>(Objective A.10)</a:t>
            </a:r>
            <a:endParaRPr lang="en-US" sz="2200" b="1" dirty="0"/>
          </a:p>
        </p:txBody>
      </p:sp>
      <p:sp>
        <p:nvSpPr>
          <p:cNvPr id="3" name="Content Placeholder 2"/>
          <p:cNvSpPr>
            <a:spLocks noGrp="1"/>
          </p:cNvSpPr>
          <p:nvPr>
            <p:ph sz="half" idx="1"/>
          </p:nvPr>
        </p:nvSpPr>
        <p:spPr>
          <a:xfrm>
            <a:off x="457200" y="1600200"/>
            <a:ext cx="5791200" cy="4876800"/>
          </a:xfrm>
        </p:spPr>
        <p:txBody>
          <a:bodyPr>
            <a:noAutofit/>
          </a:bodyPr>
          <a:lstStyle/>
          <a:p>
            <a:pPr>
              <a:lnSpc>
                <a:spcPct val="100000"/>
              </a:lnSpc>
              <a:spcBef>
                <a:spcPts val="0"/>
              </a:spcBef>
              <a:spcAft>
                <a:spcPts val="900"/>
              </a:spcAft>
            </a:pPr>
            <a:r>
              <a:rPr lang="en-US" sz="3200" dirty="0">
                <a:solidFill>
                  <a:srgbClr val="007FA3"/>
                </a:solidFill>
              </a:rPr>
              <a:t>Created by Joseph Jacquard</a:t>
            </a:r>
          </a:p>
          <a:p>
            <a:pPr>
              <a:lnSpc>
                <a:spcPct val="100000"/>
              </a:lnSpc>
              <a:spcBef>
                <a:spcPts val="0"/>
              </a:spcBef>
              <a:spcAft>
                <a:spcPts val="900"/>
              </a:spcAft>
            </a:pPr>
            <a:r>
              <a:rPr lang="en-US" sz="3200" dirty="0">
                <a:solidFill>
                  <a:srgbClr val="007FA3"/>
                </a:solidFill>
              </a:rPr>
              <a:t>Revolutionized fabric industry</a:t>
            </a:r>
          </a:p>
          <a:p>
            <a:pPr>
              <a:lnSpc>
                <a:spcPct val="100000"/>
              </a:lnSpc>
              <a:spcBef>
                <a:spcPts val="0"/>
              </a:spcBef>
              <a:spcAft>
                <a:spcPts val="900"/>
              </a:spcAft>
            </a:pPr>
            <a:r>
              <a:rPr lang="en-US" sz="3200" dirty="0">
                <a:solidFill>
                  <a:srgbClr val="007FA3"/>
                </a:solidFill>
              </a:rPr>
              <a:t>Cards had punched holes;  automated weaving complex patterns</a:t>
            </a:r>
          </a:p>
          <a:p>
            <a:pPr>
              <a:lnSpc>
                <a:spcPct val="100000"/>
              </a:lnSpc>
              <a:spcBef>
                <a:spcPts val="0"/>
              </a:spcBef>
              <a:spcAft>
                <a:spcPts val="900"/>
              </a:spcAft>
            </a:pPr>
            <a:r>
              <a:rPr lang="en-US" sz="3200" dirty="0">
                <a:solidFill>
                  <a:srgbClr val="007FA3"/>
                </a:solidFill>
              </a:rPr>
              <a:t>Process adopted later; record and read data in computers using punch cards</a:t>
            </a:r>
          </a:p>
        </p:txBody>
      </p:sp>
      <p:pic>
        <p:nvPicPr>
          <p:cNvPr id="4" name="Picture 3" descr="A photo shows a man operating the jacquard loom.">
            <a:extLst>
              <a:ext uri="{FF2B5EF4-FFF2-40B4-BE49-F238E27FC236}">
                <a16:creationId xmlns:a16="http://schemas.microsoft.com/office/drawing/2014/main" id="{069F0212-4BE8-4EAA-8710-312D8169A7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58560" y="1752600"/>
            <a:ext cx="2757545" cy="3952240"/>
          </a:xfrm>
          <a:prstGeom prst="rect">
            <a:avLst/>
          </a:prstGeom>
        </p:spPr>
      </p:pic>
    </p:spTree>
    <p:extLst>
      <p:ext uri="{BB962C8B-B14F-4D97-AF65-F5344CB8AC3E}">
        <p14:creationId xmlns:p14="http://schemas.microsoft.com/office/powerpoint/2010/main" val="1455661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5">
            <a:extLst>
              <a:ext uri="{FF2B5EF4-FFF2-40B4-BE49-F238E27FC236}">
                <a16:creationId xmlns:a16="http://schemas.microsoft.com/office/drawing/2014/main" id="{002AE585-F18D-4966-8121-DDC45FB9F84C}"/>
              </a:ext>
            </a:extLst>
          </p:cNvPr>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Learning Objectives </a:t>
            </a:r>
            <a:r>
              <a:rPr lang="en-US" sz="2800" b="1" i="0" u="none" strike="noStrike" cap="none" dirty="0">
                <a:solidFill>
                  <a:srgbClr val="007FA3"/>
                </a:solidFill>
                <a:latin typeface="Times New Roman"/>
                <a:ea typeface="Times New Roman"/>
                <a:cs typeface="Times New Roman"/>
                <a:sym typeface="Times New Roman"/>
              </a:rPr>
              <a:t>(1 of </a:t>
            </a:r>
            <a:r>
              <a:rPr lang="en-US" sz="2800" dirty="0"/>
              <a:t>3</a:t>
            </a:r>
            <a:r>
              <a:rPr lang="en-US" sz="2800" b="1" i="0" u="none" strike="noStrike" cap="none" dirty="0">
                <a:solidFill>
                  <a:srgbClr val="007FA3"/>
                </a:solidFill>
                <a:latin typeface="Times New Roman"/>
                <a:ea typeface="Times New Roman"/>
                <a:cs typeface="Times New Roman"/>
                <a:sym typeface="Times New Roman"/>
              </a:rPr>
              <a:t>)</a:t>
            </a:r>
          </a:p>
        </p:txBody>
      </p:sp>
      <p:sp>
        <p:nvSpPr>
          <p:cNvPr id="7" name="Subtitle 6"/>
          <p:cNvSpPr>
            <a:spLocks noGrp="1"/>
          </p:cNvSpPr>
          <p:nvPr>
            <p:ph type="body" idx="1"/>
          </p:nvPr>
        </p:nvSpPr>
        <p:spPr>
          <a:xfrm>
            <a:off x="457200" y="1600200"/>
            <a:ext cx="8458200" cy="5257800"/>
          </a:xfrm>
        </p:spPr>
        <p:txBody>
          <a:bodyPr>
            <a:normAutofit/>
          </a:bodyPr>
          <a:lstStyle/>
          <a:p>
            <a:pPr marL="692150" indent="-692150">
              <a:spcBef>
                <a:spcPts val="0"/>
              </a:spcBef>
              <a:spcAft>
                <a:spcPts val="1800"/>
              </a:spcAft>
              <a:buNone/>
            </a:pPr>
            <a:r>
              <a:rPr lang="en-US" sz="2400" dirty="0">
                <a:latin typeface="Arial" panose="020B0604020202020204" pitchFamily="34" charset="0"/>
                <a:cs typeface="Arial" panose="020B0604020202020204" pitchFamily="34" charset="0"/>
              </a:rPr>
              <a:t>A.1  Describe the earliest personal computer ever designed.</a:t>
            </a:r>
          </a:p>
          <a:p>
            <a:pPr marL="692150" indent="-692150">
              <a:spcBef>
                <a:spcPts val="0"/>
              </a:spcBef>
              <a:spcAft>
                <a:spcPts val="1800"/>
              </a:spcAft>
              <a:buNone/>
            </a:pPr>
            <a:r>
              <a:rPr lang="en-US" sz="2400" dirty="0">
                <a:latin typeface="Arial" panose="020B0604020202020204" pitchFamily="34" charset="0"/>
                <a:cs typeface="Arial" panose="020B0604020202020204" pitchFamily="34" charset="0"/>
              </a:rPr>
              <a:t>A.2  Describe the distinguishing features of the Apple I and Apple II.</a:t>
            </a:r>
          </a:p>
          <a:p>
            <a:pPr marL="692150" indent="-692150">
              <a:spcBef>
                <a:spcPts val="0"/>
              </a:spcBef>
              <a:spcAft>
                <a:spcPts val="1800"/>
              </a:spcAft>
              <a:buNone/>
            </a:pPr>
            <a:r>
              <a:rPr lang="en-US" sz="2400" dirty="0">
                <a:latin typeface="Arial" panose="020B0604020202020204" pitchFamily="34" charset="0"/>
                <a:cs typeface="Arial" panose="020B0604020202020204" pitchFamily="34" charset="0"/>
              </a:rPr>
              <a:t>A.3  Describe the first portable computer.</a:t>
            </a:r>
          </a:p>
          <a:p>
            <a:pPr marL="692150" indent="-692150">
              <a:spcBef>
                <a:spcPts val="0"/>
              </a:spcBef>
              <a:spcAft>
                <a:spcPts val="1800"/>
              </a:spcAft>
              <a:buNone/>
            </a:pPr>
            <a:r>
              <a:rPr lang="en-US" sz="2400" dirty="0">
                <a:latin typeface="Arial" panose="020B0604020202020204" pitchFamily="34" charset="0"/>
                <a:cs typeface="Arial" panose="020B0604020202020204" pitchFamily="34" charset="0"/>
              </a:rPr>
              <a:t>A.4  Describe the development of the IBM PC.</a:t>
            </a:r>
          </a:p>
          <a:p>
            <a:pPr marL="692150" indent="-692150">
              <a:spcBef>
                <a:spcPts val="0"/>
              </a:spcBef>
              <a:spcAft>
                <a:spcPts val="1800"/>
              </a:spcAft>
              <a:buNone/>
            </a:pPr>
            <a:r>
              <a:rPr lang="en-US" sz="2400" dirty="0">
                <a:latin typeface="Arial" panose="020B0604020202020204" pitchFamily="34" charset="0"/>
                <a:cs typeface="Arial" panose="020B0604020202020204" pitchFamily="34" charset="0"/>
              </a:rPr>
              <a:t>A.5  Explain why BASIC was an important step in revolutionizing the software industry.</a:t>
            </a:r>
          </a:p>
          <a:p>
            <a:pPr marL="692150" indent="-692150">
              <a:spcBef>
                <a:spcPts val="0"/>
              </a:spcBef>
              <a:spcAft>
                <a:spcPts val="1800"/>
              </a:spcAft>
              <a:buNone/>
            </a:pPr>
            <a:r>
              <a:rPr lang="en-US" sz="2400" dirty="0">
                <a:latin typeface="Arial" panose="020B0604020202020204" pitchFamily="34" charset="0"/>
                <a:cs typeface="Arial" panose="020B0604020202020204" pitchFamily="34" charset="0"/>
              </a:rPr>
              <a:t>A.6  Explain why the development of the operating system was an important step in PC development.</a:t>
            </a:r>
          </a:p>
        </p:txBody>
      </p:sp>
    </p:spTree>
    <p:extLst>
      <p:ext uri="{BB962C8B-B14F-4D97-AF65-F5344CB8AC3E}">
        <p14:creationId xmlns:p14="http://schemas.microsoft.com/office/powerpoint/2010/main" val="148288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4" name="Rectangle 4"/>
          <p:cNvSpPr>
            <a:spLocks noGrp="1" noChangeArrowheads="1"/>
          </p:cNvSpPr>
          <p:nvPr>
            <p:ph type="title"/>
          </p:nvPr>
        </p:nvSpPr>
        <p:spPr>
          <a:xfrm>
            <a:off x="457200" y="0"/>
            <a:ext cx="8686800" cy="1600200"/>
          </a:xfrm>
        </p:spPr>
        <p:txBody>
          <a:bodyPr anchor="b">
            <a:normAutofit fontScale="90000"/>
          </a:bodyPr>
          <a:lstStyle/>
          <a:p>
            <a:r>
              <a:rPr lang="en-US" sz="2900" dirty="0"/>
              <a:t>Making the Personal Computer Possible: Early Computers</a:t>
            </a:r>
            <a:br>
              <a:rPr lang="en-US" sz="4000" dirty="0"/>
            </a:br>
            <a:r>
              <a:rPr lang="en-US" sz="2700" dirty="0"/>
              <a:t>Babbage’s Engines and the Hollerith Tabulating Machine (1 of 2)</a:t>
            </a:r>
            <a:br>
              <a:rPr lang="en-US" sz="3200" b="1" dirty="0"/>
            </a:br>
            <a:r>
              <a:rPr lang="en-US" sz="2200" b="1" dirty="0"/>
              <a:t>(Objective A.11)</a:t>
            </a:r>
            <a:endParaRPr lang="en-US" sz="2000" b="1" dirty="0"/>
          </a:p>
        </p:txBody>
      </p:sp>
      <p:sp>
        <p:nvSpPr>
          <p:cNvPr id="3" name="Content Placeholder 2"/>
          <p:cNvSpPr>
            <a:spLocks noGrp="1"/>
          </p:cNvSpPr>
          <p:nvPr>
            <p:ph sz="half" idx="2"/>
          </p:nvPr>
        </p:nvSpPr>
        <p:spPr>
          <a:xfrm>
            <a:off x="3505200" y="1600200"/>
            <a:ext cx="5638800" cy="4876800"/>
          </a:xfrm>
        </p:spPr>
        <p:txBody>
          <a:bodyPr>
            <a:normAutofit fontScale="92500"/>
          </a:bodyPr>
          <a:lstStyle/>
          <a:p>
            <a:pPr>
              <a:lnSpc>
                <a:spcPct val="110000"/>
              </a:lnSpc>
              <a:spcAft>
                <a:spcPts val="600"/>
              </a:spcAft>
            </a:pPr>
            <a:r>
              <a:rPr lang="en-US" sz="3500" dirty="0">
                <a:solidFill>
                  <a:srgbClr val="007FA3"/>
                </a:solidFill>
              </a:rPr>
              <a:t>1834: Analytical Engine</a:t>
            </a:r>
          </a:p>
          <a:p>
            <a:pPr lvl="1">
              <a:lnSpc>
                <a:spcPct val="110000"/>
              </a:lnSpc>
              <a:spcAft>
                <a:spcPts val="600"/>
              </a:spcAft>
              <a:buFontTx/>
              <a:buChar char="–"/>
            </a:pPr>
            <a:r>
              <a:rPr lang="en-US" sz="3000" dirty="0"/>
              <a:t>Designed by Charles Babbage</a:t>
            </a:r>
          </a:p>
          <a:p>
            <a:pPr lvl="1">
              <a:lnSpc>
                <a:spcPct val="110000"/>
              </a:lnSpc>
              <a:spcAft>
                <a:spcPts val="600"/>
              </a:spcAft>
              <a:buFontTx/>
              <a:buChar char="–"/>
            </a:pPr>
            <a:r>
              <a:rPr lang="en-US" sz="3000" dirty="0"/>
              <a:t>First automatic calculator</a:t>
            </a:r>
          </a:p>
          <a:p>
            <a:pPr lvl="1">
              <a:lnSpc>
                <a:spcPct val="110000"/>
              </a:lnSpc>
              <a:spcAft>
                <a:spcPts val="600"/>
              </a:spcAft>
              <a:buFontTx/>
              <a:buChar char="–"/>
            </a:pPr>
            <a:r>
              <a:rPr lang="en-US" sz="3000" dirty="0"/>
              <a:t>Based on Difference Engine</a:t>
            </a:r>
          </a:p>
          <a:p>
            <a:pPr lvl="1">
              <a:lnSpc>
                <a:spcPct val="110000"/>
              </a:lnSpc>
              <a:spcAft>
                <a:spcPts val="600"/>
              </a:spcAft>
              <a:buFontTx/>
              <a:buChar char="–"/>
            </a:pPr>
            <a:r>
              <a:rPr lang="en-US" sz="3000" dirty="0"/>
              <a:t>Never developed</a:t>
            </a:r>
          </a:p>
          <a:p>
            <a:pPr lvl="1">
              <a:lnSpc>
                <a:spcPct val="110000"/>
              </a:lnSpc>
              <a:spcAft>
                <a:spcPts val="600"/>
              </a:spcAft>
              <a:buFontTx/>
              <a:buChar char="–"/>
            </a:pPr>
            <a:r>
              <a:rPr lang="en-US" sz="3000" dirty="0"/>
              <a:t>Drawings and descriptions similar to today’s computers</a:t>
            </a:r>
          </a:p>
        </p:txBody>
      </p:sp>
      <p:pic>
        <p:nvPicPr>
          <p:cNvPr id="4" name="Picture 3" descr="A photo of the Analytical Engine.">
            <a:extLst>
              <a:ext uri="{FF2B5EF4-FFF2-40B4-BE49-F238E27FC236}">
                <a16:creationId xmlns:a16="http://schemas.microsoft.com/office/drawing/2014/main" id="{D81379B8-A460-4B5B-BCFE-078324B445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600200"/>
            <a:ext cx="3042920" cy="4766228"/>
          </a:xfrm>
          <a:prstGeom prst="rect">
            <a:avLst/>
          </a:prstGeom>
        </p:spPr>
      </p:pic>
    </p:spTree>
    <p:extLst>
      <p:ext uri="{BB962C8B-B14F-4D97-AF65-F5344CB8AC3E}">
        <p14:creationId xmlns:p14="http://schemas.microsoft.com/office/powerpoint/2010/main" val="1978073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0"/>
            <a:ext cx="8686800" cy="1600200"/>
          </a:xfrm>
        </p:spPr>
        <p:txBody>
          <a:bodyPr anchor="b">
            <a:normAutofit/>
          </a:bodyPr>
          <a:lstStyle/>
          <a:p>
            <a:r>
              <a:rPr lang="en-US" sz="2600" dirty="0"/>
              <a:t>Making the Personal Computer Possible: Early Computers</a:t>
            </a:r>
            <a:br>
              <a:rPr lang="en-US" sz="3600" dirty="0"/>
            </a:br>
            <a:r>
              <a:rPr lang="en-US" sz="2400" dirty="0"/>
              <a:t>Babbage’s Engines and the Hollerith Tabulating Machine (2 of 2)</a:t>
            </a:r>
            <a:br>
              <a:rPr lang="en-US" sz="2800" dirty="0"/>
            </a:br>
            <a:r>
              <a:rPr lang="en-US" sz="2000" dirty="0"/>
              <a:t>(Objective A.11)</a:t>
            </a:r>
            <a:endParaRPr lang="en-US" sz="2000" b="1" dirty="0"/>
          </a:p>
        </p:txBody>
      </p:sp>
      <p:sp>
        <p:nvSpPr>
          <p:cNvPr id="9" name="Content Placeholder 8"/>
          <p:cNvSpPr>
            <a:spLocks noGrp="1"/>
          </p:cNvSpPr>
          <p:nvPr>
            <p:ph idx="1"/>
          </p:nvPr>
        </p:nvSpPr>
        <p:spPr>
          <a:xfrm>
            <a:off x="457200" y="1600200"/>
            <a:ext cx="8229600" cy="4876800"/>
          </a:xfrm>
        </p:spPr>
        <p:txBody>
          <a:bodyPr>
            <a:normAutofit/>
          </a:bodyPr>
          <a:lstStyle/>
          <a:p>
            <a:pPr>
              <a:spcAft>
                <a:spcPts val="600"/>
              </a:spcAft>
            </a:pPr>
            <a:r>
              <a:rPr lang="en-US" dirty="0"/>
              <a:t> 1890: Hollerith Tabulating Machine</a:t>
            </a:r>
          </a:p>
          <a:p>
            <a:pPr lvl="1">
              <a:spcAft>
                <a:spcPts val="600"/>
              </a:spcAft>
            </a:pPr>
            <a:r>
              <a:rPr lang="en-US" dirty="0"/>
              <a:t>Created by Herman Hollerith</a:t>
            </a:r>
          </a:p>
          <a:p>
            <a:pPr lvl="1">
              <a:spcAft>
                <a:spcPts val="600"/>
              </a:spcAft>
            </a:pPr>
            <a:r>
              <a:rPr lang="en-US" dirty="0"/>
              <a:t>U.S. Census Bureau: Tabulate census data</a:t>
            </a:r>
          </a:p>
          <a:p>
            <a:pPr lvl="1">
              <a:spcAft>
                <a:spcPts val="600"/>
              </a:spcAft>
            </a:pPr>
            <a:r>
              <a:rPr lang="en-US" dirty="0"/>
              <a:t>Automatically read data from punch cards </a:t>
            </a:r>
          </a:p>
          <a:p>
            <a:pPr>
              <a:spcAft>
                <a:spcPts val="600"/>
              </a:spcAft>
            </a:pPr>
            <a:r>
              <a:rPr lang="en-US" dirty="0"/>
              <a:t>1896: Hollerith started the Tabulating Machine Company</a:t>
            </a:r>
          </a:p>
          <a:p>
            <a:pPr lvl="1">
              <a:spcAft>
                <a:spcPts val="600"/>
              </a:spcAft>
            </a:pPr>
            <a:r>
              <a:rPr lang="en-US" dirty="0"/>
              <a:t>Later became International Business Machines (IBM)</a:t>
            </a:r>
          </a:p>
          <a:p>
            <a:endParaRPr lang="en-US" dirty="0"/>
          </a:p>
          <a:p>
            <a:endParaRPr lang="en-US" dirty="0"/>
          </a:p>
        </p:txBody>
      </p:sp>
    </p:spTree>
    <p:extLst>
      <p:ext uri="{BB962C8B-B14F-4D97-AF65-F5344CB8AC3E}">
        <p14:creationId xmlns:p14="http://schemas.microsoft.com/office/powerpoint/2010/main" val="4032290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chor="b">
            <a:normAutofit/>
          </a:bodyPr>
          <a:lstStyle/>
          <a:p>
            <a:r>
              <a:rPr lang="en-US" sz="2600" dirty="0">
                <a:latin typeface="Times New Roman" panose="02020603050405020304" pitchFamily="18" charset="0"/>
                <a:cs typeface="Times New Roman" panose="02020603050405020304" pitchFamily="18" charset="0"/>
              </a:rPr>
              <a:t>Making the Personal Computer Possible: Early Computers</a:t>
            </a:r>
            <a:br>
              <a:rPr lang="en-US" sz="4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Z1, the Atanasoff–Berry Computer, and the Harvard Mark I (1 of 3)</a:t>
            </a:r>
            <a:br>
              <a:rPr lang="en-US" sz="32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(Objective A.12)</a:t>
            </a:r>
          </a:p>
        </p:txBody>
      </p:sp>
      <p:sp>
        <p:nvSpPr>
          <p:cNvPr id="3" name="Content Placeholder 2"/>
          <p:cNvSpPr>
            <a:spLocks noGrp="1"/>
          </p:cNvSpPr>
          <p:nvPr>
            <p:ph sz="half" idx="1"/>
          </p:nvPr>
        </p:nvSpPr>
        <p:spPr>
          <a:xfrm>
            <a:off x="457200" y="1600200"/>
            <a:ext cx="8229600" cy="5105400"/>
          </a:xfrm>
        </p:spPr>
        <p:txBody>
          <a:bodyPr>
            <a:normAutofit/>
          </a:bodyPr>
          <a:lstStyle/>
          <a:p>
            <a:pPr>
              <a:lnSpc>
                <a:spcPct val="120000"/>
              </a:lnSpc>
              <a:spcBef>
                <a:spcPts val="0"/>
              </a:spcBef>
            </a:pPr>
            <a:r>
              <a:rPr lang="en-US" sz="3200" dirty="0">
                <a:solidFill>
                  <a:srgbClr val="007FA3"/>
                </a:solidFill>
              </a:rPr>
              <a:t>1936: Z1</a:t>
            </a:r>
          </a:p>
          <a:p>
            <a:pPr marL="688975" lvl="1">
              <a:lnSpc>
                <a:spcPct val="120000"/>
              </a:lnSpc>
              <a:spcBef>
                <a:spcPts val="0"/>
              </a:spcBef>
            </a:pPr>
            <a:r>
              <a:rPr lang="en-US" sz="2800" dirty="0"/>
              <a:t>Created by </a:t>
            </a:r>
            <a:r>
              <a:rPr lang="en-US" sz="2800" dirty="0" err="1"/>
              <a:t>Konrad</a:t>
            </a:r>
            <a:r>
              <a:rPr lang="en-US" sz="2800" dirty="0"/>
              <a:t> </a:t>
            </a:r>
            <a:r>
              <a:rPr lang="en-US" sz="2800" dirty="0" err="1"/>
              <a:t>Zuse</a:t>
            </a:r>
            <a:endParaRPr lang="en-US" sz="2800" dirty="0"/>
          </a:p>
          <a:p>
            <a:pPr marL="688975" lvl="1">
              <a:lnSpc>
                <a:spcPct val="120000"/>
              </a:lnSpc>
              <a:spcBef>
                <a:spcPts val="0"/>
              </a:spcBef>
            </a:pPr>
            <a:r>
              <a:rPr lang="en-US" sz="2800" dirty="0"/>
              <a:t>Mechanical calculator</a:t>
            </a:r>
          </a:p>
          <a:p>
            <a:pPr marL="688975" lvl="1">
              <a:lnSpc>
                <a:spcPct val="120000"/>
              </a:lnSpc>
              <a:spcBef>
                <a:spcPts val="0"/>
              </a:spcBef>
            </a:pPr>
            <a:r>
              <a:rPr lang="en-US" sz="2800" dirty="0"/>
              <a:t>Included control unit and separate memory functions</a:t>
            </a:r>
          </a:p>
          <a:p>
            <a:pPr marL="688975" lvl="1">
              <a:lnSpc>
                <a:spcPct val="120000"/>
              </a:lnSpc>
              <a:spcBef>
                <a:spcPts val="0"/>
              </a:spcBef>
            </a:pPr>
            <a:r>
              <a:rPr lang="en-US" sz="2800" dirty="0"/>
              <a:t>Important breakthrough for future computer design</a:t>
            </a:r>
          </a:p>
        </p:txBody>
      </p:sp>
    </p:spTree>
    <p:extLst>
      <p:ext uri="{BB962C8B-B14F-4D97-AF65-F5344CB8AC3E}">
        <p14:creationId xmlns:p14="http://schemas.microsoft.com/office/powerpoint/2010/main" val="2753024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chor="b">
            <a:normAutofit fontScale="90000"/>
          </a:bodyPr>
          <a:lstStyle/>
          <a:p>
            <a:r>
              <a:rPr lang="en-US" sz="2900" dirty="0">
                <a:latin typeface="Times New Roman" panose="02020603050405020304" pitchFamily="18" charset="0"/>
                <a:cs typeface="Times New Roman" panose="02020603050405020304" pitchFamily="18" charset="0"/>
              </a:rPr>
              <a:t>Making the Personal Computer Possible: Early Computers</a:t>
            </a:r>
            <a:br>
              <a:rPr lang="en-US" sz="44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The Z1, the Atanasoff–Berry Computer, and the Harvard Mark I (2 of 3)</a:t>
            </a:r>
            <a:br>
              <a:rPr lang="en-US" sz="36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(Objective A.12)</a:t>
            </a:r>
            <a:endParaRPr lang="en-US" sz="2200"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2"/>
          </p:nvPr>
        </p:nvSpPr>
        <p:spPr>
          <a:xfrm>
            <a:off x="457200" y="1600200"/>
            <a:ext cx="8229600" cy="4800600"/>
          </a:xfrm>
        </p:spPr>
        <p:txBody>
          <a:bodyPr>
            <a:normAutofit/>
          </a:bodyPr>
          <a:lstStyle/>
          <a:p>
            <a:r>
              <a:rPr lang="en-US" sz="3200" dirty="0">
                <a:solidFill>
                  <a:srgbClr val="007FA3"/>
                </a:solidFill>
              </a:rPr>
              <a:t>1939: Atanasoff–Berry Computer (ABC)</a:t>
            </a:r>
          </a:p>
          <a:p>
            <a:pPr marL="512763" lvl="1">
              <a:spcBef>
                <a:spcPts val="600"/>
              </a:spcBef>
            </a:pPr>
            <a:r>
              <a:rPr lang="en-US" sz="2800" dirty="0"/>
              <a:t>Created by John </a:t>
            </a:r>
            <a:r>
              <a:rPr lang="en-US" sz="2800" dirty="0" err="1"/>
              <a:t>Atanasoff</a:t>
            </a:r>
            <a:r>
              <a:rPr lang="en-US" sz="2800" dirty="0"/>
              <a:t> and Clifford Berry</a:t>
            </a:r>
          </a:p>
          <a:p>
            <a:pPr marL="512763" lvl="1">
              <a:spcBef>
                <a:spcPts val="600"/>
              </a:spcBef>
            </a:pPr>
            <a:r>
              <a:rPr lang="en-US" sz="2800" dirty="0"/>
              <a:t>First electrically powered digital computer</a:t>
            </a:r>
          </a:p>
          <a:p>
            <a:pPr marL="512763" lvl="1">
              <a:spcBef>
                <a:spcPts val="600"/>
              </a:spcBef>
            </a:pPr>
            <a:r>
              <a:rPr lang="en-US" sz="2800" dirty="0"/>
              <a:t>Used vacuum tubes to store data</a:t>
            </a:r>
          </a:p>
          <a:p>
            <a:pPr marL="512763" lvl="1">
              <a:spcBef>
                <a:spcPts val="600"/>
              </a:spcBef>
            </a:pPr>
            <a:r>
              <a:rPr lang="en-US" sz="2800" dirty="0"/>
              <a:t>First computer to use the binary system</a:t>
            </a:r>
          </a:p>
          <a:p>
            <a:endParaRPr lang="en-US" sz="3200" dirty="0"/>
          </a:p>
        </p:txBody>
      </p:sp>
    </p:spTree>
    <p:extLst>
      <p:ext uri="{BB962C8B-B14F-4D97-AF65-F5344CB8AC3E}">
        <p14:creationId xmlns:p14="http://schemas.microsoft.com/office/powerpoint/2010/main" val="3079346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chor="b">
            <a:normAutofit fontScale="90000"/>
          </a:bodyPr>
          <a:lstStyle/>
          <a:p>
            <a:r>
              <a:rPr lang="en-US" sz="2900" dirty="0">
                <a:latin typeface="Times New Roman" panose="02020603050405020304" pitchFamily="18" charset="0"/>
                <a:cs typeface="Times New Roman" panose="02020603050405020304" pitchFamily="18" charset="0"/>
              </a:rPr>
              <a:t>Making the Personal Computer Possible: Early Computers</a:t>
            </a:r>
            <a:br>
              <a:rPr lang="en-US" sz="48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The Z1, the Atanasoff–Berry Computer, and the Harvard Mark I (3 of 3)</a:t>
            </a:r>
            <a:br>
              <a:rPr lang="en-US" sz="40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(Objective A.12)</a:t>
            </a:r>
            <a:endParaRPr lang="en-US" sz="2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4572000"/>
          </a:xfrm>
        </p:spPr>
        <p:txBody>
          <a:bodyPr>
            <a:normAutofit/>
          </a:bodyPr>
          <a:lstStyle/>
          <a:p>
            <a:pPr>
              <a:spcBef>
                <a:spcPts val="0"/>
              </a:spcBef>
            </a:pPr>
            <a:r>
              <a:rPr lang="en-US" dirty="0"/>
              <a:t>Mark series of computer were created by Howard Aiken and Grace Hopper</a:t>
            </a:r>
          </a:p>
          <a:p>
            <a:pPr>
              <a:spcBef>
                <a:spcPts val="0"/>
              </a:spcBef>
            </a:pPr>
            <a:r>
              <a:rPr lang="en-US" dirty="0"/>
              <a:t>Used by U.S. Navy for ballistic and gunnery calculations</a:t>
            </a:r>
          </a:p>
          <a:p>
            <a:pPr>
              <a:spcBef>
                <a:spcPts val="0"/>
              </a:spcBef>
            </a:pPr>
            <a:r>
              <a:rPr lang="en-US" dirty="0"/>
              <a:t>Hopper’s greatest contributions: </a:t>
            </a:r>
          </a:p>
          <a:p>
            <a:pPr lvl="1">
              <a:spcBef>
                <a:spcPts val="0"/>
              </a:spcBef>
            </a:pPr>
            <a:r>
              <a:rPr lang="en-US" dirty="0"/>
              <a:t>Inventing the </a:t>
            </a:r>
            <a:br>
              <a:rPr lang="en-US" dirty="0"/>
            </a:br>
            <a:r>
              <a:rPr lang="en-US" dirty="0"/>
              <a:t>compiler</a:t>
            </a:r>
          </a:p>
          <a:p>
            <a:pPr lvl="1">
              <a:spcBef>
                <a:spcPts val="0"/>
              </a:spcBef>
            </a:pPr>
            <a:r>
              <a:rPr lang="en-US" dirty="0"/>
              <a:t>Coining the term </a:t>
            </a:r>
            <a:br>
              <a:rPr lang="en-US" dirty="0"/>
            </a:br>
            <a:r>
              <a:rPr lang="en-US" i="1" dirty="0"/>
              <a:t>computer bug</a:t>
            </a:r>
            <a:endParaRPr lang="en-US" dirty="0"/>
          </a:p>
          <a:p>
            <a:endParaRPr lang="en-US" dirty="0"/>
          </a:p>
        </p:txBody>
      </p:sp>
      <p:pic>
        <p:nvPicPr>
          <p:cNvPr id="5" name="Picture 4" descr="A photo shows an actual moth pasted on a page displaying handwritten text that says, First actual case of bug being found.">
            <a:extLst>
              <a:ext uri="{FF2B5EF4-FFF2-40B4-BE49-F238E27FC236}">
                <a16:creationId xmlns:a16="http://schemas.microsoft.com/office/drawing/2014/main" id="{057D527F-AAD9-440F-8FFA-C645E4C443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8200" y="4114800"/>
            <a:ext cx="3505200" cy="2175274"/>
          </a:xfrm>
          <a:prstGeom prst="rect">
            <a:avLst/>
          </a:prstGeom>
        </p:spPr>
      </p:pic>
    </p:spTree>
    <p:extLst>
      <p:ext uri="{BB962C8B-B14F-4D97-AF65-F5344CB8AC3E}">
        <p14:creationId xmlns:p14="http://schemas.microsoft.com/office/powerpoint/2010/main" val="393524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457200" y="0"/>
            <a:ext cx="8686800" cy="1600200"/>
          </a:xfrm>
        </p:spPr>
        <p:txBody>
          <a:bodyPr anchor="b">
            <a:normAutofit fontScale="90000"/>
          </a:bodyPr>
          <a:lstStyle/>
          <a:p>
            <a:r>
              <a:rPr lang="en-US" sz="2900" dirty="0">
                <a:latin typeface="Times New Roman" panose="02020603050405020304" pitchFamily="18" charset="0"/>
                <a:cs typeface="Times New Roman" panose="02020603050405020304" pitchFamily="18" charset="0"/>
              </a:rPr>
              <a:t>Making the Personal Computer Possible: Early Computers</a:t>
            </a:r>
            <a:br>
              <a:rPr lang="en-US" sz="24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The Turing Machine, the ENIAC, and the UNIVAC (1 of 3)</a:t>
            </a:r>
            <a:br>
              <a:rPr lang="en-US" sz="3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(Objective A.13)</a:t>
            </a:r>
            <a:endParaRPr lang="en-US" sz="2200" b="1" dirty="0">
              <a:effectLst/>
              <a:latin typeface="Times New Roman" panose="02020603050405020304" pitchFamily="18" charset="0"/>
              <a:cs typeface="Times New Roman" panose="02020603050405020304" pitchFamily="18" charset="0"/>
            </a:endParaRPr>
          </a:p>
        </p:txBody>
      </p:sp>
      <p:sp>
        <p:nvSpPr>
          <p:cNvPr id="10" name="Content Placeholder 9"/>
          <p:cNvSpPr>
            <a:spLocks noGrp="1"/>
          </p:cNvSpPr>
          <p:nvPr>
            <p:ph idx="1"/>
          </p:nvPr>
        </p:nvSpPr>
        <p:spPr>
          <a:xfrm>
            <a:off x="457200" y="1600200"/>
            <a:ext cx="8229600" cy="4602163"/>
          </a:xfrm>
        </p:spPr>
        <p:txBody>
          <a:bodyPr>
            <a:normAutofit/>
          </a:bodyPr>
          <a:lstStyle/>
          <a:p>
            <a:pPr>
              <a:spcAft>
                <a:spcPts val="600"/>
              </a:spcAft>
            </a:pPr>
            <a:r>
              <a:rPr lang="en-US" dirty="0"/>
              <a:t>Turing Machine</a:t>
            </a:r>
          </a:p>
          <a:p>
            <a:pPr lvl="1">
              <a:spcAft>
                <a:spcPts val="600"/>
              </a:spcAft>
            </a:pPr>
            <a:r>
              <a:rPr lang="en-US" dirty="0"/>
              <a:t>Abstract computer model: Could perform logical operations</a:t>
            </a:r>
          </a:p>
          <a:p>
            <a:pPr lvl="1">
              <a:spcAft>
                <a:spcPts val="600"/>
              </a:spcAft>
            </a:pPr>
            <a:r>
              <a:rPr lang="en-US" dirty="0"/>
              <a:t>Hypothetical model: Mathematically defined a mechanical procedure</a:t>
            </a:r>
          </a:p>
          <a:p>
            <a:pPr lvl="1">
              <a:spcAft>
                <a:spcPts val="600"/>
              </a:spcAft>
            </a:pPr>
            <a:r>
              <a:rPr lang="en-US" dirty="0"/>
              <a:t>Infinite tape that could be read, written to, and erased; precursor to today’s RAM</a:t>
            </a:r>
          </a:p>
        </p:txBody>
      </p:sp>
    </p:spTree>
    <p:extLst>
      <p:ext uri="{BB962C8B-B14F-4D97-AF65-F5344CB8AC3E}">
        <p14:creationId xmlns:p14="http://schemas.microsoft.com/office/powerpoint/2010/main" val="4133528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457199" y="0"/>
            <a:ext cx="8686801" cy="1600200"/>
          </a:xfrm>
        </p:spPr>
        <p:txBody>
          <a:bodyPr anchor="b">
            <a:normAutofit/>
          </a:bodyPr>
          <a:lstStyle/>
          <a:p>
            <a:pPr>
              <a:defRPr/>
            </a:pPr>
            <a:r>
              <a:rPr lang="en-US" sz="2600" dirty="0">
                <a:latin typeface="Times New Roman" panose="02020603050405020304" pitchFamily="18" charset="0"/>
                <a:cs typeface="Times New Roman" panose="02020603050405020304" pitchFamily="18" charset="0"/>
              </a:rPr>
              <a:t>Making the Personal Computer Possible: Early Computers</a:t>
            </a:r>
            <a:br>
              <a:rPr lang="en-US" sz="1800" dirty="0">
                <a:latin typeface="Times New Roman" panose="02020603050405020304" pitchFamily="18" charset="0"/>
                <a:cs typeface="Times New Roman" panose="02020603050405020304" pitchFamily="18" charset="0"/>
              </a:rPr>
            </a:br>
            <a:r>
              <a:rPr lang="en-US" sz="2500" dirty="0">
                <a:latin typeface="Times New Roman" panose="02020603050405020304" pitchFamily="18" charset="0"/>
                <a:cs typeface="Times New Roman" panose="02020603050405020304" pitchFamily="18" charset="0"/>
              </a:rPr>
              <a:t>The Turing Machine, the ENIAC, and the UNIVAC (2 of 3)</a:t>
            </a:r>
            <a:br>
              <a:rPr lang="en-US" sz="24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(Objective A.13)</a:t>
            </a:r>
            <a:endParaRPr lang="en-US" sz="2000" b="1"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sz="half" idx="1"/>
          </p:nvPr>
        </p:nvSpPr>
        <p:spPr>
          <a:xfrm>
            <a:off x="457200" y="1600200"/>
            <a:ext cx="8686800" cy="5257800"/>
          </a:xfrm>
        </p:spPr>
        <p:txBody>
          <a:bodyPr>
            <a:normAutofit/>
          </a:bodyPr>
          <a:lstStyle/>
          <a:p>
            <a:pPr>
              <a:spcBef>
                <a:spcPts val="0"/>
              </a:spcBef>
              <a:spcAft>
                <a:spcPts val="1200"/>
              </a:spcAft>
            </a:pPr>
            <a:r>
              <a:rPr lang="en-US" sz="3200" dirty="0">
                <a:solidFill>
                  <a:srgbClr val="007FA3"/>
                </a:solidFill>
              </a:rPr>
              <a:t>Electronic Numerical Integrator and Computer (ENIAC)</a:t>
            </a:r>
          </a:p>
          <a:p>
            <a:pPr lvl="1">
              <a:spcBef>
                <a:spcPts val="0"/>
              </a:spcBef>
              <a:spcAft>
                <a:spcPts val="1200"/>
              </a:spcAft>
            </a:pPr>
            <a:r>
              <a:rPr lang="en-US" sz="2800" dirty="0"/>
              <a:t>First successful high-speed electronic digital computer</a:t>
            </a:r>
          </a:p>
          <a:p>
            <a:pPr lvl="1">
              <a:spcBef>
                <a:spcPts val="0"/>
              </a:spcBef>
              <a:spcAft>
                <a:spcPts val="1200"/>
              </a:spcAft>
            </a:pPr>
            <a:r>
              <a:rPr lang="en-US" sz="2800" dirty="0"/>
              <a:t>Big and clumsy</a:t>
            </a:r>
          </a:p>
          <a:p>
            <a:pPr lvl="1">
              <a:spcBef>
                <a:spcPts val="0"/>
              </a:spcBef>
              <a:spcAft>
                <a:spcPts val="1200"/>
              </a:spcAft>
            </a:pPr>
            <a:r>
              <a:rPr lang="en-US" sz="2800" dirty="0"/>
              <a:t>Used 18,000 vacuum</a:t>
            </a:r>
            <a:br>
              <a:rPr lang="en-US" sz="2800" dirty="0"/>
            </a:br>
            <a:r>
              <a:rPr lang="en-US" sz="2800" dirty="0"/>
              <a:t>tubes</a:t>
            </a:r>
          </a:p>
          <a:p>
            <a:pPr lvl="1">
              <a:spcBef>
                <a:spcPts val="0"/>
              </a:spcBef>
              <a:spcAft>
                <a:spcPts val="1200"/>
              </a:spcAft>
            </a:pPr>
            <a:r>
              <a:rPr lang="en-US" sz="2800" dirty="0"/>
              <a:t>Filled 1,800 square</a:t>
            </a:r>
            <a:br>
              <a:rPr lang="en-US" sz="2800" dirty="0"/>
            </a:br>
            <a:r>
              <a:rPr lang="en-US" sz="2800" dirty="0"/>
              <a:t>feet</a:t>
            </a:r>
          </a:p>
        </p:txBody>
      </p:sp>
      <p:pic>
        <p:nvPicPr>
          <p:cNvPr id="4" name="Picture 3" descr="A photo shows a large room filled with machines, and a few people operating them.">
            <a:extLst>
              <a:ext uri="{FF2B5EF4-FFF2-40B4-BE49-F238E27FC236}">
                <a16:creationId xmlns:a16="http://schemas.microsoft.com/office/drawing/2014/main" id="{2C955FB4-E058-4CE4-898C-DE90B87A4B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4400" y="3505200"/>
            <a:ext cx="4297593" cy="2362200"/>
          </a:xfrm>
          <a:prstGeom prst="rect">
            <a:avLst/>
          </a:prstGeom>
        </p:spPr>
      </p:pic>
    </p:spTree>
    <p:extLst>
      <p:ext uri="{BB962C8B-B14F-4D97-AF65-F5344CB8AC3E}">
        <p14:creationId xmlns:p14="http://schemas.microsoft.com/office/powerpoint/2010/main" val="38319986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chor="b">
            <a:normAutofit/>
          </a:bodyPr>
          <a:lstStyle/>
          <a:p>
            <a:r>
              <a:rPr lang="en-US" sz="2600" dirty="0">
                <a:latin typeface="Times New Roman" panose="02020603050405020304" pitchFamily="18" charset="0"/>
                <a:cs typeface="Times New Roman" panose="02020603050405020304" pitchFamily="18" charset="0"/>
              </a:rPr>
              <a:t>Making the Personal Computer Possible: Early Computers</a:t>
            </a:r>
            <a:br>
              <a:rPr lang="en-US" sz="1600" dirty="0">
                <a:latin typeface="Times New Roman" panose="02020603050405020304" pitchFamily="18" charset="0"/>
                <a:cs typeface="Times New Roman" panose="02020603050405020304" pitchFamily="18" charset="0"/>
              </a:rPr>
            </a:br>
            <a:r>
              <a:rPr lang="en-US" sz="2500" dirty="0">
                <a:latin typeface="Times New Roman" panose="02020603050405020304" pitchFamily="18" charset="0"/>
                <a:cs typeface="Times New Roman" panose="02020603050405020304" pitchFamily="18" charset="0"/>
              </a:rPr>
              <a:t>The Turing Machine, the ENIAC, and the UNIVAC (3 of 3)</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(Objective A.13)</a:t>
            </a:r>
            <a:endParaRPr lang="en-US"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4525963"/>
          </a:xfrm>
        </p:spPr>
        <p:txBody>
          <a:bodyPr/>
          <a:lstStyle/>
          <a:p>
            <a:pPr>
              <a:spcBef>
                <a:spcPts val="0"/>
              </a:spcBef>
              <a:spcAft>
                <a:spcPts val="1200"/>
              </a:spcAft>
            </a:pPr>
            <a:r>
              <a:rPr lang="en-US" dirty="0"/>
              <a:t>Universal Automatic Computer (UNIVAC)</a:t>
            </a:r>
          </a:p>
          <a:p>
            <a:pPr lvl="1">
              <a:spcBef>
                <a:spcPts val="0"/>
              </a:spcBef>
              <a:spcAft>
                <a:spcPts val="1200"/>
              </a:spcAft>
            </a:pPr>
            <a:r>
              <a:rPr lang="en-US" dirty="0"/>
              <a:t>First commercially successful digital computer</a:t>
            </a:r>
          </a:p>
          <a:p>
            <a:pPr lvl="1">
              <a:spcBef>
                <a:spcPts val="0"/>
              </a:spcBef>
              <a:spcAft>
                <a:spcPts val="1200"/>
              </a:spcAft>
            </a:pPr>
            <a:r>
              <a:rPr lang="en-US" dirty="0"/>
              <a:t>Operated on magnetic tape, not punch cards</a:t>
            </a:r>
          </a:p>
          <a:p>
            <a:pPr lvl="1">
              <a:spcBef>
                <a:spcPts val="0"/>
              </a:spcBef>
              <a:spcAft>
                <a:spcPts val="1200"/>
              </a:spcAft>
            </a:pPr>
            <a:r>
              <a:rPr lang="en-US" dirty="0"/>
              <a:t>Considered first-generation computer</a:t>
            </a:r>
          </a:p>
          <a:p>
            <a:pPr lvl="1">
              <a:spcBef>
                <a:spcPts val="0"/>
              </a:spcBef>
              <a:spcAft>
                <a:spcPts val="1200"/>
              </a:spcAft>
            </a:pPr>
            <a:r>
              <a:rPr lang="en-US" dirty="0"/>
              <a:t>Last to use vacuum tubes to store data</a:t>
            </a:r>
          </a:p>
        </p:txBody>
      </p:sp>
    </p:spTree>
    <p:extLst>
      <p:ext uri="{BB962C8B-B14F-4D97-AF65-F5344CB8AC3E}">
        <p14:creationId xmlns:p14="http://schemas.microsoft.com/office/powerpoint/2010/main" val="42866306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457200" y="0"/>
            <a:ext cx="8686800" cy="1600200"/>
          </a:xfrm>
        </p:spPr>
        <p:txBody>
          <a:bodyPr anchor="b">
            <a:normAutofit/>
          </a:bodyPr>
          <a:lstStyle/>
          <a:p>
            <a:pPr>
              <a:defRPr/>
            </a:pPr>
            <a:r>
              <a:rPr lang="en-US" sz="2600" dirty="0">
                <a:latin typeface="Times New Roman" panose="02020603050405020304" pitchFamily="18" charset="0"/>
                <a:cs typeface="Times New Roman" panose="02020603050405020304" pitchFamily="18" charset="0"/>
              </a:rPr>
              <a:t>Making the Personal Computer Possible: Early Computers</a:t>
            </a:r>
            <a:br>
              <a:rPr lang="en-US"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Transistors and Beyond (1 of 4)</a:t>
            </a:r>
            <a:br>
              <a:rPr lang="en-US" sz="32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(Objective A.14)</a:t>
            </a:r>
          </a:p>
        </p:txBody>
      </p:sp>
      <p:sp>
        <p:nvSpPr>
          <p:cNvPr id="105475" name="Rectangle 3"/>
          <p:cNvSpPr>
            <a:spLocks noGrp="1" noChangeArrowheads="1"/>
          </p:cNvSpPr>
          <p:nvPr>
            <p:ph idx="1"/>
          </p:nvPr>
        </p:nvSpPr>
        <p:spPr>
          <a:xfrm>
            <a:off x="457200" y="1600200"/>
            <a:ext cx="8229600" cy="4800600"/>
          </a:xfrm>
        </p:spPr>
        <p:txBody>
          <a:bodyPr>
            <a:normAutofit/>
          </a:bodyPr>
          <a:lstStyle/>
          <a:p>
            <a:pPr eaLnBrk="1" hangingPunct="1">
              <a:spcBef>
                <a:spcPts val="600"/>
              </a:spcBef>
              <a:spcAft>
                <a:spcPts val="600"/>
              </a:spcAft>
            </a:pPr>
            <a:r>
              <a:rPr lang="en-US" dirty="0">
                <a:effectLst/>
              </a:rPr>
              <a:t>Transistors (1945)</a:t>
            </a:r>
          </a:p>
          <a:p>
            <a:pPr lvl="1" eaLnBrk="1" hangingPunct="1">
              <a:spcBef>
                <a:spcPts val="600"/>
              </a:spcBef>
              <a:spcAft>
                <a:spcPts val="600"/>
              </a:spcAft>
            </a:pPr>
            <a:r>
              <a:rPr lang="en-US" dirty="0">
                <a:effectLst/>
              </a:rPr>
              <a:t>Invented at Bell Laboratories</a:t>
            </a:r>
          </a:p>
          <a:p>
            <a:pPr lvl="1" eaLnBrk="1" hangingPunct="1">
              <a:spcBef>
                <a:spcPts val="600"/>
              </a:spcBef>
              <a:spcAft>
                <a:spcPts val="600"/>
              </a:spcAft>
            </a:pPr>
            <a:r>
              <a:rPr lang="en-US" dirty="0">
                <a:effectLst/>
              </a:rPr>
              <a:t>Replaced vacuum tubes</a:t>
            </a:r>
          </a:p>
          <a:p>
            <a:pPr lvl="1" eaLnBrk="1" hangingPunct="1">
              <a:spcBef>
                <a:spcPts val="600"/>
              </a:spcBef>
              <a:spcAft>
                <a:spcPts val="600"/>
              </a:spcAft>
            </a:pPr>
            <a:r>
              <a:rPr lang="en-US" dirty="0"/>
              <a:t>Considered second generation computers</a:t>
            </a:r>
            <a:endParaRPr lang="en-US" dirty="0">
              <a:effectLst/>
            </a:endParaRPr>
          </a:p>
        </p:txBody>
      </p:sp>
      <p:pic>
        <p:nvPicPr>
          <p:cNvPr id="3" name="Picture 2" descr="A photo of a transistor.">
            <a:extLst>
              <a:ext uri="{FF2B5EF4-FFF2-40B4-BE49-F238E27FC236}">
                <a16:creationId xmlns:a16="http://schemas.microsoft.com/office/drawing/2014/main" id="{1F61DCB3-5270-42CB-8319-8C537C5830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1000" y="4041648"/>
            <a:ext cx="3276600" cy="2261874"/>
          </a:xfrm>
          <a:prstGeom prst="rect">
            <a:avLst/>
          </a:prstGeom>
        </p:spPr>
      </p:pic>
    </p:spTree>
    <p:extLst>
      <p:ext uri="{BB962C8B-B14F-4D97-AF65-F5344CB8AC3E}">
        <p14:creationId xmlns:p14="http://schemas.microsoft.com/office/powerpoint/2010/main" val="2764755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8239D635-2B31-4908-9FC1-241CF49CF422}"/>
              </a:ext>
            </a:extLst>
          </p:cNvPr>
          <p:cNvSpPr>
            <a:spLocks noGrp="1" noChangeArrowheads="1"/>
          </p:cNvSpPr>
          <p:nvPr>
            <p:ph type="title"/>
          </p:nvPr>
        </p:nvSpPr>
        <p:spPr>
          <a:xfrm>
            <a:off x="457200" y="0"/>
            <a:ext cx="8686800" cy="1600200"/>
          </a:xfrm>
        </p:spPr>
        <p:txBody>
          <a:bodyPr anchor="b">
            <a:normAutofit/>
          </a:bodyPr>
          <a:lstStyle/>
          <a:p>
            <a:pPr>
              <a:defRPr/>
            </a:pPr>
            <a:r>
              <a:rPr lang="en-US" sz="2600" dirty="0">
                <a:latin typeface="Times New Roman" panose="02020603050405020304" pitchFamily="18" charset="0"/>
                <a:cs typeface="Times New Roman" panose="02020603050405020304" pitchFamily="18" charset="0"/>
              </a:rPr>
              <a:t>Making the Personal Computer Possible: Early Computers</a:t>
            </a:r>
            <a:br>
              <a:rPr lang="en-US"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Transistors and Beyond (2 of 4)</a:t>
            </a:r>
            <a:br>
              <a:rPr lang="en-US" sz="32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(Objective A.14)</a:t>
            </a:r>
          </a:p>
        </p:txBody>
      </p:sp>
      <p:sp>
        <p:nvSpPr>
          <p:cNvPr id="105475" name="Rectangle 3"/>
          <p:cNvSpPr>
            <a:spLocks noGrp="1" noChangeArrowheads="1"/>
          </p:cNvSpPr>
          <p:nvPr>
            <p:ph idx="1"/>
          </p:nvPr>
        </p:nvSpPr>
        <p:spPr>
          <a:xfrm>
            <a:off x="457200" y="1600200"/>
            <a:ext cx="8229600" cy="4800600"/>
          </a:xfrm>
        </p:spPr>
        <p:txBody>
          <a:bodyPr>
            <a:normAutofit/>
          </a:bodyPr>
          <a:lstStyle/>
          <a:p>
            <a:pPr eaLnBrk="1" hangingPunct="1">
              <a:spcBef>
                <a:spcPts val="600"/>
              </a:spcBef>
              <a:spcAft>
                <a:spcPts val="600"/>
              </a:spcAft>
            </a:pPr>
            <a:r>
              <a:rPr lang="en-US" dirty="0">
                <a:effectLst/>
              </a:rPr>
              <a:t>Integrated circuits (1958)</a:t>
            </a:r>
          </a:p>
          <a:p>
            <a:pPr lvl="1" eaLnBrk="1" hangingPunct="1">
              <a:spcBef>
                <a:spcPts val="600"/>
              </a:spcBef>
              <a:spcAft>
                <a:spcPts val="600"/>
              </a:spcAft>
            </a:pPr>
            <a:r>
              <a:rPr lang="en-US" dirty="0">
                <a:effectLst/>
              </a:rPr>
              <a:t>Invented by Jack </a:t>
            </a:r>
            <a:r>
              <a:rPr lang="en-US" dirty="0" err="1">
                <a:effectLst/>
              </a:rPr>
              <a:t>Kilby</a:t>
            </a:r>
            <a:r>
              <a:rPr lang="en-US" dirty="0">
                <a:effectLst/>
              </a:rPr>
              <a:t> of Texas Instruments</a:t>
            </a:r>
          </a:p>
          <a:p>
            <a:pPr lvl="1" eaLnBrk="1" hangingPunct="1">
              <a:spcBef>
                <a:spcPts val="600"/>
              </a:spcBef>
              <a:spcAft>
                <a:spcPts val="600"/>
              </a:spcAft>
            </a:pPr>
            <a:r>
              <a:rPr lang="en-US" dirty="0">
                <a:effectLst/>
              </a:rPr>
              <a:t>Small chip containing thousands of transistors</a:t>
            </a:r>
          </a:p>
          <a:p>
            <a:pPr lvl="1" eaLnBrk="1" hangingPunct="1">
              <a:spcBef>
                <a:spcPts val="600"/>
              </a:spcBef>
              <a:spcAft>
                <a:spcPts val="600"/>
              </a:spcAft>
            </a:pPr>
            <a:r>
              <a:rPr lang="en-US" dirty="0">
                <a:effectLst/>
              </a:rPr>
              <a:t>Enabled computers to become smaller and lighter</a:t>
            </a:r>
          </a:p>
          <a:p>
            <a:pPr lvl="1" eaLnBrk="1" hangingPunct="1">
              <a:spcBef>
                <a:spcPts val="600"/>
              </a:spcBef>
              <a:spcAft>
                <a:spcPts val="600"/>
              </a:spcAft>
            </a:pPr>
            <a:r>
              <a:rPr lang="en-US" dirty="0"/>
              <a:t>Considered third generation computers</a:t>
            </a:r>
            <a:endParaRPr lang="en-US" dirty="0">
              <a:effectLst/>
            </a:endParaRPr>
          </a:p>
        </p:txBody>
      </p:sp>
    </p:spTree>
    <p:extLst>
      <p:ext uri="{BB962C8B-B14F-4D97-AF65-F5344CB8AC3E}">
        <p14:creationId xmlns:p14="http://schemas.microsoft.com/office/powerpoint/2010/main" val="2028435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5">
            <a:extLst>
              <a:ext uri="{FF2B5EF4-FFF2-40B4-BE49-F238E27FC236}">
                <a16:creationId xmlns:a16="http://schemas.microsoft.com/office/drawing/2014/main" id="{CA69E462-6891-4495-B210-350FC21AB628}"/>
              </a:ext>
            </a:extLst>
          </p:cNvPr>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Learning Objectives </a:t>
            </a:r>
            <a:r>
              <a:rPr lang="en-US" sz="2800" b="1" i="0" u="none" strike="noStrike" cap="none" dirty="0">
                <a:solidFill>
                  <a:srgbClr val="007FA3"/>
                </a:solidFill>
                <a:latin typeface="Times New Roman"/>
                <a:ea typeface="Times New Roman"/>
                <a:cs typeface="Times New Roman"/>
                <a:sym typeface="Times New Roman"/>
              </a:rPr>
              <a:t>(2 of </a:t>
            </a:r>
            <a:r>
              <a:rPr lang="en-US" sz="2800" dirty="0"/>
              <a:t>3</a:t>
            </a:r>
            <a:r>
              <a:rPr lang="en-US" sz="2800" b="1" i="0" u="none" strike="noStrike" cap="none" dirty="0">
                <a:solidFill>
                  <a:srgbClr val="007FA3"/>
                </a:solidFill>
                <a:latin typeface="Times New Roman"/>
                <a:ea typeface="Times New Roman"/>
                <a:cs typeface="Times New Roman"/>
                <a:sym typeface="Times New Roman"/>
              </a:rPr>
              <a:t>)</a:t>
            </a:r>
          </a:p>
        </p:txBody>
      </p:sp>
      <p:sp>
        <p:nvSpPr>
          <p:cNvPr id="7" name="Subtitle 6"/>
          <p:cNvSpPr>
            <a:spLocks noGrp="1"/>
          </p:cNvSpPr>
          <p:nvPr>
            <p:ph type="body" idx="1"/>
          </p:nvPr>
        </p:nvSpPr>
        <p:spPr>
          <a:xfrm>
            <a:off x="457200" y="1606825"/>
            <a:ext cx="8229600" cy="5138103"/>
          </a:xfrm>
        </p:spPr>
        <p:txBody>
          <a:bodyPr>
            <a:normAutofit/>
          </a:bodyPr>
          <a:lstStyle/>
          <a:p>
            <a:pPr marL="692150" indent="-692150">
              <a:spcBef>
                <a:spcPts val="0"/>
              </a:spcBef>
              <a:spcAft>
                <a:spcPts val="1800"/>
              </a:spcAft>
              <a:buNone/>
            </a:pPr>
            <a:r>
              <a:rPr lang="en-US" sz="2400" dirty="0">
                <a:latin typeface="Arial" panose="020B0604020202020204" pitchFamily="34" charset="0"/>
                <a:cs typeface="Arial" panose="020B0604020202020204" pitchFamily="34" charset="0"/>
              </a:rPr>
              <a:t>A.7  List early application software that was developed for the PC.</a:t>
            </a:r>
          </a:p>
          <a:p>
            <a:pPr marL="692150" indent="-692150">
              <a:spcBef>
                <a:spcPts val="0"/>
              </a:spcBef>
              <a:spcAft>
                <a:spcPts val="1800"/>
              </a:spcAft>
              <a:buNone/>
            </a:pPr>
            <a:r>
              <a:rPr lang="en-US" sz="2400" dirty="0">
                <a:latin typeface="Arial" panose="020B0604020202020204" pitchFamily="34" charset="0"/>
                <a:cs typeface="Arial" panose="020B0604020202020204" pitchFamily="34" charset="0"/>
              </a:rPr>
              <a:t>A.8  Describe the features of the Lisa and Macintosh computers and their predecessor, the Xerox Alto.</a:t>
            </a:r>
          </a:p>
          <a:p>
            <a:pPr marL="692150" indent="-692150">
              <a:spcBef>
                <a:spcPts val="0"/>
              </a:spcBef>
              <a:spcAft>
                <a:spcPts val="1800"/>
              </a:spcAft>
              <a:buNone/>
            </a:pPr>
            <a:r>
              <a:rPr lang="en-US" sz="2400" dirty="0">
                <a:latin typeface="Arial" panose="020B0604020202020204" pitchFamily="34" charset="0"/>
                <a:cs typeface="Arial" panose="020B0604020202020204" pitchFamily="34" charset="0"/>
              </a:rPr>
              <a:t>A.9  List the first successful web browsers.</a:t>
            </a:r>
          </a:p>
          <a:p>
            <a:pPr marL="692150" indent="-692150">
              <a:spcBef>
                <a:spcPts val="0"/>
              </a:spcBef>
              <a:spcAft>
                <a:spcPts val="1800"/>
              </a:spcAft>
              <a:buNone/>
            </a:pPr>
            <a:r>
              <a:rPr lang="en-US" sz="2400" dirty="0">
                <a:latin typeface="Arial" panose="020B0604020202020204" pitchFamily="34" charset="0"/>
                <a:cs typeface="Arial" panose="020B0604020202020204" pitchFamily="34" charset="0"/>
              </a:rPr>
              <a:t>A.10  Discuss the features of the </a:t>
            </a:r>
            <a:r>
              <a:rPr lang="en-US" sz="2400" dirty="0" err="1">
                <a:latin typeface="Arial" panose="020B0604020202020204" pitchFamily="34" charset="0"/>
                <a:cs typeface="Arial" panose="020B0604020202020204" pitchFamily="34" charset="0"/>
              </a:rPr>
              <a:t>Pascalene</a:t>
            </a:r>
            <a:r>
              <a:rPr lang="en-US" sz="2400" dirty="0">
                <a:latin typeface="Arial" panose="020B0604020202020204" pitchFamily="34" charset="0"/>
                <a:cs typeface="Arial" panose="020B0604020202020204" pitchFamily="34" charset="0"/>
              </a:rPr>
              <a:t> calculator and the Jacquard loom that inspired modern computer elements.</a:t>
            </a:r>
          </a:p>
        </p:txBody>
      </p:sp>
    </p:spTree>
    <p:extLst>
      <p:ext uri="{BB962C8B-B14F-4D97-AF65-F5344CB8AC3E}">
        <p14:creationId xmlns:p14="http://schemas.microsoft.com/office/powerpoint/2010/main" val="1667865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DE9AF1E-ADFB-49DB-844E-909C59701EEA}"/>
              </a:ext>
            </a:extLst>
          </p:cNvPr>
          <p:cNvSpPr>
            <a:spLocks noGrp="1" noChangeArrowheads="1"/>
          </p:cNvSpPr>
          <p:nvPr>
            <p:ph type="title"/>
          </p:nvPr>
        </p:nvSpPr>
        <p:spPr>
          <a:xfrm>
            <a:off x="457200" y="0"/>
            <a:ext cx="8686800" cy="1600200"/>
          </a:xfrm>
        </p:spPr>
        <p:txBody>
          <a:bodyPr anchor="b">
            <a:normAutofit/>
          </a:bodyPr>
          <a:lstStyle/>
          <a:p>
            <a:pPr>
              <a:defRPr/>
            </a:pPr>
            <a:r>
              <a:rPr lang="en-US" sz="2600" dirty="0">
                <a:latin typeface="Times New Roman" panose="02020603050405020304" pitchFamily="18" charset="0"/>
                <a:cs typeface="Times New Roman" panose="02020603050405020304" pitchFamily="18" charset="0"/>
              </a:rPr>
              <a:t>Making the Personal Computer Possible: Early Computers</a:t>
            </a:r>
            <a:br>
              <a:rPr lang="en-US"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Transistors and Beyond (3 of 4)</a:t>
            </a:r>
            <a:br>
              <a:rPr lang="en-US" sz="32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(Objective A.14)</a:t>
            </a:r>
          </a:p>
        </p:txBody>
      </p:sp>
      <p:sp>
        <p:nvSpPr>
          <p:cNvPr id="109571" name="Rectangle 3"/>
          <p:cNvSpPr>
            <a:spLocks noGrp="1" noChangeArrowheads="1"/>
          </p:cNvSpPr>
          <p:nvPr>
            <p:ph idx="1"/>
          </p:nvPr>
        </p:nvSpPr>
        <p:spPr>
          <a:xfrm>
            <a:off x="457003" y="1600200"/>
            <a:ext cx="8458200" cy="4876800"/>
          </a:xfrm>
        </p:spPr>
        <p:txBody>
          <a:bodyPr>
            <a:noAutofit/>
          </a:bodyPr>
          <a:lstStyle/>
          <a:p>
            <a:pPr>
              <a:spcBef>
                <a:spcPts val="0"/>
              </a:spcBef>
              <a:spcAft>
                <a:spcPts val="600"/>
              </a:spcAft>
            </a:pPr>
            <a:r>
              <a:rPr lang="en-US" dirty="0">
                <a:effectLst/>
              </a:rPr>
              <a:t>Microprocessor was introduced by Intel Corporation in 1971</a:t>
            </a:r>
          </a:p>
          <a:p>
            <a:pPr>
              <a:spcBef>
                <a:spcPts val="0"/>
              </a:spcBef>
              <a:spcAft>
                <a:spcPts val="600"/>
              </a:spcAft>
            </a:pPr>
            <a:r>
              <a:rPr lang="en-US" dirty="0">
                <a:effectLst/>
              </a:rPr>
              <a:t>Small chip containing millions of transistors</a:t>
            </a:r>
          </a:p>
          <a:p>
            <a:pPr>
              <a:spcBef>
                <a:spcPts val="0"/>
              </a:spcBef>
              <a:spcAft>
                <a:spcPts val="600"/>
              </a:spcAft>
            </a:pPr>
            <a:r>
              <a:rPr lang="en-US" dirty="0">
                <a:effectLst/>
              </a:rPr>
              <a:t>Functions as the central processing unit (CPU)</a:t>
            </a:r>
          </a:p>
          <a:p>
            <a:pPr>
              <a:spcBef>
                <a:spcPts val="0"/>
              </a:spcBef>
              <a:spcAft>
                <a:spcPts val="600"/>
              </a:spcAft>
            </a:pPr>
            <a:r>
              <a:rPr lang="en-US" dirty="0"/>
              <a:t>Intel and Motorola became leading manufacturers</a:t>
            </a:r>
          </a:p>
          <a:p>
            <a:pPr>
              <a:spcBef>
                <a:spcPts val="0"/>
              </a:spcBef>
              <a:spcAft>
                <a:spcPts val="600"/>
              </a:spcAft>
            </a:pPr>
            <a:r>
              <a:rPr lang="en-US" dirty="0">
                <a:effectLst/>
              </a:rPr>
              <a:t>Considered fourth generation computers</a:t>
            </a:r>
          </a:p>
        </p:txBody>
      </p:sp>
      <p:pic>
        <p:nvPicPr>
          <p:cNvPr id="3" name="Picture 2" descr="A photo of a micro processor.">
            <a:extLst>
              <a:ext uri="{FF2B5EF4-FFF2-40B4-BE49-F238E27FC236}">
                <a16:creationId xmlns:a16="http://schemas.microsoft.com/office/drawing/2014/main" id="{0A70A950-A898-4275-A164-1B222F3463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2274" y="3733800"/>
            <a:ext cx="1295203" cy="1725705"/>
          </a:xfrm>
          <a:prstGeom prst="rect">
            <a:avLst/>
          </a:prstGeom>
        </p:spPr>
      </p:pic>
    </p:spTree>
    <p:extLst>
      <p:ext uri="{BB962C8B-B14F-4D97-AF65-F5344CB8AC3E}">
        <p14:creationId xmlns:p14="http://schemas.microsoft.com/office/powerpoint/2010/main" val="35294646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4D51DF26-2077-405B-B29B-BB94937FA3A1}"/>
              </a:ext>
            </a:extLst>
          </p:cNvPr>
          <p:cNvSpPr>
            <a:spLocks noGrp="1" noChangeArrowheads="1"/>
          </p:cNvSpPr>
          <p:nvPr>
            <p:ph type="title"/>
          </p:nvPr>
        </p:nvSpPr>
        <p:spPr>
          <a:xfrm>
            <a:off x="457200" y="0"/>
            <a:ext cx="8686800" cy="1600200"/>
          </a:xfrm>
        </p:spPr>
        <p:txBody>
          <a:bodyPr anchor="b">
            <a:normAutofit/>
          </a:bodyPr>
          <a:lstStyle/>
          <a:p>
            <a:pPr>
              <a:defRPr/>
            </a:pPr>
            <a:r>
              <a:rPr lang="en-US" sz="2600" dirty="0">
                <a:latin typeface="Times New Roman" panose="02020603050405020304" pitchFamily="18" charset="0"/>
                <a:cs typeface="Times New Roman" panose="02020603050405020304" pitchFamily="18" charset="0"/>
              </a:rPr>
              <a:t>Making the Personal Computer Possible: Early Computers</a:t>
            </a:r>
            <a:br>
              <a:rPr lang="en-US"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Transistors and Beyond (4 of 4)</a:t>
            </a:r>
            <a:br>
              <a:rPr lang="en-US" sz="32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(Objective A.14)</a:t>
            </a:r>
          </a:p>
        </p:txBody>
      </p:sp>
      <p:sp>
        <p:nvSpPr>
          <p:cNvPr id="111619" name="Rectangle 3"/>
          <p:cNvSpPr>
            <a:spLocks noGrp="1" noChangeArrowheads="1"/>
          </p:cNvSpPr>
          <p:nvPr>
            <p:ph idx="1"/>
          </p:nvPr>
        </p:nvSpPr>
        <p:spPr>
          <a:xfrm>
            <a:off x="457200" y="1600200"/>
            <a:ext cx="8229600" cy="4876800"/>
          </a:xfrm>
        </p:spPr>
        <p:txBody>
          <a:bodyPr>
            <a:normAutofit/>
          </a:bodyPr>
          <a:lstStyle/>
          <a:p>
            <a:pPr eaLnBrk="1" hangingPunct="1">
              <a:spcBef>
                <a:spcPts val="0"/>
              </a:spcBef>
              <a:spcAft>
                <a:spcPts val="900"/>
              </a:spcAft>
            </a:pPr>
            <a:r>
              <a:rPr lang="en-US" dirty="0">
                <a:effectLst/>
              </a:rPr>
              <a:t>First-generation (1944)</a:t>
            </a:r>
          </a:p>
          <a:p>
            <a:pPr lvl="1" eaLnBrk="1" hangingPunct="1">
              <a:spcBef>
                <a:spcPts val="0"/>
              </a:spcBef>
              <a:spcAft>
                <a:spcPts val="900"/>
              </a:spcAft>
            </a:pPr>
            <a:r>
              <a:rPr lang="en-US" dirty="0">
                <a:effectLst/>
              </a:rPr>
              <a:t>Used vacuum tubes to store data</a:t>
            </a:r>
          </a:p>
          <a:p>
            <a:pPr eaLnBrk="1" hangingPunct="1">
              <a:spcBef>
                <a:spcPts val="0"/>
              </a:spcBef>
              <a:spcAft>
                <a:spcPts val="900"/>
              </a:spcAft>
            </a:pPr>
            <a:r>
              <a:rPr lang="en-US" dirty="0">
                <a:effectLst/>
              </a:rPr>
              <a:t>Second-generation (1945)</a:t>
            </a:r>
          </a:p>
          <a:p>
            <a:pPr lvl="1" eaLnBrk="1" hangingPunct="1">
              <a:spcBef>
                <a:spcPts val="0"/>
              </a:spcBef>
              <a:spcAft>
                <a:spcPts val="900"/>
              </a:spcAft>
            </a:pPr>
            <a:r>
              <a:rPr lang="en-US" dirty="0">
                <a:effectLst/>
              </a:rPr>
              <a:t>Used transistors to store data</a:t>
            </a:r>
          </a:p>
          <a:p>
            <a:pPr eaLnBrk="1" hangingPunct="1">
              <a:spcBef>
                <a:spcPts val="0"/>
              </a:spcBef>
              <a:spcAft>
                <a:spcPts val="900"/>
              </a:spcAft>
            </a:pPr>
            <a:r>
              <a:rPr lang="en-US" dirty="0">
                <a:effectLst/>
              </a:rPr>
              <a:t>Third-generation (1958)</a:t>
            </a:r>
          </a:p>
          <a:p>
            <a:pPr lvl="1" eaLnBrk="1" hangingPunct="1">
              <a:spcBef>
                <a:spcPts val="0"/>
              </a:spcBef>
              <a:spcAft>
                <a:spcPts val="900"/>
              </a:spcAft>
            </a:pPr>
            <a:r>
              <a:rPr lang="en-US" dirty="0">
                <a:effectLst/>
              </a:rPr>
              <a:t>Used integrated circuits</a:t>
            </a:r>
          </a:p>
          <a:p>
            <a:pPr eaLnBrk="1" hangingPunct="1">
              <a:spcBef>
                <a:spcPts val="0"/>
              </a:spcBef>
              <a:spcAft>
                <a:spcPts val="900"/>
              </a:spcAft>
            </a:pPr>
            <a:r>
              <a:rPr lang="en-US" dirty="0">
                <a:effectLst/>
              </a:rPr>
              <a:t>Fourth-generation (1971–today)</a:t>
            </a:r>
          </a:p>
          <a:p>
            <a:pPr lvl="1" eaLnBrk="1" hangingPunct="1">
              <a:spcBef>
                <a:spcPts val="0"/>
              </a:spcBef>
              <a:spcAft>
                <a:spcPts val="900"/>
              </a:spcAft>
            </a:pPr>
            <a:r>
              <a:rPr lang="en-US" dirty="0">
                <a:effectLst/>
              </a:rPr>
              <a:t>Uses microprocessor chip</a:t>
            </a:r>
          </a:p>
        </p:txBody>
      </p:sp>
    </p:spTree>
    <p:extLst>
      <p:ext uri="{BB962C8B-B14F-4D97-AF65-F5344CB8AC3E}">
        <p14:creationId xmlns:p14="http://schemas.microsoft.com/office/powerpoint/2010/main" val="15898003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628" y="1217404"/>
            <a:ext cx="8211854" cy="994172"/>
          </a:xfrm>
          <a:noFill/>
        </p:spPr>
        <p:txBody>
          <a:bodyPr>
            <a:normAutofit fontScale="90000"/>
          </a:bodyPr>
          <a:lstStyle/>
          <a:p>
            <a:r>
              <a:rPr lang="en-US" sz="5400" dirty="0">
                <a:solidFill>
                  <a:schemeClr val="tx1"/>
                </a:solidFill>
                <a:latin typeface="Arial Narrow" panose="020B0606020202030204" pitchFamily="34" charset="0"/>
              </a:rPr>
              <a:t>Copyright</a:t>
            </a:r>
          </a:p>
        </p:txBody>
      </p:sp>
      <p:cxnSp>
        <p:nvCxnSpPr>
          <p:cNvPr id="7" name="Straight Connector 6"/>
          <p:cNvCxnSpPr/>
          <p:nvPr/>
        </p:nvCxnSpPr>
        <p:spPr>
          <a:xfrm>
            <a:off x="3069121" y="1819582"/>
            <a:ext cx="5435284"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508432" y="2166169"/>
            <a:ext cx="7995973"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extBox 6"/>
          <p:cNvSpPr txBox="1">
            <a:spLocks noChangeArrowheads="1"/>
          </p:cNvSpPr>
          <p:nvPr/>
        </p:nvSpPr>
        <p:spPr bwMode="auto">
          <a:xfrm>
            <a:off x="773442" y="2421761"/>
            <a:ext cx="7627608" cy="1131079"/>
          </a:xfrm>
          <a:prstGeom prst="rect">
            <a:avLst/>
          </a:prstGeom>
          <a:solidFill>
            <a:schemeClr val="bg1">
              <a:alpha val="15000"/>
            </a:schemeClr>
          </a:solidFill>
          <a:ln w="9525">
            <a:noFill/>
            <a:miter lim="800000"/>
            <a:headEnd/>
            <a:tailEnd/>
          </a:ln>
          <a:effectLst>
            <a:outerShdw blurRad="50800" dist="50800" dir="5400000" algn="ctr" rotWithShape="0">
              <a:schemeClr val="bg1"/>
            </a:outerShdw>
          </a:effectLst>
        </p:spPr>
        <p:txBody>
          <a:bodyPr wrap="square">
            <a:spAutoFit/>
          </a:bodyPr>
          <a:lstStyle/>
          <a:p>
            <a:r>
              <a:rPr lang="en-US" sz="1350" dirty="0"/>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a:p>
            <a:endParaRPr lang="en-US" sz="1350" dirty="0"/>
          </a:p>
        </p:txBody>
      </p:sp>
      <p:sp>
        <p:nvSpPr>
          <p:cNvPr id="3" name="Rectangle 2"/>
          <p:cNvSpPr/>
          <p:nvPr/>
        </p:nvSpPr>
        <p:spPr>
          <a:xfrm>
            <a:off x="2064637" y="3463291"/>
            <a:ext cx="4883561" cy="21088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pic>
        <p:nvPicPr>
          <p:cNvPr id="6" name="Picture 1"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title="Copyright Notice"/>
          <p:cNvPicPr>
            <a:picLocks noChangeAspect="1" noChangeArrowheads="1"/>
          </p:cNvPicPr>
          <p:nvPr/>
        </p:nvPicPr>
        <p:blipFill>
          <a:blip r:embed="rId3" cstate="print"/>
          <a:srcRect/>
          <a:stretch>
            <a:fillRect/>
          </a:stretch>
        </p:blipFill>
        <p:spPr bwMode="auto">
          <a:xfrm>
            <a:off x="1856797" y="3679085"/>
            <a:ext cx="5299242" cy="16946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67202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5">
            <a:extLst>
              <a:ext uri="{FF2B5EF4-FFF2-40B4-BE49-F238E27FC236}">
                <a16:creationId xmlns:a16="http://schemas.microsoft.com/office/drawing/2014/main" id="{CA69E462-6891-4495-B210-350FC21AB628}"/>
              </a:ext>
            </a:extLst>
          </p:cNvPr>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Learning Objectives </a:t>
            </a:r>
            <a:r>
              <a:rPr lang="en-US" sz="2800" b="1" i="0" u="none" strike="noStrike" cap="none" dirty="0">
                <a:solidFill>
                  <a:srgbClr val="007FA3"/>
                </a:solidFill>
                <a:latin typeface="Times New Roman"/>
                <a:ea typeface="Times New Roman"/>
                <a:cs typeface="Times New Roman"/>
                <a:sym typeface="Times New Roman"/>
              </a:rPr>
              <a:t>(3 of </a:t>
            </a:r>
            <a:r>
              <a:rPr lang="en-US" sz="2800" dirty="0"/>
              <a:t>3</a:t>
            </a:r>
            <a:r>
              <a:rPr lang="en-US" sz="2800" b="1" i="0" u="none" strike="noStrike" cap="none" dirty="0">
                <a:solidFill>
                  <a:srgbClr val="007FA3"/>
                </a:solidFill>
                <a:latin typeface="Times New Roman"/>
                <a:ea typeface="Times New Roman"/>
                <a:cs typeface="Times New Roman"/>
                <a:sym typeface="Times New Roman"/>
              </a:rPr>
              <a:t>)</a:t>
            </a:r>
          </a:p>
        </p:txBody>
      </p:sp>
      <p:sp>
        <p:nvSpPr>
          <p:cNvPr id="7" name="Subtitle 6"/>
          <p:cNvSpPr>
            <a:spLocks noGrp="1"/>
          </p:cNvSpPr>
          <p:nvPr>
            <p:ph type="body" idx="1"/>
          </p:nvPr>
        </p:nvSpPr>
        <p:spPr>
          <a:xfrm>
            <a:off x="457200" y="1606825"/>
            <a:ext cx="8229600" cy="5138103"/>
          </a:xfrm>
        </p:spPr>
        <p:txBody>
          <a:bodyPr>
            <a:normAutofit/>
          </a:bodyPr>
          <a:lstStyle/>
          <a:p>
            <a:pPr marL="692150" indent="-692150">
              <a:spcBef>
                <a:spcPts val="0"/>
              </a:spcBef>
              <a:spcAft>
                <a:spcPts val="1800"/>
              </a:spcAft>
              <a:buNone/>
            </a:pPr>
            <a:r>
              <a:rPr lang="en-US" sz="2400" dirty="0">
                <a:latin typeface="Arial" panose="020B0604020202020204" pitchFamily="34" charset="0"/>
                <a:cs typeface="Arial" panose="020B0604020202020204" pitchFamily="34" charset="0"/>
              </a:rPr>
              <a:t>A.11  Discuss the contributions of Babbage’s engines and the Hollerith Tabulating Machine to modern computing.</a:t>
            </a:r>
          </a:p>
          <a:p>
            <a:pPr marL="692150" indent="-692150">
              <a:spcBef>
                <a:spcPts val="0"/>
              </a:spcBef>
              <a:spcAft>
                <a:spcPts val="1800"/>
              </a:spcAft>
              <a:buNone/>
            </a:pPr>
            <a:r>
              <a:rPr lang="en-US" sz="2400" dirty="0">
                <a:latin typeface="Arial" panose="020B0604020202020204" pitchFamily="34" charset="0"/>
                <a:cs typeface="Arial" panose="020B0604020202020204" pitchFamily="34" charset="0"/>
              </a:rPr>
              <a:t>A.12  Discuss the features of the Z1, the </a:t>
            </a:r>
            <a:r>
              <a:rPr lang="en-US" sz="2400" dirty="0" err="1">
                <a:latin typeface="Arial" panose="020B0604020202020204" pitchFamily="34" charset="0"/>
                <a:cs typeface="Arial" panose="020B0604020202020204" pitchFamily="34" charset="0"/>
              </a:rPr>
              <a:t>Atansoff</a:t>
            </a:r>
            <a:r>
              <a:rPr lang="en-US" sz="2400" dirty="0">
                <a:latin typeface="Arial" panose="020B0604020202020204" pitchFamily="34" charset="0"/>
                <a:cs typeface="Arial" panose="020B0604020202020204" pitchFamily="34" charset="0"/>
              </a:rPr>
              <a:t>–Berry Computer, and the Mark I.</a:t>
            </a:r>
          </a:p>
          <a:p>
            <a:pPr marL="692150" indent="-692150">
              <a:spcBef>
                <a:spcPts val="0"/>
              </a:spcBef>
              <a:spcAft>
                <a:spcPts val="1800"/>
              </a:spcAft>
              <a:buNone/>
            </a:pPr>
            <a:r>
              <a:rPr lang="en-US" sz="2400" dirty="0">
                <a:latin typeface="Arial" panose="020B0604020202020204" pitchFamily="34" charset="0"/>
                <a:cs typeface="Arial" panose="020B0604020202020204" pitchFamily="34" charset="0"/>
              </a:rPr>
              <a:t>A.13  Discuss the major features of the Turing Machine, the ENIAC, and the UNIVAC.</a:t>
            </a:r>
          </a:p>
          <a:p>
            <a:pPr marL="692150" indent="-692150">
              <a:spcBef>
                <a:spcPts val="0"/>
              </a:spcBef>
              <a:spcAft>
                <a:spcPts val="1800"/>
              </a:spcAft>
              <a:buNone/>
            </a:pPr>
            <a:r>
              <a:rPr lang="en-US" sz="2400" dirty="0">
                <a:latin typeface="Arial" panose="020B0604020202020204" pitchFamily="34" charset="0"/>
                <a:cs typeface="Arial" panose="020B0604020202020204" pitchFamily="34" charset="0"/>
              </a:rPr>
              <a:t>A.14  Describe the milestones that led to each “generation” of computers.</a:t>
            </a:r>
          </a:p>
        </p:txBody>
      </p:sp>
    </p:spTree>
    <p:extLst>
      <p:ext uri="{BB962C8B-B14F-4D97-AF65-F5344CB8AC3E}">
        <p14:creationId xmlns:p14="http://schemas.microsoft.com/office/powerpoint/2010/main" val="287709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457200" y="1"/>
            <a:ext cx="8686800" cy="1600200"/>
          </a:xfrm>
        </p:spPr>
        <p:txBody>
          <a:bodyPr>
            <a:normAutofit/>
          </a:bodyPr>
          <a:lstStyle/>
          <a:p>
            <a:pPr>
              <a:defRPr/>
            </a:pPr>
            <a:r>
              <a:rPr lang="en-US" dirty="0"/>
              <a:t>Early Personal Computers</a:t>
            </a:r>
            <a:br>
              <a:rPr lang="en-US" dirty="0"/>
            </a:br>
            <a:r>
              <a:rPr lang="en-US" sz="3200" dirty="0"/>
              <a:t>The First Personal Computer: The Altair</a:t>
            </a:r>
            <a:br>
              <a:rPr lang="en-US" dirty="0"/>
            </a:br>
            <a:r>
              <a:rPr lang="en-US" sz="2000" dirty="0"/>
              <a:t>(Objective A.1)</a:t>
            </a:r>
            <a:endParaRPr lang="en-US" sz="2200" dirty="0"/>
          </a:p>
        </p:txBody>
      </p:sp>
      <p:sp>
        <p:nvSpPr>
          <p:cNvPr id="8" name="Content Placeholder 7"/>
          <p:cNvSpPr>
            <a:spLocks noGrp="1"/>
          </p:cNvSpPr>
          <p:nvPr>
            <p:ph sz="half" idx="2"/>
          </p:nvPr>
        </p:nvSpPr>
        <p:spPr>
          <a:xfrm>
            <a:off x="457200" y="1600200"/>
            <a:ext cx="8229600" cy="4800600"/>
          </a:xfrm>
        </p:spPr>
        <p:txBody>
          <a:bodyPr>
            <a:normAutofit/>
          </a:bodyPr>
          <a:lstStyle/>
          <a:p>
            <a:r>
              <a:rPr lang="en-US" sz="3200" dirty="0">
                <a:solidFill>
                  <a:srgbClr val="007FA3"/>
                </a:solidFill>
              </a:rPr>
              <a:t>1975</a:t>
            </a:r>
          </a:p>
          <a:p>
            <a:pPr lvl="1"/>
            <a:r>
              <a:rPr lang="en-US" sz="2800" dirty="0"/>
              <a:t>Sold as a kit</a:t>
            </a:r>
          </a:p>
          <a:p>
            <a:pPr lvl="1"/>
            <a:r>
              <a:rPr lang="en-US" sz="2800" dirty="0"/>
              <a:t>No keyboard: Used switches for input</a:t>
            </a:r>
          </a:p>
          <a:p>
            <a:pPr lvl="1"/>
            <a:r>
              <a:rPr lang="en-US" sz="2800" dirty="0"/>
              <a:t>No monitor: Used lights for output</a:t>
            </a:r>
          </a:p>
          <a:p>
            <a:r>
              <a:rPr lang="en-US" sz="3200" dirty="0">
                <a:solidFill>
                  <a:srgbClr val="007FA3"/>
                </a:solidFill>
              </a:rPr>
              <a:t>Bill Gates and Paul Allen among first owners </a:t>
            </a:r>
          </a:p>
          <a:p>
            <a:pPr lvl="1"/>
            <a:r>
              <a:rPr lang="en-US" sz="2800" dirty="0"/>
              <a:t>Wrote compiling program</a:t>
            </a:r>
          </a:p>
        </p:txBody>
      </p:sp>
    </p:spTree>
    <p:extLst>
      <p:ext uri="{BB962C8B-B14F-4D97-AF65-F5344CB8AC3E}">
        <p14:creationId xmlns:p14="http://schemas.microsoft.com/office/powerpoint/2010/main" val="3808734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457200" y="0"/>
            <a:ext cx="8686800" cy="1600199"/>
          </a:xfrm>
        </p:spPr>
        <p:txBody>
          <a:bodyPr>
            <a:normAutofit/>
          </a:bodyPr>
          <a:lstStyle/>
          <a:p>
            <a:pPr>
              <a:defRPr/>
            </a:pPr>
            <a:r>
              <a:rPr lang="en-US" dirty="0"/>
              <a:t>Early Personal Computers</a:t>
            </a:r>
            <a:br>
              <a:rPr lang="en-US" dirty="0"/>
            </a:br>
            <a:r>
              <a:rPr lang="en-US" sz="3200" dirty="0"/>
              <a:t>The Apple I and II</a:t>
            </a:r>
            <a:br>
              <a:rPr lang="en-US" dirty="0"/>
            </a:br>
            <a:r>
              <a:rPr lang="en-US" sz="2000" dirty="0"/>
              <a:t>(Objective A.2)</a:t>
            </a:r>
            <a:endParaRPr lang="en-US" sz="2200" dirty="0"/>
          </a:p>
        </p:txBody>
      </p:sp>
      <p:sp>
        <p:nvSpPr>
          <p:cNvPr id="114691" name="Rectangle 3"/>
          <p:cNvSpPr>
            <a:spLocks noGrp="1" noChangeArrowheads="1"/>
          </p:cNvSpPr>
          <p:nvPr>
            <p:ph sz="half" idx="2"/>
          </p:nvPr>
        </p:nvSpPr>
        <p:spPr>
          <a:xfrm>
            <a:off x="457200" y="1600200"/>
            <a:ext cx="8229600" cy="1752600"/>
          </a:xfrm>
        </p:spPr>
        <p:txBody>
          <a:bodyPr>
            <a:noAutofit/>
          </a:bodyPr>
          <a:lstStyle/>
          <a:p>
            <a:pPr>
              <a:lnSpc>
                <a:spcPct val="90000"/>
              </a:lnSpc>
            </a:pPr>
            <a:r>
              <a:rPr lang="en-US" sz="3200" dirty="0">
                <a:solidFill>
                  <a:srgbClr val="007FA3"/>
                </a:solidFill>
                <a:effectLst/>
              </a:rPr>
              <a:t>Built </a:t>
            </a:r>
            <a:r>
              <a:rPr lang="en-US" sz="3200" dirty="0">
                <a:solidFill>
                  <a:srgbClr val="007FA3"/>
                </a:solidFill>
              </a:rPr>
              <a:t>by Steve Jobs and Steve Wozniak </a:t>
            </a:r>
            <a:endParaRPr lang="en-US" sz="3200" dirty="0">
              <a:solidFill>
                <a:srgbClr val="007FA3"/>
              </a:solidFill>
              <a:effectLst/>
            </a:endParaRPr>
          </a:p>
          <a:p>
            <a:pPr eaLnBrk="1" hangingPunct="1">
              <a:lnSpc>
                <a:spcPct val="90000"/>
              </a:lnSpc>
            </a:pPr>
            <a:r>
              <a:rPr lang="en-US" sz="3200" dirty="0">
                <a:solidFill>
                  <a:srgbClr val="007FA3"/>
                </a:solidFill>
                <a:effectLst/>
              </a:rPr>
              <a:t>Operating system stored in ROM</a:t>
            </a:r>
          </a:p>
        </p:txBody>
      </p:sp>
      <p:pic>
        <p:nvPicPr>
          <p:cNvPr id="8" name="Picture 7" descr="1975: The Altair 8800&#10;• Only 256 bytes of memory&#10;• No keyboard or monitor&#10;• Switches on front used to enter data in machine code (1s and 0s)&#10;• Lights on front indicated results of a program                            1976: Apple I: Steve Jobs and Steve Wozniak form Apple Computer&#10;June 1977: Apple II&#10;• Featured color monitor, sound, and game paddles&#10;• 4 KB of RAM&#10;• Operating system stored in ROM&#10;• Optional floppy disk to load programs (mostly games)&#10;October 1977: Commodore PET&#10;• Featured in Popular Science magazine&#10;• Popular in business settings in Europe&#10;November 1977: TRS-80&#10;• Introduced by Radio Shack&#10;• Monochrome display&#10;• 4 KB of RAM&#10;• Circuitry hidden under keyboard&#10;• Wildly popular with consumers—sold 10,000 units in the first month                                                                               April 1981: Osborne&#10;• First “portable” computer&#10;• Weighed 24.5 pounds&#10;• 5-inch screen&#10;• 64 kilobytes of RAM&#10;• Two floppy disk drives&#10;• Preinstalled with spreadsheet and word&#10;processing software&#10;August 1981: IBM PC (5150)&#10;• Marketed to businesses and consumers&#10;• 64 KB to 256 KB of RAM&#10;• Floppy disk drives optional&#10;• Hard disks not supported in early models">
            <a:extLst>
              <a:ext uri="{FF2B5EF4-FFF2-40B4-BE49-F238E27FC236}">
                <a16:creationId xmlns:a16="http://schemas.microsoft.com/office/drawing/2014/main" id="{A9ED0E9A-BE66-4840-A683-69ABE93C96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1200" y="2895600"/>
            <a:ext cx="5399532" cy="3314631"/>
          </a:xfrm>
          <a:prstGeom prst="rect">
            <a:avLst/>
          </a:prstGeom>
        </p:spPr>
      </p:pic>
    </p:spTree>
    <p:extLst>
      <p:ext uri="{BB962C8B-B14F-4D97-AF65-F5344CB8AC3E}">
        <p14:creationId xmlns:p14="http://schemas.microsoft.com/office/powerpoint/2010/main" val="53547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457200" y="0"/>
            <a:ext cx="8686800" cy="1600200"/>
          </a:xfrm>
        </p:spPr>
        <p:txBody>
          <a:bodyPr>
            <a:normAutofit/>
          </a:bodyPr>
          <a:lstStyle/>
          <a:p>
            <a:pPr>
              <a:defRPr/>
            </a:pPr>
            <a:r>
              <a:rPr lang="en-US" dirty="0"/>
              <a:t>Enter the Competition</a:t>
            </a:r>
            <a:br>
              <a:rPr lang="en-US" dirty="0"/>
            </a:br>
            <a:r>
              <a:rPr lang="en-US" sz="3200" dirty="0"/>
              <a:t>The Osborne: The Birth of Portable Computing</a:t>
            </a:r>
            <a:br>
              <a:rPr lang="en-US" sz="3100" dirty="0"/>
            </a:br>
            <a:r>
              <a:rPr lang="en-US" sz="2000" dirty="0"/>
              <a:t>(Objective A.3)</a:t>
            </a:r>
            <a:endParaRPr lang="en-US" sz="2200" dirty="0"/>
          </a:p>
        </p:txBody>
      </p:sp>
      <p:sp>
        <p:nvSpPr>
          <p:cNvPr id="3" name="Content Placeholder 2"/>
          <p:cNvSpPr>
            <a:spLocks noGrp="1"/>
          </p:cNvSpPr>
          <p:nvPr>
            <p:ph idx="1"/>
          </p:nvPr>
        </p:nvSpPr>
        <p:spPr>
          <a:xfrm>
            <a:off x="457200" y="1600200"/>
            <a:ext cx="8229600" cy="4525963"/>
          </a:xfrm>
        </p:spPr>
        <p:txBody>
          <a:bodyPr/>
          <a:lstStyle/>
          <a:p>
            <a:r>
              <a:rPr lang="en-US" dirty="0"/>
              <a:t>Introduced in 1981</a:t>
            </a:r>
          </a:p>
          <a:p>
            <a:r>
              <a:rPr lang="en-US" dirty="0"/>
              <a:t>Cost $1,795</a:t>
            </a:r>
          </a:p>
          <a:p>
            <a:r>
              <a:rPr lang="en-US" dirty="0"/>
              <a:t>Weighed 24.5 pounds</a:t>
            </a:r>
          </a:p>
          <a:p>
            <a:r>
              <a:rPr lang="en-US" dirty="0"/>
              <a:t>5 inch screen</a:t>
            </a:r>
          </a:p>
          <a:p>
            <a:r>
              <a:rPr lang="en-US" dirty="0"/>
              <a:t>Overnight success</a:t>
            </a:r>
          </a:p>
          <a:p>
            <a:r>
              <a:rPr lang="en-US" dirty="0"/>
              <a:t>Sold to Compaq in 1983</a:t>
            </a:r>
          </a:p>
        </p:txBody>
      </p:sp>
    </p:spTree>
    <p:extLst>
      <p:ext uri="{BB962C8B-B14F-4D97-AF65-F5344CB8AC3E}">
        <p14:creationId xmlns:p14="http://schemas.microsoft.com/office/powerpoint/2010/main" val="1506973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457200" y="0"/>
            <a:ext cx="8686800" cy="1600199"/>
          </a:xfrm>
        </p:spPr>
        <p:txBody>
          <a:bodyPr>
            <a:normAutofit/>
          </a:bodyPr>
          <a:lstStyle/>
          <a:p>
            <a:pPr>
              <a:defRPr/>
            </a:pPr>
            <a:r>
              <a:rPr lang="en-US" dirty="0"/>
              <a:t>Enter the Competition</a:t>
            </a:r>
            <a:br>
              <a:rPr lang="en-US" dirty="0"/>
            </a:br>
            <a:r>
              <a:rPr lang="en-US" sz="3200" dirty="0"/>
              <a:t>IBM PCs</a:t>
            </a:r>
            <a:br>
              <a:rPr lang="en-US" dirty="0"/>
            </a:br>
            <a:r>
              <a:rPr lang="en-US" sz="2000" dirty="0"/>
              <a:t>(Objective A.4)</a:t>
            </a:r>
          </a:p>
        </p:txBody>
      </p:sp>
      <p:sp>
        <p:nvSpPr>
          <p:cNvPr id="116739" name="Rectangle 3"/>
          <p:cNvSpPr>
            <a:spLocks noGrp="1" noChangeArrowheads="1"/>
          </p:cNvSpPr>
          <p:nvPr>
            <p:ph type="body" idx="1"/>
          </p:nvPr>
        </p:nvSpPr>
        <p:spPr>
          <a:xfrm>
            <a:off x="457200" y="1752600"/>
            <a:ext cx="8229600" cy="4876800"/>
          </a:xfrm>
        </p:spPr>
        <p:txBody>
          <a:bodyPr>
            <a:normAutofit/>
          </a:bodyPr>
          <a:lstStyle/>
          <a:p>
            <a:pPr lvl="0">
              <a:lnSpc>
                <a:spcPct val="90000"/>
              </a:lnSpc>
              <a:defRPr/>
            </a:pPr>
            <a:r>
              <a:rPr lang="en-US" dirty="0"/>
              <a:t>Prior to 1980: Known for mainframes</a:t>
            </a:r>
          </a:p>
          <a:p>
            <a:pPr eaLnBrk="1" hangingPunct="1">
              <a:lnSpc>
                <a:spcPct val="90000"/>
              </a:lnSpc>
              <a:spcAft>
                <a:spcPts val="600"/>
              </a:spcAft>
            </a:pPr>
            <a:r>
              <a:rPr lang="en-US" dirty="0"/>
              <a:t>1981: Entered </a:t>
            </a:r>
            <a:r>
              <a:rPr lang="en-US" dirty="0">
                <a:effectLst/>
              </a:rPr>
              <a:t>small-computer market with IBM PC</a:t>
            </a:r>
          </a:p>
          <a:p>
            <a:pPr lvl="1" eaLnBrk="1" hangingPunct="1">
              <a:lnSpc>
                <a:spcPct val="90000"/>
              </a:lnSpc>
              <a:spcAft>
                <a:spcPts val="600"/>
              </a:spcAft>
            </a:pPr>
            <a:r>
              <a:rPr lang="en-US" dirty="0">
                <a:effectLst/>
              </a:rPr>
              <a:t>Started at $1,565</a:t>
            </a:r>
          </a:p>
          <a:p>
            <a:pPr lvl="1" eaLnBrk="1" hangingPunct="1">
              <a:lnSpc>
                <a:spcPct val="90000"/>
              </a:lnSpc>
              <a:spcAft>
                <a:spcPts val="600"/>
              </a:spcAft>
            </a:pPr>
            <a:r>
              <a:rPr lang="en-US" dirty="0">
                <a:effectLst/>
              </a:rPr>
              <a:t>Sold at retail outlets (Sears)</a:t>
            </a:r>
          </a:p>
          <a:p>
            <a:pPr lvl="1" eaLnBrk="1" hangingPunct="1">
              <a:lnSpc>
                <a:spcPct val="90000"/>
              </a:lnSpc>
              <a:spcAft>
                <a:spcPts val="600"/>
              </a:spcAft>
            </a:pPr>
            <a:r>
              <a:rPr lang="en-US" dirty="0"/>
              <a:t>1982: Named “Machine of the Year”</a:t>
            </a:r>
            <a:endParaRPr lang="en-US" dirty="0">
              <a:effectLst/>
            </a:endParaRPr>
          </a:p>
          <a:p>
            <a:pPr marL="0" indent="0" eaLnBrk="1" hangingPunct="1">
              <a:lnSpc>
                <a:spcPct val="90000"/>
              </a:lnSpc>
              <a:buNone/>
            </a:pPr>
            <a:endParaRPr lang="en-US" dirty="0">
              <a:effectLst/>
            </a:endParaRPr>
          </a:p>
        </p:txBody>
      </p:sp>
    </p:spTree>
    <p:extLst>
      <p:ext uri="{BB962C8B-B14F-4D97-AF65-F5344CB8AC3E}">
        <p14:creationId xmlns:p14="http://schemas.microsoft.com/office/powerpoint/2010/main" val="3574856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199"/>
          </a:xfrm>
        </p:spPr>
        <p:txBody>
          <a:bodyPr>
            <a:normAutofit/>
          </a:bodyPr>
          <a:lstStyle/>
          <a:p>
            <a:r>
              <a:rPr lang="en-US" dirty="0"/>
              <a:t>Other Important Advancements</a:t>
            </a:r>
            <a:br>
              <a:rPr lang="en-US" dirty="0"/>
            </a:br>
            <a:r>
              <a:rPr lang="en-US" sz="3200" dirty="0"/>
              <a:t>The Importance of BASIC (1 of 2)</a:t>
            </a:r>
            <a:br>
              <a:rPr lang="en-US" dirty="0"/>
            </a:br>
            <a:r>
              <a:rPr lang="en-US" sz="2000" dirty="0"/>
              <a:t>(Objective A.5)</a:t>
            </a:r>
          </a:p>
        </p:txBody>
      </p:sp>
      <p:sp>
        <p:nvSpPr>
          <p:cNvPr id="3" name="Content Placeholder 2"/>
          <p:cNvSpPr>
            <a:spLocks noGrp="1"/>
          </p:cNvSpPr>
          <p:nvPr>
            <p:ph idx="1"/>
          </p:nvPr>
        </p:nvSpPr>
        <p:spPr>
          <a:xfrm>
            <a:off x="457200" y="1600200"/>
            <a:ext cx="8229600" cy="4525963"/>
          </a:xfrm>
        </p:spPr>
        <p:txBody>
          <a:bodyPr/>
          <a:lstStyle/>
          <a:p>
            <a:pPr>
              <a:spcAft>
                <a:spcPts val="600"/>
              </a:spcAft>
            </a:pPr>
            <a:r>
              <a:rPr lang="en-US" dirty="0"/>
              <a:t>Programming languages in the 1950s</a:t>
            </a:r>
          </a:p>
          <a:p>
            <a:pPr lvl="1">
              <a:spcAft>
                <a:spcPts val="600"/>
              </a:spcAft>
            </a:pPr>
            <a:r>
              <a:rPr lang="en-US" dirty="0"/>
              <a:t>FORTRAN, ALGOL, and COBOL</a:t>
            </a:r>
          </a:p>
          <a:p>
            <a:pPr lvl="1">
              <a:spcAft>
                <a:spcPts val="600"/>
              </a:spcAft>
            </a:pPr>
            <a:r>
              <a:rPr lang="en-US" dirty="0"/>
              <a:t>Used mainly by businesses</a:t>
            </a:r>
          </a:p>
          <a:p>
            <a:pPr lvl="1">
              <a:spcAft>
                <a:spcPts val="600"/>
              </a:spcAft>
            </a:pPr>
            <a:r>
              <a:rPr lang="en-US" dirty="0"/>
              <a:t>Used to create financial, statistical, and engineering programs</a:t>
            </a:r>
          </a:p>
        </p:txBody>
      </p:sp>
    </p:spTree>
    <p:extLst>
      <p:ext uri="{BB962C8B-B14F-4D97-AF65-F5344CB8AC3E}">
        <p14:creationId xmlns:p14="http://schemas.microsoft.com/office/powerpoint/2010/main" val="449517085"/>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cturePPT_Template_USHE_12May2017.pptx  -  Read-Only" id="{22597553-630D-4F83-8E81-ADE98E8457F1}" vid="{1F83AEAC-0AA2-4812-95B6-E943621B11E8}"/>
    </a:ext>
  </a:ext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LecturePPT_Template_USHE_12May2017</Template>
  <TotalTime>0</TotalTime>
  <Words>3829</Words>
  <Application>Microsoft Office PowerPoint</Application>
  <PresentationFormat>On-screen Show (4:3)</PresentationFormat>
  <Paragraphs>280</Paragraphs>
  <Slides>32</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Arial Narrow</vt:lpstr>
      <vt:lpstr>Helvetica</vt:lpstr>
      <vt:lpstr>Noto Sans Symbols</vt:lpstr>
      <vt:lpstr>Times New Roman</vt:lpstr>
      <vt:lpstr>Verdana</vt:lpstr>
      <vt:lpstr>508 Lecture</vt:lpstr>
      <vt:lpstr>Technology in Action</vt:lpstr>
      <vt:lpstr>Learning Objectives (1 of 3)</vt:lpstr>
      <vt:lpstr>Learning Objectives (2 of 3)</vt:lpstr>
      <vt:lpstr>Learning Objectives (3 of 3)</vt:lpstr>
      <vt:lpstr>Early Personal Computers The First Personal Computer: The Altair (Objective A.1)</vt:lpstr>
      <vt:lpstr>Early Personal Computers The Apple I and II (Objective A.2)</vt:lpstr>
      <vt:lpstr>Enter the Competition The Osborne: The Birth of Portable Computing (Objective A.3)</vt:lpstr>
      <vt:lpstr>Enter the Competition IBM PCs (Objective A.4)</vt:lpstr>
      <vt:lpstr>Other Important Advancements The Importance of BASIC (1 of 2) (Objective A.5)</vt:lpstr>
      <vt:lpstr>Other Important Advancements The Importance of BASIC (2 of 2) (Objective A.5)</vt:lpstr>
      <vt:lpstr>Other Important Advancements The Advent of Operating Systems (1 of 2) (Objective A.6)</vt:lpstr>
      <vt:lpstr>Other Important Advancements The Advent of Operating Systems (2 of 2) (Objective A.6)</vt:lpstr>
      <vt:lpstr>Other Important Advancements Software Application Explosion: VisiCalc and Beyond (Objective A.7)</vt:lpstr>
      <vt:lpstr>The Graphical User Interface and the Internet Boom Xerox and Apple’s Lisa and Macintosh (1 of 3) (Objective A.8)</vt:lpstr>
      <vt:lpstr>The Graphical User Interface and the Internet Boom Xerox and Apple’s Lisa and Macintosh (2 of 3) (Objective A.8)</vt:lpstr>
      <vt:lpstr>The Graphical User Interface and the Internet Boom Xerox and Apple’s Lisa and Macintosh (3 of 3) (Objective A.8)</vt:lpstr>
      <vt:lpstr>The Graphical User Interface and the Internet Boom The Internet Boom (Objective A.9)</vt:lpstr>
      <vt:lpstr>Making the Personal Computer Possible: Early Computers The Pascalene Calculator and the Jacquard Loom (1 of 2) (Objective A.10)</vt:lpstr>
      <vt:lpstr>Making the Personal Computer Possible: Early Computers The Pascalene Calculator and the Jacquard Loom (2 of 2) (Objective A.10)</vt:lpstr>
      <vt:lpstr>Making the Personal Computer Possible: Early Computers Babbage’s Engines and the Hollerith Tabulating Machine (1 of 2) (Objective A.11)</vt:lpstr>
      <vt:lpstr>Making the Personal Computer Possible: Early Computers Babbage’s Engines and the Hollerith Tabulating Machine (2 of 2) (Objective A.11)</vt:lpstr>
      <vt:lpstr>Making the Personal Computer Possible: Early Computers The Z1, the Atanasoff–Berry Computer, and the Harvard Mark I (1 of 3) (Objective A.12)</vt:lpstr>
      <vt:lpstr>Making the Personal Computer Possible: Early Computers The Z1, the Atanasoff–Berry Computer, and the Harvard Mark I (2 of 3) (Objective A.12)</vt:lpstr>
      <vt:lpstr>Making the Personal Computer Possible: Early Computers The Z1, the Atanasoff–Berry Computer, and the Harvard Mark I (3 of 3) (Objective A.12)</vt:lpstr>
      <vt:lpstr>Making the Personal Computer Possible: Early Computers The Turing Machine, the ENIAC, and the UNIVAC (1 of 3) (Objective A.13)</vt:lpstr>
      <vt:lpstr>Making the Personal Computer Possible: Early Computers The Turing Machine, the ENIAC, and the UNIVAC (2 of 3) (Objective A.13)</vt:lpstr>
      <vt:lpstr>Making the Personal Computer Possible: Early Computers The Turing Machine, the ENIAC, and the UNIVAC (3 of 3) (Objective A.13)</vt:lpstr>
      <vt:lpstr>Making the Personal Computer Possible: Early Computers Transistors and Beyond (1 of 4) (Objective A.14)</vt:lpstr>
      <vt:lpstr>Making the Personal Computer Possible: Early Computers Transistors and Beyond (2 of 4) (Objective A.14)</vt:lpstr>
      <vt:lpstr>Making the Personal Computer Possible: Early Computers Transistors and Beyond (3 of 4) (Objective A.14)</vt:lpstr>
      <vt:lpstr>Making the Personal Computer Possible: Early Computers Transistors and Beyond (4 of 4) (Objective A.14)</vt:lpstr>
      <vt:lpstr>Copyright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in Action 15e</dc:title>
  <dc:subject>Appendix A</dc:subject>
  <dc:creator/>
  <cp:lastModifiedBy/>
  <cp:revision>1</cp:revision>
  <dcterms:created xsi:type="dcterms:W3CDTF">2017-01-24T02:43:43Z</dcterms:created>
  <dcterms:modified xsi:type="dcterms:W3CDTF">2018-03-30T14:56:29Z</dcterms:modified>
</cp:coreProperties>
</file>