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74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2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54F4D-6CED-406C-916B-FAAE2D46A000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CF77-8578-4072-B5FC-E0AE48E20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B1A-FD06-46A4-8723-6B62009B175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61FF-00AD-4266-B189-559CCD5F58F0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3E0-FF6E-4B80-A6F0-69FC873E0E18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4AF5-195E-4599-950E-CCDD38EFC4B5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228E-AFA5-4ADB-A730-0A03A6A10EDB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1C6-1BBE-4F08-B290-3B56160E4753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D9C0-DEC2-4BF0-B298-7EAF99EF12FE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753-C90E-47EE-8649-3AB06D5BB7F5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43E2-AB5A-4F8A-B10D-CF976FF44748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8043-B06F-4508-9046-88BB09C2CC7A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A79-72D2-440F-BABE-701BB3FEB83E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831C641-8F69-44BE-B499-91F966C1CF8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hbr.org/search?term=richard%20nola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BA236F9-87FF-4296-99FD-21FC9FCF7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8388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08C2-DC4C-41A6-AE67-386BDC71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Lesson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757B1-1341-4D46-BA50-62EB21D6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944" y="2640055"/>
            <a:ext cx="5060136" cy="2557963"/>
          </a:xfrm>
        </p:spPr>
        <p:txBody>
          <a:bodyPr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History of the Personal Computer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</a:br>
            <a:endParaRPr lang="en-GB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938A-1C33-4AB5-8F71-36E659D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2607-5AAC-4B47-985B-ADD8E8FB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E09-292D-43C8-AA97-6D8CE1C5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Competition</a:t>
            </a:r>
            <a:br>
              <a:rPr lang="en-US" dirty="0"/>
            </a:br>
            <a:r>
              <a:rPr lang="en-US" sz="4000" dirty="0"/>
              <a:t>IBM PCs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2600-CE83-4A9A-80B6-399B2281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7355633" cy="3818083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en-US" dirty="0"/>
              <a:t>Prior to 1980: Known for mainframes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1981: Entered </a:t>
            </a:r>
            <a:r>
              <a:rPr lang="en-US" dirty="0">
                <a:effectLst/>
              </a:rPr>
              <a:t>small-computer market with IBM PC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Started at $1565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Sold at retail outlets (Sears)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1982: Named “Machine of the Year”</a:t>
            </a:r>
            <a:endParaRPr lang="en-US" dirty="0">
              <a:effectLst/>
            </a:endParaRPr>
          </a:p>
          <a:p>
            <a:endParaRPr lang="en-GB" dirty="0"/>
          </a:p>
        </p:txBody>
      </p:sp>
      <p:pic>
        <p:nvPicPr>
          <p:cNvPr id="5122" name="Picture 2" descr="IBM Personal Computer - Wikipedia">
            <a:extLst>
              <a:ext uri="{FF2B5EF4-FFF2-40B4-BE49-F238E27FC236}">
                <a16:creationId xmlns:a16="http://schemas.microsoft.com/office/drawing/2014/main" id="{55454AE8-7AE3-47D0-95C4-CB8D526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04" y="2047081"/>
            <a:ext cx="3330969" cy="221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EE98-75D2-425D-96F9-1C3EF248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043A-EDC7-4D5C-9481-8CA19827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20794-26EC-4F6B-ACC3-877FA4DC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73" y="1517073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Other Important Advancements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F9728-3624-49ED-B06B-19778D3F7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0" r="1" b="11367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0AB-5DDA-47EE-B1F8-4CAA1873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636" y="363170"/>
            <a:ext cx="5126181" cy="6131660"/>
          </a:xfrm>
        </p:spPr>
        <p:txBody>
          <a:bodyPr>
            <a:normAutofit/>
          </a:bodyPr>
          <a:lstStyle/>
          <a:p>
            <a:r>
              <a:rPr lang="en-GB" sz="3600" dirty="0"/>
              <a:t>Storage Devices – Audio cassettes to Solid State drives</a:t>
            </a:r>
          </a:p>
          <a:p>
            <a:r>
              <a:rPr lang="en-GB" sz="3600" dirty="0"/>
              <a:t>Processors – 8088 to </a:t>
            </a:r>
            <a:r>
              <a:rPr lang="en-GB" sz="3600" dirty="0" err="1"/>
              <a:t>Ryzen</a:t>
            </a:r>
            <a:r>
              <a:rPr lang="en-GB" sz="3600" dirty="0"/>
              <a:t> and i9</a:t>
            </a:r>
          </a:p>
          <a:p>
            <a:r>
              <a:rPr lang="en-GB" sz="3600" dirty="0"/>
              <a:t>Programming Languages- BASIC to Java</a:t>
            </a:r>
          </a:p>
          <a:p>
            <a:endParaRPr lang="en-GB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B897-3AD3-4A53-85E1-4392F0E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69BA-B69A-49AC-9DCC-B206B235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BF5-4022-4600-8798-063C345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Advancements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7AA-CE53-4ED8-A56D-F928D02F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Word Processors</a:t>
            </a:r>
          </a:p>
          <a:p>
            <a:r>
              <a:rPr lang="en-GB" dirty="0"/>
              <a:t>Electronic Spreadsheets</a:t>
            </a:r>
          </a:p>
          <a:p>
            <a:r>
              <a:rPr lang="en-GB" dirty="0"/>
              <a:t>Presentation software</a:t>
            </a:r>
          </a:p>
          <a:p>
            <a:r>
              <a:rPr lang="en-GB" dirty="0"/>
              <a:t>Database Management Systems</a:t>
            </a:r>
          </a:p>
          <a:p>
            <a:r>
              <a:rPr lang="en-GB" dirty="0"/>
              <a:t>Graphic software</a:t>
            </a:r>
          </a:p>
          <a:p>
            <a:r>
              <a:rPr lang="en-GB" dirty="0"/>
              <a:t>ERP and CRM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A13C-A88E-4171-BE11-77C166A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059EE-ED79-43A2-8DC9-FAADAF06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7A1C-A03B-4B83-B313-DF086ABC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Graphical User Interface and the Internet Boom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665-9F65-4882-A027-69E170BE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effectLst/>
              </a:rPr>
              <a:t>Graphical User Interface (GUI) allowed users to interact with computer more easily</a:t>
            </a:r>
          </a:p>
          <a:p>
            <a:pPr eaLnBrk="1" hangingPunct="1">
              <a:defRPr/>
            </a:pPr>
            <a:r>
              <a:rPr lang="en-US" dirty="0"/>
              <a:t>Previously used command or menu driven interfaces</a:t>
            </a:r>
          </a:p>
          <a:p>
            <a:pPr eaLnBrk="1" hangingPunct="1">
              <a:defRPr/>
            </a:pPr>
            <a:r>
              <a:rPr lang="en-US" dirty="0">
                <a:effectLst/>
              </a:rPr>
              <a:t>GUI not invented by a computer company</a:t>
            </a:r>
          </a:p>
          <a:p>
            <a:pPr eaLnBrk="1" hangingPunct="1">
              <a:defRPr/>
            </a:pPr>
            <a:r>
              <a:rPr lang="en-US" dirty="0">
                <a:effectLst/>
              </a:rPr>
              <a:t>Xerox Alto (1972) Introduced “What You See Is What You Get” (WYSIWYG)</a:t>
            </a:r>
          </a:p>
          <a:p>
            <a:pPr>
              <a:defRPr/>
            </a:pPr>
            <a:r>
              <a:rPr lang="en-US" dirty="0"/>
              <a:t>Mouse and network connectivity – but not sold commercially</a:t>
            </a:r>
          </a:p>
          <a:p>
            <a:pPr eaLnBrk="1" hangingPunct="1">
              <a:defRPr/>
            </a:pPr>
            <a:endParaRPr lang="en-US" dirty="0">
              <a:effectLst/>
            </a:endParaRPr>
          </a:p>
          <a:p>
            <a:pPr eaLnBrk="1" hangingPunct="1">
              <a:defRPr/>
            </a:pPr>
            <a:endParaRPr lang="en-US" dirty="0">
              <a:effectLst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4B84A-015A-427C-B657-56313A8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48D88-644F-4A36-AC30-B63E58F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1D34-636C-44C2-B117-F8587F8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and Woz change the computing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7C69-F7AA-4749-83F1-35912BCD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effectLst/>
              </a:rPr>
              <a:t>Apple Lisa (1983)</a:t>
            </a:r>
          </a:p>
          <a:p>
            <a:pPr lvl="1" eaLnBrk="1" hangingPunct="1">
              <a:defRPr/>
            </a:pPr>
            <a:r>
              <a:rPr lang="en-US" dirty="0"/>
              <a:t>First successful PC using GUI</a:t>
            </a:r>
          </a:p>
          <a:p>
            <a:pPr lvl="1"/>
            <a:r>
              <a:rPr lang="en-US" dirty="0"/>
              <a:t>Windows drop-down menus icons a file system with folders and files</a:t>
            </a:r>
          </a:p>
          <a:p>
            <a:pPr lvl="1"/>
            <a:r>
              <a:rPr lang="en-US" dirty="0"/>
              <a:t>Very expensive</a:t>
            </a:r>
          </a:p>
          <a:p>
            <a:pPr>
              <a:defRPr/>
            </a:pPr>
            <a:r>
              <a:rPr lang="en-US" dirty="0"/>
              <a:t>Apple Macintosh (1984)</a:t>
            </a:r>
          </a:p>
          <a:p>
            <a:pPr lvl="1">
              <a:defRPr/>
            </a:pPr>
            <a:r>
              <a:rPr lang="en-US" dirty="0"/>
              <a:t>1/3 cost of Lisa</a:t>
            </a:r>
          </a:p>
          <a:p>
            <a:pPr lvl="1">
              <a:defRPr/>
            </a:pPr>
            <a:r>
              <a:rPr lang="en-US" dirty="0"/>
              <a:t>Introduced 3.5-inch floppy disk</a:t>
            </a:r>
            <a:endParaRPr lang="en-US" dirty="0">
              <a:effectLst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4EA48-D379-4268-8CCF-D9A178F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ED5C-BE63-4A99-9E1F-C9550658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998-9703-498B-A1F0-69E408D0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the WWW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CFBB-2E6D-4E5B-9F9C-81B377FB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Tim Berners Lee develop WWW and HTML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1993: Mosaic browser introduced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1994: Netscape launched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1995: Internet Explorer introduced by Microsoft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1998: Netscape became open source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9B4A1-FF5F-46F1-AC7A-97CA3A60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92D8-1199-4ACA-B27E-3696406F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E2B9-8DD5-4BD6-89F4-C5C24EA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38" y="0"/>
            <a:ext cx="10668000" cy="1268069"/>
          </a:xfrm>
        </p:spPr>
        <p:txBody>
          <a:bodyPr/>
          <a:lstStyle/>
          <a:p>
            <a:r>
              <a:rPr lang="en-GB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T Ameri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 Nolan</a:t>
            </a:r>
            <a:r>
              <a:rPr lang="en-GB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T America"/>
              </a:rPr>
              <a:t> 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T America"/>
              </a:rPr>
              <a:t>– 6 Stages of Growth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9A08F-83D4-48C7-BEE3-EAFBF9254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1"/>
          <a:stretch/>
        </p:blipFill>
        <p:spPr bwMode="auto">
          <a:xfrm>
            <a:off x="2189527" y="1111624"/>
            <a:ext cx="8852451" cy="50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C9BE-7682-424C-8E3A-562F574C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00B9F-8B52-4D15-A841-7FEE497F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431-38A1-410B-9717-45F74BF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EE08-D5B6-4865-8C37-DF109590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800" dirty="0"/>
              <a:t>Charles Babbage </a:t>
            </a:r>
          </a:p>
          <a:p>
            <a:r>
              <a:rPr lang="en-GB" sz="2800" dirty="0"/>
              <a:t>Augusta Ada </a:t>
            </a:r>
          </a:p>
          <a:p>
            <a:r>
              <a:rPr lang="en-GB" sz="2800" dirty="0"/>
              <a:t>Seymore Cray </a:t>
            </a:r>
          </a:p>
          <a:p>
            <a:r>
              <a:rPr lang="en-GB" sz="2800" dirty="0"/>
              <a:t>Mark Dean </a:t>
            </a:r>
          </a:p>
          <a:p>
            <a:r>
              <a:rPr lang="en-GB" sz="2800" dirty="0"/>
              <a:t>Grace Hopper </a:t>
            </a:r>
          </a:p>
          <a:p>
            <a:r>
              <a:rPr lang="en-GB" sz="2800" dirty="0"/>
              <a:t>Alan Turing </a:t>
            </a:r>
          </a:p>
          <a:p>
            <a:r>
              <a:rPr lang="en-GB" sz="2800" dirty="0"/>
              <a:t>Steve Jobs </a:t>
            </a:r>
          </a:p>
          <a:p>
            <a:r>
              <a:rPr lang="en-GB" sz="2800" dirty="0"/>
              <a:t>Bill Gates </a:t>
            </a:r>
          </a:p>
          <a:p>
            <a:r>
              <a:rPr lang="en-GB" sz="2800" dirty="0"/>
              <a:t>Tim </a:t>
            </a:r>
            <a:r>
              <a:rPr lang="en-GB" dirty="0"/>
              <a:t>Be</a:t>
            </a:r>
            <a:r>
              <a:rPr lang="en-GB" sz="2800" dirty="0"/>
              <a:t>rners-Lee 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F51DA-E22A-496F-BD1B-F3B516E7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AB0C1-8BE3-4789-9557-749BB33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09A0-F58C-4A60-A388-C8CE36A1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Developments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1137-C6EE-4BE8-8167-2DB626AF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  <a:p>
            <a:r>
              <a:rPr lang="en-GB" dirty="0"/>
              <a:t>Big Data </a:t>
            </a:r>
          </a:p>
          <a:p>
            <a:r>
              <a:rPr lang="en-GB" dirty="0" err="1"/>
              <a:t>Presciptive</a:t>
            </a:r>
            <a:r>
              <a:rPr lang="en-GB" dirty="0"/>
              <a:t> analytics</a:t>
            </a:r>
          </a:p>
          <a:p>
            <a:r>
              <a:rPr lang="en-GB" dirty="0"/>
              <a:t>Virtual and Augmented Reality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C2D5F-1078-42D9-B702-8166C5A6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EC1CD-BA1D-464D-AC53-60FE8ED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DEA8-764A-45B1-85AC-B593C3B0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…until next time..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0FC37-1E96-4D3D-BC7C-1811593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7765-6FC5-4D91-945C-A08DC913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1E1-BB34-4838-AB22-1FFE8A4B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27" y="276808"/>
            <a:ext cx="10668000" cy="1087968"/>
          </a:xfrm>
        </p:spPr>
        <p:txBody>
          <a:bodyPr/>
          <a:lstStyle/>
          <a:p>
            <a:r>
              <a:rPr lang="en-US" sz="4400" b="1" i="0" u="none" strike="noStrike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DD3F-2DB5-40CA-8966-F814FF4A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08" y="1241947"/>
            <a:ext cx="11084257" cy="5216416"/>
          </a:xfrm>
        </p:spPr>
        <p:txBody>
          <a:bodyPr>
            <a:normAutofit fontScale="85000" lnSpcReduction="20000"/>
          </a:bodyPr>
          <a:lstStyle/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/>
            </a:pPr>
            <a:r>
              <a:rPr lang="en-GB" dirty="0"/>
              <a:t>Differentiate IT and IS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earliest personal computer ever designed.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early computers.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development of the PC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early application software that was developed for the PC.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early successful web browsers.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Discuss the features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Pascalene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calculator and the Jacquard loom that inspired modern computer elements</a:t>
            </a:r>
          </a:p>
          <a:p>
            <a:pPr marL="692150" indent="-692150">
              <a:spcBef>
                <a:spcPts val="0"/>
              </a:spcBef>
              <a:spcAft>
                <a:spcPts val="1800"/>
              </a:spcAft>
              <a:buAutoNum type="arabicPlain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milestones that led to each “generation” of computers.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AAFB-E919-4C22-A26B-74848EF5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E7B3-5D9E-4981-BB8E-909E4731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Sc Computing and Information Systems | University of South Wales">
            <a:extLst>
              <a:ext uri="{FF2B5EF4-FFF2-40B4-BE49-F238E27FC236}">
                <a16:creationId xmlns:a16="http://schemas.microsoft.com/office/drawing/2014/main" id="{51DA8328-DBED-4532-9EB4-A2DC1DDF4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r="48579" b="-2"/>
          <a:stretch/>
        </p:blipFill>
        <p:spPr bwMode="auto">
          <a:xfrm>
            <a:off x="743580" y="1101012"/>
            <a:ext cx="5205217" cy="5756973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5F1F-7B93-4276-A074-A56CD4C3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50" y="951722"/>
            <a:ext cx="5760407" cy="51442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800" b="1" i="0" u="sng" dirty="0">
                <a:effectLst/>
                <a:latin typeface="Abadi" panose="020B0604020104020204" pitchFamily="34" charset="0"/>
              </a:rPr>
              <a:t>Information systems  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(IS) 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is an umbrella term for the systems, people and processes designed to create, store, manipulate, distribute and disseminate information.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0" i="0" dirty="0">
                <a:effectLst/>
                <a:latin typeface="Abadi" panose="020B0604020104020204" pitchFamily="34" charset="0"/>
              </a:rPr>
              <a:t> The field of information systems bridges business and computer science.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1" i="0" u="sng" dirty="0">
                <a:effectLst/>
                <a:latin typeface="Abadi" panose="020B0604020104020204" pitchFamily="34" charset="0"/>
              </a:rPr>
              <a:t>Information technology 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(IT) 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falls under the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IS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umbrella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but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deals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with</a:t>
            </a:r>
            <a:r>
              <a:rPr lang="en-GB" sz="1800" i="0" dirty="0">
                <a:effectLst/>
                <a:latin typeface="Abadi" panose="020B0604020104020204" pitchFamily="34" charset="0"/>
              </a:rPr>
              <a:t> the technology 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involved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in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the systems themselves.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0" i="0" dirty="0">
                <a:effectLst/>
                <a:latin typeface="Abadi" panose="020B0604020104020204" pitchFamily="34" charset="0"/>
              </a:rPr>
              <a:t>Information technology can be defined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as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the study, design, implementation, support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or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management </a:t>
            </a:r>
            <a:r>
              <a:rPr lang="en-GB" sz="1800" b="1" i="0" dirty="0">
                <a:effectLst/>
                <a:latin typeface="Abadi" panose="020B0604020104020204" pitchFamily="34" charset="0"/>
              </a:rPr>
              <a:t>of</a:t>
            </a:r>
            <a:r>
              <a:rPr lang="en-GB" sz="1800" b="0" i="0" dirty="0">
                <a:effectLst/>
                <a:latin typeface="Abadi" panose="020B0604020104020204" pitchFamily="34" charset="0"/>
              </a:rPr>
              <a:t> computer-based information systems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b="1" u="sng" dirty="0">
                <a:latin typeface="Abadi" panose="020B0604020104020204" pitchFamily="34" charset="0"/>
              </a:rPr>
              <a:t>Computing</a:t>
            </a:r>
            <a:r>
              <a:rPr lang="en-GB" sz="1800" dirty="0">
                <a:latin typeface="Abadi" panose="020B0604020104020204" pitchFamily="34" charset="0"/>
              </a:rPr>
              <a:t> is any goal-oriented activity requiring, benefiting from, or creating </a:t>
            </a:r>
            <a:r>
              <a:rPr lang="en-GB" sz="1800" b="1" dirty="0">
                <a:latin typeface="Abadi" panose="020B0604020104020204" pitchFamily="34" charset="0"/>
              </a:rPr>
              <a:t>computing</a:t>
            </a:r>
            <a:r>
              <a:rPr lang="en-GB" sz="1800" dirty="0">
                <a:latin typeface="Abadi" panose="020B0604020104020204" pitchFamily="34" charset="0"/>
              </a:rPr>
              <a:t> machinery.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800" dirty="0">
                <a:latin typeface="Abadi" panose="020B0604020104020204" pitchFamily="34" charset="0"/>
              </a:rPr>
              <a:t> It includes the study and experimentation of algorithmic processes and development of both hardware and software. </a:t>
            </a:r>
          </a:p>
          <a:p>
            <a:pPr marL="0" indent="0">
              <a:lnSpc>
                <a:spcPct val="115000"/>
              </a:lnSpc>
              <a:buNone/>
            </a:pPr>
            <a:endParaRPr lang="en-GB" sz="1800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6B440-BC73-442D-A45B-EC6CA9AB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09" y="169501"/>
            <a:ext cx="6752446" cy="1524010"/>
          </a:xfrm>
        </p:spPr>
        <p:txBody>
          <a:bodyPr anchor="t">
            <a:normAutofit/>
          </a:bodyPr>
          <a:lstStyle/>
          <a:p>
            <a:r>
              <a:rPr lang="en-GB" sz="3200" dirty="0"/>
              <a:t>Three important 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A484-96DA-4546-809D-D2A69AD1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90000"/>
                  </a:srgbClr>
                </a:solidFill>
              </a:rPr>
              <a:t>Guru Srinivasan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C390C-FF8C-4F62-9B8A-204A04C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E45B-155B-47C0-9E27-451E2A39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5" y="381000"/>
            <a:ext cx="7945547" cy="1017494"/>
          </a:xfrm>
        </p:spPr>
        <p:txBody>
          <a:bodyPr anchor="t">
            <a:normAutofit fontScale="90000"/>
          </a:bodyPr>
          <a:lstStyle/>
          <a:p>
            <a:r>
              <a:rPr lang="en-GB" sz="3600" dirty="0"/>
              <a:t>Three Generations of Calculating Devices</a:t>
            </a:r>
          </a:p>
        </p:txBody>
      </p:sp>
      <p:pic>
        <p:nvPicPr>
          <p:cNvPr id="4" name="Picture 2" descr="The Exchequer: a chequered history? - History of government">
            <a:extLst>
              <a:ext uri="{FF2B5EF4-FFF2-40B4-BE49-F238E27FC236}">
                <a16:creationId xmlns:a16="http://schemas.microsoft.com/office/drawing/2014/main" id="{61AB4C38-EC59-4B53-955B-D106FA11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r="12597" b="-1"/>
          <a:stretch/>
        </p:blipFill>
        <p:spPr bwMode="auto"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36CE-C438-4CB6-BF12-B2AA99BC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4" y="1210255"/>
            <a:ext cx="7395720" cy="530240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Analog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Abacus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Tally Sticks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Hybrid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Pascal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Leibnitz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  <a:alpha val="70000"/>
                  </a:schemeClr>
                </a:solidFill>
              </a:rPr>
              <a:t>Electronic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First-generation (1944) - Used vacuum tubes to store data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Second-generation (1945) - Used transistors to store data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Third-generation (1958) - Used integrated circuits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100" dirty="0">
                <a:effectLst/>
              </a:rPr>
              <a:t>Fourth-generation (1971–today) - Uses microprocessor chip</a:t>
            </a:r>
          </a:p>
          <a:p>
            <a:pPr lvl="1"/>
            <a:endParaRPr lang="en-GB" dirty="0">
              <a:solidFill>
                <a:schemeClr val="accent3">
                  <a:lumMod val="20000"/>
                  <a:lumOff val="80000"/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56B1-9DAC-4B13-BACE-35B73E02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011C-91B2-4C48-B889-6FAA74C0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CFB-6DEE-467F-81B2-3D654A6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these devices</a:t>
            </a:r>
          </a:p>
        </p:txBody>
      </p:sp>
      <p:pic>
        <p:nvPicPr>
          <p:cNvPr id="1026" name="Picture 2" descr="The Exchequer: a chequered history? - History of government">
            <a:extLst>
              <a:ext uri="{FF2B5EF4-FFF2-40B4-BE49-F238E27FC236}">
                <a16:creationId xmlns:a16="http://schemas.microsoft.com/office/drawing/2014/main" id="{15B5A592-44A9-4F9C-852E-952CEF7C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2" y="2875091"/>
            <a:ext cx="2371725" cy="25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lly Sticks, medieval. | Science Museum Group Collection">
            <a:extLst>
              <a:ext uri="{FF2B5EF4-FFF2-40B4-BE49-F238E27FC236}">
                <a16:creationId xmlns:a16="http://schemas.microsoft.com/office/drawing/2014/main" id="{A4E940F8-4197-4FBA-8EDE-6A8EFF33B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46842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acus - Wikipedia">
            <a:extLst>
              <a:ext uri="{FF2B5EF4-FFF2-40B4-BE49-F238E27FC236}">
                <a16:creationId xmlns:a16="http://schemas.microsoft.com/office/drawing/2014/main" id="{B01D1ECB-1174-4864-95EB-84AC12F9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72" y="2919688"/>
            <a:ext cx="3454956" cy="25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07DD6-5113-461C-B2AC-82FC500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7D664-2DCD-4304-BE11-BFEBFE29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63F4-5194-43E7-A390-6E019FD3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GB" sz="3200"/>
              <a:t>From Hollerith to Thomas Watson (Sr)</a:t>
            </a:r>
          </a:p>
        </p:txBody>
      </p:sp>
      <p:pic>
        <p:nvPicPr>
          <p:cNvPr id="4" name="Picture 3" descr="A photo of the Analytical Engine.">
            <a:extLst>
              <a:ext uri="{FF2B5EF4-FFF2-40B4-BE49-F238E27FC236}">
                <a16:creationId xmlns:a16="http://schemas.microsoft.com/office/drawing/2014/main" id="{F7CE557B-13A4-43A6-8789-DF89FF2E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24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3CA-6DAA-4A3E-A0C5-0E97230E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123950"/>
            <a:ext cx="3768379" cy="49720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400" dirty="0"/>
              <a:t>Hollerith Tabulating Machines Company sell Census Machine</a:t>
            </a:r>
          </a:p>
          <a:p>
            <a:pPr>
              <a:lnSpc>
                <a:spcPct val="115000"/>
              </a:lnSpc>
            </a:pPr>
            <a:r>
              <a:rPr lang="en-GB" sz="2400" dirty="0"/>
              <a:t>Grows in to a Computer Giant by 1924 with more mergers and acquisitions – The International Business Machines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D0EF-68C8-4627-9AC5-3CD0AEC8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1BD1-5783-486C-A718-35EAD6B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CDE-0128-49A7-AA20-F5865449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Personal Computers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CFB9-7498-47CB-94DB-4D1DBBC4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The Altair 8800 </a:t>
            </a:r>
            <a:r>
              <a:rPr lang="en-US" baseline="0" dirty="0"/>
              <a:t> debuted in 1975 touted as the first personal computer</a:t>
            </a:r>
            <a:r>
              <a:rPr lang="en-US" dirty="0"/>
              <a:t>.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It appeared on the cover of Popular Electronics in 1975 and quickly there were hundreds of orders a month for the $395 box of parts.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Switches were used for input and lights for output and the machine had a total of 256 bytes of memory. (Today’s computers have 256000000 bytes!) 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/>
              <a:t>Bill Gates and Paul Allen saw the cover article left Harvard and flew to Albuquerque New Mexico convincing Altair’s developer that they could write a compiler to run the BASIC computer language on the Altair. Their success led to the formation of Microsoft.</a:t>
            </a:r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C06DB0-98A6-4E5E-B620-694A5A84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0BDD2-763D-41D7-8EC6-21C41DC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464AFBE-86BB-4597-B1F3-F6FAC7D7F0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6868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Early Personal Computers</a:t>
            </a:r>
            <a:br>
              <a:rPr lang="en-US" dirty="0"/>
            </a:br>
            <a:r>
              <a:rPr lang="en-US" sz="3200" dirty="0"/>
              <a:t>The Apple I and II</a:t>
            </a:r>
            <a:endParaRPr lang="en-US" sz="2000" dirty="0"/>
          </a:p>
          <a:p>
            <a:pPr>
              <a:defRPr/>
            </a:pPr>
            <a:endParaRPr lang="en-US" sz="2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61E64D-6FB1-4BB0-8441-9A060BD5B0DF}"/>
              </a:ext>
            </a:extLst>
          </p:cNvPr>
          <p:cNvSpPr txBox="1">
            <a:spLocks noChangeArrowheads="1"/>
          </p:cNvSpPr>
          <p:nvPr/>
        </p:nvSpPr>
        <p:spPr>
          <a:xfrm>
            <a:off x="348234" y="2552699"/>
            <a:ext cx="4796972" cy="1752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Built by Steve Jobs and Steve Wozniak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Operating system stored in ROM</a:t>
            </a:r>
          </a:p>
        </p:txBody>
      </p:sp>
      <p:pic>
        <p:nvPicPr>
          <p:cNvPr id="6" name="Picture 5" descr="1975: The Altair 8800&#10;• Only 256 bytes of memory&#10;• No keyboard or monitor&#10;• Switches on front used to enter data in machine code (1s and 0s)&#10;• Lights on front indicated results of a program                            1976: Apple I: Steve Jobs and Steve Wozniak form Apple Computer&#10;June 1977: Apple II&#10;• Featured color monitor, sound, and game paddles&#10;• 4 KB of RAM&#10;• Operating system stored in ROM&#10;• Optional floppy disk to load programs (mostly games)&#10;October 1977: Commodore PET&#10;• Featured in Popular Science magazine&#10;• Popular in business settings in Europe&#10;November 1977: TRS-80&#10;• Introduced by Radio Shack&#10;• Monochrome display&#10;• 4 KB of RAM&#10;• Circuitry hidden under keyboard&#10;• Wildly popular with consumers—sold 10,000 units in the first month                                                                               April 1981: Osborne&#10;• First “portable” computer&#10;• Weighed 24.5 pounds&#10;• 5-inch screen&#10;• 64 kilobytes of RAM&#10;• Two floppy disk drives&#10;• Preinstalled with spreadsheet and word&#10;processing software&#10;August 1981: IBM PC (5150)&#10;• Marketed to businesses and consumers&#10;• 64 KB to 256 KB of RAM&#10;• Floppy disk drives optional&#10;• Hard disks not supported in early models">
            <a:extLst>
              <a:ext uri="{FF2B5EF4-FFF2-40B4-BE49-F238E27FC236}">
                <a16:creationId xmlns:a16="http://schemas.microsoft.com/office/drawing/2014/main" id="{B3121B66-17E7-4315-89DF-2633BE9C8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1532528"/>
            <a:ext cx="6927790" cy="4252789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8A0BBD-4E33-4703-A69D-AE6221C83B8F}"/>
              </a:ext>
            </a:extLst>
          </p:cNvPr>
          <p:cNvSpPr txBox="1">
            <a:spLocks/>
          </p:cNvSpPr>
          <p:nvPr/>
        </p:nvSpPr>
        <p:spPr>
          <a:xfrm>
            <a:off x="7315200" y="6560934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5A0288-DE65-4327-81AA-3D0ED474C7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02D26-A4BD-4A4D-90C8-6FF489A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12ACB-F746-42AA-980C-94614AD8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5C38-31FC-45E0-B739-E955E376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 the Competition</a:t>
            </a:r>
            <a:br>
              <a:rPr lang="en-US" dirty="0"/>
            </a:br>
            <a:r>
              <a:rPr lang="en-US" sz="4400" dirty="0"/>
              <a:t>The Osborne: The Birth of Portable Computing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C3DD-CD15-4849-9C66-EDDCD38C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Introduced in 1981</a:t>
            </a:r>
          </a:p>
          <a:p>
            <a:r>
              <a:rPr lang="en-US" dirty="0"/>
              <a:t>Cost $1795</a:t>
            </a:r>
          </a:p>
          <a:p>
            <a:r>
              <a:rPr lang="en-US" dirty="0"/>
              <a:t>Weighed 24.5 pounds</a:t>
            </a:r>
          </a:p>
          <a:p>
            <a:r>
              <a:rPr lang="en-US" dirty="0"/>
              <a:t>5 inch screen</a:t>
            </a:r>
          </a:p>
          <a:p>
            <a:r>
              <a:rPr lang="en-US" dirty="0"/>
              <a:t>Overnight success</a:t>
            </a:r>
          </a:p>
          <a:p>
            <a:r>
              <a:rPr lang="en-US" dirty="0"/>
              <a:t>Sold to Compaq in 1983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DCF5-2059-4D67-91B1-6CBF6527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1647-2CB5-4656-9FB5-BC65598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18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744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Abadi</vt:lpstr>
      <vt:lpstr>Arial</vt:lpstr>
      <vt:lpstr>Avenir Next LT Pro</vt:lpstr>
      <vt:lpstr>Avenir Next LT Pro Light</vt:lpstr>
      <vt:lpstr>Calibri</vt:lpstr>
      <vt:lpstr>GT America</vt:lpstr>
      <vt:lpstr>Sitka Subheading</vt:lpstr>
      <vt:lpstr>Times New Roman</vt:lpstr>
      <vt:lpstr>PebbleVTI</vt:lpstr>
      <vt:lpstr>The History of the Personal Computer </vt:lpstr>
      <vt:lpstr>Learning Objectives</vt:lpstr>
      <vt:lpstr>Three important Terminologies</vt:lpstr>
      <vt:lpstr>Three Generations of Calculating Devices</vt:lpstr>
      <vt:lpstr>Identify these devices</vt:lpstr>
      <vt:lpstr>From Hollerith to Thomas Watson (Sr)</vt:lpstr>
      <vt:lpstr>Early Personal Computers</vt:lpstr>
      <vt:lpstr>PowerPoint Presentation</vt:lpstr>
      <vt:lpstr>Enter the Competition The Osborne: The Birth of Portable Computing</vt:lpstr>
      <vt:lpstr>Enter the Competition IBM PCs</vt:lpstr>
      <vt:lpstr>Other Important Advancements</vt:lpstr>
      <vt:lpstr>Other Important Advancements</vt:lpstr>
      <vt:lpstr>The Graphical User Interface and the Internet Boom</vt:lpstr>
      <vt:lpstr>Job and Woz change the computing world</vt:lpstr>
      <vt:lpstr>Enter the WWW</vt:lpstr>
      <vt:lpstr>Richard Nolan – 6 Stages of Growth</vt:lpstr>
      <vt:lpstr>Famous names</vt:lpstr>
      <vt:lpstr>New Developments </vt:lpstr>
      <vt:lpstr>The End …until next time..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the Personal Computer </dc:title>
  <dc:creator>Eva Ignatova</dc:creator>
  <cp:lastModifiedBy>Florin Babor</cp:lastModifiedBy>
  <cp:revision>9</cp:revision>
  <dcterms:created xsi:type="dcterms:W3CDTF">2021-01-14T11:15:35Z</dcterms:created>
  <dcterms:modified xsi:type="dcterms:W3CDTF">2022-05-03T18:28:29Z</dcterms:modified>
</cp:coreProperties>
</file>