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70" r:id="rId6"/>
    <p:sldId id="263" r:id="rId7"/>
    <p:sldId id="257" r:id="rId8"/>
    <p:sldId id="261" r:id="rId9"/>
    <p:sldId id="262" r:id="rId10"/>
    <p:sldId id="264" r:id="rId11"/>
    <p:sldId id="265" r:id="rId12"/>
    <p:sldId id="269" r:id="rId13"/>
    <p:sldId id="272" r:id="rId14"/>
    <p:sldId id="273" r:id="rId15"/>
    <p:sldId id="266" r:id="rId16"/>
    <p:sldId id="267" r:id="rId17"/>
    <p:sldId id="268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62" autoAdjust="0"/>
  </p:normalViewPr>
  <p:slideViewPr>
    <p:cSldViewPr>
      <p:cViewPr varScale="1">
        <p:scale>
          <a:sx n="50" d="100"/>
          <a:sy n="50" d="100"/>
        </p:scale>
        <p:origin x="105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7B037-1B2F-46B8-88F3-9E1A0FAAC7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5BFF4F-4529-465B-AE03-F19EF9A06746}">
      <dgm:prSet/>
      <dgm:spPr/>
      <dgm:t>
        <a:bodyPr/>
        <a:lstStyle/>
        <a:p>
          <a:r>
            <a:rPr lang="en-GB"/>
            <a:t>DEFINITIONS</a:t>
          </a:r>
          <a:endParaRPr lang="en-US"/>
        </a:p>
      </dgm:t>
    </dgm:pt>
    <dgm:pt modelId="{C1C93B1F-0712-4395-B9A6-E9D64E85DBA0}" type="parTrans" cxnId="{3C4F2167-6C4A-4B92-8E09-6132A19654EB}">
      <dgm:prSet/>
      <dgm:spPr/>
      <dgm:t>
        <a:bodyPr/>
        <a:lstStyle/>
        <a:p>
          <a:endParaRPr lang="en-US"/>
        </a:p>
      </dgm:t>
    </dgm:pt>
    <dgm:pt modelId="{953E8472-FB28-45A0-8CD3-5FEE4C2FAF47}" type="sibTrans" cxnId="{3C4F2167-6C4A-4B92-8E09-6132A19654EB}">
      <dgm:prSet/>
      <dgm:spPr/>
      <dgm:t>
        <a:bodyPr/>
        <a:lstStyle/>
        <a:p>
          <a:endParaRPr lang="en-US"/>
        </a:p>
      </dgm:t>
    </dgm:pt>
    <dgm:pt modelId="{10BF07FA-4CCC-48C6-9F36-1A0BFCE1D3A8}">
      <dgm:prSet/>
      <dgm:spPr/>
      <dgm:t>
        <a:bodyPr/>
        <a:lstStyle/>
        <a:p>
          <a:r>
            <a:rPr lang="en-GB"/>
            <a:t>“the study of ideas that enable computers to be intelligent.”</a:t>
          </a:r>
          <a:endParaRPr lang="en-US"/>
        </a:p>
      </dgm:t>
    </dgm:pt>
    <dgm:pt modelId="{06C5F8D2-514C-4D44-89EC-0C21C71EF203}" type="parTrans" cxnId="{79F1D42F-8164-401F-B496-D1F91305DD3A}">
      <dgm:prSet/>
      <dgm:spPr/>
      <dgm:t>
        <a:bodyPr/>
        <a:lstStyle/>
        <a:p>
          <a:endParaRPr lang="en-US"/>
        </a:p>
      </dgm:t>
    </dgm:pt>
    <dgm:pt modelId="{9F8C6446-BC55-484A-A5EF-FBDB1653B56F}" type="sibTrans" cxnId="{79F1D42F-8164-401F-B496-D1F91305DD3A}">
      <dgm:prSet/>
      <dgm:spPr/>
      <dgm:t>
        <a:bodyPr/>
        <a:lstStyle/>
        <a:p>
          <a:endParaRPr lang="en-US"/>
        </a:p>
      </dgm:t>
    </dgm:pt>
    <dgm:pt modelId="{87CD5C24-F4F2-4576-8E35-62C0B43CBFA3}">
      <dgm:prSet/>
      <dgm:spPr/>
      <dgm:t>
        <a:bodyPr/>
        <a:lstStyle/>
        <a:p>
          <a:r>
            <a:rPr lang="en-GB"/>
            <a:t>"the study and design of intelligent agents" </a:t>
          </a:r>
          <a:endParaRPr lang="en-US"/>
        </a:p>
      </dgm:t>
    </dgm:pt>
    <dgm:pt modelId="{0368DB2C-F3E1-4E78-A4A8-71EEC16C140A}" type="parTrans" cxnId="{1AF58F9C-75CC-43DC-B3BB-69634AC9BAC6}">
      <dgm:prSet/>
      <dgm:spPr/>
      <dgm:t>
        <a:bodyPr/>
        <a:lstStyle/>
        <a:p>
          <a:endParaRPr lang="en-US"/>
        </a:p>
      </dgm:t>
    </dgm:pt>
    <dgm:pt modelId="{1731711E-149A-4C41-A7B5-7539C56EDFA2}" type="sibTrans" cxnId="{1AF58F9C-75CC-43DC-B3BB-69634AC9BAC6}">
      <dgm:prSet/>
      <dgm:spPr/>
      <dgm:t>
        <a:bodyPr/>
        <a:lstStyle/>
        <a:p>
          <a:endParaRPr lang="en-US"/>
        </a:p>
      </dgm:t>
    </dgm:pt>
    <dgm:pt modelId="{34F70FCC-EF96-4D16-9546-D9D9F5F9EBBB}">
      <dgm:prSet/>
      <dgm:spPr/>
      <dgm:t>
        <a:bodyPr/>
        <a:lstStyle/>
        <a:p>
          <a:r>
            <a:rPr lang="en-GB" i="1"/>
            <a:t>Intelligence?</a:t>
          </a:r>
          <a:endParaRPr lang="en-US"/>
        </a:p>
      </dgm:t>
    </dgm:pt>
    <dgm:pt modelId="{54D3AC2A-8F74-40E8-960D-4E8ED8759CC5}" type="parTrans" cxnId="{60ED13F4-2FBA-42B1-9C38-03D578125B83}">
      <dgm:prSet/>
      <dgm:spPr/>
      <dgm:t>
        <a:bodyPr/>
        <a:lstStyle/>
        <a:p>
          <a:endParaRPr lang="en-US"/>
        </a:p>
      </dgm:t>
    </dgm:pt>
    <dgm:pt modelId="{37A7EFFB-D9B0-4AA1-8712-FA530DEDA520}" type="sibTrans" cxnId="{60ED13F4-2FBA-42B1-9C38-03D578125B83}">
      <dgm:prSet/>
      <dgm:spPr/>
      <dgm:t>
        <a:bodyPr/>
        <a:lstStyle/>
        <a:p>
          <a:endParaRPr lang="en-US"/>
        </a:p>
      </dgm:t>
    </dgm:pt>
    <dgm:pt modelId="{574DDB8F-354A-4493-8143-E7F0387ACBE3}" type="pres">
      <dgm:prSet presAssocID="{2AE7B037-1B2F-46B8-88F3-9E1A0FAAC73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E155A1-A9F2-43CE-919B-7975DD27933F}" type="pres">
      <dgm:prSet presAssocID="{C15BFF4F-4529-465B-AE03-F19EF9A06746}" presName="compNode" presStyleCnt="0"/>
      <dgm:spPr/>
    </dgm:pt>
    <dgm:pt modelId="{30F42DF7-8129-4FCD-8198-A3FD65DD5889}" type="pres">
      <dgm:prSet presAssocID="{C15BFF4F-4529-465B-AE03-F19EF9A06746}" presName="bgRect" presStyleLbl="bgShp" presStyleIdx="0" presStyleCnt="4"/>
      <dgm:spPr/>
    </dgm:pt>
    <dgm:pt modelId="{86025419-34F8-45C9-9E8C-BCEA2244BBEF}" type="pres">
      <dgm:prSet presAssocID="{C15BFF4F-4529-465B-AE03-F19EF9A06746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D6E3FE6-669F-48FC-93E9-F8584F263BEC}" type="pres">
      <dgm:prSet presAssocID="{C15BFF4F-4529-465B-AE03-F19EF9A06746}" presName="spaceRect" presStyleCnt="0"/>
      <dgm:spPr/>
    </dgm:pt>
    <dgm:pt modelId="{41FE0FF7-64F5-4393-B392-DA3890EBC664}" type="pres">
      <dgm:prSet presAssocID="{C15BFF4F-4529-465B-AE03-F19EF9A06746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351FA9D-87E1-4AB8-B022-CEEE164117ED}" type="pres">
      <dgm:prSet presAssocID="{953E8472-FB28-45A0-8CD3-5FEE4C2FAF47}" presName="sibTrans" presStyleCnt="0"/>
      <dgm:spPr/>
    </dgm:pt>
    <dgm:pt modelId="{AC7A399C-F79F-48D9-B904-F6E24AE1250D}" type="pres">
      <dgm:prSet presAssocID="{10BF07FA-4CCC-48C6-9F36-1A0BFCE1D3A8}" presName="compNode" presStyleCnt="0"/>
      <dgm:spPr/>
    </dgm:pt>
    <dgm:pt modelId="{5F385594-DD25-4E65-A208-8D2C812D2FC6}" type="pres">
      <dgm:prSet presAssocID="{10BF07FA-4CCC-48C6-9F36-1A0BFCE1D3A8}" presName="bgRect" presStyleLbl="bgShp" presStyleIdx="1" presStyleCnt="4"/>
      <dgm:spPr/>
    </dgm:pt>
    <dgm:pt modelId="{0E27054E-FB23-4329-87C0-3ED4FE1C7155}" type="pres">
      <dgm:prSet presAssocID="{10BF07FA-4CCC-48C6-9F36-1A0BFCE1D3A8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AC87C9F-88C4-4CB5-BFE5-E0E4E8B205EB}" type="pres">
      <dgm:prSet presAssocID="{10BF07FA-4CCC-48C6-9F36-1A0BFCE1D3A8}" presName="spaceRect" presStyleCnt="0"/>
      <dgm:spPr/>
    </dgm:pt>
    <dgm:pt modelId="{1632A0D5-F938-486B-9D46-565F107AF02A}" type="pres">
      <dgm:prSet presAssocID="{10BF07FA-4CCC-48C6-9F36-1A0BFCE1D3A8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EA4B312-F5A8-4E20-9082-21EDAFD60B1E}" type="pres">
      <dgm:prSet presAssocID="{9F8C6446-BC55-484A-A5EF-FBDB1653B56F}" presName="sibTrans" presStyleCnt="0"/>
      <dgm:spPr/>
    </dgm:pt>
    <dgm:pt modelId="{A42B430A-98B2-4DA3-9434-6B5D79E47EC5}" type="pres">
      <dgm:prSet presAssocID="{87CD5C24-F4F2-4576-8E35-62C0B43CBFA3}" presName="compNode" presStyleCnt="0"/>
      <dgm:spPr/>
    </dgm:pt>
    <dgm:pt modelId="{0328825A-891C-48E2-86D3-66BAC520EF93}" type="pres">
      <dgm:prSet presAssocID="{87CD5C24-F4F2-4576-8E35-62C0B43CBFA3}" presName="bgRect" presStyleLbl="bgShp" presStyleIdx="2" presStyleCnt="4"/>
      <dgm:spPr/>
    </dgm:pt>
    <dgm:pt modelId="{0315777C-1E67-482D-B9D8-731F48670BC1}" type="pres">
      <dgm:prSet presAssocID="{87CD5C24-F4F2-4576-8E35-62C0B43CBFA3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167EE79-009F-4BC5-9A29-3E79EA81C89A}" type="pres">
      <dgm:prSet presAssocID="{87CD5C24-F4F2-4576-8E35-62C0B43CBFA3}" presName="spaceRect" presStyleCnt="0"/>
      <dgm:spPr/>
    </dgm:pt>
    <dgm:pt modelId="{015A83D8-C158-46B5-9E79-4FF22FEC3EB6}" type="pres">
      <dgm:prSet presAssocID="{87CD5C24-F4F2-4576-8E35-62C0B43CBFA3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5F05B04-E864-449F-B03A-CA610EE550BD}" type="pres">
      <dgm:prSet presAssocID="{1731711E-149A-4C41-A7B5-7539C56EDFA2}" presName="sibTrans" presStyleCnt="0"/>
      <dgm:spPr/>
    </dgm:pt>
    <dgm:pt modelId="{4EBE9E8D-439E-4593-BCA8-DC5613426CDA}" type="pres">
      <dgm:prSet presAssocID="{34F70FCC-EF96-4D16-9546-D9D9F5F9EBBB}" presName="compNode" presStyleCnt="0"/>
      <dgm:spPr/>
    </dgm:pt>
    <dgm:pt modelId="{989A9671-CF43-4021-9C7F-6059891D43AD}" type="pres">
      <dgm:prSet presAssocID="{34F70FCC-EF96-4D16-9546-D9D9F5F9EBBB}" presName="bgRect" presStyleLbl="bgShp" presStyleIdx="3" presStyleCnt="4"/>
      <dgm:spPr/>
    </dgm:pt>
    <dgm:pt modelId="{FFF6B924-AFB6-4048-90BC-6B7C4DD9FE2D}" type="pres">
      <dgm:prSet presAssocID="{34F70FCC-EF96-4D16-9546-D9D9F5F9EBBB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937A11D6-FAF0-4037-8A18-7C4BFD632A62}" type="pres">
      <dgm:prSet presAssocID="{34F70FCC-EF96-4D16-9546-D9D9F5F9EBBB}" presName="spaceRect" presStyleCnt="0"/>
      <dgm:spPr/>
    </dgm:pt>
    <dgm:pt modelId="{42F03A73-526A-48CE-B834-6F1A21EADCAB}" type="pres">
      <dgm:prSet presAssocID="{34F70FCC-EF96-4D16-9546-D9D9F5F9EBBB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D427D01-AA1F-407C-B7CB-54639A23DCCF}" type="presOf" srcId="{34F70FCC-EF96-4D16-9546-D9D9F5F9EBBB}" destId="{42F03A73-526A-48CE-B834-6F1A21EADCAB}" srcOrd="0" destOrd="0" presId="urn:microsoft.com/office/officeart/2018/2/layout/IconVerticalSolidList"/>
    <dgm:cxn modelId="{3C4F2167-6C4A-4B92-8E09-6132A19654EB}" srcId="{2AE7B037-1B2F-46B8-88F3-9E1A0FAAC73B}" destId="{C15BFF4F-4529-465B-AE03-F19EF9A06746}" srcOrd="0" destOrd="0" parTransId="{C1C93B1F-0712-4395-B9A6-E9D64E85DBA0}" sibTransId="{953E8472-FB28-45A0-8CD3-5FEE4C2FAF47}"/>
    <dgm:cxn modelId="{D1ABC60C-F824-4C93-9845-DA48796601DE}" type="presOf" srcId="{2AE7B037-1B2F-46B8-88F3-9E1A0FAAC73B}" destId="{574DDB8F-354A-4493-8143-E7F0387ACBE3}" srcOrd="0" destOrd="0" presId="urn:microsoft.com/office/officeart/2018/2/layout/IconVerticalSolidList"/>
    <dgm:cxn modelId="{C8B72C3B-A715-43E3-8436-68F333C15B18}" type="presOf" srcId="{10BF07FA-4CCC-48C6-9F36-1A0BFCE1D3A8}" destId="{1632A0D5-F938-486B-9D46-565F107AF02A}" srcOrd="0" destOrd="0" presId="urn:microsoft.com/office/officeart/2018/2/layout/IconVerticalSolidList"/>
    <dgm:cxn modelId="{79F1D42F-8164-401F-B496-D1F91305DD3A}" srcId="{2AE7B037-1B2F-46B8-88F3-9E1A0FAAC73B}" destId="{10BF07FA-4CCC-48C6-9F36-1A0BFCE1D3A8}" srcOrd="1" destOrd="0" parTransId="{06C5F8D2-514C-4D44-89EC-0C21C71EF203}" sibTransId="{9F8C6446-BC55-484A-A5EF-FBDB1653B56F}"/>
    <dgm:cxn modelId="{B7FB8F04-68A9-4AE5-914A-90D950DE3589}" type="presOf" srcId="{87CD5C24-F4F2-4576-8E35-62C0B43CBFA3}" destId="{015A83D8-C158-46B5-9E79-4FF22FEC3EB6}" srcOrd="0" destOrd="0" presId="urn:microsoft.com/office/officeart/2018/2/layout/IconVerticalSolidList"/>
    <dgm:cxn modelId="{2EA0B62A-A678-4A69-A542-924C55C90F5E}" type="presOf" srcId="{C15BFF4F-4529-465B-AE03-F19EF9A06746}" destId="{41FE0FF7-64F5-4393-B392-DA3890EBC664}" srcOrd="0" destOrd="0" presId="urn:microsoft.com/office/officeart/2018/2/layout/IconVerticalSolidList"/>
    <dgm:cxn modelId="{1AF58F9C-75CC-43DC-B3BB-69634AC9BAC6}" srcId="{2AE7B037-1B2F-46B8-88F3-9E1A0FAAC73B}" destId="{87CD5C24-F4F2-4576-8E35-62C0B43CBFA3}" srcOrd="2" destOrd="0" parTransId="{0368DB2C-F3E1-4E78-A4A8-71EEC16C140A}" sibTransId="{1731711E-149A-4C41-A7B5-7539C56EDFA2}"/>
    <dgm:cxn modelId="{60ED13F4-2FBA-42B1-9C38-03D578125B83}" srcId="{2AE7B037-1B2F-46B8-88F3-9E1A0FAAC73B}" destId="{34F70FCC-EF96-4D16-9546-D9D9F5F9EBBB}" srcOrd="3" destOrd="0" parTransId="{54D3AC2A-8F74-40E8-960D-4E8ED8759CC5}" sibTransId="{37A7EFFB-D9B0-4AA1-8712-FA530DEDA520}"/>
    <dgm:cxn modelId="{51EA09B9-2B01-4B98-9191-9EDDFBA44945}" type="presParOf" srcId="{574DDB8F-354A-4493-8143-E7F0387ACBE3}" destId="{22E155A1-A9F2-43CE-919B-7975DD27933F}" srcOrd="0" destOrd="0" presId="urn:microsoft.com/office/officeart/2018/2/layout/IconVerticalSolidList"/>
    <dgm:cxn modelId="{AAFD8E74-D78A-4C4C-9FE3-D083209DA211}" type="presParOf" srcId="{22E155A1-A9F2-43CE-919B-7975DD27933F}" destId="{30F42DF7-8129-4FCD-8198-A3FD65DD5889}" srcOrd="0" destOrd="0" presId="urn:microsoft.com/office/officeart/2018/2/layout/IconVerticalSolidList"/>
    <dgm:cxn modelId="{36FD100A-9BB1-415A-AE29-F31C24B50E48}" type="presParOf" srcId="{22E155A1-A9F2-43CE-919B-7975DD27933F}" destId="{86025419-34F8-45C9-9E8C-BCEA2244BBEF}" srcOrd="1" destOrd="0" presId="urn:microsoft.com/office/officeart/2018/2/layout/IconVerticalSolidList"/>
    <dgm:cxn modelId="{FEF742B0-4B13-46CF-B4C7-6949ABB8CED3}" type="presParOf" srcId="{22E155A1-A9F2-43CE-919B-7975DD27933F}" destId="{BD6E3FE6-669F-48FC-93E9-F8584F263BEC}" srcOrd="2" destOrd="0" presId="urn:microsoft.com/office/officeart/2018/2/layout/IconVerticalSolidList"/>
    <dgm:cxn modelId="{42E8CBF5-7C71-4836-AC8B-BB79FCD98E2F}" type="presParOf" srcId="{22E155A1-A9F2-43CE-919B-7975DD27933F}" destId="{41FE0FF7-64F5-4393-B392-DA3890EBC664}" srcOrd="3" destOrd="0" presId="urn:microsoft.com/office/officeart/2018/2/layout/IconVerticalSolidList"/>
    <dgm:cxn modelId="{A73E6D15-6B2C-454E-ABCB-8138393C1D74}" type="presParOf" srcId="{574DDB8F-354A-4493-8143-E7F0387ACBE3}" destId="{2351FA9D-87E1-4AB8-B022-CEEE164117ED}" srcOrd="1" destOrd="0" presId="urn:microsoft.com/office/officeart/2018/2/layout/IconVerticalSolidList"/>
    <dgm:cxn modelId="{E13DF845-C645-4D43-B2B4-382911485C11}" type="presParOf" srcId="{574DDB8F-354A-4493-8143-E7F0387ACBE3}" destId="{AC7A399C-F79F-48D9-B904-F6E24AE1250D}" srcOrd="2" destOrd="0" presId="urn:microsoft.com/office/officeart/2018/2/layout/IconVerticalSolidList"/>
    <dgm:cxn modelId="{A1DDF619-E475-4929-97E0-D24058F68FE2}" type="presParOf" srcId="{AC7A399C-F79F-48D9-B904-F6E24AE1250D}" destId="{5F385594-DD25-4E65-A208-8D2C812D2FC6}" srcOrd="0" destOrd="0" presId="urn:microsoft.com/office/officeart/2018/2/layout/IconVerticalSolidList"/>
    <dgm:cxn modelId="{5B4C66AE-C764-49FA-AEB7-2425E856F6CB}" type="presParOf" srcId="{AC7A399C-F79F-48D9-B904-F6E24AE1250D}" destId="{0E27054E-FB23-4329-87C0-3ED4FE1C7155}" srcOrd="1" destOrd="0" presId="urn:microsoft.com/office/officeart/2018/2/layout/IconVerticalSolidList"/>
    <dgm:cxn modelId="{1F50CE39-B358-41C4-ACB1-B5EDA971786D}" type="presParOf" srcId="{AC7A399C-F79F-48D9-B904-F6E24AE1250D}" destId="{FAC87C9F-88C4-4CB5-BFE5-E0E4E8B205EB}" srcOrd="2" destOrd="0" presId="urn:microsoft.com/office/officeart/2018/2/layout/IconVerticalSolidList"/>
    <dgm:cxn modelId="{0178F314-8FB1-4708-A928-335398067EA2}" type="presParOf" srcId="{AC7A399C-F79F-48D9-B904-F6E24AE1250D}" destId="{1632A0D5-F938-486B-9D46-565F107AF02A}" srcOrd="3" destOrd="0" presId="urn:microsoft.com/office/officeart/2018/2/layout/IconVerticalSolidList"/>
    <dgm:cxn modelId="{7636657D-7A76-49C1-9D73-9867AD1CD700}" type="presParOf" srcId="{574DDB8F-354A-4493-8143-E7F0387ACBE3}" destId="{FEA4B312-F5A8-4E20-9082-21EDAFD60B1E}" srcOrd="3" destOrd="0" presId="urn:microsoft.com/office/officeart/2018/2/layout/IconVerticalSolidList"/>
    <dgm:cxn modelId="{02B98554-622F-41A5-B1D1-7D0CDC9CEFB6}" type="presParOf" srcId="{574DDB8F-354A-4493-8143-E7F0387ACBE3}" destId="{A42B430A-98B2-4DA3-9434-6B5D79E47EC5}" srcOrd="4" destOrd="0" presId="urn:microsoft.com/office/officeart/2018/2/layout/IconVerticalSolidList"/>
    <dgm:cxn modelId="{65E090F7-B48A-4514-BF9C-7C83E12AD11B}" type="presParOf" srcId="{A42B430A-98B2-4DA3-9434-6B5D79E47EC5}" destId="{0328825A-891C-48E2-86D3-66BAC520EF93}" srcOrd="0" destOrd="0" presId="urn:microsoft.com/office/officeart/2018/2/layout/IconVerticalSolidList"/>
    <dgm:cxn modelId="{34C5680D-A236-4354-A6C2-D126CFE81F96}" type="presParOf" srcId="{A42B430A-98B2-4DA3-9434-6B5D79E47EC5}" destId="{0315777C-1E67-482D-B9D8-731F48670BC1}" srcOrd="1" destOrd="0" presId="urn:microsoft.com/office/officeart/2018/2/layout/IconVerticalSolidList"/>
    <dgm:cxn modelId="{76C52013-5BD2-4EB1-9CDE-F4F5C9CCF408}" type="presParOf" srcId="{A42B430A-98B2-4DA3-9434-6B5D79E47EC5}" destId="{1167EE79-009F-4BC5-9A29-3E79EA81C89A}" srcOrd="2" destOrd="0" presId="urn:microsoft.com/office/officeart/2018/2/layout/IconVerticalSolidList"/>
    <dgm:cxn modelId="{2370F6B5-EC91-4923-816F-C44D66CAF4B3}" type="presParOf" srcId="{A42B430A-98B2-4DA3-9434-6B5D79E47EC5}" destId="{015A83D8-C158-46B5-9E79-4FF22FEC3EB6}" srcOrd="3" destOrd="0" presId="urn:microsoft.com/office/officeart/2018/2/layout/IconVerticalSolidList"/>
    <dgm:cxn modelId="{5F0CFC69-C29E-4221-93D0-A44896B854C9}" type="presParOf" srcId="{574DDB8F-354A-4493-8143-E7F0387ACBE3}" destId="{A5F05B04-E864-449F-B03A-CA610EE550BD}" srcOrd="5" destOrd="0" presId="urn:microsoft.com/office/officeart/2018/2/layout/IconVerticalSolidList"/>
    <dgm:cxn modelId="{C0BE503C-ECC1-4A68-BEE0-5AFADF9E07F1}" type="presParOf" srcId="{574DDB8F-354A-4493-8143-E7F0387ACBE3}" destId="{4EBE9E8D-439E-4593-BCA8-DC5613426CDA}" srcOrd="6" destOrd="0" presId="urn:microsoft.com/office/officeart/2018/2/layout/IconVerticalSolidList"/>
    <dgm:cxn modelId="{60D54327-7C16-40CA-9BFC-7095B6F37958}" type="presParOf" srcId="{4EBE9E8D-439E-4593-BCA8-DC5613426CDA}" destId="{989A9671-CF43-4021-9C7F-6059891D43AD}" srcOrd="0" destOrd="0" presId="urn:microsoft.com/office/officeart/2018/2/layout/IconVerticalSolidList"/>
    <dgm:cxn modelId="{B8177EDF-8B17-4C78-AB90-954697FF37FC}" type="presParOf" srcId="{4EBE9E8D-439E-4593-BCA8-DC5613426CDA}" destId="{FFF6B924-AFB6-4048-90BC-6B7C4DD9FE2D}" srcOrd="1" destOrd="0" presId="urn:microsoft.com/office/officeart/2018/2/layout/IconVerticalSolidList"/>
    <dgm:cxn modelId="{25E85E3E-8108-4E8C-978E-7A6C769A5C4A}" type="presParOf" srcId="{4EBE9E8D-439E-4593-BCA8-DC5613426CDA}" destId="{937A11D6-FAF0-4037-8A18-7C4BFD632A62}" srcOrd="2" destOrd="0" presId="urn:microsoft.com/office/officeart/2018/2/layout/IconVerticalSolidList"/>
    <dgm:cxn modelId="{2F720C5F-0044-4030-83F8-340D574F6F23}" type="presParOf" srcId="{4EBE9E8D-439E-4593-BCA8-DC5613426CDA}" destId="{42F03A73-526A-48CE-B834-6F1A21EADC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42DF7-8129-4FCD-8198-A3FD65DD5889}">
      <dsp:nvSpPr>
        <dsp:cNvPr id="0" name=""/>
        <dsp:cNvSpPr/>
      </dsp:nvSpPr>
      <dsp:spPr>
        <a:xfrm>
          <a:off x="0" y="2315"/>
          <a:ext cx="4695825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25419-34F8-45C9-9E8C-BCEA2244BBEF}">
      <dsp:nvSpPr>
        <dsp:cNvPr id="0" name=""/>
        <dsp:cNvSpPr/>
      </dsp:nvSpPr>
      <dsp:spPr>
        <a:xfrm>
          <a:off x="354965" y="266339"/>
          <a:ext cx="645392" cy="64539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E0FF7-64F5-4393-B392-DA3890EBC664}">
      <dsp:nvSpPr>
        <dsp:cNvPr id="0" name=""/>
        <dsp:cNvSpPr/>
      </dsp:nvSpPr>
      <dsp:spPr>
        <a:xfrm>
          <a:off x="1355324" y="2315"/>
          <a:ext cx="3340500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/>
            <a:t>DEFINITIONS</a:t>
          </a:r>
          <a:endParaRPr lang="en-US" sz="2200" kern="1200"/>
        </a:p>
      </dsp:txBody>
      <dsp:txXfrm>
        <a:off x="1355324" y="2315"/>
        <a:ext cx="3340500" cy="1173440"/>
      </dsp:txXfrm>
    </dsp:sp>
    <dsp:sp modelId="{5F385594-DD25-4E65-A208-8D2C812D2FC6}">
      <dsp:nvSpPr>
        <dsp:cNvPr id="0" name=""/>
        <dsp:cNvSpPr/>
      </dsp:nvSpPr>
      <dsp:spPr>
        <a:xfrm>
          <a:off x="0" y="1469116"/>
          <a:ext cx="4695825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7054E-FB23-4329-87C0-3ED4FE1C7155}">
      <dsp:nvSpPr>
        <dsp:cNvPr id="0" name=""/>
        <dsp:cNvSpPr/>
      </dsp:nvSpPr>
      <dsp:spPr>
        <a:xfrm>
          <a:off x="354965" y="1733140"/>
          <a:ext cx="645392" cy="64539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2A0D5-F938-486B-9D46-565F107AF02A}">
      <dsp:nvSpPr>
        <dsp:cNvPr id="0" name=""/>
        <dsp:cNvSpPr/>
      </dsp:nvSpPr>
      <dsp:spPr>
        <a:xfrm>
          <a:off x="1355324" y="1469116"/>
          <a:ext cx="3340500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/>
            <a:t>“the study of ideas that enable computers to be intelligent.”</a:t>
          </a:r>
          <a:endParaRPr lang="en-US" sz="2200" kern="1200"/>
        </a:p>
      </dsp:txBody>
      <dsp:txXfrm>
        <a:off x="1355324" y="1469116"/>
        <a:ext cx="3340500" cy="1173440"/>
      </dsp:txXfrm>
    </dsp:sp>
    <dsp:sp modelId="{0328825A-891C-48E2-86D3-66BAC520EF93}">
      <dsp:nvSpPr>
        <dsp:cNvPr id="0" name=""/>
        <dsp:cNvSpPr/>
      </dsp:nvSpPr>
      <dsp:spPr>
        <a:xfrm>
          <a:off x="0" y="2935917"/>
          <a:ext cx="4695825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5777C-1E67-482D-B9D8-731F48670BC1}">
      <dsp:nvSpPr>
        <dsp:cNvPr id="0" name=""/>
        <dsp:cNvSpPr/>
      </dsp:nvSpPr>
      <dsp:spPr>
        <a:xfrm>
          <a:off x="354965" y="3199941"/>
          <a:ext cx="645392" cy="64539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A83D8-C158-46B5-9E79-4FF22FEC3EB6}">
      <dsp:nvSpPr>
        <dsp:cNvPr id="0" name=""/>
        <dsp:cNvSpPr/>
      </dsp:nvSpPr>
      <dsp:spPr>
        <a:xfrm>
          <a:off x="1355324" y="2935917"/>
          <a:ext cx="3340500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/>
            <a:t>"the study and design of intelligent agents" </a:t>
          </a:r>
          <a:endParaRPr lang="en-US" sz="2200" kern="1200"/>
        </a:p>
      </dsp:txBody>
      <dsp:txXfrm>
        <a:off x="1355324" y="2935917"/>
        <a:ext cx="3340500" cy="1173440"/>
      </dsp:txXfrm>
    </dsp:sp>
    <dsp:sp modelId="{989A9671-CF43-4021-9C7F-6059891D43AD}">
      <dsp:nvSpPr>
        <dsp:cNvPr id="0" name=""/>
        <dsp:cNvSpPr/>
      </dsp:nvSpPr>
      <dsp:spPr>
        <a:xfrm>
          <a:off x="0" y="4402718"/>
          <a:ext cx="4695825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6B924-AFB6-4048-90BC-6B7C4DD9FE2D}">
      <dsp:nvSpPr>
        <dsp:cNvPr id="0" name=""/>
        <dsp:cNvSpPr/>
      </dsp:nvSpPr>
      <dsp:spPr>
        <a:xfrm>
          <a:off x="354965" y="4666742"/>
          <a:ext cx="645392" cy="645392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03A73-526A-48CE-B834-6F1A21EADCAB}">
      <dsp:nvSpPr>
        <dsp:cNvPr id="0" name=""/>
        <dsp:cNvSpPr/>
      </dsp:nvSpPr>
      <dsp:spPr>
        <a:xfrm>
          <a:off x="1355324" y="4402718"/>
          <a:ext cx="3340500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i="1" kern="1200"/>
            <a:t>Intelligence?</a:t>
          </a:r>
          <a:endParaRPr lang="en-US" sz="2200" kern="1200"/>
        </a:p>
      </dsp:txBody>
      <dsp:txXfrm>
        <a:off x="1355324" y="4402718"/>
        <a:ext cx="3340500" cy="1173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EAD9923-1378-4EEA-904F-2A481A0B19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6487A4C-1D29-48DB-9FC8-F1B413350AE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1D54D5-B23C-4483-B231-0B542CB4ED68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A9FCF73-47BB-49C1-A9A8-825265616F35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5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63399677-9866-4AE0-81AB-EA8F6A753EE3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78938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63399677-9866-4AE0-81AB-EA8F6A753EE3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34533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3399677-9866-4AE0-81AB-EA8F6A753EE3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1695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3399677-9866-4AE0-81AB-EA8F6A753EE3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027422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9677-9866-4AE0-81AB-EA8F6A753EE3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590794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9677-9866-4AE0-81AB-EA8F6A753EE3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907258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D9FC-19FF-43B2-A223-CEA932B6EDED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395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C6D5D6E-6B9F-4A67-B8E9-B1B5CFC836F9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430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4112-1669-420D-BC24-C1DAA521D57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334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720136DE-5922-4D47-A7FD-4205E1B43BC4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96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57A4-B2EC-48C5-8065-2B8DB7B35AF7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242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D8F0-A5C7-4FB3-972B-1D4491AB6FD5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732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41F-EE72-4FB5-88F0-181A78847002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2615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D02B-6ACB-40D6-9396-1803E1C7DB0A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886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7EA3-F47F-4986-93A9-5411C9F83EE1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6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528-0FD5-4ED1-BCB1-2538D2170890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7117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9677-9866-4AE0-81AB-EA8F6A753EE3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3993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Automatic Reasoning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336872"/>
            <a:ext cx="8359080" cy="4116463"/>
          </a:xfrm>
        </p:spPr>
        <p:txBody>
          <a:bodyPr>
            <a:normAutofit/>
          </a:bodyPr>
          <a:lstStyle/>
          <a:p>
            <a:r>
              <a:rPr lang="en-GB" sz="2000" dirty="0"/>
              <a:t>Ethical problems</a:t>
            </a:r>
          </a:p>
          <a:p>
            <a:pPr>
              <a:buFontTx/>
              <a:buNone/>
            </a:pPr>
            <a:r>
              <a:rPr lang="en-GB" sz="2000" dirty="0"/>
              <a:t>	1. Computers have no consciousness</a:t>
            </a:r>
          </a:p>
          <a:p>
            <a:pPr lvl="1">
              <a:buNone/>
            </a:pPr>
            <a:r>
              <a:rPr lang="en-GB" sz="1600" dirty="0"/>
              <a:t>		- They can not take responsibility of their actions</a:t>
            </a:r>
          </a:p>
          <a:p>
            <a:pPr lvl="1">
              <a:buNone/>
            </a:pPr>
            <a:r>
              <a:rPr lang="en-GB" sz="1600" dirty="0"/>
              <a:t>		- Are the creators responsible? The company in charge?</a:t>
            </a:r>
          </a:p>
          <a:p>
            <a:pPr lvl="1">
              <a:buNone/>
            </a:pPr>
            <a:r>
              <a:rPr lang="en-GB" sz="1600" dirty="0"/>
              <a:t>		- This way final decisions are always taken by humans</a:t>
            </a:r>
          </a:p>
          <a:p>
            <a:pPr lvl="1">
              <a:buNone/>
            </a:pPr>
            <a:r>
              <a:rPr lang="en-GB" sz="1600" dirty="0"/>
              <a:t>	</a:t>
            </a:r>
          </a:p>
          <a:p>
            <a:pPr>
              <a:buFontTx/>
              <a:buNone/>
            </a:pPr>
            <a:r>
              <a:rPr lang="en-GB" sz="2000" dirty="0"/>
              <a:t>	2. A </a:t>
            </a:r>
            <a:r>
              <a:rPr lang="en-GB" sz="2000" dirty="0" err="1"/>
              <a:t>consciounsness</a:t>
            </a:r>
            <a:r>
              <a:rPr lang="en-GB" sz="2000" dirty="0"/>
              <a:t> AI is developed</a:t>
            </a:r>
          </a:p>
          <a:p>
            <a:pPr>
              <a:buFontTx/>
              <a:buNone/>
            </a:pPr>
            <a:r>
              <a:rPr lang="en-GB" sz="2000" dirty="0"/>
              <a:t>		- Could a computer simulate animal or human brain in order to 	receive the same animal or human rights?</a:t>
            </a:r>
          </a:p>
          <a:p>
            <a:pPr>
              <a:buFontTx/>
              <a:buNone/>
            </a:pPr>
            <a:r>
              <a:rPr lang="en-GB" sz="2000" dirty="0"/>
              <a:t>		- Responsibilities</a:t>
            </a:r>
            <a:r>
              <a:rPr lang="en-GB" sz="2800" dirty="0"/>
              <a:t>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0387-40DA-49FE-B1FF-9C1011975120}" type="slidenum">
              <a:rPr lang="es-ES_tradnl"/>
              <a:pPr/>
              <a:t>10</a:t>
            </a:fld>
            <a:endParaRPr lang="es-ES_tradn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Consciousness AI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336873"/>
            <a:ext cx="7927032" cy="3599316"/>
          </a:xfrm>
        </p:spPr>
        <p:txBody>
          <a:bodyPr/>
          <a:lstStyle/>
          <a:p>
            <a:r>
              <a:rPr lang="en-GB" sz="2800" dirty="0"/>
              <a:t>Definition:</a:t>
            </a:r>
          </a:p>
          <a:p>
            <a:pPr>
              <a:buFontTx/>
              <a:buNone/>
            </a:pPr>
            <a:r>
              <a:rPr lang="en-GB" dirty="0"/>
              <a:t>	</a:t>
            </a:r>
            <a:r>
              <a:rPr lang="en-GB" sz="2000" u="sng" dirty="0"/>
              <a:t>Consciousness</a:t>
            </a:r>
          </a:p>
          <a:p>
            <a:pPr>
              <a:buFontTx/>
              <a:buNone/>
            </a:pPr>
            <a:r>
              <a:rPr lang="en-GB" sz="2000" dirty="0"/>
              <a:t>	“</a:t>
            </a:r>
            <a:r>
              <a:rPr lang="en-GB" sz="2000" i="1" dirty="0"/>
              <a:t>an alert cognitive state in which you are aware of yourself and your situation”</a:t>
            </a:r>
            <a:r>
              <a:rPr lang="en-GB" dirty="0"/>
              <a:t> </a:t>
            </a:r>
          </a:p>
          <a:p>
            <a:pPr>
              <a:buFontTx/>
              <a:buNone/>
            </a:pPr>
            <a:endParaRPr lang="en-GB" dirty="0"/>
          </a:p>
          <a:p>
            <a:pPr>
              <a:buFontTx/>
              <a:buNone/>
            </a:pPr>
            <a:r>
              <a:rPr lang="en-GB" sz="2800" dirty="0"/>
              <a:t>AI systems would not only get rights, but also they would want to have rights.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325A-9D6F-4C29-BCB2-328F2720D1FA}" type="slidenum">
              <a:rPr lang="es-ES_tradnl"/>
              <a:pPr/>
              <a:t>11</a:t>
            </a:fld>
            <a:endParaRPr lang="es-ES_tradn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Consciousness AI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564820" y="2505456"/>
            <a:ext cx="8327660" cy="3599316"/>
          </a:xfrm>
        </p:spPr>
        <p:txBody>
          <a:bodyPr/>
          <a:lstStyle/>
          <a:p>
            <a:r>
              <a:rPr lang="en-GB" dirty="0"/>
              <a:t>Trust: Automatic pilot VS. automatic judge, doctor or policeman</a:t>
            </a:r>
          </a:p>
          <a:p>
            <a:r>
              <a:rPr lang="en-GB" dirty="0"/>
              <a:t>Equality problems: Could conscious computers work for us? Would not they become slaves? Do we have the right to turn off a conscious computer?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1095-534F-46E3-A11E-A8999EF2DA58}" type="slidenum">
              <a:rPr lang="es-ES_tradnl"/>
              <a:pPr/>
              <a:t>12</a:t>
            </a:fld>
            <a:endParaRPr lang="es-ES_tradn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3A77-A347-A203-CA0B-A9184D75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AI in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2A2BC-C657-368D-A31F-52348AB4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4112-1669-420D-BC24-C1DAA521D576}" type="slidenum">
              <a:rPr lang="es-ES_tradnl" smtClean="0"/>
              <a:pPr/>
              <a:t>13</a:t>
            </a:fld>
            <a:endParaRPr lang="es-ES_tradnl"/>
          </a:p>
        </p:txBody>
      </p:sp>
      <p:pic>
        <p:nvPicPr>
          <p:cNvPr id="1026" name="Picture 2" descr="ai in business, expectations">
            <a:extLst>
              <a:ext uri="{FF2B5EF4-FFF2-40B4-BE49-F238E27FC236}">
                <a16:creationId xmlns:a16="http://schemas.microsoft.com/office/drawing/2014/main" id="{EFF452D1-29A0-138D-BE8D-2D6B75A8A6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9" y="2060848"/>
            <a:ext cx="7610671" cy="46289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D566-4271-C0C5-3825-CC49359A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AI Applications in Businesses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672C4-43F1-6679-EF14-17F3B186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4112-1669-420D-BC24-C1DAA521D576}" type="slidenum">
              <a:rPr lang="es-ES_tradnl" smtClean="0"/>
              <a:pPr/>
              <a:t>14</a:t>
            </a:fld>
            <a:endParaRPr lang="es-ES_tradnl"/>
          </a:p>
        </p:txBody>
      </p:sp>
      <p:pic>
        <p:nvPicPr>
          <p:cNvPr id="2050" name="Picture 2" descr="Types of AI">
            <a:extLst>
              <a:ext uri="{FF2B5EF4-FFF2-40B4-BE49-F238E27FC236}">
                <a16:creationId xmlns:a16="http://schemas.microsoft.com/office/drawing/2014/main" id="{C55E3A18-4ADF-0BF2-F2A7-D37CA4F2F0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2" y="2132856"/>
            <a:ext cx="7613438" cy="44566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31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AI Limits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336872"/>
            <a:ext cx="8287072" cy="404445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FontTx/>
              <a:buNone/>
            </a:pPr>
            <a:r>
              <a:rPr lang="en-GB" sz="2800" dirty="0"/>
              <a:t>AI depends on </a:t>
            </a:r>
          </a:p>
          <a:p>
            <a:pPr lvl="1">
              <a:lnSpc>
                <a:spcPct val="160000"/>
              </a:lnSpc>
            </a:pPr>
            <a:r>
              <a:rPr lang="en-GB" sz="2400" dirty="0"/>
              <a:t>Laws and economics</a:t>
            </a:r>
          </a:p>
          <a:p>
            <a:pPr lvl="1">
              <a:lnSpc>
                <a:spcPct val="160000"/>
              </a:lnSpc>
            </a:pPr>
            <a:r>
              <a:rPr lang="en-GB" sz="2400" dirty="0"/>
              <a:t>Technology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en-GB" sz="2400" dirty="0"/>
              <a:t>		-Current technology is not enough, but is improving exponentially (Moore’s Law).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en-GB" sz="2400" dirty="0"/>
              <a:t>		-Physical and theoretical bounds are too far to be a possible restriction</a:t>
            </a:r>
          </a:p>
          <a:p>
            <a:pPr lvl="1">
              <a:lnSpc>
                <a:spcPct val="160000"/>
              </a:lnSpc>
            </a:pPr>
            <a:r>
              <a:rPr lang="en-GB" sz="2400" dirty="0"/>
              <a:t>Ethics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en-GB" sz="2400" dirty="0"/>
              <a:t>		-Should be the first obstacle to the evolution of AI</a:t>
            </a:r>
          </a:p>
          <a:p>
            <a:pPr>
              <a:lnSpc>
                <a:spcPct val="160000"/>
              </a:lnSpc>
              <a:buFontTx/>
              <a:buNone/>
            </a:pPr>
            <a:endParaRPr lang="en-GB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6514-441C-4BEC-8612-64BE9230BF27}" type="slidenum">
              <a:rPr lang="es-ES_tradnl"/>
              <a:pPr/>
              <a:t>15</a:t>
            </a:fld>
            <a:endParaRPr lang="es-ES_tradn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AI in the future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Education in AI ethics</a:t>
            </a:r>
          </a:p>
          <a:p>
            <a:r>
              <a:rPr lang="en-GB"/>
              <a:t>Think about future goals of AI</a:t>
            </a:r>
          </a:p>
          <a:p>
            <a:r>
              <a:rPr lang="en-GB"/>
              <a:t>Decisions taken will lead to new ethical problems</a:t>
            </a:r>
          </a:p>
          <a:p>
            <a:r>
              <a:rPr lang="en-GB"/>
              <a:t>AI needs paralell evolution in biology, psychology...as well as technology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B4A-E629-4AE4-87C6-2B7904D2758A}" type="slidenum">
              <a:rPr lang="es-ES_tradnl"/>
              <a:pPr/>
              <a:t>16</a:t>
            </a:fld>
            <a:endParaRPr lang="es-ES_tradn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336873"/>
            <a:ext cx="8610600" cy="3599316"/>
          </a:xfrm>
        </p:spPr>
        <p:txBody>
          <a:bodyPr/>
          <a:lstStyle/>
          <a:p>
            <a:r>
              <a:rPr lang="en-GB" dirty="0"/>
              <a:t>Current AI ethics are quite undefined</a:t>
            </a:r>
          </a:p>
          <a:p>
            <a:r>
              <a:rPr lang="en-GB" dirty="0"/>
              <a:t>Everyday new controversial discussions are held around AI in the future</a:t>
            </a:r>
          </a:p>
          <a:p>
            <a:r>
              <a:rPr lang="en-GB" dirty="0"/>
              <a:t>AI wants to create something we do not really know: intelligence</a:t>
            </a:r>
          </a:p>
          <a:p>
            <a:r>
              <a:rPr lang="en-GB" dirty="0"/>
              <a:t>What is intelligence could be find out by AI researching</a:t>
            </a:r>
          </a:p>
          <a:p>
            <a:r>
              <a:rPr lang="en-GB" dirty="0"/>
              <a:t>We can not think about AI without ethics</a:t>
            </a:r>
          </a:p>
          <a:p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3444-E830-4210-8595-5B8178672AAC}" type="slidenum">
              <a:rPr lang="es-ES_tradnl"/>
              <a:pPr/>
              <a:t>17</a:t>
            </a:fld>
            <a:endParaRPr lang="es-ES_tradn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1"/>
            <a:ext cx="6726063" cy="275942"/>
          </a:xfrm>
          <a:prstGeom prst="rect">
            <a:avLst/>
          </a:prstGeom>
        </p:spPr>
      </p:pic>
      <p:pic>
        <p:nvPicPr>
          <p:cNvPr id="32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33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672606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2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9144000" cy="6858000"/>
          </a:xfrm>
          <a:prstGeom prst="rect">
            <a:avLst/>
          </a:prstGeom>
        </p:spPr>
      </p:pic>
      <p:sp>
        <p:nvSpPr>
          <p:cNvPr id="37" name="Rectangle 24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6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0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80C24-69F1-BC20-4025-77EBFEBD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1" y="2063262"/>
            <a:ext cx="3063180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dirty="0"/>
              <a:t>Questions</a:t>
            </a: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1B83F57E-F0E4-EF0D-C002-8C5342F4EB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963454" y="1081139"/>
            <a:ext cx="4695722" cy="469572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67AEC-CDC0-9C89-71A8-0E4A576E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332" y="6336872"/>
            <a:ext cx="541991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B904112-1669-420D-BC24-C1DAA521D576}" type="slidenum">
              <a:rPr lang="en-US" sz="12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18</a:t>
            </a:fld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5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61" name="Rectangle 23560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63" name="Picture 23562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3565" name="Rectangle 23564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67" name="Picture 23566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668"/>
          </a:xfrm>
          <a:prstGeom prst="rect">
            <a:avLst/>
          </a:prstGeom>
        </p:spPr>
      </p:pic>
      <p:sp>
        <p:nvSpPr>
          <p:cNvPr id="23569" name="Rectangle 23568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GB" sz="3800"/>
              <a:t>Artificial Intelligence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1332" y="6336872"/>
            <a:ext cx="541991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768717-3747-456B-A51C-0856FAE4EC56}" type="slidenum">
              <a:rPr lang="es-ES_tradnl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s-ES_tradnl" sz="1200">
              <a:solidFill>
                <a:srgbClr val="FFFFFF"/>
              </a:solidFill>
            </a:endParaRPr>
          </a:p>
        </p:txBody>
      </p:sp>
      <p:graphicFrame>
        <p:nvGraphicFramePr>
          <p:cNvPr id="23559" name="Rectangle 3">
            <a:extLst>
              <a:ext uri="{FF2B5EF4-FFF2-40B4-BE49-F238E27FC236}">
                <a16:creationId xmlns:a16="http://schemas.microsoft.com/office/drawing/2014/main" id="{D6B86E6F-45F7-16E8-273D-90042FABD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066142"/>
              </p:ext>
            </p:extLst>
          </p:nvPr>
        </p:nvGraphicFramePr>
        <p:xfrm>
          <a:off x="3963591" y="639763"/>
          <a:ext cx="469582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Artificial Intelligence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95674" y="2483144"/>
            <a:ext cx="8610600" cy="3599316"/>
          </a:xfrm>
        </p:spPr>
        <p:txBody>
          <a:bodyPr/>
          <a:lstStyle/>
          <a:p>
            <a:r>
              <a:rPr lang="en-GB" sz="2800" dirty="0"/>
              <a:t>INTELLIGENCE</a:t>
            </a:r>
          </a:p>
          <a:p>
            <a:r>
              <a:rPr lang="en-GB" sz="2800" dirty="0"/>
              <a:t>Definition</a:t>
            </a:r>
          </a:p>
          <a:p>
            <a:pPr>
              <a:buFontTx/>
              <a:buNone/>
            </a:pPr>
            <a:r>
              <a:rPr lang="en-GB" dirty="0"/>
              <a:t>		</a:t>
            </a:r>
            <a:r>
              <a:rPr lang="en-GB" sz="2800" dirty="0"/>
              <a:t>...ability to reason?</a:t>
            </a:r>
          </a:p>
          <a:p>
            <a:pPr>
              <a:buFontTx/>
              <a:buNone/>
            </a:pPr>
            <a:r>
              <a:rPr lang="en-GB" sz="2800" dirty="0"/>
              <a:t>		...ability to acquire and apply knowledge?</a:t>
            </a:r>
          </a:p>
          <a:p>
            <a:pPr>
              <a:buFontTx/>
              <a:buNone/>
            </a:pPr>
            <a:r>
              <a:rPr lang="en-GB" sz="2800" dirty="0"/>
              <a:t>		...ability to perceive and manipulate things?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F665-E785-440F-A907-655A8C4ABF96}" type="slidenum">
              <a:rPr lang="es-ES_tradnl"/>
              <a:pPr/>
              <a:t>3</a:t>
            </a:fld>
            <a:endParaRPr lang="es-ES_trad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Goals of AI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336873"/>
            <a:ext cx="8359080" cy="3599316"/>
          </a:xfrm>
        </p:spPr>
        <p:txBody>
          <a:bodyPr>
            <a:normAutofit/>
          </a:bodyPr>
          <a:lstStyle/>
          <a:p>
            <a:r>
              <a:rPr lang="en-GB" sz="2800" dirty="0"/>
              <a:t>Make computers more useful</a:t>
            </a:r>
          </a:p>
          <a:p>
            <a:pPr>
              <a:buFontTx/>
              <a:buNone/>
            </a:pPr>
            <a:r>
              <a:rPr lang="en-GB" sz="2800" dirty="0"/>
              <a:t>		</a:t>
            </a:r>
            <a:endParaRPr lang="en-GB" sz="2800" i="1" dirty="0"/>
          </a:p>
          <a:p>
            <a:r>
              <a:rPr lang="en-GB" sz="2800" dirty="0"/>
              <a:t>Understand the principles that make intelligence possible</a:t>
            </a:r>
          </a:p>
          <a:p>
            <a:pPr>
              <a:buFontTx/>
              <a:buNone/>
            </a:pPr>
            <a:r>
              <a:rPr lang="en-GB" sz="2800" dirty="0"/>
              <a:t>		</a:t>
            </a:r>
            <a:endParaRPr lang="en-GB" sz="2800" i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D012-FAEB-41EB-A041-9757CEC69333}" type="slidenum">
              <a:rPr lang="es-ES_tradnl"/>
              <a:pPr/>
              <a:t>4</a:t>
            </a:fld>
            <a:endParaRPr lang="es-ES_trad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cs typeface="Aharoni" panose="02010803020104030203" pitchFamily="2" charset="-79"/>
              </a:rPr>
              <a:t>Points of view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336873"/>
            <a:ext cx="8071048" cy="3599316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Strong AI: all mental activity is done by computing ( feelings and conscience can be obtained by simple computation )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Soft AI: mental activity can only be simulated</a:t>
            </a:r>
          </a:p>
          <a:p>
            <a:endParaRPr lang="en-GB" sz="2800" dirty="0"/>
          </a:p>
          <a:p>
            <a:r>
              <a:rPr lang="en-GB" sz="2800" dirty="0"/>
              <a:t>Opinions are not the same ethically speaking when treating intelligent beings or </a:t>
            </a:r>
            <a:r>
              <a:rPr lang="en-GB" sz="2800" dirty="0" err="1"/>
              <a:t>aparently</a:t>
            </a:r>
            <a:r>
              <a:rPr lang="en-GB" sz="2800" dirty="0"/>
              <a:t> intelligent beings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9FC-73EC-4F7F-8BB5-A6724D89BD39}" type="slidenum">
              <a:rPr lang="es-ES_tradnl"/>
              <a:pPr/>
              <a:t>5</a:t>
            </a:fld>
            <a:endParaRPr lang="es-ES_trad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makes AI a moral issue?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97463" y="2105025"/>
            <a:ext cx="8549074" cy="4752975"/>
          </a:xfrm>
        </p:spPr>
        <p:txBody>
          <a:bodyPr/>
          <a:lstStyle/>
          <a:p>
            <a:r>
              <a:rPr lang="en-GB" sz="2400" dirty="0"/>
              <a:t>Rights		(private life, </a:t>
            </a:r>
            <a:r>
              <a:rPr lang="en-GB" sz="2400" dirty="0" err="1"/>
              <a:t>anonimity</a:t>
            </a:r>
            <a:r>
              <a:rPr lang="en-GB" sz="2400" dirty="0"/>
              <a:t>)</a:t>
            </a:r>
          </a:p>
          <a:p>
            <a:r>
              <a:rPr lang="en-GB" sz="2400" dirty="0"/>
              <a:t>Duties</a:t>
            </a:r>
          </a:p>
          <a:p>
            <a:r>
              <a:rPr lang="en-GB" sz="2400" dirty="0"/>
              <a:t>Human welfare	(physical safety)</a:t>
            </a:r>
          </a:p>
          <a:p>
            <a:r>
              <a:rPr lang="en-GB" sz="2400" dirty="0"/>
              <a:t>Justice		(equality)</a:t>
            </a:r>
          </a:p>
          <a:p>
            <a:pPr>
              <a:buFontTx/>
              <a:buNone/>
            </a:pPr>
            <a:endParaRPr lang="en-GB" sz="2400" dirty="0"/>
          </a:p>
          <a:p>
            <a:pPr>
              <a:buFontTx/>
              <a:buNone/>
            </a:pPr>
            <a:endParaRPr lang="en-GB" sz="2400" dirty="0"/>
          </a:p>
          <a:p>
            <a:r>
              <a:rPr lang="en-GB" sz="2400" dirty="0"/>
              <a:t>Ethical problems resulting from AI and intelligent systems can be divided into 3 main sections</a:t>
            </a:r>
          </a:p>
          <a:p>
            <a:pPr lvl="2">
              <a:buNone/>
            </a:pPr>
            <a:r>
              <a:rPr lang="en-GB" sz="2000" i="1" u="sng" dirty="0"/>
              <a:t>Information Control and Reasoning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B522-D339-4A5E-8049-1F74BD303F5A}" type="slidenum">
              <a:rPr lang="es-ES_tradnl"/>
              <a:pPr/>
              <a:t>6</a:t>
            </a:fld>
            <a:endParaRPr lang="es-ES_trad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3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makes AI a moral issue?</a:t>
            </a:r>
          </a:p>
        </p:txBody>
      </p:sp>
      <p:sp>
        <p:nvSpPr>
          <p:cNvPr id="10264" name="Rectangle 24"/>
          <p:cNvSpPr>
            <a:spLocks noGrp="1" noChangeArrowheads="1"/>
          </p:cNvSpPr>
          <p:nvPr>
            <p:ph idx="1"/>
          </p:nvPr>
        </p:nvSpPr>
        <p:spPr>
          <a:xfrm>
            <a:off x="468313" y="2276871"/>
            <a:ext cx="8229600" cy="4031853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1. Information and communication</a:t>
            </a:r>
          </a:p>
          <a:p>
            <a:pPr>
              <a:buFontTx/>
              <a:buNone/>
            </a:pPr>
            <a:r>
              <a:rPr lang="en-GB" dirty="0"/>
              <a:t>	</a:t>
            </a:r>
            <a:r>
              <a:rPr lang="en-GB" sz="2400" dirty="0"/>
              <a:t>Intelligent systems store information in databases. Massive management of information and communications between systems could threaten  private life, liberty or dignity of users.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15D6-85C0-4CCD-AC36-4B8E9EF0C2CA}" type="slidenum">
              <a:rPr lang="es-ES_tradnl"/>
              <a:pPr/>
              <a:t>7</a:t>
            </a:fld>
            <a:endParaRPr lang="es-ES_trad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makes AI a moral issue?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4752975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2. Control applications – Robotics</a:t>
            </a:r>
          </a:p>
          <a:p>
            <a:pPr>
              <a:buFontTx/>
              <a:buNone/>
            </a:pPr>
            <a:r>
              <a:rPr lang="en-GB" dirty="0"/>
              <a:t>	</a:t>
            </a:r>
            <a:r>
              <a:rPr lang="en-GB" sz="2400" dirty="0"/>
              <a:t>Common problems of classical engineering: guarantee personal safety (physical) and take responsibilities with the environment.</a:t>
            </a:r>
          </a:p>
          <a:p>
            <a:pPr>
              <a:buFontTx/>
              <a:buNone/>
            </a:pPr>
            <a:endParaRPr lang="en-GB" sz="2400" dirty="0"/>
          </a:p>
          <a:p>
            <a:pPr>
              <a:buFontTx/>
              <a:buNone/>
            </a:pPr>
            <a:r>
              <a:rPr lang="en-GB" sz="2400" dirty="0"/>
              <a:t>- Basic safety in robotics : universal laws stating rules about </a:t>
            </a:r>
            <a:r>
              <a:rPr lang="en-GB" sz="2400" dirty="0" err="1"/>
              <a:t>behavior</a:t>
            </a:r>
            <a:r>
              <a:rPr lang="en-GB" sz="2400" dirty="0"/>
              <a:t> between robots and human (robots cannot injure humans, robots must protect humans...)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C22B-7F57-4C1D-9556-7FA3F399DFCF}" type="slidenum">
              <a:rPr lang="es-ES_tradnl"/>
              <a:pPr/>
              <a:t>8</a:t>
            </a:fld>
            <a:endParaRPr lang="es-ES_trad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makes AI a moral issue?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76872"/>
            <a:ext cx="8229600" cy="43927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GB" sz="2800" dirty="0"/>
              <a:t>3. Automatic reasoning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17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sz="2800" dirty="0"/>
              <a:t>	</a:t>
            </a:r>
            <a:r>
              <a:rPr lang="en-GB" sz="2000" dirty="0"/>
              <a:t>Idea: computers taking decisions by themselves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800" dirty="0"/>
              <a:t>	</a:t>
            </a:r>
            <a:r>
              <a:rPr lang="en-GB" sz="2000" dirty="0"/>
              <a:t>Problem: trust in intelligent systems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Examples: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	- Medical diagnosis by symptoms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	- Artificial vision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	- Automatic Learning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dirty="0"/>
              <a:t>		- Natural language processing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sz="2000" i="1" dirty="0"/>
              <a:t>	New ethical problems !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5CE4-F6A0-496A-92BD-21EC34D292B7}" type="slidenum">
              <a:rPr lang="es-ES_tradnl"/>
              <a:pPr/>
              <a:t>9</a:t>
            </a:fld>
            <a:endParaRPr lang="es-ES_trad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1937</TotalTime>
  <Words>662</Words>
  <Application>Microsoft Office PowerPoint</Application>
  <PresentationFormat>On-screen Show (4:3)</PresentationFormat>
  <Paragraphs>114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Aharoni</vt:lpstr>
      <vt:lpstr>Amasis MT Pro Black</vt:lpstr>
      <vt:lpstr>Arial</vt:lpstr>
      <vt:lpstr>Calibri</vt:lpstr>
      <vt:lpstr>Trebuchet MS</vt:lpstr>
      <vt:lpstr>Berlin</vt:lpstr>
      <vt:lpstr>Artificial intelligence</vt:lpstr>
      <vt:lpstr>Artificial Intelligence</vt:lpstr>
      <vt:lpstr>Artificial Intelligence</vt:lpstr>
      <vt:lpstr>Goals of AI</vt:lpstr>
      <vt:lpstr>Points of view</vt:lpstr>
      <vt:lpstr>What makes AI a moral issue?</vt:lpstr>
      <vt:lpstr>What makes AI a moral issue?</vt:lpstr>
      <vt:lpstr>What makes AI a moral issue?</vt:lpstr>
      <vt:lpstr>What makes AI a moral issue?</vt:lpstr>
      <vt:lpstr>Automatic Reasoning</vt:lpstr>
      <vt:lpstr>Consciousness AI</vt:lpstr>
      <vt:lpstr>Consciousness AI</vt:lpstr>
      <vt:lpstr>AI in Business</vt:lpstr>
      <vt:lpstr>Examples of AI Applications in Businesses</vt:lpstr>
      <vt:lpstr>AI Limits</vt:lpstr>
      <vt:lpstr>AI in the future</vt:lpstr>
      <vt:lpstr>Conclusion</vt:lpstr>
      <vt:lpstr>Questions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Ethics</dc:title>
  <dc:creator>Mario</dc:creator>
  <cp:lastModifiedBy>Maria Panaite</cp:lastModifiedBy>
  <cp:revision>19</cp:revision>
  <dcterms:created xsi:type="dcterms:W3CDTF">2007-11-17T16:52:46Z</dcterms:created>
  <dcterms:modified xsi:type="dcterms:W3CDTF">2022-07-11T15:16:47Z</dcterms:modified>
</cp:coreProperties>
</file>