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5" r:id="rId1"/>
  </p:sldMasterIdLst>
  <p:notesMasterIdLst>
    <p:notesMasterId r:id="rId46"/>
  </p:notesMasterIdLst>
  <p:sldIdLst>
    <p:sldId id="256" r:id="rId2"/>
    <p:sldId id="340" r:id="rId3"/>
    <p:sldId id="352" r:id="rId4"/>
    <p:sldId id="260" r:id="rId5"/>
    <p:sldId id="350" r:id="rId6"/>
    <p:sldId id="354" r:id="rId7"/>
    <p:sldId id="360" r:id="rId8"/>
    <p:sldId id="382" r:id="rId9"/>
    <p:sldId id="356" r:id="rId10"/>
    <p:sldId id="358" r:id="rId11"/>
    <p:sldId id="359" r:id="rId12"/>
    <p:sldId id="383" r:id="rId13"/>
    <p:sldId id="384" r:id="rId14"/>
    <p:sldId id="393" r:id="rId15"/>
    <p:sldId id="385" r:id="rId16"/>
    <p:sldId id="386" r:id="rId17"/>
    <p:sldId id="387" r:id="rId18"/>
    <p:sldId id="257" r:id="rId19"/>
    <p:sldId id="362" r:id="rId20"/>
    <p:sldId id="363" r:id="rId21"/>
    <p:sldId id="364" r:id="rId22"/>
    <p:sldId id="259" r:id="rId23"/>
    <p:sldId id="366" r:id="rId24"/>
    <p:sldId id="261" r:id="rId25"/>
    <p:sldId id="357" r:id="rId26"/>
    <p:sldId id="262" r:id="rId27"/>
    <p:sldId id="388" r:id="rId28"/>
    <p:sldId id="368" r:id="rId29"/>
    <p:sldId id="370" r:id="rId30"/>
    <p:sldId id="371" r:id="rId31"/>
    <p:sldId id="372" r:id="rId32"/>
    <p:sldId id="376" r:id="rId33"/>
    <p:sldId id="302" r:id="rId34"/>
    <p:sldId id="375" r:id="rId35"/>
    <p:sldId id="374" r:id="rId36"/>
    <p:sldId id="395" r:id="rId37"/>
    <p:sldId id="389" r:id="rId38"/>
    <p:sldId id="379" r:id="rId39"/>
    <p:sldId id="394" r:id="rId40"/>
    <p:sldId id="390" r:id="rId41"/>
    <p:sldId id="391" r:id="rId42"/>
    <p:sldId id="392" r:id="rId43"/>
    <p:sldId id="373" r:id="rId44"/>
    <p:sldId id="36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023"/>
    <p:restoredTop sz="96012"/>
  </p:normalViewPr>
  <p:slideViewPr>
    <p:cSldViewPr snapToGrid="0" snapToObjects="1">
      <p:cViewPr varScale="1">
        <p:scale>
          <a:sx n="103" d="100"/>
          <a:sy n="103"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3E82B0-8230-4182-8412-E2D8025D8A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42164CE8-CB99-428A-A9ED-E6A3490E595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DF590BD-F894-4DAA-989D-6C4E4349C2C4}" type="datetimeFigureOut">
              <a:rPr lang="en-US"/>
              <a:pPr>
                <a:defRPr/>
              </a:pPr>
              <a:t>2/19/2021</a:t>
            </a:fld>
            <a:endParaRPr lang="en-US" dirty="0"/>
          </a:p>
        </p:txBody>
      </p:sp>
      <p:sp>
        <p:nvSpPr>
          <p:cNvPr id="4" name="Slide Image Placeholder 3">
            <a:extLst>
              <a:ext uri="{FF2B5EF4-FFF2-40B4-BE49-F238E27FC236}">
                <a16:creationId xmlns:a16="http://schemas.microsoft.com/office/drawing/2014/main" id="{97240384-9219-43CF-A18C-D75FD354E85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30992664-5382-4288-8030-35BA83908BAE}"/>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 name="Footer Placeholder 5">
            <a:extLst>
              <a:ext uri="{FF2B5EF4-FFF2-40B4-BE49-F238E27FC236}">
                <a16:creationId xmlns:a16="http://schemas.microsoft.com/office/drawing/2014/main" id="{A0037EEF-62E2-43D5-BB3F-E820BDFC31C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DFE23F6B-DC41-4E57-9785-094D89ECDD7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0AA727-BE73-4290-B950-79589A9B514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80E293F9-6CB5-49A0-ACF2-203C35BC61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4A72D69E-D859-4C55-8A95-1074037267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latin typeface="Arial" panose="020B0604020202020204" pitchFamily="34" charset="0"/>
              </a:rPr>
              <a:t>Source: Climate Commission http://www.climatecouncil.org.au/ </a:t>
            </a:r>
          </a:p>
          <a:p>
            <a:pPr eaLnBrk="1" hangingPunct="1">
              <a:spcBef>
                <a:spcPct val="0"/>
              </a:spcBef>
            </a:pPr>
            <a:endParaRPr lang="en-GB" altLang="en-US"/>
          </a:p>
        </p:txBody>
      </p:sp>
      <p:sp>
        <p:nvSpPr>
          <p:cNvPr id="7172" name="Slide Number Placeholder 3">
            <a:extLst>
              <a:ext uri="{FF2B5EF4-FFF2-40B4-BE49-F238E27FC236}">
                <a16:creationId xmlns:a16="http://schemas.microsoft.com/office/drawing/2014/main" id="{74F7640A-0CFC-4FF2-A81E-B9CA4D3D30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EB58920-B176-4273-8034-413B5F48707B}" type="slidenum">
              <a:rPr lang="en-GB" altLang="en-US"/>
              <a:pPr/>
              <a:t>4</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4362B16-8A91-4087-90A5-FACEF441F1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DD90D42B-8B9B-4717-AD24-4FA362BC47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F203EFCD-2CE1-4EB6-9E11-9BCBCCD7AE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8D890F2-AB2F-464C-A367-CF33C04E2583}" type="slidenum">
              <a:rPr lang="en-GB" altLang="en-US"/>
              <a:pPr/>
              <a:t>42</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FA334F3-91FB-4A0A-BE38-6BF8D9367ED0}" type="datetimeFigureOut">
              <a:rPr lang="en-US" smtClean="0"/>
              <a:pPr>
                <a:defRPr/>
              </a:pPr>
              <a:t>2/19/2021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A78294C-32FE-46BB-B402-916172CD6981}" type="slidenum">
              <a:rPr lang="en-GB" altLang="en-US" smtClean="0"/>
              <a:pPr/>
              <a:t>‹#›</a:t>
            </a:fld>
            <a:endParaRPr lang="en-GB"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74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0449058-E97F-4CD0-B997-3FFBBD394111}" type="datetimeFigureOut">
              <a:rPr lang="en-US" smtClean="0"/>
              <a:pPr>
                <a:defRPr/>
              </a:pPr>
              <a:t>2/19/2021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D97B23A-B00F-4C9F-B3BB-2EC4E82E9B48}" type="slidenum">
              <a:rPr lang="en-GB" altLang="en-US" smtClean="0"/>
              <a:pPr/>
              <a:t>‹#›</a:t>
            </a:fld>
            <a:endParaRPr lang="en-GB" altLang="en-US"/>
          </a:p>
        </p:txBody>
      </p:sp>
    </p:spTree>
    <p:extLst>
      <p:ext uri="{BB962C8B-B14F-4D97-AF65-F5344CB8AC3E}">
        <p14:creationId xmlns:p14="http://schemas.microsoft.com/office/powerpoint/2010/main" val="6402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B0B9061-8172-4D18-885C-F1DEFEC061B3}" type="datetimeFigureOut">
              <a:rPr lang="en-US" smtClean="0"/>
              <a:pPr>
                <a:defRPr/>
              </a:pPr>
              <a:t>2/19/2021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3ED0312-8FFC-4705-8ED5-FAE0A687F5BB}" type="slidenum">
              <a:rPr lang="en-GB" altLang="en-US" smtClean="0"/>
              <a:pPr/>
              <a:t>‹#›</a:t>
            </a:fld>
            <a:endParaRPr lang="en-GB" altLang="en-US"/>
          </a:p>
        </p:txBody>
      </p:sp>
    </p:spTree>
    <p:extLst>
      <p:ext uri="{BB962C8B-B14F-4D97-AF65-F5344CB8AC3E}">
        <p14:creationId xmlns:p14="http://schemas.microsoft.com/office/powerpoint/2010/main" val="319145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5AB7CC5-45FA-424A-BF29-70880E6897BD}" type="datetimeFigureOut">
              <a:rPr lang="en-US" smtClean="0"/>
              <a:pPr>
                <a:defRPr/>
              </a:pPr>
              <a:t>2/19/2021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A0D8F4D-EA47-4212-9C25-B00A70D11EE2}" type="slidenum">
              <a:rPr lang="en-GB" altLang="en-US" smtClean="0"/>
              <a:pPr/>
              <a:t>‹#›</a:t>
            </a:fld>
            <a:endParaRPr lang="en-GB" altLang="en-US"/>
          </a:p>
        </p:txBody>
      </p:sp>
    </p:spTree>
    <p:extLst>
      <p:ext uri="{BB962C8B-B14F-4D97-AF65-F5344CB8AC3E}">
        <p14:creationId xmlns:p14="http://schemas.microsoft.com/office/powerpoint/2010/main" val="33069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35BB2B0-6A9F-48C0-8A0B-10DD48240B8F}" type="datetimeFigureOut">
              <a:rPr lang="en-US" smtClean="0"/>
              <a:pPr>
                <a:defRPr/>
              </a:pPr>
              <a:t>2/19/2021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F31FF78-CB78-4C64-B4F8-2F474AE20A4C}" type="slidenum">
              <a:rPr lang="en-GB" altLang="en-US" smtClean="0"/>
              <a:pPr/>
              <a:t>‹#›</a:t>
            </a:fld>
            <a:endParaRPr lang="en-GB"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3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C0C9D1C-87BE-4C8A-8427-C1820F1C9E29}" type="datetimeFigureOut">
              <a:rPr lang="en-US" smtClean="0"/>
              <a:pPr>
                <a:defRPr/>
              </a:pPr>
              <a:t>2/19/2021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30F0E1E-9675-40B5-BCCB-6D41E61BFA53}" type="slidenum">
              <a:rPr lang="en-GB" altLang="en-US" smtClean="0"/>
              <a:pPr/>
              <a:t>‹#›</a:t>
            </a:fld>
            <a:endParaRPr lang="en-GB" altLang="en-US"/>
          </a:p>
        </p:txBody>
      </p:sp>
    </p:spTree>
    <p:extLst>
      <p:ext uri="{BB962C8B-B14F-4D97-AF65-F5344CB8AC3E}">
        <p14:creationId xmlns:p14="http://schemas.microsoft.com/office/powerpoint/2010/main" val="35150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6A6E01B1-1B5E-45EA-9EB6-EBD7CC9C6814}" type="datetimeFigureOut">
              <a:rPr lang="en-US" smtClean="0"/>
              <a:pPr>
                <a:defRPr/>
              </a:pPr>
              <a:t>2/19/2021</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608DDE21-541D-40C8-96AB-981F82D177FA}" type="slidenum">
              <a:rPr lang="en-GB" altLang="en-US" smtClean="0"/>
              <a:pPr/>
              <a:t>‹#›</a:t>
            </a:fld>
            <a:endParaRPr lang="en-GB" altLang="en-US"/>
          </a:p>
        </p:txBody>
      </p:sp>
    </p:spTree>
    <p:extLst>
      <p:ext uri="{BB962C8B-B14F-4D97-AF65-F5344CB8AC3E}">
        <p14:creationId xmlns:p14="http://schemas.microsoft.com/office/powerpoint/2010/main" val="363217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745992E-2BD7-4441-B356-2900F698BC31}" type="datetimeFigureOut">
              <a:rPr lang="en-US" smtClean="0"/>
              <a:pPr>
                <a:defRPr/>
              </a:pPr>
              <a:t>2/19/2021</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EF525B5-9922-4688-A657-6512BE1EC8D6}" type="slidenum">
              <a:rPr lang="en-GB" altLang="en-US" smtClean="0"/>
              <a:pPr/>
              <a:t>‹#›</a:t>
            </a:fld>
            <a:endParaRPr lang="en-GB" altLang="en-US"/>
          </a:p>
        </p:txBody>
      </p:sp>
    </p:spTree>
    <p:extLst>
      <p:ext uri="{BB962C8B-B14F-4D97-AF65-F5344CB8AC3E}">
        <p14:creationId xmlns:p14="http://schemas.microsoft.com/office/powerpoint/2010/main" val="284585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316681BB-4502-4DB7-9193-942273CC779F}" type="datetimeFigureOut">
              <a:rPr lang="en-US" smtClean="0"/>
              <a:pPr>
                <a:defRPr/>
              </a:pPr>
              <a:t>2/19/2021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5417222D-213D-435F-9EA5-9A8D404C75AB}" type="slidenum">
              <a:rPr lang="en-GB" altLang="en-US" smtClean="0"/>
              <a:pPr/>
              <a:t>‹#›</a:t>
            </a:fld>
            <a:endParaRPr lang="en-GB" altLang="en-US"/>
          </a:p>
        </p:txBody>
      </p:sp>
    </p:spTree>
    <p:extLst>
      <p:ext uri="{BB962C8B-B14F-4D97-AF65-F5344CB8AC3E}">
        <p14:creationId xmlns:p14="http://schemas.microsoft.com/office/powerpoint/2010/main" val="133182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F6C8444E-5865-4E38-8A05-91A6E304EAB2}" type="datetimeFigureOut">
              <a:rPr lang="en-US" smtClean="0"/>
              <a:pPr>
                <a:defRPr/>
              </a:pPr>
              <a:t>2/19/2021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952025-C787-415F-9253-6D2AFE679B8E}" type="slidenum">
              <a:rPr lang="en-GB" altLang="en-US" smtClean="0"/>
              <a:pPr/>
              <a:t>‹#›</a:t>
            </a:fld>
            <a:endParaRPr lang="en-GB" altLang="en-US"/>
          </a:p>
        </p:txBody>
      </p:sp>
    </p:spTree>
    <p:extLst>
      <p:ext uri="{BB962C8B-B14F-4D97-AF65-F5344CB8AC3E}">
        <p14:creationId xmlns:p14="http://schemas.microsoft.com/office/powerpoint/2010/main" val="325342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ABACB5D-E15F-4270-A33B-1F15A4208E62}" type="datetimeFigureOut">
              <a:rPr lang="en-US" smtClean="0"/>
              <a:pPr>
                <a:defRPr/>
              </a:pPr>
              <a:t>2/19/2021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3A39A19-4B52-4C02-BCBA-6A80B37C7A8D}" type="slidenum">
              <a:rPr lang="en-GB" altLang="en-US" smtClean="0"/>
              <a:pPr/>
              <a:t>‹#›</a:t>
            </a:fld>
            <a:endParaRPr lang="en-GB" altLang="en-US"/>
          </a:p>
        </p:txBody>
      </p:sp>
    </p:spTree>
    <p:extLst>
      <p:ext uri="{BB962C8B-B14F-4D97-AF65-F5344CB8AC3E}">
        <p14:creationId xmlns:p14="http://schemas.microsoft.com/office/powerpoint/2010/main" val="7837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613B38D2-8029-4F59-8783-618694D32394}" type="datetimeFigureOut">
              <a:rPr lang="en-US" smtClean="0"/>
              <a:pPr>
                <a:defRPr/>
              </a:pPr>
              <a:t>2/19/2021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D77E6E-12FE-449D-9C7F-C759A192B243}" type="slidenum">
              <a:rPr lang="en-GB" altLang="en-US" smtClean="0"/>
              <a:pPr/>
              <a:t>‹#›</a:t>
            </a:fld>
            <a:endParaRPr lang="en-GB"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429440"/>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imperial.ac.uk/grantham/publications/a-net-zero-emissions-economic-recovery-from-covid-19.ph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ustainabledevelopment.un.org/index.php?menu=1225" TargetMode="External"/><Relationship Id="rId2" Type="http://schemas.openxmlformats.org/officeDocument/2006/relationships/hyperlink" Target="https://sustainabledevelopment.un.org/index.php?menu=130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unpri.org/news-and-press/paris-agreement-cop24-update-everything-you-need-to-know/3853.article" TargetMode="External"/><Relationship Id="rId7" Type="http://schemas.openxmlformats.org/officeDocument/2006/relationships/hyperlink" Target="https://www.bbc.co.uk/iplayer/episode/m00049b1/climate-change-the-facts" TargetMode="External"/><Relationship Id="rId2" Type="http://schemas.openxmlformats.org/officeDocument/2006/relationships/hyperlink" Target="https://climate.nasa.gov/" TargetMode="External"/><Relationship Id="rId1" Type="http://schemas.openxmlformats.org/officeDocument/2006/relationships/slideLayout" Target="../slideLayouts/slideLayout2.xml"/><Relationship Id="rId6" Type="http://schemas.openxmlformats.org/officeDocument/2006/relationships/hyperlink" Target="https://www.c2es.org/content/international-emissions/" TargetMode="External"/><Relationship Id="rId5" Type="http://schemas.openxmlformats.org/officeDocument/2006/relationships/hyperlink" Target="https://www.un.org/en/development/desa/population/migration/generalassembly/docs/globalcompact/A_CONF.151_26_Vol.I_Declaration.pdf" TargetMode="External"/><Relationship Id="rId4" Type="http://schemas.openxmlformats.org/officeDocument/2006/relationships/hyperlink" Target="https://www.gov.uk/government/news/joint-statement-on-us-withdrawal-from-the-paris-agree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lic.wmo.int/en/media/press-release/wmo-confirms-2019-second-hottest-year-reco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1322E48-F913-4BCB-BDAD-B2038E805C12}"/>
              </a:ext>
            </a:extLst>
          </p:cNvPr>
          <p:cNvSpPr>
            <a:spLocks noGrp="1" noChangeArrowheads="1"/>
          </p:cNvSpPr>
          <p:nvPr>
            <p:ph type="ctrTitle"/>
          </p:nvPr>
        </p:nvSpPr>
        <p:spPr/>
        <p:txBody>
          <a:bodyPr/>
          <a:lstStyle/>
          <a:p>
            <a:r>
              <a:rPr lang="en-US" altLang="en-US" dirty="0"/>
              <a:t>Climate change and Sustainability</a:t>
            </a:r>
          </a:p>
        </p:txBody>
      </p:sp>
      <p:sp>
        <p:nvSpPr>
          <p:cNvPr id="3" name="Subtitle 2">
            <a:extLst>
              <a:ext uri="{FF2B5EF4-FFF2-40B4-BE49-F238E27FC236}">
                <a16:creationId xmlns:a16="http://schemas.microsoft.com/office/drawing/2014/main" id="{A173756E-85B2-4F75-9E4B-2A3CBB2E1FDD}"/>
              </a:ext>
            </a:extLst>
          </p:cNvPr>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6F8A41-D9D0-4129-9261-EB49DAC2A25B}"/>
              </a:ext>
            </a:extLst>
          </p:cNvPr>
          <p:cNvSpPr>
            <a:spLocks noGrp="1" noChangeArrowheads="1"/>
          </p:cNvSpPr>
          <p:nvPr>
            <p:ph sz="half" idx="1"/>
          </p:nvPr>
        </p:nvSpPr>
        <p:spPr>
          <a:xfrm>
            <a:off x="5016135" y="2032346"/>
            <a:ext cx="4937760" cy="4023360"/>
          </a:xfrm>
        </p:spPr>
        <p:txBody>
          <a:bodyPr/>
          <a:lstStyle/>
          <a:p>
            <a:pPr marL="0" indent="0">
              <a:buFont typeface="Arial" panose="020B0604020202020204" pitchFamily="34" charset="0"/>
              <a:buNone/>
            </a:pPr>
            <a:r>
              <a:rPr lang="en-GB" altLang="en-US" dirty="0"/>
              <a:t>New York Times December 6 2009</a:t>
            </a:r>
          </a:p>
          <a:p>
            <a:pPr marL="0" indent="0">
              <a:buFont typeface="Arial" panose="020B0604020202020204" pitchFamily="34" charset="0"/>
              <a:buNone/>
            </a:pPr>
            <a:r>
              <a:rPr lang="en-GB" altLang="en-US" dirty="0"/>
              <a:t>Signed Donald Trump</a:t>
            </a:r>
          </a:p>
          <a:p>
            <a:pPr marL="0" indent="0">
              <a:buFont typeface="Arial" panose="020B0604020202020204" pitchFamily="34" charset="0"/>
              <a:buNone/>
            </a:pPr>
            <a:endParaRPr lang="en-GB" altLang="en-US" dirty="0"/>
          </a:p>
          <a:p>
            <a:pPr marL="0" indent="0">
              <a:buFont typeface="Arial" panose="020B0604020202020204" pitchFamily="34" charset="0"/>
              <a:buNone/>
            </a:pPr>
            <a:r>
              <a:rPr lang="en-GB" altLang="en-US" i="1" dirty="0"/>
              <a:t> shift to clean energy “will spur economic growth” and “create new energy jobs</a:t>
            </a:r>
          </a:p>
          <a:p>
            <a:pPr marL="0" indent="0">
              <a:buFont typeface="Arial" panose="020B0604020202020204" pitchFamily="34" charset="0"/>
              <a:buNone/>
            </a:pPr>
            <a:endParaRPr lang="en-GB" altLang="en-US" dirty="0"/>
          </a:p>
        </p:txBody>
      </p:sp>
      <p:pic>
        <p:nvPicPr>
          <p:cNvPr id="13315" name="Picture 2" descr="NYT">
            <a:extLst>
              <a:ext uri="{FF2B5EF4-FFF2-40B4-BE49-F238E27FC236}">
                <a16:creationId xmlns:a16="http://schemas.microsoft.com/office/drawing/2014/main" id="{8D9411ED-8AD6-4FD8-8850-42EDD3FFF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4288"/>
            <a:ext cx="38242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DE1F6CE-3213-48CB-A043-ACAE135D3B36}"/>
              </a:ext>
            </a:extLst>
          </p:cNvPr>
          <p:cNvSpPr>
            <a:spLocks noGrp="1" noChangeArrowheads="1"/>
          </p:cNvSpPr>
          <p:nvPr>
            <p:ph type="title"/>
          </p:nvPr>
        </p:nvSpPr>
        <p:spPr/>
        <p:txBody>
          <a:bodyPr/>
          <a:lstStyle/>
          <a:p>
            <a:r>
              <a:rPr lang="en-GB" altLang="en-US"/>
              <a:t>Evidence for Climate Change</a:t>
            </a:r>
          </a:p>
        </p:txBody>
      </p:sp>
      <p:pic>
        <p:nvPicPr>
          <p:cNvPr id="14339" name="Picture 2" descr="Why does the temperature record shown on your &quot;Vital Signs&quot; page begin at  1880? – Climate Change: Vital Signs of the Planet">
            <a:extLst>
              <a:ext uri="{FF2B5EF4-FFF2-40B4-BE49-F238E27FC236}">
                <a16:creationId xmlns:a16="http://schemas.microsoft.com/office/drawing/2014/main" id="{76D63380-443E-47A0-B402-44D4A2DD6A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1650" y="2528888"/>
            <a:ext cx="6646863" cy="4130675"/>
          </a:xfrm>
          <a:noFill/>
        </p:spPr>
      </p:pic>
      <p:sp>
        <p:nvSpPr>
          <p:cNvPr id="14340" name="TextBox 3">
            <a:extLst>
              <a:ext uri="{FF2B5EF4-FFF2-40B4-BE49-F238E27FC236}">
                <a16:creationId xmlns:a16="http://schemas.microsoft.com/office/drawing/2014/main" id="{C643192A-C4DE-4D35-86C3-70B3EEA9DB55}"/>
              </a:ext>
            </a:extLst>
          </p:cNvPr>
          <p:cNvSpPr txBox="1">
            <a:spLocks noChangeArrowheads="1"/>
          </p:cNvSpPr>
          <p:nvPr/>
        </p:nvSpPr>
        <p:spPr bwMode="auto">
          <a:xfrm>
            <a:off x="8348663" y="5988050"/>
            <a:ext cx="180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Climate.Nasa.gov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434FE31-35FF-47D9-9E8B-7D16C13EA6A1}"/>
              </a:ext>
            </a:extLst>
          </p:cNvPr>
          <p:cNvSpPr>
            <a:spLocks noGrp="1" noChangeArrowheads="1"/>
          </p:cNvSpPr>
          <p:nvPr>
            <p:ph type="title"/>
          </p:nvPr>
        </p:nvSpPr>
        <p:spPr/>
        <p:txBody>
          <a:bodyPr/>
          <a:lstStyle/>
          <a:p>
            <a:r>
              <a:rPr lang="en-GB" altLang="en-US"/>
              <a:t>Sea Level Change</a:t>
            </a:r>
          </a:p>
        </p:txBody>
      </p:sp>
      <p:pic>
        <p:nvPicPr>
          <p:cNvPr id="15363" name="Picture 2" descr="Sea Level | Vital Signs – Climate Change: Vital Signs of the Planet">
            <a:extLst>
              <a:ext uri="{FF2B5EF4-FFF2-40B4-BE49-F238E27FC236}">
                <a16:creationId xmlns:a16="http://schemas.microsoft.com/office/drawing/2014/main" id="{3CBF81FC-FCAE-4B4B-A9F9-AF0EB9E36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2143125"/>
            <a:ext cx="7138987"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2">
            <a:extLst>
              <a:ext uri="{FF2B5EF4-FFF2-40B4-BE49-F238E27FC236}">
                <a16:creationId xmlns:a16="http://schemas.microsoft.com/office/drawing/2014/main" id="{587FD7CF-D57B-417D-AF75-EFB896E6CFBB}"/>
              </a:ext>
            </a:extLst>
          </p:cNvPr>
          <p:cNvSpPr txBox="1">
            <a:spLocks noChangeArrowheads="1"/>
          </p:cNvSpPr>
          <p:nvPr/>
        </p:nvSpPr>
        <p:spPr bwMode="auto">
          <a:xfrm>
            <a:off x="8445500" y="5957888"/>
            <a:ext cx="2162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Nasa Climate Change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2033DF2-E2AF-4874-AB59-E11257732EC6}"/>
              </a:ext>
            </a:extLst>
          </p:cNvPr>
          <p:cNvSpPr>
            <a:spLocks noGrp="1" noChangeArrowheads="1"/>
          </p:cNvSpPr>
          <p:nvPr>
            <p:ph type="title"/>
          </p:nvPr>
        </p:nvSpPr>
        <p:spPr/>
        <p:txBody>
          <a:bodyPr/>
          <a:lstStyle/>
          <a:p>
            <a:r>
              <a:rPr lang="en-GB" altLang="en-US"/>
              <a:t>Reduction in Antarctic Mass</a:t>
            </a:r>
          </a:p>
        </p:txBody>
      </p:sp>
      <p:pic>
        <p:nvPicPr>
          <p:cNvPr id="16387" name="Picture 2" descr="Evidence | Facts – Climate Change: Vital Signs of the Planet">
            <a:extLst>
              <a:ext uri="{FF2B5EF4-FFF2-40B4-BE49-F238E27FC236}">
                <a16:creationId xmlns:a16="http://schemas.microsoft.com/office/drawing/2014/main" id="{5D346992-7AED-43D8-8229-21BDF81ED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59050"/>
            <a:ext cx="5732463"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2">
            <a:extLst>
              <a:ext uri="{FF2B5EF4-FFF2-40B4-BE49-F238E27FC236}">
                <a16:creationId xmlns:a16="http://schemas.microsoft.com/office/drawing/2014/main" id="{70943C57-190F-46C1-B5A7-B93969DCBB96}"/>
              </a:ext>
            </a:extLst>
          </p:cNvPr>
          <p:cNvSpPr txBox="1">
            <a:spLocks noChangeArrowheads="1"/>
          </p:cNvSpPr>
          <p:nvPr/>
        </p:nvSpPr>
        <p:spPr bwMode="auto">
          <a:xfrm>
            <a:off x="7770781" y="5893675"/>
            <a:ext cx="222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dirty="0"/>
              <a:t>NASA Climate Change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12F0940-D5D6-4C98-952A-B15231505135}"/>
              </a:ext>
            </a:extLst>
          </p:cNvPr>
          <p:cNvSpPr>
            <a:spLocks noGrp="1" noChangeArrowheads="1"/>
          </p:cNvSpPr>
          <p:nvPr>
            <p:ph type="title"/>
          </p:nvPr>
        </p:nvSpPr>
        <p:spPr/>
        <p:txBody>
          <a:bodyPr/>
          <a:lstStyle/>
          <a:p>
            <a:r>
              <a:rPr lang="en-GB" altLang="en-US"/>
              <a:t>What does it mean locally?</a:t>
            </a:r>
          </a:p>
        </p:txBody>
      </p:sp>
      <p:pic>
        <p:nvPicPr>
          <p:cNvPr id="49156" name="Picture 4">
            <a:extLst>
              <a:ext uri="{FF2B5EF4-FFF2-40B4-BE49-F238E27FC236}">
                <a16:creationId xmlns:a16="http://schemas.microsoft.com/office/drawing/2014/main" id="{6AFF0978-5BC5-4B62-BAB1-23C765991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35" y="1876425"/>
            <a:ext cx="406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descr="An Adélie Penguin leaps across the sea ice">
            <a:extLst>
              <a:ext uri="{FF2B5EF4-FFF2-40B4-BE49-F238E27FC236}">
                <a16:creationId xmlns:a16="http://schemas.microsoft.com/office/drawing/2014/main" id="{27B96842-95F6-4B6F-84FA-655BBBE90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855" y="4050556"/>
            <a:ext cx="406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0" descr="More than 60% of Maldives' coral reefs hit by bleaching | Coral | The  Guardian">
            <a:extLst>
              <a:ext uri="{FF2B5EF4-FFF2-40B4-BE49-F238E27FC236}">
                <a16:creationId xmlns:a16="http://schemas.microsoft.com/office/drawing/2014/main" id="{E884A591-BC59-45D8-9F87-ED990DC65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075" y="1952625"/>
            <a:ext cx="368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D3F7BA4-CD85-4622-A632-5E32EF2C581B}"/>
              </a:ext>
            </a:extLst>
          </p:cNvPr>
          <p:cNvSpPr>
            <a:spLocks noGrp="1" noChangeArrowheads="1"/>
          </p:cNvSpPr>
          <p:nvPr>
            <p:ph type="title"/>
          </p:nvPr>
        </p:nvSpPr>
        <p:spPr/>
        <p:txBody>
          <a:bodyPr/>
          <a:lstStyle/>
          <a:p>
            <a:r>
              <a:rPr lang="en-GB" altLang="en-US"/>
              <a:t>History of Climate Change Agreements</a:t>
            </a:r>
          </a:p>
        </p:txBody>
      </p:sp>
      <p:sp>
        <p:nvSpPr>
          <p:cNvPr id="18435" name="Content Placeholder 2">
            <a:extLst>
              <a:ext uri="{FF2B5EF4-FFF2-40B4-BE49-F238E27FC236}">
                <a16:creationId xmlns:a16="http://schemas.microsoft.com/office/drawing/2014/main" id="{F3F2D69A-F109-4AF7-96E9-62C5969A04E2}"/>
              </a:ext>
            </a:extLst>
          </p:cNvPr>
          <p:cNvSpPr>
            <a:spLocks noGrp="1" noChangeArrowheads="1"/>
          </p:cNvSpPr>
          <p:nvPr>
            <p:ph idx="1"/>
          </p:nvPr>
        </p:nvSpPr>
        <p:spPr/>
        <p:txBody>
          <a:bodyPr/>
          <a:lstStyle/>
          <a:p>
            <a:r>
              <a:rPr lang="en-GB" altLang="en-US"/>
              <a:t>Start of the 20</a:t>
            </a:r>
            <a:r>
              <a:rPr lang="en-GB" altLang="en-US" baseline="30000"/>
              <a:t>th</a:t>
            </a:r>
            <a:r>
              <a:rPr lang="en-GB" altLang="en-US"/>
              <a:t> Century seen as “esoteric study into a theoretical phenomenon”</a:t>
            </a:r>
          </a:p>
          <a:p>
            <a:r>
              <a:rPr lang="en-GB" altLang="en-US"/>
              <a:t>1972 First International environmental summit – Stockholm, Sweden</a:t>
            </a:r>
          </a:p>
          <a:p>
            <a:r>
              <a:rPr lang="en-GB" altLang="en-US"/>
              <a:t>1979 First World Wide Climate conference</a:t>
            </a:r>
          </a:p>
          <a:p>
            <a:r>
              <a:rPr lang="en-GB" altLang="en-US"/>
              <a:t>1988 Toronto Conference on Changing Climate</a:t>
            </a:r>
          </a:p>
          <a:p>
            <a:r>
              <a:rPr lang="en-GB" altLang="en-US"/>
              <a:t>1988 WMO and UNEP jointly establish intergovernmental assessment</a:t>
            </a:r>
          </a:p>
          <a:p>
            <a:endParaRPr lang="en-GB" altLang="en-US"/>
          </a:p>
          <a:p>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DF6BD29-1D7F-4530-8B90-F7194BC49D56}"/>
              </a:ext>
            </a:extLst>
          </p:cNvPr>
          <p:cNvSpPr>
            <a:spLocks noGrp="1" noChangeArrowheads="1"/>
          </p:cNvSpPr>
          <p:nvPr>
            <p:ph type="title"/>
          </p:nvPr>
        </p:nvSpPr>
        <p:spPr/>
        <p:txBody>
          <a:bodyPr/>
          <a:lstStyle/>
          <a:p>
            <a:r>
              <a:rPr lang="en-GB" altLang="en-US"/>
              <a:t>History of Climate Change Agreements</a:t>
            </a:r>
          </a:p>
        </p:txBody>
      </p:sp>
      <p:sp>
        <p:nvSpPr>
          <p:cNvPr id="19459" name="Content Placeholder 2">
            <a:extLst>
              <a:ext uri="{FF2B5EF4-FFF2-40B4-BE49-F238E27FC236}">
                <a16:creationId xmlns:a16="http://schemas.microsoft.com/office/drawing/2014/main" id="{170E5698-2CBB-4B7F-85FC-19820DAD7D7F}"/>
              </a:ext>
            </a:extLst>
          </p:cNvPr>
          <p:cNvSpPr>
            <a:spLocks noGrp="1" noChangeArrowheads="1"/>
          </p:cNvSpPr>
          <p:nvPr>
            <p:ph idx="1"/>
          </p:nvPr>
        </p:nvSpPr>
        <p:spPr/>
        <p:txBody>
          <a:bodyPr/>
          <a:lstStyle/>
          <a:p>
            <a:r>
              <a:rPr lang="en-GB" altLang="en-US"/>
              <a:t>IPCC (Intergovernmental Panel on Climate Change established to carry out assessment,</a:t>
            </a:r>
          </a:p>
          <a:p>
            <a:r>
              <a:rPr lang="en-GB" altLang="en-US"/>
              <a:t>Produced 5 reports</a:t>
            </a:r>
          </a:p>
          <a:p>
            <a:r>
              <a:rPr lang="en-GB" altLang="en-US"/>
              <a:t>6</a:t>
            </a:r>
            <a:r>
              <a:rPr lang="en-GB" altLang="en-US" baseline="30000"/>
              <a:t>th</a:t>
            </a:r>
            <a:r>
              <a:rPr lang="en-GB" altLang="en-US"/>
              <a:t> due in 2021</a:t>
            </a:r>
          </a:p>
          <a:p>
            <a:r>
              <a:rPr lang="en-GB" altLang="en-US"/>
              <a:t>1992 UNFCCC (UN Framework Convention on Climate Change – Earth Summit)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2112022-7BB9-42A2-B8DA-94572AD94F54}"/>
              </a:ext>
            </a:extLst>
          </p:cNvPr>
          <p:cNvSpPr>
            <a:spLocks noGrp="1" noChangeArrowheads="1"/>
          </p:cNvSpPr>
          <p:nvPr>
            <p:ph type="title"/>
          </p:nvPr>
        </p:nvSpPr>
        <p:spPr/>
        <p:txBody>
          <a:bodyPr/>
          <a:lstStyle/>
          <a:p>
            <a:r>
              <a:rPr lang="en-GB" altLang="en-US"/>
              <a:t>History of Climate Change Agreements</a:t>
            </a:r>
          </a:p>
        </p:txBody>
      </p:sp>
      <p:sp>
        <p:nvSpPr>
          <p:cNvPr id="20483" name="Content Placeholder 2">
            <a:extLst>
              <a:ext uri="{FF2B5EF4-FFF2-40B4-BE49-F238E27FC236}">
                <a16:creationId xmlns:a16="http://schemas.microsoft.com/office/drawing/2014/main" id="{66F24DF7-7C27-40FF-9926-E93C680EE1D3}"/>
              </a:ext>
            </a:extLst>
          </p:cNvPr>
          <p:cNvSpPr>
            <a:spLocks noGrp="1" noChangeArrowheads="1"/>
          </p:cNvSpPr>
          <p:nvPr>
            <p:ph idx="1"/>
          </p:nvPr>
        </p:nvSpPr>
        <p:spPr/>
        <p:txBody>
          <a:bodyPr/>
          <a:lstStyle/>
          <a:p>
            <a:r>
              <a:rPr lang="en-GB" altLang="en-US"/>
              <a:t>1995 Kyoto Protocol</a:t>
            </a:r>
          </a:p>
          <a:p>
            <a:r>
              <a:rPr lang="en-GB" altLang="en-US"/>
              <a:t>Binding GHG reduction targets</a:t>
            </a:r>
          </a:p>
          <a:p>
            <a:r>
              <a:rPr lang="en-GB" altLang="en-US"/>
              <a:t>US did not ratify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F7E93EE-0217-4DD4-8A66-C0401F985EA4}"/>
              </a:ext>
            </a:extLst>
          </p:cNvPr>
          <p:cNvSpPr>
            <a:spLocks noGrp="1" noChangeArrowheads="1"/>
          </p:cNvSpPr>
          <p:nvPr>
            <p:ph type="title"/>
          </p:nvPr>
        </p:nvSpPr>
        <p:spPr/>
        <p:txBody>
          <a:bodyPr/>
          <a:lstStyle/>
          <a:p>
            <a:r>
              <a:rPr lang="en-GB" altLang="en-US"/>
              <a:t>Paris Agreement</a:t>
            </a:r>
          </a:p>
        </p:txBody>
      </p:sp>
      <p:sp>
        <p:nvSpPr>
          <p:cNvPr id="3" name="Content Placeholder 2">
            <a:extLst>
              <a:ext uri="{FF2B5EF4-FFF2-40B4-BE49-F238E27FC236}">
                <a16:creationId xmlns:a16="http://schemas.microsoft.com/office/drawing/2014/main" id="{2A7A136F-D90C-4E23-BC79-EA247772B6FC}"/>
              </a:ext>
            </a:extLst>
          </p:cNvPr>
          <p:cNvSpPr>
            <a:spLocks noGrp="1"/>
          </p:cNvSpPr>
          <p:nvPr>
            <p:ph idx="1"/>
          </p:nvPr>
        </p:nvSpPr>
        <p:spPr/>
        <p:txBody>
          <a:bodyPr>
            <a:normAutofit fontScale="92500" lnSpcReduction="20000"/>
          </a:bodyPr>
          <a:lstStyle/>
          <a:p>
            <a:pPr>
              <a:defRPr/>
            </a:pPr>
            <a:r>
              <a:rPr lang="en-US" dirty="0"/>
              <a:t>12 December 2015 parties to the UNFCCC* agreement to combat climate change</a:t>
            </a:r>
          </a:p>
          <a:p>
            <a:pPr>
              <a:defRPr/>
            </a:pPr>
            <a:r>
              <a:rPr lang="en-US" dirty="0"/>
              <a:t>UNFCCC has 196 member and only 7 are not party to it</a:t>
            </a:r>
          </a:p>
          <a:p>
            <a:pPr lvl="1">
              <a:defRPr/>
            </a:pPr>
            <a:r>
              <a:rPr lang="en-US" dirty="0"/>
              <a:t>Iran</a:t>
            </a:r>
          </a:p>
          <a:p>
            <a:pPr lvl="1">
              <a:defRPr/>
            </a:pPr>
            <a:r>
              <a:rPr lang="en-US" dirty="0"/>
              <a:t>Turkey</a:t>
            </a:r>
          </a:p>
          <a:p>
            <a:pPr>
              <a:defRPr/>
            </a:pPr>
            <a:r>
              <a:rPr lang="en-US" dirty="0"/>
              <a:t>America signed, didn’t ratify and….</a:t>
            </a:r>
          </a:p>
          <a:p>
            <a:pPr lvl="1">
              <a:defRPr/>
            </a:pPr>
            <a:endParaRPr lang="en-US" dirty="0"/>
          </a:p>
          <a:p>
            <a:pPr>
              <a:defRPr/>
            </a:pPr>
            <a:endParaRPr lang="en-US" dirty="0"/>
          </a:p>
          <a:p>
            <a:pPr>
              <a:defRPr/>
            </a:pPr>
            <a:endParaRPr lang="en-US" dirty="0"/>
          </a:p>
          <a:p>
            <a:pPr>
              <a:defRPr/>
            </a:pPr>
            <a:endParaRPr lang="en-US" dirty="0"/>
          </a:p>
          <a:p>
            <a:pPr>
              <a:defRPr/>
            </a:pPr>
            <a:endParaRPr lang="en-US" dirty="0"/>
          </a:p>
          <a:p>
            <a:pPr marL="0" indent="0">
              <a:buFont typeface="Arial" panose="020B0604020202020204" pitchFamily="34" charset="0"/>
              <a:buNone/>
              <a:defRPr/>
            </a:pPr>
            <a:r>
              <a:rPr lang="en-US" dirty="0"/>
              <a:t>*United Nations Framework Convention on Climate Change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FCFBC9D-4AF0-443C-B6B4-4D11DF751B6C}"/>
              </a:ext>
            </a:extLst>
          </p:cNvPr>
          <p:cNvSpPr>
            <a:spLocks noGrp="1" noChangeArrowheads="1"/>
          </p:cNvSpPr>
          <p:nvPr>
            <p:ph type="title"/>
          </p:nvPr>
        </p:nvSpPr>
        <p:spPr/>
        <p:txBody>
          <a:bodyPr/>
          <a:lstStyle/>
          <a:p>
            <a:r>
              <a:rPr lang="en-GB" altLang="en-US"/>
              <a:t>US formally withdraws from the Paris agreement</a:t>
            </a:r>
          </a:p>
        </p:txBody>
      </p:sp>
      <p:pic>
        <p:nvPicPr>
          <p:cNvPr id="22532" name="Picture 2" descr="Trump">
            <a:extLst>
              <a:ext uri="{FF2B5EF4-FFF2-40B4-BE49-F238E27FC236}">
                <a16:creationId xmlns:a16="http://schemas.microsoft.com/office/drawing/2014/main" id="{629BAC30-4C0E-4AD5-A1E6-D1ECED7A262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468613"/>
            <a:ext cx="4938712" cy="2778025"/>
          </a:xfrm>
          <a:noFill/>
        </p:spPr>
      </p:pic>
      <p:sp>
        <p:nvSpPr>
          <p:cNvPr id="22531" name="Content Placeholder 3">
            <a:extLst>
              <a:ext uri="{FF2B5EF4-FFF2-40B4-BE49-F238E27FC236}">
                <a16:creationId xmlns:a16="http://schemas.microsoft.com/office/drawing/2014/main" id="{612825D9-8BF6-46B3-BCF1-62F7DB142746}"/>
              </a:ext>
            </a:extLst>
          </p:cNvPr>
          <p:cNvSpPr>
            <a:spLocks noGrp="1" noChangeArrowheads="1"/>
          </p:cNvSpPr>
          <p:nvPr>
            <p:ph sz="half" idx="2"/>
          </p:nvPr>
        </p:nvSpPr>
        <p:spPr>
          <a:xfrm>
            <a:off x="6382138" y="2480957"/>
            <a:ext cx="5181600" cy="3333750"/>
          </a:xfrm>
        </p:spPr>
        <p:txBody>
          <a:bodyPr/>
          <a:lstStyle/>
          <a:p>
            <a:r>
              <a:rPr lang="en-GB" altLang="en-US" dirty="0"/>
              <a:t>President Trump announced in June 2017</a:t>
            </a:r>
          </a:p>
          <a:p>
            <a:r>
              <a:rPr lang="en-GB" altLang="en-US" dirty="0"/>
              <a:t>UN regulations meant it came affective on the 4</a:t>
            </a:r>
            <a:r>
              <a:rPr lang="en-GB" altLang="en-US" baseline="30000" dirty="0"/>
              <a:t>th</a:t>
            </a:r>
            <a:r>
              <a:rPr lang="en-GB" altLang="en-US" dirty="0"/>
              <a:t> November</a:t>
            </a:r>
          </a:p>
          <a:p>
            <a:r>
              <a:rPr lang="en-GB" altLang="en-US" dirty="0"/>
              <a:t>Trump said the deal struck in 2015 would disadvantage US businesses and workers.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9CDEB16-5DE9-4860-9E6A-4BC3B5BEFE6E}"/>
              </a:ext>
            </a:extLst>
          </p:cNvPr>
          <p:cNvSpPr>
            <a:spLocks noGrp="1" noChangeArrowheads="1"/>
          </p:cNvSpPr>
          <p:nvPr>
            <p:ph type="title"/>
          </p:nvPr>
        </p:nvSpPr>
        <p:spPr/>
        <p:txBody>
          <a:bodyPr/>
          <a:lstStyle/>
          <a:p>
            <a:r>
              <a:rPr lang="en-GB" altLang="en-US" b="1"/>
              <a:t>Learning outcomes: </a:t>
            </a:r>
          </a:p>
        </p:txBody>
      </p:sp>
      <p:sp>
        <p:nvSpPr>
          <p:cNvPr id="3" name="Content Placeholder 2">
            <a:extLst>
              <a:ext uri="{FF2B5EF4-FFF2-40B4-BE49-F238E27FC236}">
                <a16:creationId xmlns:a16="http://schemas.microsoft.com/office/drawing/2014/main" id="{42253F5E-4DF8-4B5C-9DAF-A9A5A4B74A05}"/>
              </a:ext>
            </a:extLst>
          </p:cNvPr>
          <p:cNvSpPr>
            <a:spLocks noGrp="1"/>
          </p:cNvSpPr>
          <p:nvPr>
            <p:ph idx="1"/>
          </p:nvPr>
        </p:nvSpPr>
        <p:spPr/>
        <p:txBody>
          <a:bodyPr>
            <a:normAutofit/>
          </a:bodyPr>
          <a:lstStyle/>
          <a:p>
            <a:pPr>
              <a:defRPr/>
            </a:pPr>
            <a:r>
              <a:rPr lang="en-GB" dirty="0"/>
              <a:t>What is Climate Change?</a:t>
            </a:r>
          </a:p>
          <a:p>
            <a:pPr>
              <a:defRPr/>
            </a:pPr>
            <a:r>
              <a:rPr lang="en-GB" dirty="0"/>
              <a:t>Key environmental problems at a local and global scale</a:t>
            </a:r>
          </a:p>
          <a:p>
            <a:pPr>
              <a:defRPr/>
            </a:pPr>
            <a:r>
              <a:rPr lang="en-GB" dirty="0"/>
              <a:t>The concept of sustainability </a:t>
            </a:r>
          </a:p>
          <a:p>
            <a:pPr>
              <a:defRPr/>
            </a:pPr>
            <a:r>
              <a:rPr lang="en-GB" dirty="0"/>
              <a:t>How organisations impact on the environment </a:t>
            </a:r>
          </a:p>
          <a:p>
            <a:pPr>
              <a:defRPr/>
            </a:pPr>
            <a:r>
              <a:rPr lang="en-GB" dirty="0"/>
              <a:t>Pressures driving corporate environmental performance</a:t>
            </a:r>
          </a:p>
          <a:p>
            <a:pPr>
              <a:defRPr/>
            </a:pPr>
            <a:r>
              <a:rPr lang="en-GB" dirty="0"/>
              <a:t>Managing sustainability threats and opportunities </a:t>
            </a:r>
          </a:p>
          <a:p>
            <a:pPr>
              <a:defRPr/>
            </a:pPr>
            <a:r>
              <a:rPr lang="en-GB" dirty="0"/>
              <a:t>Process of becoming a more sustainable as an organisation </a:t>
            </a:r>
          </a:p>
          <a:p>
            <a:pPr marL="0" indent="0">
              <a:buFont typeface="Arial" panose="020B0604020202020204" pitchFamily="34" charset="0"/>
              <a:buNone/>
              <a:defRPr/>
            </a:pPr>
            <a:endParaRPr lang="en-GB"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ow much worse chart">
            <a:extLst>
              <a:ext uri="{FF2B5EF4-FFF2-40B4-BE49-F238E27FC236}">
                <a16:creationId xmlns:a16="http://schemas.microsoft.com/office/drawing/2014/main" id="{8D09F3CC-207E-42A2-BD1E-1F8BE5234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0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Top emitters chart">
            <a:extLst>
              <a:ext uri="{FF2B5EF4-FFF2-40B4-BE49-F238E27FC236}">
                <a16:creationId xmlns:a16="http://schemas.microsoft.com/office/drawing/2014/main" id="{92D2C92C-C3C7-4E81-963F-5873F0205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63"/>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76C28DC-9C9B-46EF-B3AE-6C89D1E77311}"/>
              </a:ext>
            </a:extLst>
          </p:cNvPr>
          <p:cNvSpPr>
            <a:spLocks noGrp="1" noChangeArrowheads="1"/>
          </p:cNvSpPr>
          <p:nvPr>
            <p:ph type="title"/>
          </p:nvPr>
        </p:nvSpPr>
        <p:spPr/>
        <p:txBody>
          <a:bodyPr/>
          <a:lstStyle/>
          <a:p>
            <a:r>
              <a:rPr lang="en-GB" altLang="en-US"/>
              <a:t>Why is the Paris Agreement important?</a:t>
            </a:r>
          </a:p>
        </p:txBody>
      </p:sp>
      <p:sp>
        <p:nvSpPr>
          <p:cNvPr id="3" name="Content Placeholder 2">
            <a:extLst>
              <a:ext uri="{FF2B5EF4-FFF2-40B4-BE49-F238E27FC236}">
                <a16:creationId xmlns:a16="http://schemas.microsoft.com/office/drawing/2014/main" id="{A964BEEE-16E2-4A24-85E4-51FDB2DD0A43}"/>
              </a:ext>
            </a:extLst>
          </p:cNvPr>
          <p:cNvSpPr>
            <a:spLocks noGrp="1" noChangeArrowheads="1"/>
          </p:cNvSpPr>
          <p:nvPr>
            <p:ph idx="1"/>
          </p:nvPr>
        </p:nvSpPr>
        <p:spPr>
          <a:xfrm>
            <a:off x="865188" y="2271713"/>
            <a:ext cx="6450012" cy="3867150"/>
          </a:xfrm>
        </p:spPr>
        <p:txBody>
          <a:bodyPr/>
          <a:lstStyle/>
          <a:p>
            <a:r>
              <a:rPr lang="en-GB" altLang="en-US"/>
              <a:t>Legally binding agreement</a:t>
            </a:r>
          </a:p>
          <a:p>
            <a:r>
              <a:rPr lang="en-GB" altLang="en-US"/>
              <a:t>Universal participation</a:t>
            </a:r>
          </a:p>
          <a:p>
            <a:r>
              <a:rPr lang="en-GB" altLang="en-US"/>
              <a:t>New elements to address climate change</a:t>
            </a:r>
          </a:p>
          <a:p>
            <a:endParaRPr lang="en-GB" altLang="en-US"/>
          </a:p>
          <a:p>
            <a:endParaRPr lang="en-GB" altLang="en-US"/>
          </a:p>
        </p:txBody>
      </p:sp>
      <p:pic>
        <p:nvPicPr>
          <p:cNvPr id="25604" name="Picture 2" descr="Analysis: The final Paris climate deal | Carbon Brief">
            <a:extLst>
              <a:ext uri="{FF2B5EF4-FFF2-40B4-BE49-F238E27FC236}">
                <a16:creationId xmlns:a16="http://schemas.microsoft.com/office/drawing/2014/main" id="{B537CCAE-B207-498B-A6EC-1E050965A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630" y="3701435"/>
            <a:ext cx="45497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3CB3AE3-22FA-4E31-A6F7-0110C19657B4}"/>
              </a:ext>
            </a:extLst>
          </p:cNvPr>
          <p:cNvSpPr>
            <a:spLocks noGrp="1" noChangeArrowheads="1"/>
          </p:cNvSpPr>
          <p:nvPr>
            <p:ph type="title"/>
          </p:nvPr>
        </p:nvSpPr>
        <p:spPr/>
        <p:txBody>
          <a:bodyPr/>
          <a:lstStyle/>
          <a:p>
            <a:r>
              <a:rPr lang="en-GB" altLang="en-US"/>
              <a:t>Ambition Mechanism in the Paris Agreement</a:t>
            </a:r>
          </a:p>
        </p:txBody>
      </p:sp>
      <p:pic>
        <p:nvPicPr>
          <p:cNvPr id="26627" name="Picture 2" descr="Paris Agreement COP24 update: everything you need to know | News and press  | PRI">
            <a:extLst>
              <a:ext uri="{FF2B5EF4-FFF2-40B4-BE49-F238E27FC236}">
                <a16:creationId xmlns:a16="http://schemas.microsoft.com/office/drawing/2014/main" id="{234C442E-5212-4564-B0C0-F3ABFD5508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528888"/>
            <a:ext cx="6435725" cy="3986212"/>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43E0ED0-1FAD-40AD-AA61-7AC37962FBAD}"/>
              </a:ext>
            </a:extLst>
          </p:cNvPr>
          <p:cNvSpPr>
            <a:spLocks noGrp="1" noChangeArrowheads="1"/>
          </p:cNvSpPr>
          <p:nvPr>
            <p:ph type="title"/>
          </p:nvPr>
        </p:nvSpPr>
        <p:spPr/>
        <p:txBody>
          <a:bodyPr/>
          <a:lstStyle/>
          <a:p>
            <a:r>
              <a:rPr lang="en-GB" altLang="en-US"/>
              <a:t>But….</a:t>
            </a:r>
          </a:p>
        </p:txBody>
      </p:sp>
      <p:sp>
        <p:nvSpPr>
          <p:cNvPr id="3" name="Content Placeholder 2">
            <a:extLst>
              <a:ext uri="{FF2B5EF4-FFF2-40B4-BE49-F238E27FC236}">
                <a16:creationId xmlns:a16="http://schemas.microsoft.com/office/drawing/2014/main" id="{9F714132-F75D-4AB8-908D-443C5FD3E195}"/>
              </a:ext>
            </a:extLst>
          </p:cNvPr>
          <p:cNvSpPr>
            <a:spLocks noGrp="1" noChangeArrowheads="1"/>
          </p:cNvSpPr>
          <p:nvPr>
            <p:ph idx="1"/>
          </p:nvPr>
        </p:nvSpPr>
        <p:spPr/>
        <p:txBody>
          <a:bodyPr/>
          <a:lstStyle/>
          <a:p>
            <a:r>
              <a:rPr lang="en-GB" altLang="en-US"/>
              <a:t>Climate target would not meet the goal of limiting warming to 1.5 degrees C</a:t>
            </a:r>
          </a:p>
          <a:p>
            <a:r>
              <a:rPr lang="en-GB" altLang="en-US"/>
              <a:t>Undertook to update their targets for 2030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B29CA76-742D-48B7-AEC4-1F38F28CE70E}"/>
              </a:ext>
            </a:extLst>
          </p:cNvPr>
          <p:cNvSpPr>
            <a:spLocks noGrp="1" noChangeArrowheads="1"/>
          </p:cNvSpPr>
          <p:nvPr>
            <p:ph type="title"/>
          </p:nvPr>
        </p:nvSpPr>
        <p:spPr/>
        <p:txBody>
          <a:bodyPr/>
          <a:lstStyle/>
          <a:p>
            <a:r>
              <a:rPr lang="en-GB" altLang="en-US"/>
              <a:t>CAT Climate Target Update Tracker</a:t>
            </a:r>
          </a:p>
        </p:txBody>
      </p:sp>
      <p:pic>
        <p:nvPicPr>
          <p:cNvPr id="28675" name="Picture 2">
            <a:extLst>
              <a:ext uri="{FF2B5EF4-FFF2-40B4-BE49-F238E27FC236}">
                <a16:creationId xmlns:a16="http://schemas.microsoft.com/office/drawing/2014/main" id="{A7CF5250-E08D-4382-B8F9-A901FBBEA1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1888" y="2333625"/>
            <a:ext cx="6699250" cy="3617913"/>
          </a:xfrm>
          <a:noFill/>
        </p:spPr>
      </p:pic>
      <p:sp>
        <p:nvSpPr>
          <p:cNvPr id="28676" name="Rectangle 3">
            <a:extLst>
              <a:ext uri="{FF2B5EF4-FFF2-40B4-BE49-F238E27FC236}">
                <a16:creationId xmlns:a16="http://schemas.microsoft.com/office/drawing/2014/main" id="{0F3DB6C8-671F-4AD3-AB1E-342F9781DDDE}"/>
              </a:ext>
            </a:extLst>
          </p:cNvPr>
          <p:cNvSpPr>
            <a:spLocks noChangeArrowheads="1"/>
          </p:cNvSpPr>
          <p:nvPr/>
        </p:nvSpPr>
        <p:spPr bwMode="auto">
          <a:xfrm>
            <a:off x="538163" y="6302375"/>
            <a:ext cx="611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https://climateactiontracker.org/climate-target-update-tracker/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355D66E-F3C6-428A-8030-827104A04EC0}"/>
              </a:ext>
            </a:extLst>
          </p:cNvPr>
          <p:cNvSpPr>
            <a:spLocks noGrp="1" noChangeArrowheads="1"/>
          </p:cNvSpPr>
          <p:nvPr>
            <p:ph type="title"/>
          </p:nvPr>
        </p:nvSpPr>
        <p:spPr/>
        <p:txBody>
          <a:bodyPr/>
          <a:lstStyle/>
          <a:p>
            <a:r>
              <a:rPr lang="en-GB" altLang="en-US"/>
              <a:t>COVID – opportunity  to change?</a:t>
            </a:r>
          </a:p>
        </p:txBody>
      </p:sp>
      <p:sp>
        <p:nvSpPr>
          <p:cNvPr id="3" name="Content Placeholder 2">
            <a:extLst>
              <a:ext uri="{FF2B5EF4-FFF2-40B4-BE49-F238E27FC236}">
                <a16:creationId xmlns:a16="http://schemas.microsoft.com/office/drawing/2014/main" id="{176AB889-470B-4B4B-8ACD-CF6697DAE4B2}"/>
              </a:ext>
            </a:extLst>
          </p:cNvPr>
          <p:cNvSpPr>
            <a:spLocks noGrp="1"/>
          </p:cNvSpPr>
          <p:nvPr>
            <p:ph idx="1"/>
          </p:nvPr>
        </p:nvSpPr>
        <p:spPr/>
        <p:txBody>
          <a:bodyPr/>
          <a:lstStyle/>
          <a:p>
            <a:pPr>
              <a:defRPr/>
            </a:pPr>
            <a:r>
              <a:rPr lang="en-US" dirty="0"/>
              <a:t>Even if some lockdown measures in place end 2021 only 0.01 degree Celsius drop</a:t>
            </a:r>
          </a:p>
          <a:p>
            <a:pPr>
              <a:defRPr/>
            </a:pPr>
            <a:r>
              <a:rPr lang="en-US" dirty="0"/>
              <a:t>Polices to cut greenhouse gas emissions as part of prioritising low carbon industries …prevent half global warming expected by 2050</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hlinkClick r:id="rId2"/>
              </a:rPr>
              <a:t>Net Zero emissions economic recovery from COVID-19</a:t>
            </a:r>
            <a:endParaRPr lang="en-US" dirty="0"/>
          </a:p>
          <a:p>
            <a:pPr marL="0" indent="0">
              <a:buFont typeface="Arial" panose="020B0604020202020204" pitchFamily="34" charset="0"/>
              <a:buNone/>
              <a:defRPr/>
            </a:pPr>
            <a:r>
              <a:rPr lang="en-US" dirty="0"/>
              <a:t>Grantham Institute – Climate Change and the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31C9EE7-C7DE-40AB-841D-1BE3F17FF679}"/>
              </a:ext>
            </a:extLst>
          </p:cNvPr>
          <p:cNvSpPr>
            <a:spLocks noGrp="1" noChangeArrowheads="1"/>
          </p:cNvSpPr>
          <p:nvPr>
            <p:ph type="title"/>
          </p:nvPr>
        </p:nvSpPr>
        <p:spPr/>
        <p:txBody>
          <a:bodyPr/>
          <a:lstStyle/>
          <a:p>
            <a:r>
              <a:rPr lang="en-GB" altLang="en-US"/>
              <a:t>What can a person do to reduce global warming?</a:t>
            </a:r>
          </a:p>
        </p:txBody>
      </p:sp>
      <p:sp>
        <p:nvSpPr>
          <p:cNvPr id="30723" name="Content Placeholder 2">
            <a:extLst>
              <a:ext uri="{FF2B5EF4-FFF2-40B4-BE49-F238E27FC236}">
                <a16:creationId xmlns:a16="http://schemas.microsoft.com/office/drawing/2014/main" id="{D01939A8-AF58-4CAD-B8DE-F6E83C716DB3}"/>
              </a:ext>
            </a:extLst>
          </p:cNvPr>
          <p:cNvSpPr>
            <a:spLocks noGrp="1" noChangeArrowheads="1"/>
          </p:cNvSpPr>
          <p:nvPr>
            <p:ph idx="1"/>
          </p:nvPr>
        </p:nvSpPr>
        <p:spPr/>
        <p:txBody>
          <a:bodyPr/>
          <a:lstStyle/>
          <a:p>
            <a:r>
              <a:rPr lang="en-GB" altLang="en-US"/>
              <a:t>Take 15 minutes to work out what you as an individual could do to reduce climate change</a:t>
            </a:r>
          </a:p>
          <a:p>
            <a:endParaRPr lang="en-GB" altLang="en-US"/>
          </a:p>
          <a:p>
            <a:r>
              <a:rPr lang="en-GB" altLang="en-US"/>
              <a:t>You can work in safely distanced groups</a:t>
            </a:r>
          </a:p>
        </p:txBody>
      </p:sp>
      <p:pic>
        <p:nvPicPr>
          <p:cNvPr id="30724" name="Picture 2" descr="Staying Green While Traveling: How to Reduce Your Carbon Footprint! |  Million Mile Secrets">
            <a:extLst>
              <a:ext uri="{FF2B5EF4-FFF2-40B4-BE49-F238E27FC236}">
                <a16:creationId xmlns:a16="http://schemas.microsoft.com/office/drawing/2014/main" id="{D2032D95-F4D1-448C-A9D9-A0AC0974F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4230688"/>
            <a:ext cx="32639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ACABF16-A586-48AB-9AC1-819A72619ABB}"/>
              </a:ext>
            </a:extLst>
          </p:cNvPr>
          <p:cNvSpPr>
            <a:spLocks noGrp="1" noChangeArrowheads="1"/>
          </p:cNvSpPr>
          <p:nvPr>
            <p:ph type="title"/>
          </p:nvPr>
        </p:nvSpPr>
        <p:spPr/>
        <p:txBody>
          <a:bodyPr/>
          <a:lstStyle/>
          <a:p>
            <a:r>
              <a:rPr lang="en-GB" altLang="en-US"/>
              <a:t>What can a person do to reduce global warming?</a:t>
            </a:r>
          </a:p>
        </p:txBody>
      </p:sp>
      <p:sp>
        <p:nvSpPr>
          <p:cNvPr id="3" name="Content Placeholder 2">
            <a:extLst>
              <a:ext uri="{FF2B5EF4-FFF2-40B4-BE49-F238E27FC236}">
                <a16:creationId xmlns:a16="http://schemas.microsoft.com/office/drawing/2014/main" id="{F2778816-3AF3-47AC-9FCA-2F4220545255}"/>
              </a:ext>
            </a:extLst>
          </p:cNvPr>
          <p:cNvSpPr>
            <a:spLocks noGrp="1" noChangeArrowheads="1"/>
          </p:cNvSpPr>
          <p:nvPr>
            <p:ph sz="half" idx="1"/>
          </p:nvPr>
        </p:nvSpPr>
        <p:spPr/>
        <p:txBody>
          <a:bodyPr/>
          <a:lstStyle/>
          <a:p>
            <a:r>
              <a:rPr lang="en-GB" altLang="en-US"/>
              <a:t>Renewable energy…</a:t>
            </a:r>
          </a:p>
          <a:p>
            <a:r>
              <a:rPr lang="en-GB" altLang="en-US"/>
              <a:t>Energy efficient appliances</a:t>
            </a:r>
          </a:p>
          <a:p>
            <a:r>
              <a:rPr lang="en-GB" altLang="en-US"/>
              <a:t>Reduce water waste</a:t>
            </a:r>
          </a:p>
          <a:p>
            <a:r>
              <a:rPr lang="en-GB" altLang="en-US"/>
              <a:t>Eat the food you buy…</a:t>
            </a:r>
          </a:p>
          <a:p>
            <a:r>
              <a:rPr lang="en-GB" altLang="en-US"/>
              <a:t>Light bulbs</a:t>
            </a:r>
          </a:p>
          <a:p>
            <a:r>
              <a:rPr lang="en-GB" altLang="en-US"/>
              <a:t>Pull the plugs</a:t>
            </a:r>
          </a:p>
        </p:txBody>
      </p:sp>
      <p:sp>
        <p:nvSpPr>
          <p:cNvPr id="4" name="Content Placeholder 3">
            <a:extLst>
              <a:ext uri="{FF2B5EF4-FFF2-40B4-BE49-F238E27FC236}">
                <a16:creationId xmlns:a16="http://schemas.microsoft.com/office/drawing/2014/main" id="{312779D3-D5BA-421D-807A-787CE0B10140}"/>
              </a:ext>
            </a:extLst>
          </p:cNvPr>
          <p:cNvSpPr>
            <a:spLocks noGrp="1" noChangeArrowheads="1"/>
          </p:cNvSpPr>
          <p:nvPr>
            <p:ph sz="half" idx="2"/>
          </p:nvPr>
        </p:nvSpPr>
        <p:spPr>
          <a:xfrm>
            <a:off x="6172200" y="2843213"/>
            <a:ext cx="5181600" cy="1485900"/>
          </a:xfrm>
        </p:spPr>
        <p:txBody>
          <a:bodyPr/>
          <a:lstStyle/>
          <a:p>
            <a:r>
              <a:rPr lang="en-GB" altLang="en-US"/>
              <a:t>Fuel efficient vehicles – public transport?</a:t>
            </a:r>
          </a:p>
          <a:p>
            <a:r>
              <a:rPr lang="en-GB" altLang="en-US"/>
              <a:t>Keep tyres inflated</a:t>
            </a:r>
          </a:p>
          <a:p>
            <a:endParaRPr lang="en-GB" altLang="en-US"/>
          </a:p>
        </p:txBody>
      </p:sp>
      <p:pic>
        <p:nvPicPr>
          <p:cNvPr id="31749" name="Picture 2" descr="Staying Green While Traveling: How to Reduce Your Carbon Footprint! |  Million Mile Secrets">
            <a:extLst>
              <a:ext uri="{FF2B5EF4-FFF2-40B4-BE49-F238E27FC236}">
                <a16:creationId xmlns:a16="http://schemas.microsoft.com/office/drawing/2014/main" id="{20513A58-3B64-4163-AC21-04660EEF5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4230688"/>
            <a:ext cx="32639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C440F9F-AE01-41F3-8B42-F7963EEDB26F}"/>
              </a:ext>
            </a:extLst>
          </p:cNvPr>
          <p:cNvSpPr>
            <a:spLocks noGrp="1" noChangeArrowheads="1"/>
          </p:cNvSpPr>
          <p:nvPr>
            <p:ph type="ctrTitle"/>
          </p:nvPr>
        </p:nvSpPr>
        <p:spPr/>
        <p:txBody>
          <a:bodyPr/>
          <a:lstStyle/>
          <a:p>
            <a:r>
              <a:rPr lang="en-GB" altLang="en-US"/>
              <a:t>Sustainability</a:t>
            </a:r>
          </a:p>
        </p:txBody>
      </p:sp>
      <p:sp>
        <p:nvSpPr>
          <p:cNvPr id="32771" name="Subtitle 2">
            <a:extLst>
              <a:ext uri="{FF2B5EF4-FFF2-40B4-BE49-F238E27FC236}">
                <a16:creationId xmlns:a16="http://schemas.microsoft.com/office/drawing/2014/main" id="{DB9DA6B5-3A34-4548-A43E-5B1FC56F345F}"/>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84D32DC-C7A3-4275-AC9E-E7ECAD3E06E7}"/>
              </a:ext>
            </a:extLst>
          </p:cNvPr>
          <p:cNvSpPr>
            <a:spLocks noGrp="1" noChangeArrowheads="1"/>
          </p:cNvSpPr>
          <p:nvPr>
            <p:ph type="title"/>
          </p:nvPr>
        </p:nvSpPr>
        <p:spPr/>
        <p:txBody>
          <a:bodyPr/>
          <a:lstStyle/>
          <a:p>
            <a:r>
              <a:rPr lang="en-GB" altLang="en-US"/>
              <a:t>Greenhouse Effect</a:t>
            </a:r>
          </a:p>
        </p:txBody>
      </p:sp>
      <p:pic>
        <p:nvPicPr>
          <p:cNvPr id="5124" name="Picture 5">
            <a:extLst>
              <a:ext uri="{FF2B5EF4-FFF2-40B4-BE49-F238E27FC236}">
                <a16:creationId xmlns:a16="http://schemas.microsoft.com/office/drawing/2014/main" id="{28FE9AF7-5F16-4556-86D4-9CDAFD970B2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82675" y="2455863"/>
            <a:ext cx="2976563" cy="4105275"/>
          </a:xfrm>
        </p:spPr>
      </p:pic>
      <p:sp>
        <p:nvSpPr>
          <p:cNvPr id="4" name="Content Placeholder 3">
            <a:extLst>
              <a:ext uri="{FF2B5EF4-FFF2-40B4-BE49-F238E27FC236}">
                <a16:creationId xmlns:a16="http://schemas.microsoft.com/office/drawing/2014/main" id="{5117CF66-2851-4A6E-A141-15B9952901ED}"/>
              </a:ext>
            </a:extLst>
          </p:cNvPr>
          <p:cNvSpPr>
            <a:spLocks noGrp="1" noChangeArrowheads="1"/>
          </p:cNvSpPr>
          <p:nvPr>
            <p:ph sz="half" idx="2"/>
          </p:nvPr>
        </p:nvSpPr>
        <p:spPr>
          <a:xfrm>
            <a:off x="6217920" y="1845735"/>
            <a:ext cx="4937760" cy="2987522"/>
          </a:xfrm>
        </p:spPr>
        <p:txBody>
          <a:bodyPr/>
          <a:lstStyle/>
          <a:p>
            <a:r>
              <a:rPr lang="en-GB" altLang="en-US" dirty="0"/>
              <a:t>earth is surrounded by a think layer of gases – greenhouse gases</a:t>
            </a:r>
          </a:p>
          <a:p>
            <a:r>
              <a:rPr lang="en-GB" altLang="en-US" dirty="0"/>
              <a:t>this makes up the earth’s atmosphere</a:t>
            </a:r>
          </a:p>
          <a:p>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B8A6191-7EBF-44F6-9F5F-8DBA00D80C86}"/>
              </a:ext>
            </a:extLst>
          </p:cNvPr>
          <p:cNvSpPr>
            <a:spLocks noGrp="1" noChangeArrowheads="1"/>
          </p:cNvSpPr>
          <p:nvPr>
            <p:ph type="title"/>
          </p:nvPr>
        </p:nvSpPr>
        <p:spPr/>
        <p:txBody>
          <a:bodyPr/>
          <a:lstStyle/>
          <a:p>
            <a:r>
              <a:rPr lang="en-GB" altLang="en-US"/>
              <a:t>What is sustainable development?</a:t>
            </a:r>
          </a:p>
        </p:txBody>
      </p:sp>
      <p:sp>
        <p:nvSpPr>
          <p:cNvPr id="3" name="Content Placeholder 2">
            <a:extLst>
              <a:ext uri="{FF2B5EF4-FFF2-40B4-BE49-F238E27FC236}">
                <a16:creationId xmlns:a16="http://schemas.microsoft.com/office/drawing/2014/main" id="{60598025-DCE1-4399-A9A7-51BBBE51B1C2}"/>
              </a:ext>
            </a:extLst>
          </p:cNvPr>
          <p:cNvSpPr>
            <a:spLocks noGrp="1" noChangeArrowheads="1"/>
          </p:cNvSpPr>
          <p:nvPr>
            <p:ph idx="1"/>
          </p:nvPr>
        </p:nvSpPr>
        <p:spPr/>
        <p:txBody>
          <a:bodyPr/>
          <a:lstStyle/>
          <a:p>
            <a:r>
              <a:rPr lang="en-GB" altLang="en-US" i="1"/>
              <a:t>“Making the necessary decisions now to realise our vision of stimulating economic growth and tackling the deficit, maximising wellbeing and protecting our environment, without negatively impacting on the ability of future generations to do the same” </a:t>
            </a:r>
            <a:r>
              <a:rPr lang="en-GB" altLang="en-US" sz="2400"/>
              <a:t>(Environment Agency) </a:t>
            </a:r>
          </a:p>
          <a:p>
            <a:r>
              <a:rPr lang="en-GB" altLang="en-US" i="1"/>
              <a:t>“Development that provides economic, social and environmental benefits in the long term having regard to the needs of living and future generations” </a:t>
            </a:r>
            <a:r>
              <a:rPr lang="en-GB" altLang="en-US" sz="2400"/>
              <a:t>(European Environment Agency)</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8CFE39B-13A0-4A80-B373-F61E1A3415C7}"/>
              </a:ext>
            </a:extLst>
          </p:cNvPr>
          <p:cNvSpPr>
            <a:spLocks noGrp="1" noChangeArrowheads="1"/>
          </p:cNvSpPr>
          <p:nvPr>
            <p:ph type="title"/>
          </p:nvPr>
        </p:nvSpPr>
        <p:spPr/>
        <p:txBody>
          <a:bodyPr/>
          <a:lstStyle/>
          <a:p>
            <a:r>
              <a:rPr lang="en-GB" altLang="en-US"/>
              <a:t>Put simply….</a:t>
            </a:r>
          </a:p>
        </p:txBody>
      </p:sp>
      <p:sp>
        <p:nvSpPr>
          <p:cNvPr id="34819" name="Content Placeholder 2">
            <a:extLst>
              <a:ext uri="{FF2B5EF4-FFF2-40B4-BE49-F238E27FC236}">
                <a16:creationId xmlns:a16="http://schemas.microsoft.com/office/drawing/2014/main" id="{A1802FCB-DE72-48C9-94C5-410E4D097E0D}"/>
              </a:ext>
            </a:extLst>
          </p:cNvPr>
          <p:cNvSpPr>
            <a:spLocks noGrp="1" noChangeArrowheads="1"/>
          </p:cNvSpPr>
          <p:nvPr>
            <p:ph idx="1"/>
          </p:nvPr>
        </p:nvSpPr>
        <p:spPr/>
        <p:txBody>
          <a:bodyPr/>
          <a:lstStyle/>
          <a:p>
            <a:r>
              <a:rPr lang="en-GB" altLang="en-US" i="1"/>
              <a:t>"Development that meets the needs of the present without compromising the ability of future generations to meet their own needs.“  </a:t>
            </a:r>
            <a:r>
              <a:rPr lang="en-GB" altLang="en-US" sz="2400" i="1"/>
              <a:t>(</a:t>
            </a:r>
            <a:r>
              <a:rPr lang="en-GB" altLang="en-US" sz="2400"/>
              <a:t>Brundtland Commission, 1987)</a:t>
            </a:r>
          </a:p>
          <a:p>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410A4E9-03E6-4634-B95C-F3E0AFFC38D6}"/>
              </a:ext>
            </a:extLst>
          </p:cNvPr>
          <p:cNvSpPr>
            <a:spLocks noGrp="1" noChangeArrowheads="1"/>
          </p:cNvSpPr>
          <p:nvPr>
            <p:ph type="title"/>
          </p:nvPr>
        </p:nvSpPr>
        <p:spPr/>
        <p:txBody>
          <a:bodyPr/>
          <a:lstStyle/>
          <a:p>
            <a:r>
              <a:rPr lang="en-GB" altLang="en-US"/>
              <a:t>Rio Declaration on Environment and Development</a:t>
            </a:r>
          </a:p>
        </p:txBody>
      </p:sp>
      <p:sp>
        <p:nvSpPr>
          <p:cNvPr id="35843" name="Content Placeholder 2">
            <a:extLst>
              <a:ext uri="{FF2B5EF4-FFF2-40B4-BE49-F238E27FC236}">
                <a16:creationId xmlns:a16="http://schemas.microsoft.com/office/drawing/2014/main" id="{A8F9C845-10CB-4EAF-9FD0-C75CA55EB6BE}"/>
              </a:ext>
            </a:extLst>
          </p:cNvPr>
          <p:cNvSpPr>
            <a:spLocks noGrp="1" noChangeArrowheads="1"/>
          </p:cNvSpPr>
          <p:nvPr>
            <p:ph idx="1"/>
          </p:nvPr>
        </p:nvSpPr>
        <p:spPr>
          <a:xfrm>
            <a:off x="838200" y="2520950"/>
            <a:ext cx="10515600" cy="3617913"/>
          </a:xfrm>
        </p:spPr>
        <p:txBody>
          <a:bodyPr/>
          <a:lstStyle/>
          <a:p>
            <a:r>
              <a:rPr lang="en-GB" altLang="en-US"/>
              <a:t>June 1992</a:t>
            </a:r>
          </a:p>
          <a:p>
            <a:r>
              <a:rPr lang="en-GB" altLang="en-US"/>
              <a:t>Conference on Environment and Development (Earth Summit UNCED)</a:t>
            </a:r>
          </a:p>
          <a:p>
            <a:r>
              <a:rPr lang="en-GB" altLang="en-US"/>
              <a:t>27 principles to sustainable development</a:t>
            </a:r>
          </a:p>
          <a:p>
            <a:r>
              <a:rPr lang="en-GB" altLang="en-US"/>
              <a:t>127 countries</a:t>
            </a:r>
          </a:p>
          <a:p>
            <a:endParaRPr lang="en-GB"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7F31-CC1D-4CC6-8B3C-79BB54071076}"/>
              </a:ext>
            </a:extLst>
          </p:cNvPr>
          <p:cNvSpPr>
            <a:spLocks noGrp="1" noChangeArrowheads="1"/>
          </p:cNvSpPr>
          <p:nvPr>
            <p:ph type="title"/>
          </p:nvPr>
        </p:nvSpPr>
        <p:spPr/>
        <p:txBody>
          <a:bodyPr/>
          <a:lstStyle/>
          <a:p>
            <a:pPr algn="just"/>
            <a:r>
              <a:rPr lang="en-GB" altLang="en-US" b="1"/>
              <a:t>Rio +20</a:t>
            </a:r>
          </a:p>
        </p:txBody>
      </p:sp>
      <p:sp>
        <p:nvSpPr>
          <p:cNvPr id="3" name="Content Placeholder 2">
            <a:extLst>
              <a:ext uri="{FF2B5EF4-FFF2-40B4-BE49-F238E27FC236}">
                <a16:creationId xmlns:a16="http://schemas.microsoft.com/office/drawing/2014/main" id="{3245B6F5-CDAE-4397-A230-F5E38163A9C6}"/>
              </a:ext>
            </a:extLst>
          </p:cNvPr>
          <p:cNvSpPr>
            <a:spLocks noGrp="1" noChangeArrowheads="1"/>
          </p:cNvSpPr>
          <p:nvPr>
            <p:ph idx="1"/>
          </p:nvPr>
        </p:nvSpPr>
        <p:spPr/>
        <p:txBody>
          <a:bodyPr/>
          <a:lstStyle/>
          <a:p>
            <a:r>
              <a:rPr lang="en-GB" altLang="en-US"/>
              <a:t>The aim is to have clear and practical measures for implementing sustainable development through:</a:t>
            </a:r>
          </a:p>
          <a:p>
            <a:pPr lvl="1"/>
            <a:r>
              <a:rPr lang="en-GB" altLang="en-US"/>
              <a:t>Development of set of </a:t>
            </a:r>
            <a:r>
              <a:rPr lang="en-GB" altLang="en-US">
                <a:hlinkClick r:id="rId2"/>
              </a:rPr>
              <a:t>Sustainable Development Goals (SDGs)</a:t>
            </a:r>
            <a:endParaRPr lang="en-GB" altLang="en-US"/>
          </a:p>
          <a:p>
            <a:pPr lvl="1"/>
            <a:r>
              <a:rPr lang="en-GB" altLang="en-US"/>
              <a:t>Ground-breaking guidelines on </a:t>
            </a:r>
            <a:r>
              <a:rPr lang="en-GB" altLang="en-US">
                <a:hlinkClick r:id="rId3"/>
              </a:rPr>
              <a:t>green economy policies</a:t>
            </a:r>
            <a:endParaRPr lang="en-GB" altLang="en-US"/>
          </a:p>
          <a:p>
            <a:pPr lvl="1"/>
            <a:r>
              <a:rPr lang="en-GB" altLang="en-US"/>
              <a:t>Adoption of 10-year framework of programmes on sustainable consumption and production patterns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FF4D2E3-F30C-422C-8866-6090F9CE60D4}"/>
              </a:ext>
            </a:extLst>
          </p:cNvPr>
          <p:cNvSpPr>
            <a:spLocks noGrp="1" noChangeArrowheads="1"/>
          </p:cNvSpPr>
          <p:nvPr>
            <p:ph type="title"/>
          </p:nvPr>
        </p:nvSpPr>
        <p:spPr/>
        <p:txBody>
          <a:bodyPr/>
          <a:lstStyle/>
          <a:p>
            <a:r>
              <a:rPr lang="en-GB" altLang="en-US"/>
              <a:t>RIO Principle of Environmental development</a:t>
            </a:r>
          </a:p>
        </p:txBody>
      </p:sp>
      <p:sp>
        <p:nvSpPr>
          <p:cNvPr id="3" name="Content Placeholder 2">
            <a:extLst>
              <a:ext uri="{FF2B5EF4-FFF2-40B4-BE49-F238E27FC236}">
                <a16:creationId xmlns:a16="http://schemas.microsoft.com/office/drawing/2014/main" id="{8FF2F7DF-CAAF-4460-815C-1459BDA2C19E}"/>
              </a:ext>
            </a:extLst>
          </p:cNvPr>
          <p:cNvSpPr>
            <a:spLocks noGrp="1" noChangeArrowheads="1"/>
          </p:cNvSpPr>
          <p:nvPr>
            <p:ph idx="1"/>
          </p:nvPr>
        </p:nvSpPr>
        <p:spPr/>
        <p:txBody>
          <a:bodyPr>
            <a:normAutofit/>
          </a:bodyPr>
          <a:lstStyle/>
          <a:p>
            <a:r>
              <a:rPr lang="en-GB" altLang="en-US" b="1"/>
              <a:t>Principle 1. </a:t>
            </a:r>
            <a:r>
              <a:rPr lang="en-GB" altLang="en-US"/>
              <a:t>Human beings are at the centre of concerns for sustainable development. They are entitled to a healthy and productive life in harmony with nature.</a:t>
            </a:r>
          </a:p>
          <a:p>
            <a:r>
              <a:rPr lang="en-GB" altLang="en-US" b="1"/>
              <a:t>Principle 4. </a:t>
            </a:r>
            <a:r>
              <a:rPr lang="en-GB" altLang="en-US"/>
              <a:t>In order to achieve sustainable development, environmental protection shall constitute an integral part of the development process and cannot be considered in isolation from it.</a:t>
            </a:r>
          </a:p>
          <a:p>
            <a:r>
              <a:rPr lang="en-GB" altLang="en-US" b="1"/>
              <a:t>Principle 8. </a:t>
            </a:r>
            <a:r>
              <a:rPr lang="en-GB" altLang="en-US"/>
              <a:t>To achieve sustainable development and a higher quality of life for all people, States should reduce and eliminate unsustainable patterns of production and consumption and promote appropriate demographic policies. </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099F744-92E6-4DA7-AAA6-8EB88435403E}"/>
              </a:ext>
            </a:extLst>
          </p:cNvPr>
          <p:cNvSpPr>
            <a:spLocks noGrp="1" noChangeArrowheads="1"/>
          </p:cNvSpPr>
          <p:nvPr>
            <p:ph type="title"/>
          </p:nvPr>
        </p:nvSpPr>
        <p:spPr/>
        <p:txBody>
          <a:bodyPr/>
          <a:lstStyle/>
          <a:p>
            <a:r>
              <a:rPr lang="en-GB" altLang="en-US"/>
              <a:t>Sustainability – not just the environment</a:t>
            </a:r>
          </a:p>
        </p:txBody>
      </p:sp>
      <p:pic>
        <p:nvPicPr>
          <p:cNvPr id="4" name="Picture 2" descr="http://www.pittstate.edu/dotAsset/356413.gif">
            <a:extLst>
              <a:ext uri="{FF2B5EF4-FFF2-40B4-BE49-F238E27FC236}">
                <a16:creationId xmlns:a16="http://schemas.microsoft.com/office/drawing/2014/main" id="{E7CE846A-682A-49AE-8DBF-F1F6E93A27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528888"/>
            <a:ext cx="4194175" cy="3617912"/>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BFD2D08-E11F-4A2B-A9D0-2029FEABBB71}"/>
              </a:ext>
            </a:extLst>
          </p:cNvPr>
          <p:cNvSpPr>
            <a:spLocks noGrp="1" noChangeArrowheads="1"/>
          </p:cNvSpPr>
          <p:nvPr>
            <p:ph type="title"/>
          </p:nvPr>
        </p:nvSpPr>
        <p:spPr/>
        <p:txBody>
          <a:bodyPr/>
          <a:lstStyle/>
          <a:p>
            <a:r>
              <a:rPr lang="en-GB" altLang="en-US" b="1"/>
              <a:t>Pressures driving environmental corporate performance</a:t>
            </a:r>
            <a:endParaRPr lang="en-GB" altLang="en-US"/>
          </a:p>
        </p:txBody>
      </p:sp>
      <p:sp>
        <p:nvSpPr>
          <p:cNvPr id="39939" name="Content Placeholder 2">
            <a:extLst>
              <a:ext uri="{FF2B5EF4-FFF2-40B4-BE49-F238E27FC236}">
                <a16:creationId xmlns:a16="http://schemas.microsoft.com/office/drawing/2014/main" id="{EF423C6D-5CBA-4719-8AEA-573A85CEEC5F}"/>
              </a:ext>
            </a:extLst>
          </p:cNvPr>
          <p:cNvSpPr>
            <a:spLocks noGrp="1" noChangeArrowheads="1"/>
          </p:cNvSpPr>
          <p:nvPr>
            <p:ph idx="1"/>
          </p:nvPr>
        </p:nvSpPr>
        <p:spPr/>
        <p:txBody>
          <a:bodyPr/>
          <a:lstStyle/>
          <a:p>
            <a:r>
              <a:rPr lang="en-GB" altLang="en-US"/>
              <a:t>Legal pressure EU legislation</a:t>
            </a:r>
          </a:p>
          <a:p>
            <a:r>
              <a:rPr lang="en-GB" altLang="en-US"/>
              <a:t>Financial pressure – lenders “green” conscious</a:t>
            </a:r>
          </a:p>
          <a:p>
            <a:r>
              <a:rPr lang="en-GB" altLang="en-US"/>
              <a:t>Operational costs</a:t>
            </a:r>
          </a:p>
          <a:p>
            <a:r>
              <a:rPr lang="en-GB" altLang="en-US"/>
              <a:t>Share holder pressures</a:t>
            </a:r>
          </a:p>
          <a:p>
            <a:r>
              <a:rPr lang="en-GB" altLang="en-US"/>
              <a:t>Market Pressures</a:t>
            </a:r>
          </a:p>
          <a:p>
            <a:r>
              <a:rPr lang="en-GB" altLang="en-US"/>
              <a:t>Social Pressures</a:t>
            </a:r>
          </a:p>
          <a:p>
            <a:endParaRPr lang="en-GB"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42AD482-3CCB-4BF0-B7B3-8053929C82B6}"/>
              </a:ext>
            </a:extLst>
          </p:cNvPr>
          <p:cNvSpPr>
            <a:spLocks noGrp="1" noChangeArrowheads="1"/>
          </p:cNvSpPr>
          <p:nvPr>
            <p:ph type="title"/>
          </p:nvPr>
        </p:nvSpPr>
        <p:spPr/>
        <p:txBody>
          <a:bodyPr/>
          <a:lstStyle/>
          <a:p>
            <a:r>
              <a:rPr lang="en-GB" altLang="en-US"/>
              <a:t>How do organisations/industry impact the environment?</a:t>
            </a:r>
          </a:p>
        </p:txBody>
      </p:sp>
      <p:sp>
        <p:nvSpPr>
          <p:cNvPr id="40963" name="Content Placeholder 2">
            <a:extLst>
              <a:ext uri="{FF2B5EF4-FFF2-40B4-BE49-F238E27FC236}">
                <a16:creationId xmlns:a16="http://schemas.microsoft.com/office/drawing/2014/main" id="{B5F015AD-9325-4A00-B78E-367426F090B1}"/>
              </a:ext>
            </a:extLst>
          </p:cNvPr>
          <p:cNvSpPr>
            <a:spLocks noGrp="1" noChangeArrowheads="1"/>
          </p:cNvSpPr>
          <p:nvPr>
            <p:ph idx="1"/>
          </p:nvPr>
        </p:nvSpPr>
        <p:spPr/>
        <p:txBody>
          <a:bodyPr/>
          <a:lstStyle/>
          <a:p>
            <a:r>
              <a:rPr lang="en-GB" altLang="en-US"/>
              <a:t>Water</a:t>
            </a:r>
          </a:p>
          <a:p>
            <a:r>
              <a:rPr lang="en-GB" altLang="en-US" b="1"/>
              <a:t>Energy</a:t>
            </a:r>
          </a:p>
          <a:p>
            <a:r>
              <a:rPr lang="en-GB" altLang="en-US"/>
              <a:t>Air</a:t>
            </a:r>
          </a:p>
          <a:p>
            <a:r>
              <a:rPr lang="en-GB" altLang="en-US"/>
              <a:t>Waste</a:t>
            </a:r>
          </a:p>
          <a:p>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EA76D75-B975-45AD-9838-B4EBF2431422}"/>
              </a:ext>
            </a:extLst>
          </p:cNvPr>
          <p:cNvSpPr>
            <a:spLocks noGrp="1" noChangeArrowheads="1"/>
          </p:cNvSpPr>
          <p:nvPr>
            <p:ph type="title"/>
          </p:nvPr>
        </p:nvSpPr>
        <p:spPr/>
        <p:txBody>
          <a:bodyPr/>
          <a:lstStyle/>
          <a:p>
            <a:r>
              <a:rPr lang="en-GB" altLang="en-US"/>
              <a:t>Global Manmade Greenhouse Gas emission by Sector 2013</a:t>
            </a:r>
          </a:p>
        </p:txBody>
      </p:sp>
      <p:pic>
        <p:nvPicPr>
          <p:cNvPr id="41987" name="Picture 2">
            <a:extLst>
              <a:ext uri="{FF2B5EF4-FFF2-40B4-BE49-F238E27FC236}">
                <a16:creationId xmlns:a16="http://schemas.microsoft.com/office/drawing/2014/main" id="{C49C122E-2B2A-4067-BDA5-3BE9EA6C1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2120900"/>
            <a:ext cx="10999787"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B25A08A-6DE0-4D84-9168-3E2ADC5FE3D0}"/>
              </a:ext>
            </a:extLst>
          </p:cNvPr>
          <p:cNvSpPr>
            <a:spLocks noGrp="1" noChangeArrowheads="1"/>
          </p:cNvSpPr>
          <p:nvPr>
            <p:ph type="title"/>
          </p:nvPr>
        </p:nvSpPr>
        <p:spPr/>
        <p:txBody>
          <a:bodyPr/>
          <a:lstStyle/>
          <a:p>
            <a:r>
              <a:rPr lang="en-GB" altLang="en-US"/>
              <a:t>Renewable Energy – is it sustainable?</a:t>
            </a:r>
          </a:p>
        </p:txBody>
      </p:sp>
      <p:sp>
        <p:nvSpPr>
          <p:cNvPr id="43011" name="Content Placeholder 2">
            <a:extLst>
              <a:ext uri="{FF2B5EF4-FFF2-40B4-BE49-F238E27FC236}">
                <a16:creationId xmlns:a16="http://schemas.microsoft.com/office/drawing/2014/main" id="{4ADE019B-390C-4C4A-BBE6-380FE95DBC4B}"/>
              </a:ext>
            </a:extLst>
          </p:cNvPr>
          <p:cNvSpPr>
            <a:spLocks noGrp="1" noChangeArrowheads="1"/>
          </p:cNvSpPr>
          <p:nvPr>
            <p:ph sz="half" idx="1"/>
          </p:nvPr>
        </p:nvSpPr>
        <p:spPr/>
        <p:txBody>
          <a:bodyPr/>
          <a:lstStyle/>
          <a:p>
            <a:r>
              <a:rPr lang="en-GB" altLang="en-US"/>
              <a:t>Hydropower</a:t>
            </a:r>
          </a:p>
          <a:p>
            <a:r>
              <a:rPr lang="en-GB" altLang="en-US"/>
              <a:t>Wind</a:t>
            </a:r>
          </a:p>
          <a:p>
            <a:r>
              <a:rPr lang="en-GB" altLang="en-US"/>
              <a:t>Solar</a:t>
            </a:r>
          </a:p>
          <a:p>
            <a:r>
              <a:rPr lang="en-GB" altLang="en-US"/>
              <a:t>Biomass</a:t>
            </a:r>
          </a:p>
          <a:p>
            <a:r>
              <a:rPr lang="en-GB" altLang="en-US"/>
              <a:t>Geothermal</a:t>
            </a:r>
          </a:p>
          <a:p>
            <a:endParaRPr lang="en-GB" altLang="en-US"/>
          </a:p>
        </p:txBody>
      </p:sp>
      <p:sp>
        <p:nvSpPr>
          <p:cNvPr id="43012" name="Content Placeholder 3">
            <a:extLst>
              <a:ext uri="{FF2B5EF4-FFF2-40B4-BE49-F238E27FC236}">
                <a16:creationId xmlns:a16="http://schemas.microsoft.com/office/drawing/2014/main" id="{81962C02-FEC9-4828-AB99-1B8F0AF41611}"/>
              </a:ext>
            </a:extLst>
          </p:cNvPr>
          <p:cNvSpPr>
            <a:spLocks noGrp="1" noChangeArrowheads="1"/>
          </p:cNvSpPr>
          <p:nvPr>
            <p:ph sz="half" idx="2"/>
          </p:nvPr>
        </p:nvSpPr>
        <p:spPr/>
        <p:txBody>
          <a:bodyPr/>
          <a:lstStyle/>
          <a:p>
            <a:r>
              <a:rPr lang="en-GB" altLang="en-US"/>
              <a:t>Take 20 minutes and think about what might be the adverse effects of each of these types of renewable energy.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62FD7F8-8616-40C2-8B09-4C2F8ADB3189}"/>
              </a:ext>
            </a:extLst>
          </p:cNvPr>
          <p:cNvSpPr>
            <a:spLocks noGrp="1" noChangeArrowheads="1"/>
          </p:cNvSpPr>
          <p:nvPr>
            <p:ph type="title"/>
          </p:nvPr>
        </p:nvSpPr>
        <p:spPr/>
        <p:txBody>
          <a:bodyPr/>
          <a:lstStyle/>
          <a:p>
            <a:endParaRPr lang="en-US" altLang="en-US"/>
          </a:p>
        </p:txBody>
      </p:sp>
      <p:pic>
        <p:nvPicPr>
          <p:cNvPr id="6147" name="Picture 1">
            <a:extLst>
              <a:ext uri="{FF2B5EF4-FFF2-40B4-BE49-F238E27FC236}">
                <a16:creationId xmlns:a16="http://schemas.microsoft.com/office/drawing/2014/main" id="{53FE6C2F-B3AD-49E4-BB76-91C1013A84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05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B4CE295-A308-47AA-A729-3810A31AA38F}"/>
              </a:ext>
            </a:extLst>
          </p:cNvPr>
          <p:cNvSpPr>
            <a:spLocks noGrp="1" noChangeArrowheads="1"/>
          </p:cNvSpPr>
          <p:nvPr>
            <p:ph type="title"/>
          </p:nvPr>
        </p:nvSpPr>
        <p:spPr/>
        <p:txBody>
          <a:bodyPr/>
          <a:lstStyle/>
          <a:p>
            <a:r>
              <a:rPr lang="en-GB" altLang="en-US"/>
              <a:t>What have companies done?</a:t>
            </a:r>
          </a:p>
        </p:txBody>
      </p:sp>
      <p:sp>
        <p:nvSpPr>
          <p:cNvPr id="44035" name="Content Placeholder 2">
            <a:extLst>
              <a:ext uri="{FF2B5EF4-FFF2-40B4-BE49-F238E27FC236}">
                <a16:creationId xmlns:a16="http://schemas.microsoft.com/office/drawing/2014/main" id="{B96177B9-446D-4E27-B82D-336D62600221}"/>
              </a:ext>
            </a:extLst>
          </p:cNvPr>
          <p:cNvSpPr>
            <a:spLocks noGrp="1" noChangeArrowheads="1"/>
          </p:cNvSpPr>
          <p:nvPr>
            <p:ph idx="1"/>
          </p:nvPr>
        </p:nvSpPr>
        <p:spPr/>
        <p:txBody>
          <a:bodyPr/>
          <a:lstStyle/>
          <a:p>
            <a:r>
              <a:rPr lang="en-GB" altLang="en-US"/>
              <a:t>UNILEVER – Unilever Sustainable Living Plan (USLP)</a:t>
            </a:r>
          </a:p>
          <a:p>
            <a:r>
              <a:rPr lang="en-GB" altLang="en-US"/>
              <a:t>2010 </a:t>
            </a:r>
          </a:p>
          <a:p>
            <a:pPr lvl="1"/>
            <a:r>
              <a:rPr lang="en-GB" altLang="en-US"/>
              <a:t>World’s most sustainable business</a:t>
            </a:r>
          </a:p>
          <a:p>
            <a:pPr lvl="1"/>
            <a:r>
              <a:rPr lang="en-GB" altLang="en-US"/>
              <a:t>Growth doesn’t come at the expense of the planet</a:t>
            </a:r>
          </a:p>
          <a:p>
            <a:pPr lvl="1"/>
            <a:r>
              <a:rPr lang="en-GB" altLang="en-US"/>
              <a:t>Business is a force for good</a:t>
            </a:r>
          </a:p>
          <a:p>
            <a:pPr lvl="1"/>
            <a:endParaRPr lang="en-GB" altLang="en-US"/>
          </a:p>
          <a:p>
            <a:pPr lvl="1"/>
            <a:r>
              <a:rPr lang="en-GB" altLang="en-US"/>
              <a:t>So what happened?</a:t>
            </a:r>
          </a:p>
        </p:txBody>
      </p:sp>
      <p:pic>
        <p:nvPicPr>
          <p:cNvPr id="44036" name="Picture 2" descr="Our purpose is to make Sustainable living commonplace">
            <a:extLst>
              <a:ext uri="{FF2B5EF4-FFF2-40B4-BE49-F238E27FC236}">
                <a16:creationId xmlns:a16="http://schemas.microsoft.com/office/drawing/2014/main" id="{6F82E514-CCEE-427E-A034-27121437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329113"/>
            <a:ext cx="4494213"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9355966-59DA-487D-8D43-0AB8573D87FA}"/>
              </a:ext>
            </a:extLst>
          </p:cNvPr>
          <p:cNvSpPr>
            <a:spLocks noGrp="1" noChangeArrowheads="1"/>
          </p:cNvSpPr>
          <p:nvPr>
            <p:ph type="title"/>
          </p:nvPr>
        </p:nvSpPr>
        <p:spPr/>
        <p:txBody>
          <a:bodyPr/>
          <a:lstStyle/>
          <a:p>
            <a:r>
              <a:rPr lang="en-GB" altLang="en-US"/>
              <a:t>What have companies done?</a:t>
            </a:r>
          </a:p>
        </p:txBody>
      </p:sp>
      <p:sp>
        <p:nvSpPr>
          <p:cNvPr id="3" name="Content Placeholder 2">
            <a:extLst>
              <a:ext uri="{FF2B5EF4-FFF2-40B4-BE49-F238E27FC236}">
                <a16:creationId xmlns:a16="http://schemas.microsoft.com/office/drawing/2014/main" id="{83ADBBA2-502D-4504-BE7E-EBD82D2C58F7}"/>
              </a:ext>
            </a:extLst>
          </p:cNvPr>
          <p:cNvSpPr>
            <a:spLocks noGrp="1" noChangeArrowheads="1"/>
          </p:cNvSpPr>
          <p:nvPr>
            <p:ph idx="1"/>
          </p:nvPr>
        </p:nvSpPr>
        <p:spPr/>
        <p:txBody>
          <a:bodyPr/>
          <a:lstStyle/>
          <a:p>
            <a:r>
              <a:rPr lang="en-GB" altLang="en-US"/>
              <a:t>Mars, Unilever and Nespresso - invested in the rainforest alliance</a:t>
            </a:r>
          </a:p>
          <a:p>
            <a:r>
              <a:rPr lang="en-GB" altLang="en-US"/>
              <a:t>Coca Cola faced a water shortage in India – invested $2bn reduce water use and improve quality</a:t>
            </a:r>
          </a:p>
          <a:p>
            <a:r>
              <a:rPr lang="en-GB" altLang="en-US"/>
              <a:t>Proctor and Gambol – cold-water detergents 50% less energy than warm water washing</a:t>
            </a:r>
          </a:p>
          <a:p>
            <a:r>
              <a:rPr lang="en-GB" altLang="en-US"/>
              <a:t>Wal-Mart double fleet efficiency 2005 – 2015 – improved by 87%. Avoided 15,000 tonnes CO2 emissions saving nearly $11m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7EEADA4-4CF8-45F7-8319-B50170318EAA}"/>
              </a:ext>
            </a:extLst>
          </p:cNvPr>
          <p:cNvSpPr>
            <a:spLocks noGrp="1" noChangeArrowheads="1"/>
          </p:cNvSpPr>
          <p:nvPr>
            <p:ph type="title"/>
          </p:nvPr>
        </p:nvSpPr>
        <p:spPr/>
        <p:txBody>
          <a:bodyPr/>
          <a:lstStyle/>
          <a:p>
            <a:r>
              <a:rPr lang="en-GB" altLang="en-US"/>
              <a:t>Drivers to sustainability</a:t>
            </a:r>
          </a:p>
        </p:txBody>
      </p:sp>
      <p:pic>
        <p:nvPicPr>
          <p:cNvPr id="4" name="Picture 2" descr="http://www.pittstate.edu/dotAsset/356413.gif">
            <a:extLst>
              <a:ext uri="{FF2B5EF4-FFF2-40B4-BE49-F238E27FC236}">
                <a16:creationId xmlns:a16="http://schemas.microsoft.com/office/drawing/2014/main" id="{AD3CDCC5-6EB3-464A-9894-A01E856342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794811" y="1846263"/>
            <a:ext cx="4662703" cy="4022725"/>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Talking about Sustainability cartoon | Marketoonist | Tom Fishburne">
            <a:extLst>
              <a:ext uri="{FF2B5EF4-FFF2-40B4-BE49-F238E27FC236}">
                <a16:creationId xmlns:a16="http://schemas.microsoft.com/office/drawing/2014/main" id="{40AB5B76-E21F-4A0B-92DF-E3F550B377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545633" y="1735495"/>
            <a:ext cx="5783546" cy="4131104"/>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3A72FC4-D95F-4F1A-96C0-497A4883A7EC}"/>
              </a:ext>
            </a:extLst>
          </p:cNvPr>
          <p:cNvSpPr>
            <a:spLocks noGrp="1" noChangeArrowheads="1"/>
          </p:cNvSpPr>
          <p:nvPr>
            <p:ph type="title"/>
          </p:nvPr>
        </p:nvSpPr>
        <p:spPr/>
        <p:txBody>
          <a:bodyPr/>
          <a:lstStyle/>
          <a:p>
            <a:r>
              <a:rPr lang="en-GB" altLang="en-US"/>
              <a:t>Further reading/viewing</a:t>
            </a:r>
          </a:p>
        </p:txBody>
      </p:sp>
      <p:sp>
        <p:nvSpPr>
          <p:cNvPr id="49155" name="Content Placeholder 2">
            <a:extLst>
              <a:ext uri="{FF2B5EF4-FFF2-40B4-BE49-F238E27FC236}">
                <a16:creationId xmlns:a16="http://schemas.microsoft.com/office/drawing/2014/main" id="{EB56D194-6A35-4931-9E9F-EEB66B03A9C2}"/>
              </a:ext>
            </a:extLst>
          </p:cNvPr>
          <p:cNvSpPr>
            <a:spLocks noGrp="1" noChangeArrowheads="1"/>
          </p:cNvSpPr>
          <p:nvPr>
            <p:ph idx="1"/>
          </p:nvPr>
        </p:nvSpPr>
        <p:spPr/>
        <p:txBody>
          <a:bodyPr/>
          <a:lstStyle/>
          <a:p>
            <a:r>
              <a:rPr lang="en-GB" altLang="en-US">
                <a:hlinkClick r:id="rId2"/>
              </a:rPr>
              <a:t>Nasa Climate and Global Warming</a:t>
            </a:r>
            <a:endParaRPr lang="en-GB" altLang="en-US"/>
          </a:p>
          <a:p>
            <a:r>
              <a:rPr lang="en-GB" altLang="en-US">
                <a:hlinkClick r:id="rId3"/>
              </a:rPr>
              <a:t>Paris Agreement COP24 update: everything you need to know</a:t>
            </a:r>
            <a:endParaRPr lang="en-GB" altLang="en-US"/>
          </a:p>
          <a:p>
            <a:r>
              <a:rPr lang="en-GB" altLang="en-US">
                <a:hlinkClick r:id="rId4"/>
              </a:rPr>
              <a:t>Joint statement on US Withdrawal from the Paris Agreement</a:t>
            </a:r>
            <a:endParaRPr lang="en-GB" altLang="en-US"/>
          </a:p>
          <a:p>
            <a:r>
              <a:rPr lang="en-GB" altLang="en-US">
                <a:hlinkClick r:id="rId5"/>
              </a:rPr>
              <a:t>Rio Declaration on United Nations Conference and Development</a:t>
            </a:r>
            <a:endParaRPr lang="en-GB" altLang="en-US"/>
          </a:p>
          <a:p>
            <a:r>
              <a:rPr lang="en-GB" altLang="en-US">
                <a:hlinkClick r:id="rId6"/>
              </a:rPr>
              <a:t>Global Emissions C2ES</a:t>
            </a:r>
            <a:endParaRPr lang="en-GB" altLang="en-US"/>
          </a:p>
          <a:p>
            <a:r>
              <a:rPr lang="en-GB" altLang="en-US">
                <a:hlinkClick r:id="rId7"/>
              </a:rPr>
              <a:t>Climate Change the Facts </a:t>
            </a:r>
            <a:r>
              <a:rPr lang="en-GB" altLang="en-US"/>
              <a:t>– David Attenborough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EC13E7F-78F8-4418-9D16-5E58681783CB}"/>
              </a:ext>
            </a:extLst>
          </p:cNvPr>
          <p:cNvSpPr>
            <a:spLocks noGrp="1" noChangeArrowheads="1"/>
          </p:cNvSpPr>
          <p:nvPr>
            <p:ph type="title"/>
          </p:nvPr>
        </p:nvSpPr>
        <p:spPr/>
        <p:txBody>
          <a:bodyPr/>
          <a:lstStyle/>
          <a:p>
            <a:r>
              <a:rPr lang="en-GB" altLang="en-US"/>
              <a:t>Global Warming</a:t>
            </a:r>
          </a:p>
        </p:txBody>
      </p:sp>
      <p:sp>
        <p:nvSpPr>
          <p:cNvPr id="8195" name="Content Placeholder 2">
            <a:extLst>
              <a:ext uri="{FF2B5EF4-FFF2-40B4-BE49-F238E27FC236}">
                <a16:creationId xmlns:a16="http://schemas.microsoft.com/office/drawing/2014/main" id="{4D85FE6E-FF72-4E5A-ABC7-2441D2A0E2CA}"/>
              </a:ext>
            </a:extLst>
          </p:cNvPr>
          <p:cNvSpPr>
            <a:spLocks noGrp="1" noChangeArrowheads="1"/>
          </p:cNvSpPr>
          <p:nvPr>
            <p:ph idx="1"/>
          </p:nvPr>
        </p:nvSpPr>
        <p:spPr>
          <a:xfrm>
            <a:off x="838200" y="2633663"/>
            <a:ext cx="10515600" cy="1152525"/>
          </a:xfrm>
        </p:spPr>
        <p:txBody>
          <a:bodyPr/>
          <a:lstStyle/>
          <a:p>
            <a:r>
              <a:rPr lang="en-US" altLang="en-US">
                <a:latin typeface="Helvetica" panose="020B0604020202020204" pitchFamily="34" charset="0"/>
              </a:rPr>
              <a:t>The increase of the Earth</a:t>
            </a:r>
            <a:r>
              <a:rPr lang="ja-JP" altLang="en-US">
                <a:latin typeface="Helvetica" panose="020B0604020202020204" pitchFamily="34" charset="0"/>
              </a:rPr>
              <a:t>’</a:t>
            </a:r>
            <a:r>
              <a:rPr lang="en-US" altLang="ja-JP">
                <a:latin typeface="Helvetica" panose="020B0604020202020204" pitchFamily="34" charset="0"/>
              </a:rPr>
              <a:t>s average surface temperature due to a build-up of greenhouse gases in the atmosphere.</a:t>
            </a:r>
          </a:p>
          <a:p>
            <a:endParaRPr lang="en-US" altLang="en-US"/>
          </a:p>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orld is getting warmer">
            <a:extLst>
              <a:ext uri="{FF2B5EF4-FFF2-40B4-BE49-F238E27FC236}">
                <a16:creationId xmlns:a16="http://schemas.microsoft.com/office/drawing/2014/main" id="{2FD7D062-A44D-480C-A80B-BCA392C07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1435100"/>
            <a:ext cx="7156450"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E59EF66-1373-4737-AB80-F6A636D14468}"/>
              </a:ext>
            </a:extLst>
          </p:cNvPr>
          <p:cNvSpPr>
            <a:spLocks noGrp="1" noChangeArrowheads="1"/>
          </p:cNvSpPr>
          <p:nvPr>
            <p:ph type="title"/>
          </p:nvPr>
        </p:nvSpPr>
        <p:spPr/>
        <p:txBody>
          <a:bodyPr/>
          <a:lstStyle/>
          <a:p>
            <a:r>
              <a:rPr lang="en-GB" altLang="en-US"/>
              <a:t>Evidence for Global Warming</a:t>
            </a:r>
          </a:p>
        </p:txBody>
      </p:sp>
      <p:sp>
        <p:nvSpPr>
          <p:cNvPr id="3" name="Content Placeholder 2">
            <a:extLst>
              <a:ext uri="{FF2B5EF4-FFF2-40B4-BE49-F238E27FC236}">
                <a16:creationId xmlns:a16="http://schemas.microsoft.com/office/drawing/2014/main" id="{B05B2267-3EC0-4053-8F54-A314A926947E}"/>
              </a:ext>
            </a:extLst>
          </p:cNvPr>
          <p:cNvSpPr>
            <a:spLocks noGrp="1"/>
          </p:cNvSpPr>
          <p:nvPr>
            <p:ph idx="1"/>
          </p:nvPr>
        </p:nvSpPr>
        <p:spPr>
          <a:xfrm>
            <a:off x="808038" y="2633663"/>
            <a:ext cx="10515600" cy="3617912"/>
          </a:xfrm>
        </p:spPr>
        <p:txBody>
          <a:bodyPr>
            <a:normAutofit/>
          </a:bodyPr>
          <a:lstStyle/>
          <a:p>
            <a:pPr>
              <a:defRPr/>
            </a:pPr>
            <a:r>
              <a:rPr lang="en-US" dirty="0"/>
              <a:t>World is one degree Celsius warmer than before widespread industrialization  </a:t>
            </a:r>
          </a:p>
          <a:p>
            <a:pPr>
              <a:defRPr/>
            </a:pPr>
            <a:r>
              <a:rPr lang="en-US" b="1" dirty="0"/>
              <a:t>20 warmest years on record all occurred over the past 22 years</a:t>
            </a:r>
          </a:p>
          <a:p>
            <a:pPr>
              <a:defRPr/>
            </a:pPr>
            <a:r>
              <a:rPr lang="en-US" dirty="0"/>
              <a:t>2015 – 2018 making the top four</a:t>
            </a:r>
          </a:p>
          <a:p>
            <a:pPr>
              <a:defRPr/>
            </a:pPr>
            <a:r>
              <a:rPr lang="en-US" dirty="0"/>
              <a:t>Across the globe. Average sea level increased by 3.6mm between 2005 and 2015</a:t>
            </a:r>
          </a:p>
          <a:p>
            <a:pPr>
              <a:defRPr/>
            </a:pPr>
            <a:r>
              <a:rPr lang="en-US" dirty="0"/>
              <a:t>2019 second hottest year on record</a:t>
            </a:r>
          </a:p>
          <a:p>
            <a:pPr>
              <a:defRPr/>
            </a:pPr>
            <a:endParaRPr lang="en-US" dirty="0"/>
          </a:p>
          <a:p>
            <a:pPr marL="0" indent="0">
              <a:buFont typeface="Arial" panose="020B0604020202020204" pitchFamily="34" charset="0"/>
              <a:buNone/>
              <a:defRPr/>
            </a:pPr>
            <a:r>
              <a:rPr lang="en-US" dirty="0">
                <a:hlinkClick r:id="rId2"/>
              </a:rPr>
              <a:t>(WMO World Meteorological Organisation)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57F7DF2-5092-4CF8-8690-1378CC34AECD}"/>
              </a:ext>
            </a:extLst>
          </p:cNvPr>
          <p:cNvSpPr>
            <a:spLocks noGrp="1" noChangeArrowheads="1"/>
          </p:cNvSpPr>
          <p:nvPr>
            <p:ph type="title"/>
          </p:nvPr>
        </p:nvSpPr>
        <p:spPr/>
        <p:txBody>
          <a:bodyPr/>
          <a:lstStyle/>
          <a:p>
            <a:r>
              <a:rPr lang="en-GB" altLang="en-US"/>
              <a:t>Does Climate Change Exist?</a:t>
            </a:r>
          </a:p>
        </p:txBody>
      </p:sp>
      <p:pic>
        <p:nvPicPr>
          <p:cNvPr id="11267" name="Picture 2" descr="Scientific scepticism: The Flat Earth Society">
            <a:extLst>
              <a:ext uri="{FF2B5EF4-FFF2-40B4-BE49-F238E27FC236}">
                <a16:creationId xmlns:a16="http://schemas.microsoft.com/office/drawing/2014/main" id="{00010F76-0A33-4CD5-9DAB-C733599D7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28888"/>
            <a:ext cx="3910013"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itle 1">
            <a:extLst>
              <a:ext uri="{FF2B5EF4-FFF2-40B4-BE49-F238E27FC236}">
                <a16:creationId xmlns:a16="http://schemas.microsoft.com/office/drawing/2014/main" id="{FD2B299E-598F-4F3E-BE32-A2994716FD3F}"/>
              </a:ext>
            </a:extLst>
          </p:cNvPr>
          <p:cNvSpPr txBox="1">
            <a:spLocks/>
          </p:cNvSpPr>
          <p:nvPr/>
        </p:nvSpPr>
        <p:spPr bwMode="auto">
          <a:xfrm>
            <a:off x="5621338" y="3429000"/>
            <a:ext cx="4938712"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a:spcBef>
                <a:spcPct val="0"/>
              </a:spcBef>
              <a:buFontTx/>
              <a:buNone/>
            </a:pPr>
            <a:r>
              <a:rPr lang="en-GB" altLang="en-US" sz="4400">
                <a:latin typeface="Calibri Light" panose="020F0302020204030204" pitchFamily="34" charset="0"/>
              </a:rPr>
              <a:t>Flat Earth Society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onald Trump - CNBC">
            <a:extLst>
              <a:ext uri="{FF2B5EF4-FFF2-40B4-BE49-F238E27FC236}">
                <a16:creationId xmlns:a16="http://schemas.microsoft.com/office/drawing/2014/main" id="{116D3875-A23C-446B-B67B-C41BA16D6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33538"/>
            <a:ext cx="3810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a:extLst>
              <a:ext uri="{FF2B5EF4-FFF2-40B4-BE49-F238E27FC236}">
                <a16:creationId xmlns:a16="http://schemas.microsoft.com/office/drawing/2014/main" id="{C53CE808-34C0-4EAA-817B-3E659EF6F9A6}"/>
              </a:ext>
            </a:extLst>
          </p:cNvPr>
          <p:cNvSpPr/>
          <p:nvPr/>
        </p:nvSpPr>
        <p:spPr>
          <a:xfrm>
            <a:off x="490538" y="1633538"/>
            <a:ext cx="2557462" cy="1795462"/>
          </a:xfrm>
          <a:prstGeom prst="wedgeRoundRectCallout">
            <a:avLst>
              <a:gd name="adj1" fmla="val 89101"/>
              <a:gd name="adj2" fmla="val 5212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TextBox 3">
            <a:extLst>
              <a:ext uri="{FF2B5EF4-FFF2-40B4-BE49-F238E27FC236}">
                <a16:creationId xmlns:a16="http://schemas.microsoft.com/office/drawing/2014/main" id="{EED0DDA1-549F-4E8C-9187-06EC244C3637}"/>
              </a:ext>
            </a:extLst>
          </p:cNvPr>
          <p:cNvSpPr txBox="1">
            <a:spLocks noChangeArrowheads="1"/>
          </p:cNvSpPr>
          <p:nvPr/>
        </p:nvSpPr>
        <p:spPr bwMode="auto">
          <a:xfrm>
            <a:off x="579438" y="1722438"/>
            <a:ext cx="25574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We must reject the </a:t>
            </a:r>
            <a:r>
              <a:rPr lang="en-GB" altLang="en-US" sz="1800" b="1"/>
              <a:t>perennial prophets of doom </a:t>
            </a:r>
            <a:r>
              <a:rPr lang="en-GB" altLang="en-US" sz="1800"/>
              <a:t> and their predictions of the apocalypse</a:t>
            </a:r>
          </a:p>
        </p:txBody>
      </p:sp>
      <p:sp>
        <p:nvSpPr>
          <p:cNvPr id="5" name="Rounded Rectangular Callout 4">
            <a:extLst>
              <a:ext uri="{FF2B5EF4-FFF2-40B4-BE49-F238E27FC236}">
                <a16:creationId xmlns:a16="http://schemas.microsoft.com/office/drawing/2014/main" id="{15EFB46A-2486-457D-AEE4-31F6DEAF324C}"/>
              </a:ext>
            </a:extLst>
          </p:cNvPr>
          <p:cNvSpPr/>
          <p:nvPr/>
        </p:nvSpPr>
        <p:spPr>
          <a:xfrm>
            <a:off x="8642350" y="2246313"/>
            <a:ext cx="2212975" cy="1182687"/>
          </a:xfrm>
          <a:prstGeom prst="wedgeRoundRectCallout">
            <a:avLst>
              <a:gd name="adj1" fmla="val -78166"/>
              <a:gd name="adj2" fmla="val 1949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extBox 5">
            <a:extLst>
              <a:ext uri="{FF2B5EF4-FFF2-40B4-BE49-F238E27FC236}">
                <a16:creationId xmlns:a16="http://schemas.microsoft.com/office/drawing/2014/main" id="{8FFD5136-3FD1-451C-BF82-61041F38D598}"/>
              </a:ext>
            </a:extLst>
          </p:cNvPr>
          <p:cNvSpPr txBox="1">
            <a:spLocks noChangeArrowheads="1"/>
          </p:cNvSpPr>
          <p:nvPr/>
        </p:nvSpPr>
        <p:spPr bwMode="auto">
          <a:xfrm>
            <a:off x="8642350" y="2246313"/>
            <a:ext cx="2212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Its freezing in New York – </a:t>
            </a:r>
            <a:r>
              <a:rPr lang="en-GB" altLang="en-US" sz="1800" b="1"/>
              <a:t>where the hell is global warming?</a:t>
            </a:r>
            <a:endParaRPr lang="en-GB" altLang="en-US" sz="1800"/>
          </a:p>
        </p:txBody>
      </p:sp>
      <p:sp>
        <p:nvSpPr>
          <p:cNvPr id="8" name="Rounded Rectangular Callout 7">
            <a:extLst>
              <a:ext uri="{FF2B5EF4-FFF2-40B4-BE49-F238E27FC236}">
                <a16:creationId xmlns:a16="http://schemas.microsoft.com/office/drawing/2014/main" id="{D45FDB3B-B5F0-4A64-90DF-036D0C400D66}"/>
              </a:ext>
            </a:extLst>
          </p:cNvPr>
          <p:cNvSpPr/>
          <p:nvPr/>
        </p:nvSpPr>
        <p:spPr>
          <a:xfrm>
            <a:off x="490538" y="3868738"/>
            <a:ext cx="3611562" cy="1795462"/>
          </a:xfrm>
          <a:prstGeom prst="wedgeRoundRectCallout">
            <a:avLst>
              <a:gd name="adj1" fmla="val 69457"/>
              <a:gd name="adj2" fmla="val -54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extBox 6">
            <a:extLst>
              <a:ext uri="{FF2B5EF4-FFF2-40B4-BE49-F238E27FC236}">
                <a16:creationId xmlns:a16="http://schemas.microsoft.com/office/drawing/2014/main" id="{A8E75B1C-F04D-4448-A051-4D669C42AD5C}"/>
              </a:ext>
            </a:extLst>
          </p:cNvPr>
          <p:cNvSpPr txBox="1">
            <a:spLocks noChangeArrowheads="1"/>
          </p:cNvSpPr>
          <p:nvPr/>
        </p:nvSpPr>
        <p:spPr bwMode="auto">
          <a:xfrm rot="10800000" flipV="1">
            <a:off x="909638" y="3873500"/>
            <a:ext cx="30432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The weather has been  cold for so long that the </a:t>
            </a:r>
            <a:r>
              <a:rPr lang="en-GB" altLang="en-US" sz="1800" b="1"/>
              <a:t>global warming HOAXSTERS </a:t>
            </a:r>
            <a:r>
              <a:rPr lang="en-GB" altLang="en-US" sz="1800"/>
              <a:t> were forced to change the name to climate change to keep $ flow!</a:t>
            </a:r>
          </a:p>
        </p:txBody>
      </p:sp>
      <p:sp>
        <p:nvSpPr>
          <p:cNvPr id="10" name="Rounded Rectangular Callout 9">
            <a:extLst>
              <a:ext uri="{FF2B5EF4-FFF2-40B4-BE49-F238E27FC236}">
                <a16:creationId xmlns:a16="http://schemas.microsoft.com/office/drawing/2014/main" id="{CDF68AA7-2D83-40DA-801D-1651E3D626A8}"/>
              </a:ext>
            </a:extLst>
          </p:cNvPr>
          <p:cNvSpPr/>
          <p:nvPr/>
        </p:nvSpPr>
        <p:spPr>
          <a:xfrm>
            <a:off x="7258050" y="4265613"/>
            <a:ext cx="3611563" cy="1350962"/>
          </a:xfrm>
          <a:prstGeom prst="wedgeRoundRectCallout">
            <a:avLst>
              <a:gd name="adj1" fmla="val -42439"/>
              <a:gd name="adj2" fmla="val -875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TextBox 8">
            <a:extLst>
              <a:ext uri="{FF2B5EF4-FFF2-40B4-BE49-F238E27FC236}">
                <a16:creationId xmlns:a16="http://schemas.microsoft.com/office/drawing/2014/main" id="{E3FD2F00-1431-45EB-808C-E66C8F0DD860}"/>
              </a:ext>
            </a:extLst>
          </p:cNvPr>
          <p:cNvSpPr txBox="1">
            <a:spLocks noChangeArrowheads="1"/>
          </p:cNvSpPr>
          <p:nvPr/>
        </p:nvSpPr>
        <p:spPr bwMode="auto">
          <a:xfrm>
            <a:off x="7472363" y="4427538"/>
            <a:ext cx="3182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a:t>The badly flawed Paris Climate Agreement protects the polluters, hurts Americans, and </a:t>
            </a:r>
          </a:p>
        </p:txBody>
      </p:sp>
      <p:sp>
        <p:nvSpPr>
          <p:cNvPr id="12" name="Rounded Rectangular Callout 11">
            <a:extLst>
              <a:ext uri="{FF2B5EF4-FFF2-40B4-BE49-F238E27FC236}">
                <a16:creationId xmlns:a16="http://schemas.microsoft.com/office/drawing/2014/main" id="{6E756F12-E5E4-4340-818E-BAD614F9CB34}"/>
              </a:ext>
            </a:extLst>
          </p:cNvPr>
          <p:cNvSpPr/>
          <p:nvPr/>
        </p:nvSpPr>
        <p:spPr>
          <a:xfrm>
            <a:off x="4316413" y="4765675"/>
            <a:ext cx="2695575" cy="1795463"/>
          </a:xfrm>
          <a:prstGeom prst="wedgeRoundRectCallout">
            <a:avLst>
              <a:gd name="adj1" fmla="val 12539"/>
              <a:gd name="adj2" fmla="val -10069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TextBox 10">
            <a:extLst>
              <a:ext uri="{FF2B5EF4-FFF2-40B4-BE49-F238E27FC236}">
                <a16:creationId xmlns:a16="http://schemas.microsoft.com/office/drawing/2014/main" id="{A3A0C0BB-EDBD-4BCB-99F5-13BE6EA2AD44}"/>
              </a:ext>
            </a:extLst>
          </p:cNvPr>
          <p:cNvSpPr txBox="1">
            <a:spLocks noChangeArrowheads="1"/>
          </p:cNvSpPr>
          <p:nvPr/>
        </p:nvSpPr>
        <p:spPr bwMode="auto">
          <a:xfrm>
            <a:off x="4556125" y="4983163"/>
            <a:ext cx="224948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GB" altLang="en-US" sz="1800" b="1"/>
              <a:t>I don’t think it’s a hoax, </a:t>
            </a:r>
            <a:r>
              <a:rPr lang="en-GB" altLang="en-US" sz="1800"/>
              <a:t>I think there’s probably a difference. But I don’t know that it’s manmade</a:t>
            </a:r>
            <a:endParaRPr lang="en-GB" altLang="en-US" sz="1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8" grpId="0" animBg="1"/>
      <p:bldP spid="7" grpId="0"/>
      <p:bldP spid="10" grpId="0" animBg="1"/>
      <p:bldP spid="9" grpId="0"/>
      <p:bldP spid="12" grpId="0" animBg="1"/>
      <p:bldP spid="11"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TotalTime>
  <Words>1217</Words>
  <Application>Microsoft Office PowerPoint</Application>
  <PresentationFormat>Widescreen</PresentationFormat>
  <Paragraphs>165</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Helvetica</vt:lpstr>
      <vt:lpstr>Retrospect</vt:lpstr>
      <vt:lpstr>Climate change and Sustainability</vt:lpstr>
      <vt:lpstr>Learning outcomes: </vt:lpstr>
      <vt:lpstr>Greenhouse Effect</vt:lpstr>
      <vt:lpstr>PowerPoint Presentation</vt:lpstr>
      <vt:lpstr>Global Warming</vt:lpstr>
      <vt:lpstr>PowerPoint Presentation</vt:lpstr>
      <vt:lpstr>Evidence for Global Warming</vt:lpstr>
      <vt:lpstr>Does Climate Change Exist?</vt:lpstr>
      <vt:lpstr>PowerPoint Presentation</vt:lpstr>
      <vt:lpstr>PowerPoint Presentation</vt:lpstr>
      <vt:lpstr>Evidence for Climate Change</vt:lpstr>
      <vt:lpstr>Sea Level Change</vt:lpstr>
      <vt:lpstr>Reduction in Antarctic Mass</vt:lpstr>
      <vt:lpstr>What does it mean locally?</vt:lpstr>
      <vt:lpstr>History of Climate Change Agreements</vt:lpstr>
      <vt:lpstr>History of Climate Change Agreements</vt:lpstr>
      <vt:lpstr>History of Climate Change Agreements</vt:lpstr>
      <vt:lpstr>Paris Agreement</vt:lpstr>
      <vt:lpstr>US formally withdraws from the Paris agreement</vt:lpstr>
      <vt:lpstr>PowerPoint Presentation</vt:lpstr>
      <vt:lpstr>PowerPoint Presentation</vt:lpstr>
      <vt:lpstr>Why is the Paris Agreement important?</vt:lpstr>
      <vt:lpstr>Ambition Mechanism in the Paris Agreement</vt:lpstr>
      <vt:lpstr>But….</vt:lpstr>
      <vt:lpstr>CAT Climate Target Update Tracker</vt:lpstr>
      <vt:lpstr>COVID – opportunity  to change?</vt:lpstr>
      <vt:lpstr>What can a person do to reduce global warming?</vt:lpstr>
      <vt:lpstr>What can a person do to reduce global warming?</vt:lpstr>
      <vt:lpstr>Sustainability</vt:lpstr>
      <vt:lpstr>What is sustainable development?</vt:lpstr>
      <vt:lpstr>Put simply….</vt:lpstr>
      <vt:lpstr>Rio Declaration on Environment and Development</vt:lpstr>
      <vt:lpstr>Rio +20</vt:lpstr>
      <vt:lpstr>RIO Principle of Environmental development</vt:lpstr>
      <vt:lpstr>Sustainability – not just the environment</vt:lpstr>
      <vt:lpstr>Pressures driving environmental corporate performance</vt:lpstr>
      <vt:lpstr>How do organisations/industry impact the environment?</vt:lpstr>
      <vt:lpstr>Global Manmade Greenhouse Gas emission by Sector 2013</vt:lpstr>
      <vt:lpstr>Renewable Energy – is it sustainable?</vt:lpstr>
      <vt:lpstr>What have companies done?</vt:lpstr>
      <vt:lpstr>What have companies done?</vt:lpstr>
      <vt:lpstr>Drivers to sustainability</vt:lpstr>
      <vt:lpstr>PowerPoint Presentation</vt:lpstr>
      <vt:lpstr>Further reading/viewing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Sustainability</dc:title>
  <dc:creator>Tinashe Mahovo</dc:creator>
  <cp:lastModifiedBy>David Chitakunye</cp:lastModifiedBy>
  <cp:revision>4</cp:revision>
  <dcterms:created xsi:type="dcterms:W3CDTF">2020-11-09T06:27:07Z</dcterms:created>
  <dcterms:modified xsi:type="dcterms:W3CDTF">2021-02-19T12:51:17Z</dcterms:modified>
</cp:coreProperties>
</file>